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9"/>
  </p:notesMasterIdLst>
  <p:sldIdLst>
    <p:sldId id="329" r:id="rId2"/>
    <p:sldId id="330" r:id="rId3"/>
    <p:sldId id="331" r:id="rId4"/>
    <p:sldId id="342" r:id="rId5"/>
    <p:sldId id="332" r:id="rId6"/>
    <p:sldId id="343" r:id="rId7"/>
    <p:sldId id="354" r:id="rId8"/>
    <p:sldId id="334" r:id="rId9"/>
    <p:sldId id="344" r:id="rId10"/>
    <p:sldId id="345" r:id="rId11"/>
    <p:sldId id="353" r:id="rId12"/>
    <p:sldId id="346" r:id="rId13"/>
    <p:sldId id="347" r:id="rId14"/>
    <p:sldId id="355" r:id="rId15"/>
    <p:sldId id="348" r:id="rId16"/>
    <p:sldId id="356" r:id="rId17"/>
    <p:sldId id="352" r:id="rId18"/>
    <p:sldId id="350" r:id="rId19"/>
    <p:sldId id="351" r:id="rId20"/>
    <p:sldId id="363" r:id="rId21"/>
    <p:sldId id="364" r:id="rId22"/>
    <p:sldId id="338" r:id="rId23"/>
    <p:sldId id="358" r:id="rId24"/>
    <p:sldId id="357" r:id="rId25"/>
    <p:sldId id="361" r:id="rId26"/>
    <p:sldId id="36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0808"/>
    <a:srgbClr val="4AD24A"/>
    <a:srgbClr val="33CC33"/>
    <a:srgbClr val="81DF81"/>
    <a:srgbClr val="009900"/>
    <a:srgbClr val="FFFF00"/>
    <a:srgbClr val="FF5B5B"/>
    <a:srgbClr val="FFA3A3"/>
    <a:srgbClr val="FF6565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707" autoAdjust="0"/>
  </p:normalViewPr>
  <p:slideViewPr>
    <p:cSldViewPr>
      <p:cViewPr>
        <p:scale>
          <a:sx n="90" d="100"/>
          <a:sy n="90" d="100"/>
        </p:scale>
        <p:origin x="-106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CB8D-1E7E-4EB5-8E92-DE3C6D847A97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843E-8718-421E-BF0C-EB09455A62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02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21EABB2F-22FE-411E-B7C6-F93178368BB2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43267F7-67C2-4164-91C6-F0F8A750003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1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3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5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613" y="2857496"/>
            <a:ext cx="8688387" cy="17097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УЧЕБНАЯ ПРАКТИКА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2014 – 2015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43932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2000" dirty="0" smtClean="0">
                <a:solidFill>
                  <a:srgbClr val="FF0000"/>
                </a:solidFill>
              </a:rPr>
              <a:t>Общие сведения (студент заполняет сам с помощью преподавателя)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03579" cy="51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92867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Правильное заполнение общих сведений (пример)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819" y="1000108"/>
            <a:ext cx="7532208" cy="564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943600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Перечень практических навыков в дневнике! (вопросы на зачет студентов)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724680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5818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Ежедневная запись о проделанной работе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37836"/>
            <a:ext cx="71437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572428" cy="46670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Заполнение ежедневной работы (обязательная ежедневная подпись ст. мед. сестры!)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69943"/>
            <a:ext cx="7715303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9075606">
            <a:off x="3714744" y="5572140"/>
            <a:ext cx="1214446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3213943">
            <a:off x="6380962" y="5298004"/>
            <a:ext cx="1214446" cy="1571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7972452" cy="11430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Таблица перечня практических навыков (заполняется преподавателем: в случае, если навык не был продемонстрирован, ставится прочерк)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IMG_5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86664"/>
            <a:ext cx="4000528" cy="533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943600" cy="78581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ЗАПОЛНЕНИЕ ТАБЛИЦЫ ПЕРЕЧНЯ ПРАКТИЧЕСКИХ НАВЫКОВ (пример)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23522"/>
            <a:ext cx="742955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01014" cy="78579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Оценку выставляет преподаватель, обязательно заверяется подписью ст. </a:t>
            </a:r>
            <a:r>
              <a:rPr lang="ru-RU" sz="2000" dirty="0" err="1" smtClean="0">
                <a:solidFill>
                  <a:srgbClr val="FF0000"/>
                </a:solidFill>
              </a:rPr>
              <a:t>мед.сестры</a:t>
            </a:r>
            <a:r>
              <a:rPr lang="ru-RU" sz="2000" dirty="0" smtClean="0">
                <a:solidFill>
                  <a:srgbClr val="FF0000"/>
                </a:solidFill>
              </a:rPr>
              <a:t>, преподавателя)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75470"/>
            <a:ext cx="7000924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12234698">
            <a:off x="7334921" y="3668993"/>
            <a:ext cx="1214446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2234698">
            <a:off x="7477797" y="3311803"/>
            <a:ext cx="1214446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43866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Характеристика на студента (заполняется преподавателем!)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184256"/>
            <a:ext cx="7017837" cy="526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58046" cy="32383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Оценку за всю практику выставляет преподаватель, заверяется подписью ст. </a:t>
            </a:r>
            <a:r>
              <a:rPr lang="ru-RU" sz="1800" dirty="0" err="1" smtClean="0">
                <a:solidFill>
                  <a:srgbClr val="FF0000"/>
                </a:solidFill>
              </a:rPr>
              <a:t>мед.сестры</a:t>
            </a:r>
            <a:r>
              <a:rPr lang="ru-RU" sz="1800" dirty="0" smtClean="0">
                <a:solidFill>
                  <a:srgbClr val="FF0000"/>
                </a:solidFill>
              </a:rPr>
              <a:t>, преподавателя, главного врача и круглой печатью ЛПУ (обязательно круглой!)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214422"/>
            <a:ext cx="750099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 rot="9640150">
            <a:off x="7945521" y="4412712"/>
            <a:ext cx="1214446" cy="1103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9640150">
            <a:off x="7699304" y="4698464"/>
            <a:ext cx="1214446" cy="1103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640150">
            <a:off x="7265565" y="5127963"/>
            <a:ext cx="1214446" cy="794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640150">
            <a:off x="6699172" y="5841472"/>
            <a:ext cx="1214446" cy="1103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688387" cy="41434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«Уход за больными терапевтического и хирургического профиля»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5820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/>
              <a:t>Рабочий день студента начинается с </a:t>
            </a:r>
          </a:p>
          <a:p>
            <a:pPr algn="just">
              <a:buNone/>
            </a:pPr>
            <a:r>
              <a:rPr lang="ru-RU" sz="2800" dirty="0" smtClean="0"/>
              <a:t>отмечания в журнале преподавателем!!!</a:t>
            </a:r>
          </a:p>
          <a:p>
            <a:pPr algn="just">
              <a:buNone/>
            </a:pPr>
            <a:r>
              <a:rPr lang="ru-RU" sz="2800" dirty="0" smtClean="0"/>
              <a:t>Студент может уйти с практики, только по </a:t>
            </a:r>
          </a:p>
          <a:p>
            <a:pPr algn="just">
              <a:buNone/>
            </a:pPr>
            <a:r>
              <a:rPr lang="ru-RU" sz="2800" dirty="0" smtClean="0"/>
              <a:t>разрешению преподавателя после 15:00</a:t>
            </a:r>
          </a:p>
          <a:p>
            <a:pPr algn="just">
              <a:buNone/>
            </a:pPr>
            <a:r>
              <a:rPr lang="ru-RU" sz="2800" dirty="0" smtClean="0"/>
              <a:t>Все отработки занятий по другим предметам </a:t>
            </a:r>
          </a:p>
          <a:p>
            <a:pPr algn="just">
              <a:buNone/>
            </a:pPr>
            <a:r>
              <a:rPr lang="ru-RU" sz="2800" dirty="0" smtClean="0"/>
              <a:t>(биология и т.д.) разрешены только после </a:t>
            </a:r>
          </a:p>
          <a:p>
            <a:pPr algn="just">
              <a:buNone/>
            </a:pPr>
            <a:r>
              <a:rPr lang="ru-RU" sz="2800" dirty="0" smtClean="0"/>
              <a:t>окончания практики (после 15:00</a:t>
            </a:r>
            <a:r>
              <a:rPr lang="ru-RU" sz="2800" dirty="0" smtClean="0"/>
              <a:t>)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790101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Обязательная подача сведений о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неприступивших к практике (можно по </a:t>
            </a:r>
            <a:r>
              <a:rPr lang="ru-RU" dirty="0" err="1" smtClean="0"/>
              <a:t>эл</a:t>
            </a:r>
            <a:r>
              <a:rPr lang="ru-RU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почте) после первого дня практики,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общая посещаемость студентов в конце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каждой недели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сотрудников кафедры АГМА\Фото Больницы\DSC00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5214910" cy="39111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вид студентов на практике: халат, шапочка, вторая обувь, </a:t>
            </a:r>
            <a:r>
              <a:rPr lang="ru-RU" dirty="0" err="1" smtClean="0"/>
              <a:t>бейдж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615262" cy="68102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080808"/>
                </a:solidFill>
              </a:rPr>
              <a:t>Ежедневный контроль посещаемости преподавателем!</a:t>
            </a:r>
            <a:br>
              <a:rPr lang="ru-RU" sz="1600" dirty="0" smtClean="0">
                <a:solidFill>
                  <a:srgbClr val="080808"/>
                </a:solidFill>
              </a:rPr>
            </a:br>
            <a:r>
              <a:rPr lang="ru-RU" sz="1600" dirty="0" smtClean="0">
                <a:solidFill>
                  <a:srgbClr val="080808"/>
                </a:solidFill>
              </a:rPr>
              <a:t>(отмечается в журнале! Каждый пропущенный день отрабатывается! (если студент пропустил более 3-х дней оформляется рапорт на имя начальника отдела производственной практики </a:t>
            </a:r>
            <a:r>
              <a:rPr lang="ru-RU" sz="1600" dirty="0" err="1" smtClean="0">
                <a:solidFill>
                  <a:srgbClr val="080808"/>
                </a:solidFill>
              </a:rPr>
              <a:t>Садретдинова</a:t>
            </a:r>
            <a:r>
              <a:rPr lang="ru-RU" sz="1600" dirty="0" smtClean="0">
                <a:solidFill>
                  <a:srgbClr val="080808"/>
                </a:solidFill>
              </a:rPr>
              <a:t> Р.А., если пропустил до 3-х дней отработка в форме дополнительных часов с 15:00 до 21:00, или выход на практику в воскресенье! ночные дежурства студентов строго запрещены!</a:t>
            </a:r>
            <a:endParaRPr lang="ru-RU" sz="1600" dirty="0">
              <a:solidFill>
                <a:srgbClr val="080808"/>
              </a:solidFill>
            </a:endParaRPr>
          </a:p>
        </p:txBody>
      </p:sp>
      <p:pic>
        <p:nvPicPr>
          <p:cNvPr id="17410" name="Picture 2" descr="D:\Фото сотрудников кафедры АГМА\Фото Больницы\DSC00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4627062" cy="347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782957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ЗАЧЕТ ПО УЧЕБНОЙ ПРАКТИКЕ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dirty="0" smtClean="0">
                <a:solidFill>
                  <a:srgbClr val="080808"/>
                </a:solidFill>
              </a:rPr>
              <a:t>Документы студентам оформляются накануне дня сдачи зачета (но по срокам окончания практики – 31.01.2015 г.!)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Согласно графику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Зачёт проводится в Центре практических навыков, 5 этаж нового корпуса АГМУ (комната № 12). При себе иметь: халат, шапочку, стерильные перчатки, бахилы, медицинскую маску, санитарную книжку, дневник учебной практики, направление!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Вопросы к зачету есть в дневнике (перечень практических навыков)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18676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График сдачи зачета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9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Дата, время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Факультет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16.12.2014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 факультеты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Студенты, имеющие СМО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23.01.2015г.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Медико-профилактический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201,202,203,204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28.01.2015г.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Педиатрический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101,102,103,104,105,106,107,108,109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29.01.2015г.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Лечебный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101,102,103,104,105,106,107,108,109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110,111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30.01.2015г.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Лечебный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112,113,114,115,116,117;118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ФИС,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119 ФИС,120 ФИС,121 ФИС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06.02.2015г.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Факультет иностранных студентов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122 ФИС,123 ФИС,124 ФИС,128 ФИС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129 ФИС,130 ФИС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401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Отчет базового руководителя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отчете по учебной практике должны быть отражены: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цель прохождения практики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задачи практики, поставленные перед студентами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перечень практических навыков и умений, которыми овладели студенты на базе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характеристика базы, ее профиль и специализация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данные о количестве приступивших к практике студентов, не приступивших к ней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анализ и оценка работы студентов за весь период практики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 мероприятия и рекомендации  направленные на улучшение качества практической подготовки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студентов.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Отчет базового руководителя  (заверенный подписью) и журнал посещаемости (заверенный подписью каждого дня) необходимо предоставить в трехдневный срок после окончания практики в отдел производственной практики (2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нового корпуса АГМУ, 208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15:00 до 17:00), начальник отдела производственной практики: к.м.н.,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Садретдинов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Ажимахмудович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(м.т. 89171738399,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likhoradka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3525831"/>
          </a:xfrm>
        </p:spPr>
        <p:txBody>
          <a:bodyPr/>
          <a:lstStyle/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en-US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858280" cy="40005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     СРОКИ ПРАКТИКИ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1 курс педиатрический, лечебный факультет: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 30.12.2014 г. по 31.01.2015 г. 6 дней в неделю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(включая субботу) с 9:00 до 15:00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новогодние праздники в соответствии с работой ЛПУ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688387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РУКОВОДИТЕЛИ ПРАКТИКИ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1.Базовый руководитель – преподаватель АГМУ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 Руководитель от больницы (ЛПУ) – ст. мед. сестра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688387" cy="414340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НЕОБХОДИМЫЕ ДОКУМЕНТЫ НА ПРАКТИКУ: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1. Санитарная книжка с допуском к работе и прививками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2. Направление на практику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3. Дневник учебной практики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43866" cy="107157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Обязательная проверка: прививки (6 стр.: корь, гепатит, АДСМ, 7 стр.: допуск поликлиники АГМА)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Внимание: разрешен только допуск поликлиники АГМА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При </a:t>
            </a:r>
            <a:r>
              <a:rPr lang="ru-RU" sz="2000" dirty="0" err="1" smtClean="0">
                <a:solidFill>
                  <a:srgbClr val="FF0000"/>
                </a:solidFill>
              </a:rPr>
              <a:t>отсутсвии</a:t>
            </a:r>
            <a:r>
              <a:rPr lang="ru-RU" sz="2000" dirty="0" smtClean="0">
                <a:solidFill>
                  <a:srgbClr val="FF0000"/>
                </a:solidFill>
              </a:rPr>
              <a:t> сан. </a:t>
            </a:r>
            <a:r>
              <a:rPr lang="ru-RU" sz="2000" smtClean="0">
                <a:solidFill>
                  <a:srgbClr val="FF0000"/>
                </a:solidFill>
              </a:rPr>
              <a:t>книжки </a:t>
            </a:r>
            <a:r>
              <a:rPr lang="ru-RU" sz="2000" dirty="0" smtClean="0">
                <a:solidFill>
                  <a:srgbClr val="FF0000"/>
                </a:solidFill>
              </a:rPr>
              <a:t>студент к практике не допускается!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IMG_5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534178" cy="490063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4910402">
            <a:off x="5425029" y="4169351"/>
            <a:ext cx="178595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672163">
            <a:off x="3158853" y="4736874"/>
            <a:ext cx="1223236" cy="1260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391279">
            <a:off x="3680123" y="3790221"/>
            <a:ext cx="1071570" cy="592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1565130">
            <a:off x="4000496" y="3000372"/>
            <a:ext cx="928694" cy="714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943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2. НАПРАВЛЕНИЕ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44992"/>
            <a:ext cx="6874455" cy="51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688387" cy="78581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Правильное заполнение направления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Внимание: оформить: дата прибытия – 30.12.2014 г,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дата убытия – 31.01.2015 г.! (строго по расписанию), подпись главного врача (или зам.), заверенная круглой печатью (только круглой!)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IMG_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858048" cy="457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11714253">
            <a:off x="7299344" y="3778768"/>
            <a:ext cx="740895" cy="199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79415">
            <a:off x="1785918" y="5072074"/>
            <a:ext cx="1214446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3132503">
            <a:off x="6313132" y="5135785"/>
            <a:ext cx="1214446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972452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3. ДНЕВНИК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учебной практики (пример) 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4579" y="2178834"/>
            <a:ext cx="4857784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573TGp_research_light_ani</Template>
  <TotalTime>3393</TotalTime>
  <Words>455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Default Design</vt:lpstr>
      <vt:lpstr>УЧЕБНАЯ ПРАКТИКА  2014 – 2015 </vt:lpstr>
      <vt:lpstr>«Уход за больными терапевтического и хирургического профиля» </vt:lpstr>
      <vt:lpstr>             СРОКИ ПРАКТИКИ 1 курс педиатрический, лечебный факультет: с 30.12.2014 г. по 31.01.2015 г. 6 дней в неделю  (включая субботу) с 9:00 до 15:00  новогодние праздники в соответствии с работой ЛПУ   </vt:lpstr>
      <vt:lpstr>  РУКОВОДИТЕЛИ ПРАКТИКИ 1.Базовый руководитель – преподаватель АГМУ 2. Руководитель от больницы (ЛПУ) – ст. мед. сестра </vt:lpstr>
      <vt:lpstr>НЕОБХОДИМЫЕ ДОКУМЕНТЫ НА ПРАКТИКУ: 1. Санитарная книжка с допуском к работе и прививками 2. Направление на практику 3. Дневник учебной практики </vt:lpstr>
      <vt:lpstr>Обязательная проверка: прививки (6 стр.: корь, гепатит, АДСМ, 7 стр.: допуск поликлиники АГМА) Внимание: разрешен только допуск поликлиники АГМА! При отсутсвии сан. книжки студент к практике не допускается!</vt:lpstr>
      <vt:lpstr>  2. НАПРАВЛЕНИЕ</vt:lpstr>
      <vt:lpstr>Правильное заполнение направления Внимание: оформить: дата прибытия – 30.12.2014 г,  дата убытия – 31.01.2015 г.! (строго по расписанию), подпись главного врача (или зам.), заверенная круглой печатью (только круглой!)</vt:lpstr>
      <vt:lpstr> 3. ДНЕВНИК учебной практики (пример)  </vt:lpstr>
      <vt:lpstr>    Общие сведения (студент заполняет сам с помощью преподавателя)</vt:lpstr>
      <vt:lpstr>    Правильное заполнение общих сведений (пример)</vt:lpstr>
      <vt:lpstr>Перечень практических навыков в дневнике! (вопросы на зачет студентов)</vt:lpstr>
      <vt:lpstr>Ежедневная запись о проделанной работе</vt:lpstr>
      <vt:lpstr>Заполнение ежедневной работы (обязательная ежедневная подпись ст. мед. сестры!)</vt:lpstr>
      <vt:lpstr>Таблица перечня практических навыков (заполняется преподавателем: в случае, если навык не был продемонстрирован, ставится прочерк)</vt:lpstr>
      <vt:lpstr>ЗАПОЛНЕНИЕ ТАБЛИЦЫ ПЕРЕЧНЯ ПРАКТИЧЕСКИХ НАВЫКОВ (пример)</vt:lpstr>
      <vt:lpstr>Оценку выставляет преподаватель, обязательно заверяется подписью ст. мед.сестры, преподавателя)</vt:lpstr>
      <vt:lpstr>Характеристика на студента (заполняется преподавателем!)</vt:lpstr>
      <vt:lpstr>  Оценку за всю практику выставляет преподаватель, заверяется подписью ст. мед.сестры, преподавателя, главного врача и круглой печатью ЛПУ (обязательно круглой!)</vt:lpstr>
      <vt:lpstr>ВНИМАНИЕ</vt:lpstr>
      <vt:lpstr>ВНИМАНИЕ</vt:lpstr>
      <vt:lpstr>Слайд 22</vt:lpstr>
      <vt:lpstr>   Ежедневный контроль посещаемости преподавателем! (отмечается в журнале! Каждый пропущенный день отрабатывается! (если студент пропустил более 3-х дней оформляется рапорт на имя начальника отдела производственной практики Садретдинова Р.А., если пропустил до 3-х дней отработка в форме дополнительных часов с 15:00 до 21:00, или выход на практику в воскресенье! ночные дежурства студентов строго запрещены!</vt:lpstr>
      <vt:lpstr>ЗАЧЕТ ПО УЧЕБНОЙ ПРАКТИКЕ</vt:lpstr>
      <vt:lpstr>График сдачи зачета</vt:lpstr>
      <vt:lpstr>Отчет базового руководителя</vt:lpstr>
      <vt:lpstr>Слайд 27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Neosx</dc:creator>
  <cp:lastModifiedBy>user</cp:lastModifiedBy>
  <cp:revision>439</cp:revision>
  <dcterms:created xsi:type="dcterms:W3CDTF">2009-06-21T05:52:03Z</dcterms:created>
  <dcterms:modified xsi:type="dcterms:W3CDTF">2014-12-28T06:42:01Z</dcterms:modified>
</cp:coreProperties>
</file>