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6" r:id="rId2"/>
    <p:sldId id="291" r:id="rId3"/>
    <p:sldId id="271" r:id="rId4"/>
    <p:sldId id="260" r:id="rId5"/>
    <p:sldId id="293" r:id="rId6"/>
    <p:sldId id="297" r:id="rId7"/>
    <p:sldId id="292" r:id="rId8"/>
    <p:sldId id="294" r:id="rId9"/>
    <p:sldId id="296" r:id="rId10"/>
    <p:sldId id="261" r:id="rId11"/>
    <p:sldId id="288" r:id="rId12"/>
    <p:sldId id="287" r:id="rId13"/>
    <p:sldId id="277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6FD"/>
    <a:srgbClr val="2E67B1"/>
    <a:srgbClr val="4BACC6"/>
    <a:srgbClr val="1A6F90"/>
    <a:srgbClr val="425C73"/>
    <a:srgbClr val="CD6209"/>
    <a:srgbClr val="961E90"/>
    <a:srgbClr val="E6007A"/>
    <a:srgbClr val="D20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43" autoAdjust="0"/>
    <p:restoredTop sz="98086" autoAdjust="0"/>
  </p:normalViewPr>
  <p:slideViewPr>
    <p:cSldViewPr>
      <p:cViewPr varScale="1">
        <p:scale>
          <a:sx n="114" d="100"/>
          <a:sy n="114" d="100"/>
        </p:scale>
        <p:origin x="18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4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1D17BF-6C34-4F13-8D73-11A2753C2488}" type="datetimeFigureOut">
              <a:rPr lang="en-JM"/>
              <a:pPr>
                <a:defRPr/>
              </a:pPr>
              <a:t>30/10/2017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1A16EA-8D83-427F-B965-78D19694B50B}" type="slidenum">
              <a:rPr lang="en-JM" altLang="ru-RU"/>
              <a:pPr>
                <a:defRPr/>
              </a:pPr>
              <a:t>‹#›</a:t>
            </a:fld>
            <a:endParaRPr lang="en-JM" altLang="ru-RU"/>
          </a:p>
        </p:txBody>
      </p:sp>
    </p:spTree>
    <p:extLst>
      <p:ext uri="{BB962C8B-B14F-4D97-AF65-F5344CB8AC3E}">
        <p14:creationId xmlns:p14="http://schemas.microsoft.com/office/powerpoint/2010/main" val="1051931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9E1986-87DB-4CA1-A9AC-EB80856714EC}" type="datetimeFigureOut">
              <a:rPr lang="en-JM"/>
              <a:pPr>
                <a:defRPr/>
              </a:pPr>
              <a:t>30/10/2017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JM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JM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E7F21A-1948-4254-86CA-8C08AB2E63AA}" type="slidenum">
              <a:rPr lang="en-JM" altLang="ru-RU"/>
              <a:pPr>
                <a:defRPr/>
              </a:pPr>
              <a:t>‹#›</a:t>
            </a:fld>
            <a:endParaRPr lang="en-JM" altLang="ru-RU"/>
          </a:p>
        </p:txBody>
      </p:sp>
    </p:spTree>
    <p:extLst>
      <p:ext uri="{BB962C8B-B14F-4D97-AF65-F5344CB8AC3E}">
        <p14:creationId xmlns:p14="http://schemas.microsoft.com/office/powerpoint/2010/main" val="390706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2933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1396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4105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682756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31937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</p:spTree>
    <p:extLst>
      <p:ext uri="{BB962C8B-B14F-4D97-AF65-F5344CB8AC3E}">
        <p14:creationId xmlns:p14="http://schemas.microsoft.com/office/powerpoint/2010/main" val="3187607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8" name="Rectangle 27"/>
          <p:cNvSpPr/>
          <p:nvPr userDrawn="1"/>
        </p:nvSpPr>
        <p:spPr>
          <a:xfrm>
            <a:off x="6905935" y="394242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9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9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9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21" y="3942425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20" y="3942425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20" y="3942425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3" y="3939654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20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21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20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8913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9947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020183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93654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77326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183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3163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5334002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5257802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1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1800654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8" name="Rectangle 27"/>
          <p:cNvSpPr/>
          <p:nvPr userDrawn="1"/>
        </p:nvSpPr>
        <p:spPr>
          <a:xfrm>
            <a:off x="6942140" y="3352800"/>
            <a:ext cx="46037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9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9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9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5" y="3947341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5" y="3962401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9" y="3962401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9" y="3962401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20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21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20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09832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8191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6291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65815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5310189"/>
            <a:ext cx="2444750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5310189"/>
            <a:ext cx="2444750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5310189"/>
            <a:ext cx="2444750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3024189"/>
            <a:ext cx="2444750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3024189"/>
            <a:ext cx="2444750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3024189"/>
            <a:ext cx="2444750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</p:spTree>
    <p:extLst>
      <p:ext uri="{BB962C8B-B14F-4D97-AF65-F5344CB8AC3E}">
        <p14:creationId xmlns:p14="http://schemas.microsoft.com/office/powerpoint/2010/main" val="1458946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69437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37337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5303908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1729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543800" cy="715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5977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02075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90135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2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4090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1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336974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1694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9736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  <a:endParaRPr lang="en-JM" altLang="ru-RU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2"/>
            <a:ext cx="8229600" cy="429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/>
              <a:t>Click to edit Master text styles</a:t>
            </a:r>
          </a:p>
          <a:p>
            <a:pPr lvl="1"/>
            <a:r>
              <a:rPr lang="en-US" altLang="ru-RU" dirty="0"/>
              <a:t>Second level</a:t>
            </a:r>
          </a:p>
          <a:p>
            <a:pPr lvl="2"/>
            <a:r>
              <a:rPr lang="en-US" altLang="ru-RU" dirty="0"/>
              <a:t>Third level</a:t>
            </a:r>
          </a:p>
          <a:p>
            <a:pPr lvl="3"/>
            <a:r>
              <a:rPr lang="en-US" altLang="ru-RU" dirty="0"/>
              <a:t>Fourth level</a:t>
            </a:r>
          </a:p>
          <a:p>
            <a:pPr lvl="4"/>
            <a:r>
              <a:rPr lang="en-US" altLang="ru-RU" dirty="0"/>
              <a:t>Fifth level</a:t>
            </a:r>
            <a:endParaRPr lang="en-JM" altLang="ru-RU" dirty="0"/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914400"/>
            <a:ext cx="8045450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69" r:id="rId7"/>
    <p:sldLayoutId id="2147484456" r:id="rId8"/>
    <p:sldLayoutId id="2147484470" r:id="rId9"/>
    <p:sldLayoutId id="2147484457" r:id="rId10"/>
    <p:sldLayoutId id="2147484458" r:id="rId11"/>
    <p:sldLayoutId id="2147484459" r:id="rId12"/>
    <p:sldLayoutId id="2147484460" r:id="rId13"/>
    <p:sldLayoutId id="2147484471" r:id="rId14"/>
    <p:sldLayoutId id="2147484472" r:id="rId15"/>
    <p:sldLayoutId id="2147484461" r:id="rId16"/>
    <p:sldLayoutId id="2147484462" r:id="rId17"/>
    <p:sldLayoutId id="2147484473" r:id="rId18"/>
    <p:sldLayoutId id="2147484463" r:id="rId19"/>
    <p:sldLayoutId id="2147484474" r:id="rId20"/>
    <p:sldLayoutId id="2147484475" r:id="rId21"/>
    <p:sldLayoutId id="2147484476" r:id="rId22"/>
    <p:sldLayoutId id="2147484464" r:id="rId23"/>
    <p:sldLayoutId id="2147484465" r:id="rId24"/>
    <p:sldLayoutId id="2147484466" r:id="rId25"/>
    <p:sldLayoutId id="2147484477" r:id="rId26"/>
    <p:sldLayoutId id="2147484467" r:id="rId27"/>
    <p:sldLayoutId id="2147484478" r:id="rId28"/>
    <p:sldLayoutId id="2147484479" r:id="rId2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304800" y="2819400"/>
            <a:ext cx="7391400" cy="838200"/>
          </a:xfrm>
        </p:spPr>
        <p:txBody>
          <a:bodyPr/>
          <a:lstStyle/>
          <a:p>
            <a:pPr eaLnBrk="1" hangingPunct="1">
              <a:lnSpc>
                <a:spcPts val="5000"/>
              </a:lnSpc>
            </a:pPr>
            <a:r>
              <a:rPr lang="ru-RU" altLang="ru-RU" sz="3600" b="1" dirty="0">
                <a:latin typeface="Cambria" panose="02040503050406030204" pitchFamily="18" charset="0"/>
                <a:cs typeface="Segoe UI" panose="020B0502040204020203" pitchFamily="34" charset="0"/>
              </a:rPr>
              <a:t>«Название проекта»</a:t>
            </a:r>
            <a:endParaRPr lang="en-JM" altLang="ru-RU" sz="3600" b="1" dirty="0">
              <a:latin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16387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228600" y="4445000"/>
            <a:ext cx="7924800" cy="2032000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rgbClr val="404040"/>
                </a:solidFill>
                <a:latin typeface="Cambria" panose="02040503050406030204" pitchFamily="18" charset="0"/>
              </a:rPr>
              <a:t>ФИО</a:t>
            </a:r>
          </a:p>
          <a:p>
            <a:pPr algn="l"/>
            <a:r>
              <a:rPr lang="ru-RU" altLang="ru-RU" dirty="0">
                <a:solidFill>
                  <a:srgbClr val="404040"/>
                </a:solidFill>
                <a:latin typeface="Cambria" panose="02040503050406030204" pitchFamily="18" charset="0"/>
              </a:rPr>
              <a:t>студент, магистр, аспирант</a:t>
            </a:r>
          </a:p>
          <a:p>
            <a:pPr algn="l"/>
            <a:r>
              <a:rPr lang="ru-RU" altLang="ru-RU" dirty="0">
                <a:solidFill>
                  <a:srgbClr val="404040"/>
                </a:solidFill>
                <a:latin typeface="Cambria" panose="02040503050406030204" pitchFamily="18" charset="0"/>
              </a:rPr>
              <a:t>Место работы/учебы</a:t>
            </a:r>
          </a:p>
        </p:txBody>
      </p:sp>
      <p:pic>
        <p:nvPicPr>
          <p:cNvPr id="7" name="Picture 2" descr="\\192.168.0.142\Server-file\DOCUMENTS\Отдел инноваций\Гранты и премии\УМНИК\ФИНАЛ УМНИК 2016\Презентации на Финал\Круги фас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88265" y="-221988"/>
            <a:ext cx="3333749" cy="377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Golyshev.CLEVER\Desktop\fasie_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8" y="285750"/>
            <a:ext cx="217260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План реализации 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990600"/>
            <a:ext cx="1460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+mn-cs"/>
              </a:rPr>
              <a:t>20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+mn-cs"/>
              </a:rPr>
              <a:t>…</a:t>
            </a:r>
            <a:endParaRPr lang="en-JM" sz="16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grpSp>
        <p:nvGrpSpPr>
          <p:cNvPr id="23557" name="Group 27"/>
          <p:cNvGrpSpPr>
            <a:grpSpLocks/>
          </p:cNvGrpSpPr>
          <p:nvPr/>
        </p:nvGrpSpPr>
        <p:grpSpPr bwMode="auto">
          <a:xfrm>
            <a:off x="565150" y="1430339"/>
            <a:ext cx="1765300" cy="685800"/>
            <a:chOff x="533400" y="1752599"/>
            <a:chExt cx="1764792" cy="685801"/>
          </a:xfrm>
        </p:grpSpPr>
        <p:sp>
          <p:nvSpPr>
            <p:cNvPr id="5" name="Rectangle 4"/>
            <p:cNvSpPr/>
            <p:nvPr/>
          </p:nvSpPr>
          <p:spPr>
            <a:xfrm>
              <a:off x="533400" y="1752599"/>
              <a:ext cx="1764792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" y="1828799"/>
              <a:ext cx="1752096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2E67B1"/>
                  </a:solidFill>
                </a:rPr>
                <a:t>Название этапа</a:t>
              </a:r>
              <a:endParaRPr lang="en-JM" sz="1600" b="1" dirty="0">
                <a:solidFill>
                  <a:srgbClr val="2E67B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54300" y="990600"/>
            <a:ext cx="1460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20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…</a:t>
            </a:r>
            <a:endParaRPr lang="en-JM" sz="1600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cs typeface="+mn-cs"/>
            </a:endParaRPr>
          </a:p>
        </p:txBody>
      </p:sp>
      <p:grpSp>
        <p:nvGrpSpPr>
          <p:cNvPr id="23559" name="Group 28"/>
          <p:cNvGrpSpPr>
            <a:grpSpLocks/>
          </p:cNvGrpSpPr>
          <p:nvPr/>
        </p:nvGrpSpPr>
        <p:grpSpPr bwMode="auto">
          <a:xfrm>
            <a:off x="2667002" y="1430339"/>
            <a:ext cx="1755775" cy="685800"/>
            <a:chOff x="2667000" y="1752599"/>
            <a:chExt cx="1755648" cy="685801"/>
          </a:xfrm>
        </p:grpSpPr>
        <p:sp>
          <p:nvSpPr>
            <p:cNvPr id="8" name="Rectangle 7"/>
            <p:cNvSpPr/>
            <p:nvPr/>
          </p:nvSpPr>
          <p:spPr>
            <a:xfrm>
              <a:off x="2667000" y="1752599"/>
              <a:ext cx="1755648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67000" y="1828799"/>
              <a:ext cx="1752473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2E67B1"/>
                  </a:solidFill>
                </a:rPr>
                <a:t>Название этапа</a:t>
              </a:r>
              <a:endParaRPr lang="en-JM" sz="1600" b="1" dirty="0">
                <a:solidFill>
                  <a:srgbClr val="2E67B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87900" y="990600"/>
            <a:ext cx="1460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20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…</a:t>
            </a:r>
            <a:endParaRPr lang="en-JM" sz="1600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cs typeface="+mn-cs"/>
            </a:endParaRPr>
          </a:p>
        </p:txBody>
      </p:sp>
      <p:grpSp>
        <p:nvGrpSpPr>
          <p:cNvPr id="23561" name="Group 29"/>
          <p:cNvGrpSpPr>
            <a:grpSpLocks/>
          </p:cNvGrpSpPr>
          <p:nvPr/>
        </p:nvGrpSpPr>
        <p:grpSpPr bwMode="auto">
          <a:xfrm>
            <a:off x="4800600" y="1422400"/>
            <a:ext cx="1765300" cy="685800"/>
            <a:chOff x="4800600" y="1752599"/>
            <a:chExt cx="1764792" cy="685801"/>
          </a:xfrm>
        </p:grpSpPr>
        <p:sp>
          <p:nvSpPr>
            <p:cNvPr id="11" name="Rectangle 10"/>
            <p:cNvSpPr/>
            <p:nvPr/>
          </p:nvSpPr>
          <p:spPr>
            <a:xfrm>
              <a:off x="4800600" y="1752599"/>
              <a:ext cx="1764792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00600" y="1828799"/>
              <a:ext cx="1752096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2E67B1"/>
                  </a:solidFill>
                </a:rPr>
                <a:t>Название этапа</a:t>
              </a:r>
              <a:endParaRPr lang="en-JM" sz="1600" b="1" dirty="0">
                <a:solidFill>
                  <a:srgbClr val="2E67B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45300" y="990600"/>
            <a:ext cx="1460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20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…</a:t>
            </a:r>
            <a:endParaRPr lang="en-JM" sz="1600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cs typeface="+mn-cs"/>
            </a:endParaRPr>
          </a:p>
        </p:txBody>
      </p:sp>
      <p:grpSp>
        <p:nvGrpSpPr>
          <p:cNvPr id="23563" name="Group 30"/>
          <p:cNvGrpSpPr>
            <a:grpSpLocks/>
          </p:cNvGrpSpPr>
          <p:nvPr/>
        </p:nvGrpSpPr>
        <p:grpSpPr bwMode="auto">
          <a:xfrm>
            <a:off x="6858000" y="1422400"/>
            <a:ext cx="1765300" cy="685800"/>
            <a:chOff x="6858000" y="1752599"/>
            <a:chExt cx="1764792" cy="685801"/>
          </a:xfrm>
        </p:grpSpPr>
        <p:sp>
          <p:nvSpPr>
            <p:cNvPr id="14" name="Rectangle 13"/>
            <p:cNvSpPr/>
            <p:nvPr/>
          </p:nvSpPr>
          <p:spPr>
            <a:xfrm>
              <a:off x="6858000" y="1752599"/>
              <a:ext cx="1764792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58000" y="1828799"/>
              <a:ext cx="1752096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2E67B1"/>
                  </a:solidFill>
                </a:rPr>
                <a:t>Название этапа</a:t>
              </a:r>
              <a:endParaRPr lang="en-JM" sz="1600" b="1" dirty="0">
                <a:solidFill>
                  <a:srgbClr val="2E67B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90800" y="2268540"/>
            <a:ext cx="1981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Подробное описание этапа 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400" y="2268540"/>
            <a:ext cx="19812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Подробное описание этапа 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2268540"/>
            <a:ext cx="1981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+mn-cs"/>
              </a:rPr>
              <a:t>Подробное описание этапа 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2268540"/>
            <a:ext cx="1981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Подробное описание этапа 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24592" name="Content Placeholder 4"/>
          <p:cNvSpPr txBox="1">
            <a:spLocks/>
          </p:cNvSpPr>
          <p:nvPr/>
        </p:nvSpPr>
        <p:spPr bwMode="auto">
          <a:xfrm rot="10800000" flipV="1">
            <a:off x="520700" y="3011809"/>
            <a:ext cx="8534400" cy="29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Представьте план реализации идеи в конечный продукт, т.е. от начальной стадии (идеи) до готового продукта (работоспособной технологии) с указанием временных и </a:t>
            </a:r>
            <a:r>
              <a:rPr lang="ru-RU" altLang="ru-RU" sz="1400" b="1" u="sng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финансовых затрат</a:t>
            </a: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. Кратко обозначьте направление использования инвестиций. Изложите план проекта на 2 года Опишите основные мероприятия проекта. Если имеется возможность финансирования вашего проекта из иных (государственных, частных) источников – укажите их.</a:t>
            </a:r>
            <a:endParaRPr lang="ru-RU" altLang="ru-RU" sz="1400" b="1" dirty="0"/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Если стоимость реализации проекта </a:t>
            </a:r>
            <a:r>
              <a:rPr lang="ru-RU" altLang="ru-RU" sz="1400" b="1" u="sng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превосходит сумму гранта</a:t>
            </a: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, поясните, откуда придет дополнительное финансирование?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Какое необходимо оборудование и экспериментальная база для НИР? Есть ли они?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15963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Результаты проекта по этапам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>
          <a:xfrm>
            <a:off x="533400" y="2336800"/>
            <a:ext cx="1716088" cy="1295400"/>
          </a:xfrm>
        </p:spPr>
      </p:sp>
      <p:sp>
        <p:nvSpPr>
          <p:cNvPr id="5" name="Рисунок 4"/>
          <p:cNvSpPr>
            <a:spLocks noGrp="1"/>
          </p:cNvSpPr>
          <p:nvPr>
            <p:ph type="pic" sz="quarter" idx="16"/>
          </p:nvPr>
        </p:nvSpPr>
        <p:spPr>
          <a:xfrm>
            <a:off x="2667000" y="2336800"/>
            <a:ext cx="1716088" cy="1295400"/>
          </a:xfrm>
        </p:spPr>
      </p:sp>
      <p:sp>
        <p:nvSpPr>
          <p:cNvPr id="6" name="Рисунок 5"/>
          <p:cNvSpPr>
            <a:spLocks noGrp="1"/>
          </p:cNvSpPr>
          <p:nvPr>
            <p:ph type="pic" sz="quarter" idx="17"/>
          </p:nvPr>
        </p:nvSpPr>
        <p:spPr>
          <a:xfrm>
            <a:off x="4800600" y="2336800"/>
            <a:ext cx="1716088" cy="1295400"/>
          </a:xfrm>
        </p:spPr>
      </p:sp>
      <p:sp>
        <p:nvSpPr>
          <p:cNvPr id="7" name="Рисунок 6"/>
          <p:cNvSpPr>
            <a:spLocks noGrp="1"/>
          </p:cNvSpPr>
          <p:nvPr>
            <p:ph type="pic" sz="quarter" idx="21"/>
          </p:nvPr>
        </p:nvSpPr>
        <p:spPr>
          <a:xfrm>
            <a:off x="6934200" y="2336800"/>
            <a:ext cx="1716088" cy="1295400"/>
          </a:xfrm>
        </p:spPr>
      </p:sp>
      <p:sp>
        <p:nvSpPr>
          <p:cNvPr id="24583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876800" y="4749800"/>
            <a:ext cx="1836738" cy="2057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100" dirty="0"/>
              <a:t>Информация об объекте ИС и сроках получения</a:t>
            </a:r>
          </a:p>
        </p:txBody>
      </p:sp>
      <p:sp>
        <p:nvSpPr>
          <p:cNvPr id="24584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7041198" y="4800600"/>
            <a:ext cx="1744663" cy="2057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100" dirty="0"/>
              <a:t>Информация</a:t>
            </a:r>
          </a:p>
        </p:txBody>
      </p:sp>
      <p:sp>
        <p:nvSpPr>
          <p:cNvPr id="24585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609600" y="4659933"/>
            <a:ext cx="1820862" cy="120746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100" dirty="0"/>
              <a:t>Информация</a:t>
            </a:r>
          </a:p>
        </p:txBody>
      </p:sp>
      <p:sp>
        <p:nvSpPr>
          <p:cNvPr id="24586" name="Text Placeholder 12"/>
          <p:cNvSpPr>
            <a:spLocks noGrp="1"/>
          </p:cNvSpPr>
          <p:nvPr>
            <p:ph type="body" sz="quarter" idx="26"/>
          </p:nvPr>
        </p:nvSpPr>
        <p:spPr>
          <a:xfrm>
            <a:off x="579438" y="3835401"/>
            <a:ext cx="1706562" cy="593727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Разработан бизнес-план инновационного проекта</a:t>
            </a:r>
            <a:endParaRPr lang="en-JM" altLang="ru-RU" sz="1000" dirty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24587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743200" y="3835400"/>
            <a:ext cx="1965960" cy="81280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Развитие проекта в части коммерциализации результатов НИР</a:t>
            </a:r>
            <a:endParaRPr lang="en-JM" altLang="ru-RU" sz="1000" dirty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24588" name="Text Placeholder 14"/>
          <p:cNvSpPr>
            <a:spLocks noGrp="1"/>
          </p:cNvSpPr>
          <p:nvPr>
            <p:ph type="body" sz="quarter" idx="28"/>
          </p:nvPr>
        </p:nvSpPr>
        <p:spPr>
          <a:xfrm>
            <a:off x="4876800" y="3835400"/>
            <a:ext cx="1676400" cy="81280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Подана заявка на регистрацию РИД. Название объекта ИС</a:t>
            </a:r>
            <a:endParaRPr lang="en-JM" altLang="ru-RU" sz="1000" dirty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24589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6980238" y="3835401"/>
            <a:ext cx="1935162" cy="923927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Пройдена </a:t>
            </a:r>
            <a:r>
              <a:rPr lang="ru-RU" altLang="ru-RU" sz="1000" dirty="0" err="1">
                <a:solidFill>
                  <a:srgbClr val="2E67B1"/>
                </a:solidFill>
                <a:latin typeface="Cambria" panose="02040503050406030204" pitchFamily="18" charset="0"/>
              </a:rPr>
              <a:t>преакселерационная</a:t>
            </a: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 программа</a:t>
            </a:r>
            <a:endParaRPr lang="en-JM" altLang="ru-RU" sz="1000" dirty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060" y="990601"/>
            <a:ext cx="83058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Cambria" panose="02040503050406030204" pitchFamily="18" charset="0"/>
                <a:cs typeface="+mn-cs"/>
              </a:rPr>
              <a:t>Опишите результаты, которые вы планируете получить в конце 1-го и 2-го года программы «УМНИК», согласно Положению о программе «УМНИК». Обозначьте, что необходимо защитить в Вашем проекте (патент, полезная модель, изобретение, промышленный образец; свидетельство, лицензирование, сертификация). На кого будут оформлены права на ИС. </a:t>
            </a:r>
          </a:p>
        </p:txBody>
      </p:sp>
      <p:sp>
        <p:nvSpPr>
          <p:cNvPr id="24592" name="Текст 1"/>
          <p:cNvSpPr>
            <a:spLocks noGrp="1"/>
          </p:cNvSpPr>
          <p:nvPr>
            <p:ph type="body" sz="quarter" idx="22"/>
          </p:nvPr>
        </p:nvSpPr>
        <p:spPr>
          <a:xfrm>
            <a:off x="2743202" y="4648200"/>
            <a:ext cx="1981199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000" dirty="0"/>
              <a:t>(подана заявка в программу «СТАРТ»; либо зарегистрировано малое инновационное предприятие; </a:t>
            </a:r>
            <a:r>
              <a:rPr lang="ru-RU" sz="1000" dirty="0"/>
              <a:t>либо передача прав на РИД)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61937"/>
            <a:ext cx="8229600" cy="715963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Партнеры, заинтересованные организации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 rot="10800000" flipV="1">
            <a:off x="457200" y="982021"/>
            <a:ext cx="8153400" cy="254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1" hangingPunct="1">
              <a:spcBef>
                <a:spcPct val="20000"/>
              </a:spcBef>
              <a:buFont typeface="Arial" panose="020B0604020202020204" pitchFamily="34" charset="0"/>
              <a:buNone/>
              <a:defRPr sz="1600" b="1">
                <a:solidFill>
                  <a:srgbClr val="404040"/>
                </a:solidFill>
                <a:latin typeface="+mn-lt"/>
                <a:cs typeface="+mn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None/>
              <a:defRPr sz="1600">
                <a:solidFill>
                  <a:srgbClr val="404040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mar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tx1"/>
                </a:solidFill>
                <a:latin typeface="Cambria" panose="02040503050406030204" pitchFamily="18" charset="0"/>
              </a:rPr>
              <a:t>Укажите, кому потенциально интересен Ваш проект, кто готов оказать поддержку его развитию, кто готов предоставить дополнительные ресурсы (оборудование, финансы, помещение, комплектующие, образцы). При наличии, продемонстрируйте имеющиеся намерения в виде письма от организации или вуза, на базе которого будет реализовываться проект.</a:t>
            </a:r>
            <a:endParaRPr lang="ru-RU" altLang="ru-RU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 eaLnBrk="1" hangingPunct="1"/>
            <a:r>
              <a:rPr lang="ru-RU" altLang="ru-RU" sz="4000" b="1" dirty="0">
                <a:latin typeface="Cambria" panose="02040503050406030204" pitchFamily="18" charset="0"/>
              </a:rPr>
              <a:t>Спасибо за внимание</a:t>
            </a:r>
            <a:endParaRPr lang="en-JM" altLang="ru-RU" sz="4000" b="1" dirty="0">
              <a:latin typeface="Cambria" panose="02040503050406030204" pitchFamily="18" charset="0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-7620" y="3919179"/>
            <a:ext cx="9144000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Контактная информация: </a:t>
            </a: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веб-сайт, электронная почта, телефон</a:t>
            </a:r>
            <a:endParaRPr lang="en-JM" sz="16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7656" name="Прямоугольник 28"/>
          <p:cNvSpPr>
            <a:spLocks noChangeArrowheads="1"/>
          </p:cNvSpPr>
          <p:nvPr/>
        </p:nvSpPr>
        <p:spPr bwMode="auto">
          <a:xfrm>
            <a:off x="7620" y="2006600"/>
            <a:ext cx="9144000" cy="113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b="1" dirty="0">
                <a:solidFill>
                  <a:srgbClr val="2E67B1"/>
                </a:solidFill>
                <a:latin typeface="Cambria" panose="02040503050406030204" pitchFamily="18" charset="0"/>
              </a:rPr>
              <a:t>Фамилия Имя Отчество</a:t>
            </a:r>
            <a:r>
              <a:rPr lang="en-JM" altLang="ru-RU" b="1" dirty="0">
                <a:solidFill>
                  <a:srgbClr val="2E67B1"/>
                </a:solidFill>
                <a:latin typeface="Cambria" panose="02040503050406030204" pitchFamily="18" charset="0"/>
              </a:rPr>
              <a:t> </a:t>
            </a:r>
            <a:r>
              <a:rPr lang="ru-RU" altLang="ru-RU" b="1" dirty="0">
                <a:solidFill>
                  <a:srgbClr val="2E67B1"/>
                </a:solidFill>
                <a:latin typeface="Cambria" panose="02040503050406030204" pitchFamily="18" charset="0"/>
              </a:rPr>
              <a:t>(выступающего)</a:t>
            </a:r>
            <a:endParaRPr lang="ru-RU" altLang="ru-RU" sz="2400" b="1" dirty="0">
              <a:solidFill>
                <a:schemeClr val="tx1"/>
              </a:solidFill>
              <a:latin typeface="Cambria" panose="02040503050406030204" pitchFamily="18" charset="0"/>
              <a:cs typeface="+mn-cs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JM" altLang="ru-RU" sz="2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altLang="ru-RU" sz="2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должность, место работы (учебы)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98439"/>
            <a:ext cx="7467600" cy="71437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latin typeface="Cambria" panose="02040503050406030204" pitchFamily="18" charset="0"/>
              </a:rPr>
              <a:t>Разделы презентации</a:t>
            </a:r>
            <a:endParaRPr lang="en-JM" altLang="ru-RU" sz="3600" b="1" dirty="0">
              <a:latin typeface="Cambria" panose="02040503050406030204" pitchFamily="18" charset="0"/>
            </a:endParaRPr>
          </a:p>
        </p:txBody>
      </p:sp>
      <p:sp>
        <p:nvSpPr>
          <p:cNvPr id="17411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1193800"/>
            <a:ext cx="8991600" cy="46482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Актуальность идеи (проблематика)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Предлагаемое решение (конечный продукт)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Перспектива коммерциализации результата НИОКР (сферы применения и конкретный потребитель)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Обоснование научной новизны проекта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Техническая значимость (преимущества перед существующими аналогами)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План реализации проекта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Защита прав на интеллектуальную собственность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Партнеры, заинтересованные организации (если имеются (планируются)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Актуальность идеи («проблематика»)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1843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971549"/>
            <a:ext cx="8382000" cy="1746251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Обозначьте наличие и уровень существующей проблемы, на решение которой направлена Ваша идея. Идея, сформулированная в проекте, должна иметь  значение для решения современных проблем и задач как в Нижегородской области, так и в России в целом, а также быть пригодной к защите интеллектуальной собственности (подаче заявки).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601" y="2867662"/>
            <a:ext cx="4435475" cy="2713039"/>
          </a:xfrm>
        </p:spPr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5562600" y="3867149"/>
            <a:ext cx="2362200" cy="933451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2E67B1"/>
                </a:solidFill>
                <a:latin typeface="Cambria" pitchFamily="18" charset="0"/>
              </a:rPr>
              <a:t>Автор информации</a:t>
            </a:r>
            <a:endParaRPr lang="en-JM" dirty="0">
              <a:solidFill>
                <a:srgbClr val="2E67B1"/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5562600" y="4800600"/>
            <a:ext cx="3352800" cy="533400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2E67B1"/>
                </a:solidFill>
                <a:latin typeface="Cambria" pitchFamily="18" charset="0"/>
              </a:rPr>
              <a:t>Веб-сайт источника информации</a:t>
            </a:r>
            <a:endParaRPr lang="en-JM" dirty="0">
              <a:solidFill>
                <a:srgbClr val="2E67B1"/>
              </a:solidFill>
              <a:latin typeface="Cambria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2600" y="2914651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600" y="3867151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2600" y="4819651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5562600" y="2921000"/>
            <a:ext cx="2362200" cy="933451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2E67B1"/>
                </a:solidFill>
                <a:latin typeface="Cambria" pitchFamily="18" charset="0"/>
              </a:rPr>
              <a:t>Описание</a:t>
            </a:r>
            <a:endParaRPr lang="en-JM" dirty="0">
              <a:solidFill>
                <a:srgbClr val="2E67B1"/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2"/>
            <a:ext cx="8229600" cy="714375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Предлагаемое решение (конечный продукт)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470065" y="960437"/>
            <a:ext cx="8229600" cy="1554163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Дайте информацию по продукту, который Вы будете создавать и реализовывать. Используйте фотографии продукта и/или схемы, поясняющие ключевые инновационные моменты продукта.  Если есть возможность, во время выступления покажите лабораторный образец или макет.</a:t>
            </a:r>
          </a:p>
        </p:txBody>
      </p:sp>
      <p:pic>
        <p:nvPicPr>
          <p:cNvPr id="1946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2811464"/>
            <a:ext cx="3973513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Прямоугольник 1"/>
          <p:cNvSpPr>
            <a:spLocks noChangeArrowheads="1"/>
          </p:cNvSpPr>
          <p:nvPr/>
        </p:nvSpPr>
        <p:spPr bwMode="auto">
          <a:xfrm>
            <a:off x="678113" y="2977595"/>
            <a:ext cx="1090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2E67B1"/>
                </a:solidFill>
                <a:latin typeface="Cambria" panose="02040503050406030204" pitchFamily="18" charset="0"/>
              </a:rPr>
              <a:t>Описание</a:t>
            </a:r>
            <a:endParaRPr lang="en-JM" altLang="ru-RU" sz="1600" dirty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609600" y="3022600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78971" y="304802"/>
            <a:ext cx="8229600" cy="71437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altLang="ru-RU" sz="2400" b="1" dirty="0">
                <a:latin typeface="Cambria" panose="02040503050406030204" pitchFamily="18" charset="0"/>
              </a:rPr>
              <a:t>Перспектива коммерциализации результата НИОКР 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21507" name="Content Placeholder 4"/>
          <p:cNvSpPr>
            <a:spLocks noGrp="1"/>
          </p:cNvSpPr>
          <p:nvPr>
            <p:ph sz="quarter" idx="13"/>
          </p:nvPr>
        </p:nvSpPr>
        <p:spPr>
          <a:xfrm>
            <a:off x="491836" y="1019176"/>
            <a:ext cx="8118764" cy="2714624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Понимание размеров целевого рынка в России (если целимся в него) и мирового (если есть внешний прицел). </a:t>
            </a: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Портрет потенциального потребителя, сколько он платит за аналоги сейчас или сколько теряет, не решая проблему.</a:t>
            </a: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Оценка размера рынка (TAM, SAM, SOM) с соответствующей диаграммой, с указанием источника приведенной информации.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4"/>
          <p:cNvSpPr>
            <a:spLocks noGrp="1"/>
          </p:cNvSpPr>
          <p:nvPr>
            <p:ph sz="quarter" idx="13"/>
          </p:nvPr>
        </p:nvSpPr>
        <p:spPr>
          <a:xfrm>
            <a:off x="485776" y="990600"/>
            <a:ext cx="8124825" cy="13208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Опишите планируемую бизнес-модель (как на указанном рынке идея будет </a:t>
            </a:r>
            <a:r>
              <a:rPr lang="ru-RU" altLang="ru-RU" b="1" dirty="0" err="1">
                <a:solidFill>
                  <a:schemeClr val="tx1"/>
                </a:solidFill>
                <a:latin typeface="Cambria" panose="02040503050406030204" pitchFamily="18" charset="0"/>
              </a:rPr>
              <a:t>монетизироваться</a:t>
            </a: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). Охарактеризуйте наличие рисков (в том числе Коммерциализации) всего проекта и мер их снижения.</a:t>
            </a:r>
            <a:endParaRPr lang="ru-RU" altLang="ru-RU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8971" y="304802"/>
            <a:ext cx="8229600" cy="71437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altLang="ru-RU" sz="2400" b="1" dirty="0">
                <a:latin typeface="Cambria" panose="02040503050406030204" pitchFamily="18" charset="0"/>
              </a:rPr>
              <a:t>Перспектива коммерциализации результата НИОКР 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3400" y="279400"/>
            <a:ext cx="7859712" cy="715963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Обоснование научной новизны проекта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26627" name="Content Placeholder 4"/>
          <p:cNvSpPr>
            <a:spLocks noGrp="1"/>
          </p:cNvSpPr>
          <p:nvPr>
            <p:ph sz="quarter" idx="13"/>
          </p:nvPr>
        </p:nvSpPr>
        <p:spPr>
          <a:xfrm>
            <a:off x="473075" y="990600"/>
            <a:ext cx="8137525" cy="16256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Отразите научные исследования, в результате которых возникла идея, а также условия, необходимые для ее реализации. Что нового в научной составляющей Вы предлагаете по сравнению с тем, что есть в науке, технике и технологии сейчас?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800601" y="2925763"/>
            <a:ext cx="3749675" cy="2636837"/>
          </a:xfrm>
        </p:spPr>
      </p:sp>
      <p:sp>
        <p:nvSpPr>
          <p:cNvPr id="26630" name="Прямоугольник 1"/>
          <p:cNvSpPr>
            <a:spLocks noChangeArrowheads="1"/>
          </p:cNvSpPr>
          <p:nvPr/>
        </p:nvSpPr>
        <p:spPr bwMode="auto">
          <a:xfrm>
            <a:off x="979488" y="2930605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2E67B1"/>
                </a:solidFill>
                <a:latin typeface="Cambria" panose="02040503050406030204" pitchFamily="18" charset="0"/>
              </a:rPr>
              <a:t>При оформлении данного слайда используйте иллюстрации (схемы, формулы)</a:t>
            </a:r>
          </a:p>
        </p:txBody>
      </p:sp>
      <p:sp>
        <p:nvSpPr>
          <p:cNvPr id="7" name="Rectangle 16"/>
          <p:cNvSpPr/>
          <p:nvPr/>
        </p:nvSpPr>
        <p:spPr>
          <a:xfrm>
            <a:off x="685800" y="308300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598489"/>
            <a:ext cx="8229600" cy="468313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Техническая значимость</a:t>
            </a:r>
            <a:br>
              <a:rPr lang="ru-RU" altLang="ru-RU" sz="2000" b="1" dirty="0">
                <a:latin typeface="Cambria" panose="02040503050406030204" pitchFamily="18" charset="0"/>
              </a:rPr>
            </a:br>
            <a:endParaRPr lang="en-JM" altLang="ru-RU" sz="2000" b="1" dirty="0">
              <a:latin typeface="Cambria" panose="02040503050406030204" pitchFamily="18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386640"/>
              </p:ext>
            </p:extLst>
          </p:nvPr>
        </p:nvGraphicFramePr>
        <p:xfrm>
          <a:off x="641352" y="1092201"/>
          <a:ext cx="7859713" cy="3146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672">
                <a:tc>
                  <a:txBody>
                    <a:bodyPr/>
                    <a:lstStyle/>
                    <a:p>
                      <a:r>
                        <a:rPr lang="ru-RU" sz="1500" dirty="0"/>
                        <a:t>Название </a:t>
                      </a:r>
                      <a:endParaRPr lang="en-JM" sz="15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3" marR="91433" marT="47679" marB="4767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/>
                        <a:t>Показатель1</a:t>
                      </a:r>
                      <a:endParaRPr lang="en-JM" sz="15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7679" marB="4767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/>
                        <a:t>Показатель 2</a:t>
                      </a:r>
                      <a:endParaRPr lang="en-JM" sz="15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7679" marB="4767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/>
                        <a:t>Показатель</a:t>
                      </a:r>
                      <a:r>
                        <a:rPr lang="ru-RU" sz="1500" kern="1200" baseline="0" dirty="0"/>
                        <a:t> 3</a:t>
                      </a:r>
                      <a:endParaRPr lang="en-JM" sz="15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7679" marB="4767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/>
                        <a:t>Показатель 4</a:t>
                      </a:r>
                      <a:endParaRPr lang="en-JM" sz="15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7679" marB="4767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672">
                <a:tc>
                  <a:txBody>
                    <a:bodyPr/>
                    <a:lstStyle/>
                    <a:p>
                      <a:r>
                        <a:rPr lang="ru-RU" sz="1900" dirty="0"/>
                        <a:t>Ваш продукт</a:t>
                      </a: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endParaRPr lang="en-JM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72">
                <a:tc>
                  <a:txBody>
                    <a:bodyPr/>
                    <a:lstStyle/>
                    <a:p>
                      <a:r>
                        <a:rPr lang="en-JM" sz="1900" baseline="0" dirty="0"/>
                        <a:t>Name</a:t>
                      </a:r>
                      <a:r>
                        <a:rPr lang="ru-RU" sz="1900" baseline="0" dirty="0"/>
                        <a:t> 1</a:t>
                      </a:r>
                      <a:endParaRPr lang="en-JM" sz="1900" baseline="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endParaRPr lang="en-JM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672">
                <a:tc>
                  <a:txBody>
                    <a:bodyPr/>
                    <a:lstStyle/>
                    <a:p>
                      <a:r>
                        <a:rPr lang="en-JM" sz="1900" baseline="0" dirty="0"/>
                        <a:t>Name</a:t>
                      </a:r>
                      <a:r>
                        <a:rPr lang="ru-RU" sz="1900" baseline="0" dirty="0"/>
                        <a:t> 2</a:t>
                      </a:r>
                      <a:endParaRPr lang="en-JM" sz="1900" baseline="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672">
                <a:tc>
                  <a:txBody>
                    <a:bodyPr/>
                    <a:lstStyle/>
                    <a:p>
                      <a:r>
                        <a:rPr lang="en-JM" sz="1900" baseline="0" dirty="0"/>
                        <a:t>Name</a:t>
                      </a:r>
                      <a:r>
                        <a:rPr lang="ru-RU" sz="1900" baseline="0" dirty="0"/>
                        <a:t> 3</a:t>
                      </a:r>
                      <a:endParaRPr lang="en-JM" sz="1900" baseline="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900" baseline="0" dirty="0"/>
                        <a:t>Name</a:t>
                      </a:r>
                      <a:r>
                        <a:rPr lang="ru-RU" sz="1900" baseline="0" dirty="0"/>
                        <a:t> 4</a:t>
                      </a:r>
                      <a:endParaRPr lang="en-JM" sz="1900" baseline="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66738" y="4391561"/>
            <a:ext cx="79248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E6007A"/>
              </a:buClr>
              <a:defRPr/>
            </a:pPr>
            <a:r>
              <a:rPr lang="ru-RU" sz="1600" b="1" dirty="0">
                <a:latin typeface="Cambria" pitchFamily="18" charset="0"/>
                <a:cs typeface="+mn-cs"/>
              </a:rPr>
              <a:t>Представьте сравнительный анализ Вашего продукта с существующими аналогичными способами, методами и путями решения проблемы на сегодняшний день, обозначьте Ваши преимущества и недостатки, отметьте  в чем проявляется решающее влияние Вашей идеи на современную технику и технологии.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77838" y="274637"/>
            <a:ext cx="7859712" cy="715963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Научно-технический задел исполнителей проекта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22531" name="Content Placeholder 4"/>
          <p:cNvSpPr>
            <a:spLocks noGrp="1"/>
          </p:cNvSpPr>
          <p:nvPr>
            <p:ph sz="quarter" idx="13"/>
          </p:nvPr>
        </p:nvSpPr>
        <p:spPr>
          <a:xfrm>
            <a:off x="477840" y="889000"/>
            <a:ext cx="8404225" cy="2133601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</a:pP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Поясните, что уже сделано на сегодняшний день. Есть ли прототип, опытный образец, научно-техническая документация. Поясните, имеете ли Вы доступ к оборудованию для проведения НИОКР, экспериментальную базу для проведения испытаний. Какие  объекты интеллектуальной собственности имеются на сегодняшний день и которые можно «использовать» в процессе реализации проекта. Что мешает продолжить работу, и как программа «УМНИК» может «помочь». Опишите научно-технический потенциал авторов проекта. Опишите ваш опыт работ по выполнению НИОКР и управлению проектами.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953000" y="3124201"/>
            <a:ext cx="3636964" cy="2433639"/>
          </a:xfrm>
        </p:spPr>
      </p:sp>
      <p:sp>
        <p:nvSpPr>
          <p:cNvPr id="22534" name="Прямоугольник 1"/>
          <p:cNvSpPr>
            <a:spLocks noChangeArrowheads="1"/>
          </p:cNvSpPr>
          <p:nvPr/>
        </p:nvSpPr>
        <p:spPr bwMode="auto">
          <a:xfrm>
            <a:off x="944563" y="3641805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2E67B1"/>
                </a:solidFill>
                <a:latin typeface="Cambria" panose="02040503050406030204" pitchFamily="18" charset="0"/>
              </a:rPr>
              <a:t>При оформлении данного слайда используйте иллюстрации (схемы, формулы)</a:t>
            </a:r>
          </a:p>
        </p:txBody>
      </p:sp>
      <p:sp>
        <p:nvSpPr>
          <p:cNvPr id="7" name="Rectangle 16"/>
          <p:cNvSpPr/>
          <p:nvPr/>
        </p:nvSpPr>
        <p:spPr>
          <a:xfrm>
            <a:off x="715965" y="378150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4984</TotalTime>
  <Words>810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PT Sans Narrow</vt:lpstr>
      <vt:lpstr>Segoe UI</vt:lpstr>
      <vt:lpstr>Symbol</vt:lpstr>
      <vt:lpstr>Office Theme</vt:lpstr>
      <vt:lpstr>«Название проекта»</vt:lpstr>
      <vt:lpstr>Разделы презентации</vt:lpstr>
      <vt:lpstr>Актуальность идеи («проблематика»)</vt:lpstr>
      <vt:lpstr>Предлагаемое решение (конечный продукт)</vt:lpstr>
      <vt:lpstr>Перспектива коммерциализации результата НИОКР </vt:lpstr>
      <vt:lpstr>Перспектива коммерциализации результата НИОКР </vt:lpstr>
      <vt:lpstr>Обоснование научной новизны проекта</vt:lpstr>
      <vt:lpstr>Техническая значимость </vt:lpstr>
      <vt:lpstr>Научно-технический задел исполнителей проекта</vt:lpstr>
      <vt:lpstr>План реализации </vt:lpstr>
      <vt:lpstr>Результаты проекта по этапам</vt:lpstr>
      <vt:lpstr>Партнеры, заинтересованные организации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Project Review Powerpoint Presentation</dc:title>
  <dc:creator>Рамзес Хади</dc:creator>
  <cp:lastModifiedBy>Якупова Делия</cp:lastModifiedBy>
  <cp:revision>269</cp:revision>
  <dcterms:created xsi:type="dcterms:W3CDTF">2011-12-10T01:15:11Z</dcterms:created>
  <dcterms:modified xsi:type="dcterms:W3CDTF">2017-10-30T17:21:40Z</dcterms:modified>
</cp:coreProperties>
</file>