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83" r:id="rId24"/>
    <p:sldId id="282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A1074-090B-4A22-99F9-9F66C958252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90DA-DB61-4286-A989-05B9F254C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6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Provenir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происходить  (</a:t>
            </a:r>
            <a:r>
              <a:rPr lang="ru-RU" sz="1200" dirty="0" err="1" smtClean="0">
                <a:latin typeface="+mn-lt"/>
              </a:rPr>
              <a:t>provenant</a:t>
            </a:r>
            <a:r>
              <a:rPr lang="ru-RU" sz="1200" dirty="0" smtClean="0">
                <a:latin typeface="+mn-lt"/>
              </a:rPr>
              <a:t> – происходя) </a:t>
            </a:r>
            <a:r>
              <a:rPr lang="ru-RU" sz="1200" dirty="0" err="1" smtClean="0">
                <a:latin typeface="+mn-lt"/>
              </a:rPr>
              <a:t>déchets</a:t>
            </a:r>
            <a:r>
              <a:rPr lang="ru-RU" sz="1200" dirty="0" smtClean="0">
                <a:latin typeface="+mn-lt"/>
              </a:rPr>
              <a:t> – отходы  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maintenir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– поддерживать  </a:t>
            </a:r>
            <a:r>
              <a:rPr lang="en-US" sz="1200" dirty="0" smtClean="0">
                <a:latin typeface="+mn-lt"/>
              </a:rPr>
              <a:t> </a:t>
            </a:r>
            <a:endParaRPr lang="ru-RU" sz="1200" dirty="0" smtClean="0">
              <a:latin typeface="+mn-lt"/>
            </a:endParaRPr>
          </a:p>
          <a:p>
            <a:r>
              <a:rPr lang="en-US" sz="1200" dirty="0" err="1" smtClean="0">
                <a:latin typeface="+mn-lt"/>
              </a:rPr>
              <a:t>impuretés</a:t>
            </a:r>
            <a:r>
              <a:rPr lang="ru-RU" sz="1200" dirty="0" smtClean="0">
                <a:latin typeface="+mn-lt"/>
              </a:rPr>
              <a:t> - примеси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A5BD-A83C-4EE4-8E48-1F90D6EEBE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2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A5BD-A83C-4EE4-8E48-1F90D6EEBE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4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9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9601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0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1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2FF2-9412-40B6-9050-277059183FB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A52-759E-498F-B88E-3C5F575E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511280" y="195120"/>
            <a:ext cx="9143280" cy="238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ru-RU" sz="3200">
                <a:solidFill>
                  <a:srgbClr val="000000"/>
                </a:solidFill>
                <a:latin typeface="Calibri Light"/>
              </a:rPr>
              <a:t>Anatomie fonctionnelle du système urinaire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Des anomalies du développement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1523880" y="3155400"/>
            <a:ext cx="9143280" cy="21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20000"/>
              </a:lnSpc>
            </a:pPr>
            <a:r>
              <a:rPr lang="ru-RU" sz="2200">
                <a:solidFill>
                  <a:srgbClr val="000000"/>
                </a:solidFill>
                <a:latin typeface="Calibri"/>
              </a:rPr>
              <a:t>8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-em cours magistral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200">
                <a:solidFill>
                  <a:srgbClr val="000000"/>
                </a:solidFill>
                <a:latin typeface="Calibri"/>
              </a:rPr>
              <a:t>Chef du département d'anatomie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200">
                <a:solidFill>
                  <a:srgbClr val="000000"/>
                </a:solidFill>
                <a:latin typeface="Calibri"/>
              </a:rPr>
              <a:t>prof. L. Udochkina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121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9416" y="140772"/>
            <a:ext cx="10514880" cy="72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 Light"/>
              </a:rPr>
              <a:t>néphron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 Light"/>
              </a:rPr>
              <a:t>l'unité</a:t>
            </a:r>
            <a:r>
              <a:rPr lang="ru-RU" sz="28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 Light"/>
              </a:rPr>
              <a:t>fonctionnelle</a:t>
            </a:r>
            <a:r>
              <a:rPr lang="ru-RU" sz="28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rein</a:t>
            </a:r>
            <a:endParaRPr sz="2800" dirty="0"/>
          </a:p>
        </p:txBody>
      </p:sp>
      <p:sp>
        <p:nvSpPr>
          <p:cNvPr id="134" name="CustomShape 2"/>
          <p:cNvSpPr/>
          <p:nvPr/>
        </p:nvSpPr>
        <p:spPr>
          <a:xfrm>
            <a:off x="4595802" y="869772"/>
            <a:ext cx="7596198" cy="554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contient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environ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million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/>
              </a:rPr>
              <a:t>néphrons</a:t>
            </a:r>
            <a:r>
              <a:rPr lang="ru-RU" sz="2400" b="1" i="1" dirty="0">
                <a:solidFill>
                  <a:srgbClr val="000000"/>
                </a:solidFill>
                <a:latin typeface="Calibri"/>
              </a:rPr>
              <a:t> </a:t>
            </a:r>
            <a:endParaRPr b="1" i="1" dirty="0"/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supérieure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néphron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composée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principalement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du </a:t>
            </a:r>
            <a:r>
              <a:rPr lang="fr-FR" sz="2800" b="1" dirty="0">
                <a:solidFill>
                  <a:srgbClr val="000000"/>
                </a:solidFill>
                <a:latin typeface="Calibri"/>
              </a:rPr>
              <a:t>glomérule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, est localisée dans le cortex du rein, </a:t>
            </a: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alors que la partie inférieure,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tubule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proximal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sz="28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l'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anse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néphron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anse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Henlé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situe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médulla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tubule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distal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 smtClean="0"/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 smtClean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tubes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collecteurs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parcourent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cortex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médulla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jettent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pelvis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rénal</a:t>
            </a:r>
            <a:endParaRPr sz="2800" dirty="0"/>
          </a:p>
        </p:txBody>
      </p:sp>
      <p:pic>
        <p:nvPicPr>
          <p:cNvPr id="135" name="Рисунок 13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2000"/>
            <a:ext cx="4607640" cy="570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424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80960" y="285728"/>
            <a:ext cx="4106880" cy="1036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 néphron </a:t>
            </a:r>
            <a:r>
              <a:rPr lang="ru-RU" sz="2400">
                <a:solidFill>
                  <a:srgbClr val="000000"/>
                </a:solidFill>
                <a:latin typeface="Calibri Light"/>
              </a:rPr>
              <a:t>(suite)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4535640" y="271288"/>
            <a:ext cx="7429552" cy="65792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/>
              <a:t>L’endothélium</a:t>
            </a:r>
            <a:r>
              <a:rPr lang="ru-RU" sz="2200" dirty="0"/>
              <a:t> </a:t>
            </a:r>
            <a:r>
              <a:rPr lang="ru-RU" sz="2200" dirty="0" err="1"/>
              <a:t>des</a:t>
            </a:r>
            <a:r>
              <a:rPr lang="ru-RU" sz="2200" dirty="0"/>
              <a:t> </a:t>
            </a:r>
            <a:r>
              <a:rPr lang="ru-RU" sz="2200" b="1" dirty="0" err="1"/>
              <a:t>capillaires</a:t>
            </a:r>
            <a:r>
              <a:rPr lang="ru-RU" sz="2200" b="1" dirty="0"/>
              <a:t> </a:t>
            </a:r>
            <a:r>
              <a:rPr lang="ru-RU" sz="2200" b="1" dirty="0" err="1"/>
              <a:t>glomérulaires</a:t>
            </a:r>
            <a:r>
              <a:rPr lang="ru-RU" sz="2200" b="1" dirty="0"/>
              <a:t> </a:t>
            </a:r>
            <a:r>
              <a:rPr lang="ru-RU" sz="2200" dirty="0" err="1" smtClean="0"/>
              <a:t>est</a:t>
            </a:r>
            <a:r>
              <a:rPr lang="ru-RU" sz="2200" dirty="0" smtClean="0"/>
              <a:t> </a:t>
            </a:r>
            <a:r>
              <a:rPr lang="ru-RU" sz="2200" dirty="0" err="1"/>
              <a:t>fenestré</a:t>
            </a:r>
            <a:r>
              <a:rPr lang="ru-RU" sz="2200" dirty="0"/>
              <a:t>,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ce</a:t>
            </a:r>
            <a:r>
              <a:rPr lang="ru-RU" sz="2200" dirty="0" smtClean="0"/>
              <a:t> </a:t>
            </a:r>
            <a:r>
              <a:rPr lang="ru-RU" sz="2200" dirty="0" err="1"/>
              <a:t>qui</a:t>
            </a:r>
            <a:r>
              <a:rPr lang="ru-RU" sz="2200" dirty="0"/>
              <a:t> </a:t>
            </a:r>
            <a:r>
              <a:rPr lang="ru-RU" sz="2200" dirty="0" err="1"/>
              <a:t>rend</a:t>
            </a:r>
            <a:r>
              <a:rPr lang="ru-RU" sz="2200" dirty="0"/>
              <a:t> </a:t>
            </a:r>
            <a:r>
              <a:rPr lang="ru-RU" sz="2200" dirty="0" err="1"/>
              <a:t>ces</a:t>
            </a:r>
            <a:r>
              <a:rPr lang="ru-RU" sz="2200" dirty="0"/>
              <a:t> </a:t>
            </a:r>
            <a:r>
              <a:rPr lang="ru-RU" sz="2200" dirty="0" err="1"/>
              <a:t>petits</a:t>
            </a:r>
            <a:r>
              <a:rPr lang="ru-RU" sz="2200" dirty="0"/>
              <a:t> </a:t>
            </a:r>
            <a:r>
              <a:rPr lang="ru-RU" sz="2200" dirty="0" err="1"/>
              <a:t>vaisseaux</a:t>
            </a:r>
            <a:r>
              <a:rPr lang="ru-RU" sz="2200" dirty="0"/>
              <a:t> </a:t>
            </a:r>
            <a:r>
              <a:rPr lang="ru-RU" sz="2200" dirty="0" err="1" smtClean="0"/>
              <a:t>exceptionnellement</a:t>
            </a:r>
            <a:r>
              <a:rPr lang="ru-RU" sz="2200" dirty="0" smtClean="0"/>
              <a:t> </a:t>
            </a:r>
            <a:r>
              <a:rPr lang="ru-RU" sz="2200" b="1" dirty="0" err="1" smtClean="0"/>
              <a:t>poreux</a:t>
            </a:r>
            <a:endParaRPr lang="en-US" sz="2200" b="1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smtClean="0"/>
              <a:t>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Ils</a:t>
            </a:r>
            <a:r>
              <a:rPr lang="ru-RU" sz="2200" dirty="0" smtClean="0"/>
              <a:t>  </a:t>
            </a:r>
            <a:r>
              <a:rPr lang="ru-RU" sz="2200" dirty="0" err="1"/>
              <a:t>laissent</a:t>
            </a:r>
            <a:r>
              <a:rPr lang="ru-RU" sz="2200" dirty="0"/>
              <a:t> </a:t>
            </a:r>
            <a:r>
              <a:rPr lang="ru-RU" sz="2200" dirty="0" err="1"/>
              <a:t>passer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grandes</a:t>
            </a:r>
            <a:r>
              <a:rPr lang="ru-RU" sz="2200" dirty="0"/>
              <a:t> </a:t>
            </a:r>
            <a:r>
              <a:rPr lang="ru-RU" sz="2200" dirty="0" err="1"/>
              <a:t>quantités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b="1" dirty="0" err="1" smtClean="0"/>
              <a:t>liquide</a:t>
            </a:r>
            <a:r>
              <a:rPr lang="ru-RU" sz="2200" b="1" dirty="0" smtClean="0"/>
              <a:t> </a:t>
            </a:r>
            <a:r>
              <a:rPr lang="ru-RU" sz="2200" b="1" dirty="0" err="1"/>
              <a:t>riche</a:t>
            </a:r>
            <a:r>
              <a:rPr lang="ru-RU" sz="2200" b="1" dirty="0"/>
              <a:t> </a:t>
            </a:r>
            <a:r>
              <a:rPr lang="ru-RU" sz="2200" b="1" dirty="0" err="1"/>
              <a:t>en</a:t>
            </a:r>
            <a:r>
              <a:rPr lang="ru-RU" sz="2200" b="1" dirty="0"/>
              <a:t> </a:t>
            </a:r>
            <a:endParaRPr lang="en-US" sz="2200" b="1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b="1" dirty="0" err="1" smtClean="0"/>
              <a:t>solutés</a:t>
            </a:r>
            <a:r>
              <a:rPr lang="ru-RU" sz="2200" b="1" dirty="0" smtClean="0"/>
              <a:t> </a:t>
            </a:r>
            <a:r>
              <a:rPr lang="ru-RU" sz="2200" dirty="0" err="1"/>
              <a:t>et</a:t>
            </a:r>
            <a:r>
              <a:rPr lang="ru-RU" sz="2200" dirty="0"/>
              <a:t> </a:t>
            </a:r>
            <a:r>
              <a:rPr lang="ru-RU" sz="2200" dirty="0" err="1"/>
              <a:t>pratiquement</a:t>
            </a:r>
            <a:r>
              <a:rPr lang="ru-RU" sz="2200" dirty="0"/>
              <a:t> </a:t>
            </a:r>
            <a:r>
              <a:rPr lang="ru-RU" sz="2200" dirty="0" err="1"/>
              <a:t>exempt</a:t>
            </a:r>
            <a:r>
              <a:rPr lang="ru-RU" sz="2200" dirty="0"/>
              <a:t> </a:t>
            </a:r>
            <a:r>
              <a:rPr lang="ru-RU" sz="2200" dirty="0" err="1" smtClean="0"/>
              <a:t>de</a:t>
            </a:r>
            <a:r>
              <a:rPr lang="ru-RU" sz="2200" dirty="0" smtClean="0"/>
              <a:t> </a:t>
            </a:r>
            <a:r>
              <a:rPr lang="ru-RU" sz="2200" dirty="0" err="1"/>
              <a:t>protéines</a:t>
            </a:r>
            <a:r>
              <a:rPr lang="ru-RU" sz="2200" dirty="0"/>
              <a:t> </a:t>
            </a:r>
            <a:r>
              <a:rPr lang="ru-RU" sz="2200" dirty="0" err="1"/>
              <a:t>plasmatiques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en-US" sz="2200" dirty="0" smtClean="0"/>
              <a:t>v</a:t>
            </a:r>
            <a:r>
              <a:rPr lang="ru-RU" sz="2200" dirty="0" err="1" smtClean="0"/>
              <a:t>ers</a:t>
            </a:r>
            <a:r>
              <a:rPr lang="en-US" sz="2200" dirty="0" smtClean="0"/>
              <a:t> </a:t>
            </a:r>
            <a:r>
              <a:rPr lang="ru-RU" sz="2200" dirty="0" err="1" smtClean="0"/>
              <a:t>la</a:t>
            </a:r>
            <a:r>
              <a:rPr lang="ru-RU" sz="2200" dirty="0" smtClean="0"/>
              <a:t> </a:t>
            </a:r>
            <a:r>
              <a:rPr lang="ru-RU" sz="2200" dirty="0" err="1" smtClean="0"/>
              <a:t>chambre</a:t>
            </a:r>
            <a:r>
              <a:rPr lang="ru-RU" sz="2200" dirty="0" smtClean="0"/>
              <a:t> </a:t>
            </a:r>
            <a:r>
              <a:rPr lang="ru-RU" sz="2200" dirty="0" err="1" smtClean="0"/>
              <a:t>glomérulaire</a:t>
            </a:r>
            <a:r>
              <a:rPr lang="ru-RU" sz="2200" dirty="0" smtClean="0"/>
              <a:t> (4) </a:t>
            </a:r>
            <a:r>
              <a:rPr lang="ru-RU" sz="2200" dirty="0" err="1" smtClean="0"/>
              <a:t>du</a:t>
            </a:r>
            <a:r>
              <a:rPr lang="ru-RU" sz="2200" dirty="0" smtClean="0"/>
              <a:t> </a:t>
            </a:r>
            <a:r>
              <a:rPr lang="ru-RU" sz="2200" dirty="0" err="1" smtClean="0"/>
              <a:t>corpuscule</a:t>
            </a:r>
            <a:r>
              <a:rPr lang="ru-RU" sz="2200" dirty="0" smtClean="0"/>
              <a:t> </a:t>
            </a:r>
            <a:r>
              <a:rPr lang="ru-RU" sz="2200" dirty="0" err="1" smtClean="0"/>
              <a:t>rénal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smtClean="0"/>
              <a:t> </a:t>
            </a:r>
            <a:endParaRPr sz="2200"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/>
              <a:t>Ce</a:t>
            </a:r>
            <a:r>
              <a:rPr lang="ru-RU" sz="2200" dirty="0"/>
              <a:t> </a:t>
            </a:r>
            <a:r>
              <a:rPr lang="ru-RU" sz="2200" dirty="0" err="1"/>
              <a:t>liquide</a:t>
            </a:r>
            <a:r>
              <a:rPr lang="ru-RU" sz="2200" dirty="0"/>
              <a:t> </a:t>
            </a:r>
            <a:r>
              <a:rPr lang="ru-RU" sz="2200" dirty="0" err="1"/>
              <a:t>dérivé</a:t>
            </a:r>
            <a:r>
              <a:rPr lang="ru-RU" sz="2200" dirty="0"/>
              <a:t> </a:t>
            </a:r>
            <a:r>
              <a:rPr lang="ru-RU" sz="2200" dirty="0" err="1"/>
              <a:t>du</a:t>
            </a:r>
            <a:r>
              <a:rPr lang="ru-RU" sz="2200" dirty="0"/>
              <a:t> </a:t>
            </a:r>
            <a:r>
              <a:rPr lang="ru-RU" sz="2200" dirty="0" err="1"/>
              <a:t>plasma</a:t>
            </a:r>
            <a:r>
              <a:rPr lang="ru-RU" sz="2200" dirty="0"/>
              <a:t> </a:t>
            </a:r>
            <a:r>
              <a:rPr lang="ru-RU" sz="2200" dirty="0" err="1"/>
              <a:t>est</a:t>
            </a:r>
            <a:r>
              <a:rPr lang="ru-RU" sz="2200" dirty="0"/>
              <a:t> </a:t>
            </a:r>
            <a:r>
              <a:rPr lang="ru-RU" sz="2200" dirty="0" err="1"/>
              <a:t>appelé</a:t>
            </a:r>
            <a:r>
              <a:rPr lang="ru-RU" sz="2200" dirty="0"/>
              <a:t> </a:t>
            </a:r>
            <a:r>
              <a:rPr lang="ru-RU" sz="2200" dirty="0" err="1" smtClean="0"/>
              <a:t>filtrat</a:t>
            </a:r>
            <a:r>
              <a:rPr lang="ru-RU" sz="2200" dirty="0" smtClean="0"/>
              <a:t> </a:t>
            </a:r>
            <a:r>
              <a:rPr lang="ru-RU" sz="2200" dirty="0" err="1"/>
              <a:t>glomérulaire</a:t>
            </a:r>
            <a:r>
              <a:rPr lang="ru-RU" sz="2200" dirty="0"/>
              <a:t>,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et</a:t>
            </a:r>
            <a:r>
              <a:rPr lang="ru-RU" sz="2200" dirty="0" smtClean="0"/>
              <a:t> </a:t>
            </a:r>
            <a:r>
              <a:rPr lang="ru-RU" sz="2200" dirty="0" err="1"/>
              <a:t>il</a:t>
            </a:r>
            <a:r>
              <a:rPr lang="ru-RU" sz="2200" dirty="0"/>
              <a:t> </a:t>
            </a:r>
            <a:r>
              <a:rPr lang="ru-RU" sz="2200" dirty="0" err="1"/>
              <a:t>constitue</a:t>
            </a:r>
            <a:r>
              <a:rPr lang="ru-RU" sz="2200" dirty="0"/>
              <a:t> </a:t>
            </a:r>
            <a:r>
              <a:rPr lang="ru-RU" sz="2200" dirty="0" err="1"/>
              <a:t>la</a:t>
            </a:r>
            <a:r>
              <a:rPr lang="ru-RU" sz="2200" dirty="0"/>
              <a:t> </a:t>
            </a:r>
            <a:r>
              <a:rPr lang="ru-RU" sz="2200" b="1" dirty="0" err="1"/>
              <a:t>matiére</a:t>
            </a:r>
            <a:r>
              <a:rPr lang="ru-RU" sz="2200" b="1" dirty="0"/>
              <a:t> </a:t>
            </a:r>
            <a:r>
              <a:rPr lang="ru-RU" sz="2200" b="1" dirty="0" err="1" smtClean="0"/>
              <a:t>premiére</a:t>
            </a:r>
            <a:r>
              <a:rPr lang="ru-RU" sz="2200" b="1" dirty="0" smtClean="0"/>
              <a:t> </a:t>
            </a:r>
            <a:r>
              <a:rPr lang="ru-RU" sz="2200" dirty="0" err="1"/>
              <a:t>à</a:t>
            </a:r>
            <a:r>
              <a:rPr lang="ru-RU" sz="2200" dirty="0"/>
              <a:t> </a:t>
            </a:r>
            <a:r>
              <a:rPr lang="ru-RU" sz="2200" dirty="0" err="1"/>
              <a:t>partir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laquelle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les</a:t>
            </a:r>
            <a:r>
              <a:rPr lang="ru-RU" sz="2200" dirty="0" smtClean="0"/>
              <a:t> </a:t>
            </a:r>
            <a:r>
              <a:rPr lang="ru-RU" sz="2200" dirty="0" err="1"/>
              <a:t>tubules</a:t>
            </a:r>
            <a:r>
              <a:rPr lang="ru-RU" sz="2200" dirty="0"/>
              <a:t> </a:t>
            </a:r>
            <a:r>
              <a:rPr lang="ru-RU" sz="2200" dirty="0" err="1"/>
              <a:t>rénaux</a:t>
            </a:r>
            <a:r>
              <a:rPr lang="ru-RU" sz="2200" dirty="0"/>
              <a:t> </a:t>
            </a:r>
            <a:r>
              <a:rPr lang="ru-RU" sz="2200" dirty="0" err="1" smtClean="0"/>
              <a:t>produisent</a:t>
            </a:r>
            <a:r>
              <a:rPr lang="ru-RU" sz="2200" dirty="0" smtClean="0"/>
              <a:t> </a:t>
            </a:r>
            <a:r>
              <a:rPr lang="ru-RU" sz="2200" dirty="0" err="1" smtClean="0"/>
              <a:t>l’urine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endParaRPr sz="2200"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/>
              <a:t>La</a:t>
            </a:r>
            <a:r>
              <a:rPr lang="ru-RU" sz="2200" dirty="0"/>
              <a:t> </a:t>
            </a:r>
            <a:r>
              <a:rPr lang="ru-RU" sz="2200" dirty="0" err="1"/>
              <a:t>capsule</a:t>
            </a:r>
            <a:r>
              <a:rPr lang="ru-RU" sz="2200" dirty="0"/>
              <a:t> </a:t>
            </a:r>
            <a:r>
              <a:rPr lang="ru-RU" sz="2200" dirty="0" err="1"/>
              <a:t>glomérulaire</a:t>
            </a:r>
            <a:r>
              <a:rPr lang="ru-RU" sz="2200" dirty="0"/>
              <a:t> (3) </a:t>
            </a:r>
            <a:r>
              <a:rPr lang="ru-RU" sz="2200" dirty="0" err="1"/>
              <a:t>entoure</a:t>
            </a:r>
            <a:r>
              <a:rPr lang="ru-RU" sz="2200" dirty="0"/>
              <a:t> </a:t>
            </a:r>
            <a:r>
              <a:rPr lang="ru-RU" sz="2200" dirty="0" err="1"/>
              <a:t>complétement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le</a:t>
            </a:r>
            <a:r>
              <a:rPr lang="ru-RU" sz="2200" dirty="0" smtClean="0"/>
              <a:t> </a:t>
            </a:r>
            <a:r>
              <a:rPr lang="ru-RU" sz="2200" dirty="0" err="1" smtClean="0"/>
              <a:t>glomérule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endParaRPr sz="2200"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/>
              <a:t>Elle</a:t>
            </a:r>
            <a:r>
              <a:rPr lang="ru-RU" sz="2200" dirty="0"/>
              <a:t> </a:t>
            </a:r>
            <a:r>
              <a:rPr lang="ru-RU" sz="2200" dirty="0" err="1"/>
              <a:t>est</a:t>
            </a:r>
            <a:r>
              <a:rPr lang="ru-RU" sz="2200" dirty="0"/>
              <a:t> </a:t>
            </a:r>
            <a:r>
              <a:rPr lang="ru-RU" sz="2200" dirty="0" err="1"/>
              <a:t>formée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deux</a:t>
            </a:r>
            <a:r>
              <a:rPr lang="ru-RU" sz="2200" dirty="0"/>
              <a:t> </a:t>
            </a:r>
            <a:r>
              <a:rPr lang="ru-RU" sz="2200" dirty="0" err="1"/>
              <a:t>feuillets</a:t>
            </a:r>
            <a:r>
              <a:rPr lang="ru-RU" sz="2200" dirty="0"/>
              <a:t> (3) </a:t>
            </a:r>
            <a:r>
              <a:rPr lang="ru-RU" sz="2200" dirty="0" err="1"/>
              <a:t>séparés</a:t>
            </a:r>
            <a:r>
              <a:rPr lang="ru-RU" sz="2200" dirty="0"/>
              <a:t> </a:t>
            </a:r>
            <a:r>
              <a:rPr lang="ru-RU" sz="2200" dirty="0" err="1" smtClean="0"/>
              <a:t>par</a:t>
            </a:r>
            <a:r>
              <a:rPr lang="ru-RU" sz="2200" dirty="0" smtClean="0"/>
              <a:t> </a:t>
            </a:r>
            <a:r>
              <a:rPr lang="ru-RU" sz="2200" dirty="0" err="1"/>
              <a:t>une</a:t>
            </a:r>
            <a:r>
              <a:rPr lang="ru-RU" sz="2200" dirty="0"/>
              <a:t> </a:t>
            </a:r>
            <a:r>
              <a:rPr lang="ru-RU" sz="2200" dirty="0" err="1"/>
              <a:t>cavité</a:t>
            </a:r>
            <a:r>
              <a:rPr lang="ru-RU" sz="2200" dirty="0"/>
              <a:t> </a:t>
            </a:r>
            <a:r>
              <a:rPr lang="ru-RU" sz="2200" dirty="0" smtClean="0"/>
              <a:t>–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la</a:t>
            </a:r>
            <a:r>
              <a:rPr lang="ru-RU" sz="2200" dirty="0" smtClean="0"/>
              <a:t> </a:t>
            </a:r>
            <a:r>
              <a:rPr lang="ru-RU" sz="2200" dirty="0" err="1"/>
              <a:t>chambre</a:t>
            </a:r>
            <a:r>
              <a:rPr lang="ru-RU" sz="2200" dirty="0"/>
              <a:t> </a:t>
            </a:r>
            <a:r>
              <a:rPr lang="ru-RU" sz="2200" dirty="0" err="1"/>
              <a:t>glomérulaire</a:t>
            </a:r>
            <a:r>
              <a:rPr lang="ru-RU" sz="2200" dirty="0"/>
              <a:t> (4), </a:t>
            </a:r>
            <a:r>
              <a:rPr lang="ru-RU" sz="2200" dirty="0" err="1" smtClean="0"/>
              <a:t>ou</a:t>
            </a:r>
            <a:r>
              <a:rPr lang="ru-RU" sz="2200" dirty="0" smtClean="0"/>
              <a:t> </a:t>
            </a:r>
            <a:r>
              <a:rPr lang="ru-RU" sz="2200" dirty="0" err="1"/>
              <a:t>lumiére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la</a:t>
            </a:r>
            <a:r>
              <a:rPr lang="ru-RU" sz="2200" dirty="0"/>
              <a:t> </a:t>
            </a:r>
            <a:r>
              <a:rPr lang="ru-RU" sz="2200" dirty="0" err="1"/>
              <a:t>capsule</a:t>
            </a:r>
            <a:r>
              <a:rPr lang="ru-RU" sz="2200" dirty="0"/>
              <a:t> </a:t>
            </a:r>
            <a:r>
              <a:rPr lang="ru-RU" sz="2200" dirty="0" smtClean="0"/>
              <a:t>– </a:t>
            </a:r>
            <a:endParaRPr lang="en-US" sz="2200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qui</a:t>
            </a:r>
            <a:r>
              <a:rPr lang="ru-RU" sz="2200" dirty="0" smtClean="0"/>
              <a:t> </a:t>
            </a:r>
            <a:r>
              <a:rPr lang="ru-RU" sz="2200" dirty="0" err="1"/>
              <a:t>se</a:t>
            </a:r>
            <a:r>
              <a:rPr lang="ru-RU" sz="2200" dirty="0"/>
              <a:t> </a:t>
            </a:r>
            <a:r>
              <a:rPr lang="ru-RU" sz="2200" dirty="0" err="1"/>
              <a:t>prolonge</a:t>
            </a:r>
            <a:r>
              <a:rPr lang="ru-RU" sz="2200" dirty="0"/>
              <a:t> </a:t>
            </a:r>
            <a:r>
              <a:rPr lang="ru-RU" sz="2200" dirty="0" err="1"/>
              <a:t>par</a:t>
            </a:r>
            <a:r>
              <a:rPr lang="ru-RU" sz="2200" dirty="0"/>
              <a:t> </a:t>
            </a:r>
            <a:r>
              <a:rPr lang="ru-RU" sz="2200" dirty="0" err="1"/>
              <a:t>le</a:t>
            </a:r>
            <a:r>
              <a:rPr lang="ru-RU" sz="2200" dirty="0"/>
              <a:t> </a:t>
            </a:r>
            <a:r>
              <a:rPr lang="ru-RU" sz="2200" dirty="0" err="1"/>
              <a:t>tubule</a:t>
            </a:r>
            <a:r>
              <a:rPr lang="ru-RU" sz="2200" dirty="0"/>
              <a:t> </a:t>
            </a:r>
            <a:r>
              <a:rPr lang="ru-RU" sz="2200" dirty="0" err="1"/>
              <a:t>rénal</a:t>
            </a:r>
            <a:r>
              <a:rPr lang="ru-RU" sz="2200" dirty="0"/>
              <a:t> (5)</a:t>
            </a:r>
            <a:endParaRPr sz="2200" dirty="0"/>
          </a:p>
          <a:p>
            <a:pPr>
              <a:lnSpc>
                <a:spcPct val="100000"/>
              </a:lnSpc>
            </a:pPr>
            <a:endParaRPr sz="2200" dirty="0"/>
          </a:p>
        </p:txBody>
      </p:sp>
      <p:pic>
        <p:nvPicPr>
          <p:cNvPr id="138" name="Рисунок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584000"/>
            <a:ext cx="4391640" cy="403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407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38080" y="365040"/>
            <a:ext cx="3769560" cy="85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 néphron </a:t>
            </a:r>
            <a:r>
              <a:rPr lang="ru-RU" sz="2400">
                <a:solidFill>
                  <a:srgbClr val="000000"/>
                </a:solidFill>
                <a:latin typeface="Calibri Light"/>
              </a:rPr>
              <a:t>(suite)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381488" y="432000"/>
            <a:ext cx="7642152" cy="5975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200" dirty="0" err="1"/>
              <a:t>Le</a:t>
            </a:r>
            <a:r>
              <a:rPr lang="ru-RU" sz="2200" dirty="0"/>
              <a:t>  </a:t>
            </a:r>
            <a:r>
              <a:rPr lang="ru-RU" sz="2200" dirty="0" err="1"/>
              <a:t>filtrat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passe</a:t>
            </a:r>
            <a:r>
              <a:rPr lang="ru-RU" sz="2200" dirty="0"/>
              <a:t> </a:t>
            </a:r>
            <a:r>
              <a:rPr lang="ru-RU" sz="2200" dirty="0" err="1"/>
              <a:t>dans</a:t>
            </a:r>
            <a:r>
              <a:rPr lang="ru-RU" sz="2200" dirty="0"/>
              <a:t> </a:t>
            </a:r>
            <a:r>
              <a:rPr lang="ru-RU" sz="2200" dirty="0" err="1"/>
              <a:t>la</a:t>
            </a:r>
            <a:r>
              <a:rPr lang="ru-RU" sz="2200" dirty="0"/>
              <a:t> </a:t>
            </a:r>
            <a:r>
              <a:rPr lang="ru-RU" sz="2200" dirty="0" err="1"/>
              <a:t>chambre</a:t>
            </a:r>
            <a:r>
              <a:rPr lang="ru-RU" sz="2200" dirty="0"/>
              <a:t> </a:t>
            </a:r>
            <a:r>
              <a:rPr lang="ru-RU" sz="2200" dirty="0" err="1"/>
              <a:t>glomérulaire</a:t>
            </a:r>
            <a:endParaRPr sz="2200" dirty="0"/>
          </a:p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/>
              <a:t>Le</a:t>
            </a:r>
            <a:r>
              <a:rPr lang="ru-RU" sz="2200" dirty="0"/>
              <a:t> </a:t>
            </a:r>
            <a:r>
              <a:rPr lang="ru-RU" sz="2200" dirty="0" err="1"/>
              <a:t>reste</a:t>
            </a:r>
            <a:r>
              <a:rPr lang="ru-RU" sz="2200" dirty="0"/>
              <a:t> </a:t>
            </a:r>
            <a:r>
              <a:rPr lang="ru-RU" sz="2200" dirty="0" err="1"/>
              <a:t>du</a:t>
            </a:r>
            <a:r>
              <a:rPr lang="ru-RU" sz="2200" dirty="0"/>
              <a:t> </a:t>
            </a:r>
            <a:r>
              <a:rPr lang="ru-RU" sz="2200" dirty="0" err="1"/>
              <a:t>tubule</a:t>
            </a:r>
            <a:r>
              <a:rPr lang="ru-RU" sz="2200" dirty="0"/>
              <a:t> </a:t>
            </a:r>
            <a:r>
              <a:rPr lang="ru-RU" sz="2200" dirty="0" err="1"/>
              <a:t>rénal</a:t>
            </a:r>
            <a:r>
              <a:rPr lang="ru-RU" sz="2200" dirty="0"/>
              <a:t> </a:t>
            </a:r>
            <a:r>
              <a:rPr lang="ru-RU" sz="2200" dirty="0" err="1"/>
              <a:t>mesure</a:t>
            </a:r>
            <a:r>
              <a:rPr lang="ru-RU" sz="2200" dirty="0"/>
              <a:t> </a:t>
            </a:r>
            <a:r>
              <a:rPr lang="ru-RU" sz="2200" dirty="0" err="1"/>
              <a:t>approximativement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smtClean="0"/>
              <a:t>3 </a:t>
            </a:r>
            <a:r>
              <a:rPr lang="ru-RU" sz="2200" dirty="0" err="1"/>
              <a:t>cm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long</a:t>
            </a:r>
            <a:r>
              <a:rPr lang="ru-RU" sz="2200" dirty="0"/>
              <a:t> </a:t>
            </a:r>
            <a:r>
              <a:rPr lang="ru-RU" sz="2200" dirty="0" err="1"/>
              <a:t>et</a:t>
            </a:r>
            <a:r>
              <a:rPr lang="ru-RU" sz="2200" dirty="0"/>
              <a:t> </a:t>
            </a:r>
            <a:r>
              <a:rPr lang="ru-RU" sz="2200" dirty="0" err="1"/>
              <a:t>posséde</a:t>
            </a:r>
            <a:r>
              <a:rPr lang="ru-RU" sz="2200" dirty="0"/>
              <a:t> </a:t>
            </a:r>
            <a:r>
              <a:rPr lang="ru-RU" sz="2200" dirty="0" err="1"/>
              <a:t>trois</a:t>
            </a:r>
            <a:r>
              <a:rPr lang="ru-RU" sz="2200" dirty="0"/>
              <a:t> </a:t>
            </a:r>
            <a:r>
              <a:rPr lang="ru-RU" sz="2200" dirty="0" err="1"/>
              <a:t>parties</a:t>
            </a:r>
            <a:r>
              <a:rPr lang="ru-RU" sz="2200" dirty="0"/>
              <a:t> </a:t>
            </a:r>
            <a:r>
              <a:rPr lang="ru-RU" sz="2200" dirty="0" err="1"/>
              <a:t>principales</a:t>
            </a:r>
            <a:r>
              <a:rPr lang="ru-RU" sz="2200" dirty="0"/>
              <a:t>: </a:t>
            </a:r>
            <a:endParaRPr sz="2200"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en-US" sz="2200" dirty="0" err="1" smtClean="0"/>
              <a:t>a</a:t>
            </a:r>
            <a:r>
              <a:rPr lang="ru-RU" sz="2200" dirty="0" err="1" smtClean="0"/>
              <a:t>prés</a:t>
            </a:r>
            <a:r>
              <a:rPr lang="ru-RU" sz="2200" dirty="0" smtClean="0"/>
              <a:t> </a:t>
            </a:r>
            <a:r>
              <a:rPr lang="ru-RU" sz="2200" dirty="0" err="1"/>
              <a:t>la</a:t>
            </a:r>
            <a:r>
              <a:rPr lang="ru-RU" sz="2200" dirty="0"/>
              <a:t> </a:t>
            </a:r>
            <a:r>
              <a:rPr lang="ru-RU" sz="2200" dirty="0" err="1"/>
              <a:t>capsule</a:t>
            </a:r>
            <a:r>
              <a:rPr lang="ru-RU" sz="2200" dirty="0"/>
              <a:t> </a:t>
            </a:r>
            <a:r>
              <a:rPr lang="ru-RU" sz="2200" dirty="0" err="1"/>
              <a:t>glomérulaire</a:t>
            </a:r>
            <a:r>
              <a:rPr lang="ru-RU" sz="2200" dirty="0"/>
              <a:t> </a:t>
            </a:r>
            <a:r>
              <a:rPr lang="ru-RU" sz="2200" dirty="0" err="1"/>
              <a:t>rénale</a:t>
            </a:r>
            <a:r>
              <a:rPr lang="ru-RU" sz="2200" dirty="0"/>
              <a:t>, </a:t>
            </a:r>
            <a:r>
              <a:rPr lang="ru-RU" sz="2200" dirty="0" err="1"/>
              <a:t>le</a:t>
            </a:r>
            <a:r>
              <a:rPr lang="ru-RU" sz="2200" dirty="0"/>
              <a:t> </a:t>
            </a:r>
            <a:r>
              <a:rPr lang="ru-RU" sz="2200" dirty="0" err="1"/>
              <a:t>tubule</a:t>
            </a:r>
            <a:r>
              <a:rPr lang="ru-RU" sz="2200" dirty="0"/>
              <a:t> </a:t>
            </a:r>
            <a:r>
              <a:rPr lang="ru-RU" sz="2200" dirty="0" err="1" smtClean="0"/>
              <a:t>devient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sinueux</a:t>
            </a:r>
            <a:r>
              <a:rPr lang="ru-RU" sz="2200" dirty="0" smtClean="0"/>
              <a:t> </a:t>
            </a:r>
            <a:r>
              <a:rPr lang="ru-RU" sz="2200" dirty="0" err="1"/>
              <a:t>et</a:t>
            </a:r>
            <a:r>
              <a:rPr lang="ru-RU" sz="2200" dirty="0"/>
              <a:t> </a:t>
            </a:r>
            <a:r>
              <a:rPr lang="ru-RU" sz="2200" dirty="0" err="1"/>
              <a:t>forme</a:t>
            </a:r>
            <a:r>
              <a:rPr lang="ru-RU" sz="2200" dirty="0"/>
              <a:t> </a:t>
            </a:r>
            <a:r>
              <a:rPr lang="ru-RU" sz="2200" dirty="0" err="1"/>
              <a:t>le</a:t>
            </a:r>
            <a:r>
              <a:rPr lang="ru-RU" sz="2200" dirty="0"/>
              <a:t> </a:t>
            </a:r>
            <a:r>
              <a:rPr lang="ru-RU" sz="2200" b="1" dirty="0" err="1"/>
              <a:t>tubule</a:t>
            </a:r>
            <a:r>
              <a:rPr lang="ru-RU" sz="2200" b="1" dirty="0"/>
              <a:t> </a:t>
            </a:r>
            <a:r>
              <a:rPr lang="ru-RU" sz="2200" b="1" dirty="0" err="1"/>
              <a:t>contourné</a:t>
            </a:r>
            <a:r>
              <a:rPr lang="ru-RU" sz="2200" b="1" dirty="0"/>
              <a:t> </a:t>
            </a:r>
            <a:r>
              <a:rPr lang="ru-RU" sz="2200" b="1" dirty="0" err="1"/>
              <a:t>proximal</a:t>
            </a:r>
            <a:r>
              <a:rPr lang="ru-RU" sz="2200" dirty="0"/>
              <a:t> (TCP); </a:t>
            </a:r>
            <a:endParaRPr sz="2200"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/>
              <a:t>il</a:t>
            </a:r>
            <a:r>
              <a:rPr lang="ru-RU" sz="2200" dirty="0"/>
              <a:t> </a:t>
            </a:r>
            <a:r>
              <a:rPr lang="ru-RU" sz="2200" dirty="0" err="1"/>
              <a:t>décrit</a:t>
            </a:r>
            <a:r>
              <a:rPr lang="ru-RU" sz="2200" dirty="0"/>
              <a:t> </a:t>
            </a:r>
            <a:r>
              <a:rPr lang="ru-RU" sz="2200" dirty="0" err="1"/>
              <a:t>ensuite</a:t>
            </a:r>
            <a:r>
              <a:rPr lang="ru-RU" sz="2200" dirty="0"/>
              <a:t> </a:t>
            </a:r>
            <a:r>
              <a:rPr lang="ru-RU" sz="2200" dirty="0" err="1"/>
              <a:t>un</a:t>
            </a:r>
            <a:r>
              <a:rPr lang="ru-RU" sz="2200" dirty="0"/>
              <a:t> </a:t>
            </a:r>
            <a:r>
              <a:rPr lang="ru-RU" sz="2200" dirty="0" err="1"/>
              <a:t>virage</a:t>
            </a:r>
            <a:r>
              <a:rPr lang="ru-RU" sz="2200" dirty="0"/>
              <a:t> </a:t>
            </a:r>
            <a:r>
              <a:rPr lang="ru-RU" sz="2200" dirty="0" err="1"/>
              <a:t>en</a:t>
            </a:r>
            <a:r>
              <a:rPr lang="ru-RU" sz="2200" dirty="0"/>
              <a:t> </a:t>
            </a:r>
            <a:r>
              <a:rPr lang="ru-RU" sz="2200" dirty="0" err="1"/>
              <a:t>épingle</a:t>
            </a:r>
            <a:r>
              <a:rPr lang="ru-RU" sz="2200" dirty="0"/>
              <a:t> а </a:t>
            </a:r>
            <a:r>
              <a:rPr lang="ru-RU" sz="2200" dirty="0" err="1"/>
              <a:t>cheveux</a:t>
            </a:r>
            <a:r>
              <a:rPr lang="ru-RU" sz="2200" dirty="0"/>
              <a:t> </a:t>
            </a:r>
            <a:r>
              <a:rPr lang="ru-RU" sz="2200" dirty="0" err="1"/>
              <a:t>appelé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b="1" dirty="0" err="1" smtClean="0"/>
              <a:t>anse</a:t>
            </a:r>
            <a:r>
              <a:rPr lang="ru-RU" sz="2200" b="1" dirty="0" smtClean="0"/>
              <a:t> </a:t>
            </a:r>
            <a:r>
              <a:rPr lang="ru-RU" sz="2200" b="1" dirty="0" err="1"/>
              <a:t>du</a:t>
            </a:r>
            <a:r>
              <a:rPr lang="ru-RU" sz="2200" b="1" dirty="0"/>
              <a:t> </a:t>
            </a:r>
            <a:r>
              <a:rPr lang="ru-RU" sz="2200" b="1" dirty="0" err="1"/>
              <a:t>néphron</a:t>
            </a:r>
            <a:r>
              <a:rPr lang="ru-RU" sz="2200" dirty="0"/>
              <a:t>, </a:t>
            </a:r>
            <a:r>
              <a:rPr lang="ru-RU" sz="2200" dirty="0" err="1"/>
              <a:t>ou</a:t>
            </a:r>
            <a:r>
              <a:rPr lang="ru-RU" sz="2200" dirty="0"/>
              <a:t> </a:t>
            </a:r>
            <a:r>
              <a:rPr lang="ru-RU" sz="2200" dirty="0" err="1"/>
              <a:t>anse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Henlé</a:t>
            </a:r>
            <a:r>
              <a:rPr lang="ru-RU" sz="2200" dirty="0"/>
              <a:t> </a:t>
            </a:r>
            <a:r>
              <a:rPr lang="ru-RU" sz="2200" dirty="0" smtClean="0"/>
              <a:t> </a:t>
            </a:r>
            <a:endParaRPr sz="2200"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/>
              <a:t>enfin</a:t>
            </a:r>
            <a:r>
              <a:rPr lang="ru-RU" sz="2200" dirty="0"/>
              <a:t>, </a:t>
            </a:r>
            <a:r>
              <a:rPr lang="ru-RU" sz="2200" dirty="0" err="1"/>
              <a:t>il</a:t>
            </a:r>
            <a:r>
              <a:rPr lang="ru-RU" sz="2200" dirty="0"/>
              <a:t> </a:t>
            </a:r>
            <a:r>
              <a:rPr lang="ru-RU" sz="2200" dirty="0" err="1"/>
              <a:t>redevient</a:t>
            </a:r>
            <a:r>
              <a:rPr lang="ru-RU" sz="2200" dirty="0"/>
              <a:t> </a:t>
            </a:r>
            <a:r>
              <a:rPr lang="ru-RU" sz="2200" dirty="0" err="1"/>
              <a:t>sinueux</a:t>
            </a:r>
            <a:r>
              <a:rPr lang="ru-RU" sz="2200" dirty="0"/>
              <a:t> </a:t>
            </a:r>
            <a:r>
              <a:rPr lang="ru-RU" sz="2200" dirty="0" err="1"/>
              <a:t>et</a:t>
            </a:r>
            <a:r>
              <a:rPr lang="ru-RU" sz="2200" dirty="0"/>
              <a:t> </a:t>
            </a:r>
            <a:r>
              <a:rPr lang="ru-RU" sz="2200" dirty="0" err="1"/>
              <a:t>prend</a:t>
            </a:r>
            <a:r>
              <a:rPr lang="ru-RU" sz="2200" dirty="0"/>
              <a:t> </a:t>
            </a:r>
            <a:r>
              <a:rPr lang="ru-RU" sz="2200" dirty="0" err="1"/>
              <a:t>le</a:t>
            </a:r>
            <a:r>
              <a:rPr lang="ru-RU" sz="2200" dirty="0"/>
              <a:t> </a:t>
            </a:r>
            <a:r>
              <a:rPr lang="ru-RU" sz="2200" dirty="0" err="1"/>
              <a:t>nom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de</a:t>
            </a:r>
            <a:r>
              <a:rPr lang="ru-RU" sz="2200" dirty="0" smtClean="0"/>
              <a:t> </a:t>
            </a:r>
            <a:r>
              <a:rPr lang="ru-RU" sz="2200" b="1" dirty="0" err="1"/>
              <a:t>tubule</a:t>
            </a:r>
            <a:r>
              <a:rPr lang="ru-RU" sz="2200" b="1" dirty="0"/>
              <a:t> </a:t>
            </a:r>
            <a:r>
              <a:rPr lang="ru-RU" sz="2200" b="1" dirty="0" err="1"/>
              <a:t>contourné</a:t>
            </a:r>
            <a:r>
              <a:rPr lang="ru-RU" sz="2200" b="1" dirty="0"/>
              <a:t> </a:t>
            </a:r>
            <a:r>
              <a:rPr lang="ru-RU" sz="2200" b="1" dirty="0" err="1"/>
              <a:t>distal</a:t>
            </a:r>
            <a:r>
              <a:rPr lang="ru-RU" sz="2200" dirty="0"/>
              <a:t> (TCD) </a:t>
            </a:r>
            <a:r>
              <a:rPr lang="ru-RU" sz="2200" dirty="0" err="1"/>
              <a:t>avant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se</a:t>
            </a:r>
            <a:r>
              <a:rPr lang="ru-RU" sz="2200" dirty="0"/>
              <a:t> </a:t>
            </a:r>
            <a:r>
              <a:rPr lang="ru-RU" sz="2200" dirty="0" err="1"/>
              <a:t>jeter</a:t>
            </a:r>
            <a:r>
              <a:rPr lang="ru-RU" sz="2200" dirty="0"/>
              <a:t> </a:t>
            </a:r>
            <a:endParaRPr lang="en-US" sz="2200" dirty="0" smtClean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200" dirty="0" err="1" smtClean="0"/>
              <a:t>dans</a:t>
            </a:r>
            <a:r>
              <a:rPr lang="ru-RU" sz="2200" dirty="0" smtClean="0"/>
              <a:t> </a:t>
            </a:r>
            <a:r>
              <a:rPr lang="ru-RU" sz="2200" dirty="0" err="1"/>
              <a:t>un</a:t>
            </a:r>
            <a:r>
              <a:rPr lang="ru-RU" sz="2200" dirty="0"/>
              <a:t> </a:t>
            </a:r>
            <a:r>
              <a:rPr lang="ru-RU" sz="2200" b="1" dirty="0" err="1"/>
              <a:t>tubule</a:t>
            </a:r>
            <a:r>
              <a:rPr lang="ru-RU" sz="2200" b="1" dirty="0"/>
              <a:t> </a:t>
            </a:r>
            <a:r>
              <a:rPr lang="ru-RU" sz="2200" b="1" dirty="0" err="1"/>
              <a:t>rénal</a:t>
            </a:r>
            <a:r>
              <a:rPr lang="ru-RU" sz="2200" b="1" dirty="0"/>
              <a:t> </a:t>
            </a:r>
            <a:r>
              <a:rPr lang="ru-RU" sz="2200" b="1" dirty="0" err="1"/>
              <a:t>collecteur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41" name="Рисунок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" y="1143360"/>
            <a:ext cx="3990240" cy="5714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840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16000" y="365040"/>
            <a:ext cx="4031640" cy="132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3200"/>
              <a:t>Tubule  rénal collecteur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4536000" y="214290"/>
            <a:ext cx="7489354" cy="66746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2000" dirty="0" err="1"/>
              <a:t>Les</a:t>
            </a:r>
            <a:r>
              <a:rPr lang="ru-RU" sz="2000" dirty="0"/>
              <a:t> </a:t>
            </a:r>
            <a:r>
              <a:rPr lang="ru-RU" sz="2000" dirty="0" err="1"/>
              <a:t>termes</a:t>
            </a:r>
            <a:r>
              <a:rPr lang="ru-RU" sz="2000" dirty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proximal</a:t>
            </a:r>
            <a:r>
              <a:rPr lang="ru-RU" sz="2000" dirty="0" smtClean="0"/>
              <a:t>»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distal</a:t>
            </a:r>
            <a:r>
              <a:rPr lang="ru-RU" sz="2000" dirty="0" smtClean="0"/>
              <a:t>» </a:t>
            </a:r>
            <a:r>
              <a:rPr lang="ru-RU" sz="2000" dirty="0" err="1"/>
              <a:t>indiquent</a:t>
            </a:r>
            <a:r>
              <a:rPr lang="ru-RU" sz="2000" dirty="0"/>
              <a:t> </a:t>
            </a:r>
            <a:r>
              <a:rPr lang="ru-RU" sz="2000" dirty="0" err="1"/>
              <a:t>la</a:t>
            </a:r>
            <a:r>
              <a:rPr lang="ru-RU" sz="2000" dirty="0"/>
              <a:t> </a:t>
            </a:r>
            <a:r>
              <a:rPr lang="ru-RU" sz="2000" dirty="0" err="1"/>
              <a:t>situation</a:t>
            </a:r>
            <a:r>
              <a:rPr lang="ru-RU" sz="2000" dirty="0"/>
              <a:t> </a:t>
            </a:r>
            <a:endParaRPr lang="en-US" sz="2000" dirty="0" smtClean="0"/>
          </a:p>
          <a:p>
            <a:r>
              <a:rPr lang="ru-RU" sz="2000" dirty="0" err="1" smtClean="0"/>
              <a:t>des</a:t>
            </a:r>
            <a:r>
              <a:rPr lang="ru-RU" sz="2000" dirty="0" smtClean="0"/>
              <a:t> </a:t>
            </a:r>
            <a:r>
              <a:rPr lang="ru-RU" sz="2000" dirty="0" err="1"/>
              <a:t>tubules</a:t>
            </a:r>
            <a:r>
              <a:rPr lang="ru-RU" sz="2000" dirty="0"/>
              <a:t> </a:t>
            </a:r>
            <a:r>
              <a:rPr lang="ru-RU" sz="2000" dirty="0" err="1"/>
              <a:t>contournés</a:t>
            </a:r>
            <a:r>
              <a:rPr lang="ru-RU" sz="2000" dirty="0"/>
              <a:t> </a:t>
            </a:r>
            <a:r>
              <a:rPr lang="ru-RU" sz="2000" dirty="0" err="1"/>
              <a:t>par</a:t>
            </a:r>
            <a:r>
              <a:rPr lang="ru-RU" sz="2000" dirty="0"/>
              <a:t> </a:t>
            </a:r>
            <a:r>
              <a:rPr lang="ru-RU" sz="2000" dirty="0" err="1"/>
              <a:t>rapport</a:t>
            </a:r>
            <a:r>
              <a:rPr lang="ru-RU" sz="2000" dirty="0"/>
              <a:t> </a:t>
            </a:r>
            <a:r>
              <a:rPr lang="ru-RU" sz="2000" dirty="0" err="1"/>
              <a:t>au</a:t>
            </a:r>
            <a:r>
              <a:rPr lang="ru-RU" sz="2000" dirty="0"/>
              <a:t> </a:t>
            </a:r>
            <a:r>
              <a:rPr lang="ru-RU" sz="2000" dirty="0" err="1"/>
              <a:t>corpuscule</a:t>
            </a:r>
            <a:r>
              <a:rPr lang="ru-RU" sz="2000" dirty="0"/>
              <a:t> </a:t>
            </a:r>
            <a:r>
              <a:rPr lang="ru-RU" sz="2000" dirty="0" err="1"/>
              <a:t>rénal</a:t>
            </a:r>
            <a:r>
              <a:rPr lang="ru-RU" sz="2000" dirty="0"/>
              <a:t>; </a:t>
            </a:r>
            <a:endParaRPr lang="en-US" sz="2000" dirty="0" smtClean="0"/>
          </a:p>
          <a:p>
            <a:r>
              <a:rPr lang="ru-RU" sz="2000" dirty="0" err="1" smtClean="0"/>
              <a:t>ainsi</a:t>
            </a:r>
            <a:r>
              <a:rPr lang="ru-RU" sz="2000" dirty="0"/>
              <a:t>, </a:t>
            </a:r>
            <a:r>
              <a:rPr lang="ru-RU" sz="2000" dirty="0" err="1"/>
              <a:t>le</a:t>
            </a:r>
            <a:r>
              <a:rPr lang="ru-RU" sz="2000" dirty="0"/>
              <a:t> </a:t>
            </a:r>
            <a:r>
              <a:rPr lang="ru-RU" sz="2000" dirty="0" err="1"/>
              <a:t>filtrat</a:t>
            </a:r>
            <a:r>
              <a:rPr lang="ru-RU" sz="2000" dirty="0"/>
              <a:t> </a:t>
            </a:r>
            <a:r>
              <a:rPr lang="ru-RU" sz="2000" dirty="0" err="1"/>
              <a:t>provenant</a:t>
            </a:r>
            <a:r>
              <a:rPr lang="ru-RU" sz="2000" dirty="0"/>
              <a:t> </a:t>
            </a:r>
            <a:r>
              <a:rPr lang="ru-RU" sz="2000" dirty="0" err="1"/>
              <a:t>du</a:t>
            </a:r>
            <a:r>
              <a:rPr lang="ru-RU" sz="2000" dirty="0"/>
              <a:t> </a:t>
            </a:r>
            <a:r>
              <a:rPr lang="ru-RU" sz="2000" dirty="0" err="1"/>
              <a:t>corpuscule</a:t>
            </a:r>
            <a:r>
              <a:rPr lang="ru-RU" sz="2000" dirty="0"/>
              <a:t> </a:t>
            </a:r>
            <a:r>
              <a:rPr lang="ru-RU" sz="2000" dirty="0" err="1"/>
              <a:t>rénal</a:t>
            </a:r>
            <a:r>
              <a:rPr lang="ru-RU" sz="2000" dirty="0"/>
              <a:t> </a:t>
            </a:r>
            <a:r>
              <a:rPr lang="ru-RU" sz="2000" dirty="0" err="1"/>
              <a:t>passe</a:t>
            </a:r>
            <a:r>
              <a:rPr lang="ru-RU" sz="2000" dirty="0"/>
              <a:t> </a:t>
            </a:r>
            <a:r>
              <a:rPr lang="ru-RU" sz="2000" dirty="0" err="1"/>
              <a:t>d’abord</a:t>
            </a:r>
            <a:r>
              <a:rPr lang="ru-RU" sz="2000" dirty="0"/>
              <a:t> </a:t>
            </a:r>
            <a:endParaRPr lang="en-US" sz="2000" dirty="0" smtClean="0"/>
          </a:p>
          <a:p>
            <a:r>
              <a:rPr lang="ru-RU" sz="2000" dirty="0" err="1" smtClean="0"/>
              <a:t>par</a:t>
            </a:r>
            <a:r>
              <a:rPr lang="ru-RU" sz="2000" dirty="0" smtClean="0"/>
              <a:t> </a:t>
            </a:r>
            <a:r>
              <a:rPr lang="ru-RU" sz="2000" dirty="0" err="1"/>
              <a:t>le</a:t>
            </a:r>
            <a:r>
              <a:rPr lang="ru-RU" sz="2000" dirty="0"/>
              <a:t> TCP, </a:t>
            </a:r>
            <a:r>
              <a:rPr lang="ru-RU" sz="2000" dirty="0" err="1"/>
              <a:t>puis</a:t>
            </a:r>
            <a:r>
              <a:rPr lang="ru-RU" sz="2000" dirty="0"/>
              <a:t> </a:t>
            </a:r>
            <a:r>
              <a:rPr lang="ru-RU" sz="2000" dirty="0" err="1"/>
              <a:t>par</a:t>
            </a:r>
            <a:r>
              <a:rPr lang="ru-RU" sz="2000" dirty="0"/>
              <a:t> </a:t>
            </a:r>
            <a:r>
              <a:rPr lang="ru-RU" sz="2000" dirty="0" err="1"/>
              <a:t>le</a:t>
            </a:r>
            <a:r>
              <a:rPr lang="ru-RU" sz="2000" dirty="0"/>
              <a:t> TCD, </a:t>
            </a:r>
            <a:r>
              <a:rPr lang="ru-RU" sz="2000" dirty="0" err="1"/>
              <a:t>qui</a:t>
            </a:r>
            <a:r>
              <a:rPr lang="ru-RU" sz="2000" dirty="0"/>
              <a:t> </a:t>
            </a:r>
            <a:r>
              <a:rPr lang="ru-RU" sz="2000" dirty="0" err="1"/>
              <a:t>se</a:t>
            </a:r>
            <a:r>
              <a:rPr lang="ru-RU" sz="2000" dirty="0"/>
              <a:t> </a:t>
            </a:r>
            <a:r>
              <a:rPr lang="ru-RU" sz="2000" dirty="0" err="1"/>
              <a:t>trouve</a:t>
            </a:r>
            <a:r>
              <a:rPr lang="ru-RU" sz="2000" dirty="0"/>
              <a:t> </a:t>
            </a:r>
            <a:r>
              <a:rPr lang="ru-RU" sz="2000" dirty="0" err="1"/>
              <a:t>donc</a:t>
            </a:r>
            <a:r>
              <a:rPr lang="ru-RU" sz="2000" dirty="0"/>
              <a:t> «</a:t>
            </a:r>
            <a:r>
              <a:rPr lang="ru-RU" sz="2000" dirty="0" err="1"/>
              <a:t>plus</a:t>
            </a:r>
            <a:r>
              <a:rPr lang="ru-RU" sz="2000" dirty="0"/>
              <a:t> </a:t>
            </a:r>
            <a:r>
              <a:rPr lang="ru-RU" sz="2000" dirty="0" err="1"/>
              <a:t>loin</a:t>
            </a:r>
            <a:r>
              <a:rPr lang="ru-RU" sz="2000" dirty="0"/>
              <a:t>» </a:t>
            </a:r>
            <a:endParaRPr lang="en-US" sz="2000" dirty="0" smtClean="0"/>
          </a:p>
          <a:p>
            <a:r>
              <a:rPr lang="ru-RU" sz="2000" dirty="0" err="1" smtClean="0"/>
              <a:t>du</a:t>
            </a:r>
            <a:r>
              <a:rPr lang="ru-RU" sz="2000" dirty="0" smtClean="0"/>
              <a:t> </a:t>
            </a:r>
            <a:r>
              <a:rPr lang="ru-RU" sz="2000" dirty="0" err="1"/>
              <a:t>corpuscule</a:t>
            </a:r>
            <a:r>
              <a:rPr lang="ru-RU" sz="2000" dirty="0"/>
              <a:t> </a:t>
            </a:r>
            <a:r>
              <a:rPr lang="ru-RU" sz="2000" dirty="0" err="1" smtClean="0"/>
              <a:t>rénal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ru-RU" sz="2000" dirty="0" err="1" smtClean="0"/>
              <a:t>La</a:t>
            </a:r>
            <a:r>
              <a:rPr lang="ru-RU" sz="2000" dirty="0" smtClean="0"/>
              <a:t> </a:t>
            </a:r>
            <a:r>
              <a:rPr lang="ru-RU" sz="2000" dirty="0" err="1"/>
              <a:t>longueur</a:t>
            </a:r>
            <a:r>
              <a:rPr lang="ru-RU" sz="2000" dirty="0"/>
              <a:t> </a:t>
            </a:r>
            <a:r>
              <a:rPr lang="ru-RU" sz="2000" dirty="0" err="1"/>
              <a:t>conférée</a:t>
            </a:r>
            <a:r>
              <a:rPr lang="ru-RU" sz="2000" dirty="0"/>
              <a:t> </a:t>
            </a:r>
            <a:r>
              <a:rPr lang="ru-RU" sz="2000" dirty="0" err="1"/>
              <a:t>au</a:t>
            </a:r>
            <a:r>
              <a:rPr lang="ru-RU" sz="2000" dirty="0"/>
              <a:t> </a:t>
            </a:r>
            <a:r>
              <a:rPr lang="ru-RU" sz="2000" dirty="0" err="1"/>
              <a:t>tubule</a:t>
            </a:r>
            <a:r>
              <a:rPr lang="ru-RU" sz="2000" dirty="0"/>
              <a:t> </a:t>
            </a:r>
            <a:r>
              <a:rPr lang="ru-RU" sz="2000" dirty="0" err="1"/>
              <a:t>rénal</a:t>
            </a:r>
            <a:r>
              <a:rPr lang="ru-RU" sz="2000" dirty="0"/>
              <a:t> </a:t>
            </a:r>
            <a:r>
              <a:rPr lang="ru-RU" sz="2000" dirty="0" err="1"/>
              <a:t>par</a:t>
            </a:r>
            <a:r>
              <a:rPr lang="ru-RU" sz="2000" dirty="0"/>
              <a:t> </a:t>
            </a:r>
            <a:r>
              <a:rPr lang="ru-RU" sz="2000" dirty="0" err="1"/>
              <a:t>ses</a:t>
            </a:r>
            <a:r>
              <a:rPr lang="ru-RU" sz="2000" dirty="0"/>
              <a:t> </a:t>
            </a:r>
            <a:r>
              <a:rPr lang="ru-RU" sz="2000" dirty="0" err="1"/>
              <a:t>méandres</a:t>
            </a:r>
            <a:r>
              <a:rPr lang="ru-RU" sz="2000" dirty="0"/>
              <a:t> </a:t>
            </a:r>
            <a:endParaRPr lang="en-US" sz="2000" dirty="0" smtClean="0"/>
          </a:p>
          <a:p>
            <a:r>
              <a:rPr lang="ru-RU" sz="2000" dirty="0" err="1" smtClean="0"/>
              <a:t>favorise</a:t>
            </a:r>
            <a:r>
              <a:rPr lang="ru-RU" sz="2000" dirty="0" smtClean="0"/>
              <a:t> </a:t>
            </a:r>
            <a:r>
              <a:rPr lang="ru-RU" sz="2000" dirty="0" err="1"/>
              <a:t>le</a:t>
            </a:r>
            <a:r>
              <a:rPr lang="ru-RU" sz="2000" dirty="0"/>
              <a:t> </a:t>
            </a:r>
            <a:r>
              <a:rPr lang="ru-RU" sz="2000" dirty="0" err="1"/>
              <a:t>traitement</a:t>
            </a:r>
            <a:r>
              <a:rPr lang="ru-RU" sz="2000" dirty="0"/>
              <a:t> </a:t>
            </a:r>
            <a:r>
              <a:rPr lang="ru-RU" sz="2000" dirty="0" err="1"/>
              <a:t>du</a:t>
            </a:r>
            <a:r>
              <a:rPr lang="ru-RU" sz="2000" dirty="0"/>
              <a:t> </a:t>
            </a:r>
            <a:r>
              <a:rPr lang="ru-RU" sz="2000" dirty="0" err="1"/>
              <a:t>filtrat</a:t>
            </a:r>
            <a:r>
              <a:rPr lang="ru-RU" sz="2000" dirty="0"/>
              <a:t> </a:t>
            </a:r>
            <a:r>
              <a:rPr lang="ru-RU" sz="2000" dirty="0" err="1"/>
              <a:t>glomérulaire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err="1" smtClean="0"/>
              <a:t>Le</a:t>
            </a:r>
            <a:r>
              <a:rPr lang="ru-RU" sz="2000" dirty="0" smtClean="0"/>
              <a:t> </a:t>
            </a:r>
            <a:r>
              <a:rPr lang="ru-RU" sz="2000" dirty="0" err="1"/>
              <a:t>tubule</a:t>
            </a:r>
            <a:r>
              <a:rPr lang="ru-RU" sz="2000" dirty="0"/>
              <a:t> </a:t>
            </a:r>
            <a:r>
              <a:rPr lang="ru-RU" sz="2000" dirty="0" err="1"/>
              <a:t>rénal</a:t>
            </a:r>
            <a:r>
              <a:rPr lang="ru-RU" sz="2000" dirty="0"/>
              <a:t> </a:t>
            </a:r>
            <a:r>
              <a:rPr lang="ru-RU" sz="2000" dirty="0" err="1"/>
              <a:t>collecteur</a:t>
            </a:r>
            <a:r>
              <a:rPr lang="ru-RU" sz="2000" dirty="0"/>
              <a:t>, </a:t>
            </a:r>
            <a:r>
              <a:rPr lang="ru-RU" sz="2000" dirty="0" err="1"/>
              <a:t>qui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reçoit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filtrat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provenant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de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nombreux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néphrons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parcourt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pyramide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vers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papille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rénale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А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l’approche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du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pelvis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il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fusionne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avec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d’autres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/>
                <a:ea typeface="Microsoft YaHei"/>
              </a:rPr>
              <a:t>tubules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b="1" dirty="0" err="1" smtClean="0">
                <a:solidFill>
                  <a:srgbClr val="000000"/>
                </a:solidFill>
                <a:latin typeface="Arial"/>
                <a:ea typeface="Microsoft YaHei"/>
              </a:rPr>
              <a:t>rénaux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/>
                <a:ea typeface="Microsoft YaHei"/>
              </a:rPr>
              <a:t>collecteurs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et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déverse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l’urine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dans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/>
                <a:ea typeface="Microsoft YaHei"/>
              </a:rPr>
              <a:t>calice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/>
                <a:ea typeface="Microsoft YaHei"/>
              </a:rPr>
              <a:t>mineur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par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l’entremise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orifices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papillaires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L’ensemble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tubules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rénaux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collecteurs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donne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aux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pyramides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rénales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leur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aspect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caractéristique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Microsoft YaHei"/>
              </a:rPr>
              <a:t>marqué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de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rayures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longitudinales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sz="2000" dirty="0"/>
          </a:p>
          <a:p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</p:txBody>
      </p:sp>
      <p:pic>
        <p:nvPicPr>
          <p:cNvPr id="144" name="Рисунок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72000"/>
            <a:ext cx="4463640" cy="390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509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67005"/>
            <a:ext cx="3627120" cy="594995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SINUS RÉNAL</a:t>
            </a:r>
            <a:r>
              <a:rPr lang="ru-RU" sz="3200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87239" y="167005"/>
            <a:ext cx="7410319" cy="6296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600" dirty="0" smtClean="0"/>
              <a:t>Cette </a:t>
            </a:r>
            <a:r>
              <a:rPr lang="fr-FR" sz="2600" dirty="0"/>
              <a:t>cavité s’ouvre par le hile rénal et contient les vais­seaux rénaux, les calices et le pelvis rénal. Sur sa paroi saillent les papilles </a:t>
            </a:r>
            <a:r>
              <a:rPr lang="fr-FR" sz="2600" dirty="0" smtClean="0"/>
              <a:t>rénales</a:t>
            </a:r>
            <a:endParaRPr lang="ru-RU" sz="2600" dirty="0" smtClean="0"/>
          </a:p>
          <a:p>
            <a:pPr marL="0" indent="0">
              <a:buNone/>
            </a:pPr>
            <a:r>
              <a:rPr lang="fr-FR" sz="2600" b="1" dirty="0"/>
              <a:t>Les calices </a:t>
            </a:r>
            <a:r>
              <a:rPr lang="ru-RU" sz="2600" dirty="0" smtClean="0"/>
              <a:t>:</a:t>
            </a:r>
          </a:p>
          <a:p>
            <a:pPr algn="just"/>
            <a:r>
              <a:rPr lang="fr-FR" sz="2600" dirty="0"/>
              <a:t>Les calices </a:t>
            </a:r>
            <a:r>
              <a:rPr lang="fr-FR" sz="2600" dirty="0" smtClean="0"/>
              <a:t>mineurs</a:t>
            </a:r>
            <a:r>
              <a:rPr lang="ru-RU" sz="2600" dirty="0" smtClean="0"/>
              <a:t> </a:t>
            </a:r>
            <a:r>
              <a:rPr lang="fr-FR" sz="2600" dirty="0" smtClean="0"/>
              <a:t>sont </a:t>
            </a:r>
            <a:r>
              <a:rPr lang="fr-FR" sz="2600" dirty="0"/>
              <a:t>des entonnoirs membraneux de 5 à 15 mm de longueur. Chaque calice se fixe par sa partie évasée autour d’une papille rénale ou plus. Leur nombre varie de 9 à </a:t>
            </a:r>
            <a:r>
              <a:rPr lang="fr-FR" sz="2600" dirty="0" smtClean="0"/>
              <a:t>12</a:t>
            </a:r>
            <a:endParaRPr lang="ru-RU" sz="2600" dirty="0" smtClean="0"/>
          </a:p>
          <a:p>
            <a:pPr algn="just"/>
            <a:r>
              <a:rPr lang="fr-FR" sz="2600" dirty="0"/>
              <a:t>Les calices </a:t>
            </a:r>
            <a:r>
              <a:rPr lang="fr-FR" sz="2600" dirty="0" smtClean="0"/>
              <a:t>majeurs</a:t>
            </a:r>
            <a:r>
              <a:rPr lang="ru-RU" sz="2600" dirty="0" smtClean="0"/>
              <a:t> </a:t>
            </a:r>
            <a:r>
              <a:rPr lang="fr-FR" sz="2600" dirty="0" smtClean="0"/>
              <a:t>sont </a:t>
            </a:r>
            <a:r>
              <a:rPr lang="fr-FR" sz="2600" dirty="0"/>
              <a:t>formés par la confluence de 3 ou 4 calices mineurs. Ils sont généralement au nombre de trois : supérieur, inférieur et </a:t>
            </a:r>
            <a:r>
              <a:rPr lang="fr-FR" sz="2600" dirty="0" smtClean="0"/>
              <a:t>moyen</a:t>
            </a:r>
            <a:endParaRPr lang="ru-RU" sz="2600" dirty="0" smtClean="0"/>
          </a:p>
          <a:p>
            <a:pPr marL="0" indent="0" algn="just">
              <a:buNone/>
            </a:pPr>
            <a:r>
              <a:rPr lang="fr-FR" sz="2600" b="1" dirty="0"/>
              <a:t>Le pelvis </a:t>
            </a:r>
            <a:r>
              <a:rPr lang="fr-FR" sz="2600" b="1" dirty="0" smtClean="0"/>
              <a:t>rénal</a:t>
            </a:r>
            <a:r>
              <a:rPr lang="ru-RU" sz="2600" b="1" dirty="0" smtClean="0"/>
              <a:t> </a:t>
            </a:r>
            <a:r>
              <a:rPr lang="fr-FR" sz="2600" dirty="0" smtClean="0"/>
              <a:t>est </a:t>
            </a:r>
            <a:r>
              <a:rPr lang="fr-FR" sz="2600" dirty="0"/>
              <a:t>formé parla réunion des calices majeurs. C’est un entonnoir aplati dont le sommet inférieur se prolonge par l’uretère. De forme très variée, il présente une </a:t>
            </a:r>
            <a:r>
              <a:rPr lang="fr-FR" sz="2600" dirty="0" smtClean="0"/>
              <a:t>base</a:t>
            </a:r>
            <a:r>
              <a:rPr lang="ru-RU" sz="2600" dirty="0" smtClean="0"/>
              <a:t> </a:t>
            </a:r>
            <a:r>
              <a:rPr lang="fr-FR" sz="2600" dirty="0"/>
              <a:t>située dans le sinus rénal et un sommet hors du hile rénal. Sa base mesure environ 20 à 25 mm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85" y="956310"/>
            <a:ext cx="4078009" cy="3863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4710" y="196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7895" y="2496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04230" y="297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10" y="5013997"/>
            <a:ext cx="3836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Orographie </a:t>
            </a:r>
            <a:r>
              <a:rPr lang="fr-FR" dirty="0"/>
              <a:t>intraveineuse numérisée</a:t>
            </a:r>
          </a:p>
          <a:p>
            <a:r>
              <a:rPr lang="fr-FR" dirty="0"/>
              <a:t>(cliché Dr Ph. Chartier</a:t>
            </a:r>
            <a:r>
              <a:rPr lang="fr-FR" dirty="0" smtClean="0"/>
              <a:t>)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fr-FR" dirty="0" smtClean="0"/>
              <a:t>calice </a:t>
            </a:r>
            <a:r>
              <a:rPr lang="fr-FR" dirty="0"/>
              <a:t>rénal </a:t>
            </a:r>
            <a:r>
              <a:rPr lang="fr-FR" dirty="0" smtClean="0"/>
              <a:t>majeur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fr-FR" dirty="0" smtClean="0"/>
              <a:t>pelvis </a:t>
            </a:r>
            <a:r>
              <a:rPr lang="fr-FR" dirty="0"/>
              <a:t>rénal </a:t>
            </a:r>
            <a:r>
              <a:rPr lang="fr-FR" dirty="0" smtClean="0"/>
              <a:t>gauche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fr-FR" dirty="0" smtClean="0"/>
              <a:t>uretère </a:t>
            </a:r>
            <a:r>
              <a:rPr lang="fr-FR" dirty="0"/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60265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431289" y="476672"/>
            <a:ext cx="6409088" cy="63809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atteint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d'abord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artériole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afférente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(6)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néphron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artérioles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afférentes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donnent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plutôt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naissance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"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boule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"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qu'on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nomme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glomérule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(7)</a:t>
            </a:r>
            <a:endParaRPr lang="en-US" sz="2400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sz="2400" dirty="0"/>
          </a:p>
          <a:p>
            <a:r>
              <a:rPr lang="ru-RU" sz="24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glomérule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capsule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qu'on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nomme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capsule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Bowman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(1)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C'est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niveau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qu'une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entier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mais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surtout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sérum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urine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primitive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passe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capsule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Bowman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parcourra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tubulaire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néphron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(2,3)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glomérule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reforment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artériole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artériole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efférente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(8)</a:t>
            </a:r>
            <a:endParaRPr sz="2400" dirty="0"/>
          </a:p>
        </p:txBody>
      </p:sp>
      <p:sp>
        <p:nvSpPr>
          <p:cNvPr id="146" name="CustomShape 2"/>
          <p:cNvSpPr/>
          <p:nvPr/>
        </p:nvSpPr>
        <p:spPr>
          <a:xfrm>
            <a:off x="5229000" y="1184760"/>
            <a:ext cx="6606000" cy="520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7" name="Рисунок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128" y="1663881"/>
            <a:ext cx="3732728" cy="522884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686" y="140940"/>
            <a:ext cx="2674800" cy="208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711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66646" y="214290"/>
            <a:ext cx="1143008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2400" dirty="0" smtClean="0"/>
              <a:t>U</a:t>
            </a:r>
            <a:r>
              <a:rPr lang="ru-RU" sz="2400" dirty="0" err="1" smtClean="0"/>
              <a:t>ne</a:t>
            </a:r>
            <a:r>
              <a:rPr lang="en-US" sz="2400" dirty="0" smtClean="0"/>
              <a:t> </a:t>
            </a:r>
            <a:r>
              <a:rPr lang="ru-RU" sz="2400" dirty="0" err="1" smtClean="0"/>
              <a:t>composante</a:t>
            </a:r>
            <a:r>
              <a:rPr lang="ru-RU" sz="2400" dirty="0" smtClean="0"/>
              <a:t> </a:t>
            </a:r>
            <a:r>
              <a:rPr lang="ru-RU" sz="2400" dirty="0" err="1"/>
              <a:t>vasculaire</a:t>
            </a:r>
            <a:r>
              <a:rPr lang="ru-RU" sz="2400" dirty="0"/>
              <a:t> </a:t>
            </a:r>
            <a:r>
              <a:rPr lang="ru-RU" sz="2400" dirty="0" err="1"/>
              <a:t>liée</a:t>
            </a:r>
            <a:r>
              <a:rPr lang="ru-RU" sz="2400" dirty="0"/>
              <a:t> </a:t>
            </a:r>
            <a:r>
              <a:rPr lang="ru-RU" sz="2400" dirty="0" err="1"/>
              <a:t>à</a:t>
            </a:r>
            <a:r>
              <a:rPr lang="ru-RU" sz="2400" dirty="0"/>
              <a:t> </a:t>
            </a:r>
            <a:r>
              <a:rPr lang="ru-RU" sz="2400" dirty="0" err="1"/>
              <a:t>ce</a:t>
            </a:r>
            <a:r>
              <a:rPr lang="ru-RU" sz="2400" dirty="0"/>
              <a:t> </a:t>
            </a:r>
            <a:r>
              <a:rPr lang="ru-RU" sz="2400" dirty="0" err="1"/>
              <a:t>système</a:t>
            </a:r>
            <a:r>
              <a:rPr lang="ru-RU" sz="2400" dirty="0"/>
              <a:t> </a:t>
            </a:r>
            <a:r>
              <a:rPr lang="ru-RU" sz="2400" dirty="0" err="1"/>
              <a:t>de</a:t>
            </a:r>
            <a:r>
              <a:rPr lang="ru-RU" sz="2400" dirty="0"/>
              <a:t> </a:t>
            </a:r>
            <a:r>
              <a:rPr lang="ru-RU" sz="2400" dirty="0" err="1"/>
              <a:t>tubules</a:t>
            </a:r>
            <a:endParaRPr sz="2400" dirty="0"/>
          </a:p>
          <a:p>
            <a:pPr algn="ctr"/>
            <a:endParaRPr dirty="0"/>
          </a:p>
        </p:txBody>
      </p:sp>
      <p:sp>
        <p:nvSpPr>
          <p:cNvPr id="150" name="CustomShape 2"/>
          <p:cNvSpPr/>
          <p:nvPr/>
        </p:nvSpPr>
        <p:spPr>
          <a:xfrm>
            <a:off x="4810116" y="928670"/>
            <a:ext cx="7141524" cy="55509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cette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artériole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efférente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(8)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donnera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naissance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seront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intimement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liés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tubules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néphron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nomme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péritubulaires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(5)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péritubulaire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servira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nourrir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rénal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échanges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certaines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substances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tubulaire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tubulaire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Finalement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fusionnera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veinule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rénale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d'où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sortira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retourner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coeur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sz="2400" dirty="0"/>
          </a:p>
        </p:txBody>
      </p:sp>
      <p:pic>
        <p:nvPicPr>
          <p:cNvPr id="151" name="Рисунок 1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360" y="1052736"/>
            <a:ext cx="3816424" cy="5426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920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095604" y="144720"/>
            <a:ext cx="8257356" cy="93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sanguine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à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travers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rein</a:t>
            </a:r>
            <a:endParaRPr dirty="0"/>
          </a:p>
        </p:txBody>
      </p:sp>
      <p:sp>
        <p:nvSpPr>
          <p:cNvPr id="153" name="CustomShape 2"/>
          <p:cNvSpPr/>
          <p:nvPr/>
        </p:nvSpPr>
        <p:spPr>
          <a:xfrm>
            <a:off x="6738942" y="1071546"/>
            <a:ext cx="5214974" cy="55520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artère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rénale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interlobaires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sus-pyramidales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interlobulaires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arterioles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afférente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glomérule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artérioles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efférentes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péritubulaires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vasa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recta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veines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interlobulaires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veines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sus-pyramidales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veines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interlobaires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→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rénale</a:t>
            </a:r>
            <a:endParaRPr sz="2800"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54" name="Рисунок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" y="616320"/>
            <a:ext cx="3352556" cy="4027126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9918" y="2456640"/>
            <a:ext cx="3161160" cy="4401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10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38080" y="365040"/>
            <a:ext cx="1051488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Les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uretères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transportent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l'urine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pelvis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rénaux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bassinets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jusqu'à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vessie</a:t>
            </a:r>
            <a:endParaRPr dirty="0"/>
          </a:p>
        </p:txBody>
      </p:sp>
      <p:sp>
        <p:nvSpPr>
          <p:cNvPr id="157" name="CustomShape 2"/>
          <p:cNvSpPr/>
          <p:nvPr/>
        </p:nvSpPr>
        <p:spPr>
          <a:xfrm>
            <a:off x="4952992" y="1285860"/>
            <a:ext cx="7047968" cy="54817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Ils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prolongement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reins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Ils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présentent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comme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tubes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l'extrémité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supérieure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prend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d'entonnoir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composée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musculaires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lisses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évitant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reflux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d'urine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L'uretère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dirige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bas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avant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rejoindre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postéro-supérieure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vessie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distinguer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ainsi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l'uretère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l'uretère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lombaire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(12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 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l'uretère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iliaque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(3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 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l'uretère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pelvienne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(12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</a:t>
            </a:r>
            <a:endParaRPr sz="2400" dirty="0"/>
          </a:p>
          <a:p>
            <a:pPr>
              <a:lnSpc>
                <a:spcPct val="125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uretères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organes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rétropéritonéaux</a:t>
            </a:r>
            <a:endParaRPr sz="2400" dirty="0"/>
          </a:p>
        </p:txBody>
      </p:sp>
      <p:pic>
        <p:nvPicPr>
          <p:cNvPr id="158" name="Рисунок 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152000"/>
            <a:ext cx="4751640" cy="539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2392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940"/>
            <a:ext cx="105156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Rétrécissement</a:t>
            </a:r>
            <a:r>
              <a:rPr lang="ru-RU" sz="3200" dirty="0" smtClean="0"/>
              <a:t> </a:t>
            </a:r>
            <a:r>
              <a:rPr lang="en-US" sz="3200" dirty="0" err="1" smtClean="0"/>
              <a:t>physiologique</a:t>
            </a:r>
            <a:r>
              <a:rPr lang="en-US" sz="3200" dirty="0" smtClean="0"/>
              <a:t> </a:t>
            </a:r>
            <a:r>
              <a:rPr lang="en-US" sz="3200" dirty="0"/>
              <a:t>des </a:t>
            </a:r>
            <a:r>
              <a:rPr lang="en-US" sz="3200" dirty="0" err="1"/>
              <a:t>uretères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8648" y="5488130"/>
            <a:ext cx="6101255" cy="12423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Urogramme excréteur pour la lithiase urinaire: </a:t>
            </a:r>
            <a:endParaRPr lang="ru-RU" dirty="0" smtClean="0"/>
          </a:p>
          <a:p>
            <a:pPr marL="0" indent="0">
              <a:buNone/>
            </a:pPr>
            <a:r>
              <a:rPr lang="fr-FR" dirty="0" smtClean="0"/>
              <a:t>1 </a:t>
            </a:r>
            <a:r>
              <a:rPr lang="fr-FR" dirty="0"/>
              <a:t>- ombre de la pierre de la partie intramurale de l'uretère gauche; </a:t>
            </a:r>
            <a:endParaRPr lang="ru-RU" dirty="0" smtClean="0"/>
          </a:p>
          <a:p>
            <a:pPr marL="0" indent="0">
              <a:buNone/>
            </a:pPr>
            <a:r>
              <a:rPr lang="fr-FR" dirty="0" smtClean="0"/>
              <a:t>2 </a:t>
            </a:r>
            <a:r>
              <a:rPr lang="fr-FR" dirty="0"/>
              <a:t>- stase d'une substance radio-opaque dans l'uretère </a:t>
            </a:r>
            <a:r>
              <a:rPr lang="fr-FR" dirty="0" smtClean="0"/>
              <a:t>élargi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13" r="7204"/>
          <a:stretch/>
        </p:blipFill>
        <p:spPr>
          <a:xfrm>
            <a:off x="411481" y="908717"/>
            <a:ext cx="5169512" cy="550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65" y="998900"/>
            <a:ext cx="2830863" cy="43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38080" y="365040"/>
            <a:ext cx="10514880" cy="57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 Light"/>
                <a:ea typeface="Microsoft YaHei"/>
              </a:rPr>
              <a:t>L</a:t>
            </a:r>
            <a:r>
              <a:rPr lang="ru-RU" sz="2800" dirty="0" err="1" smtClean="0">
                <a:solidFill>
                  <a:srgbClr val="000000"/>
                </a:solidFill>
                <a:latin typeface="Calibri Light"/>
                <a:ea typeface="Microsoft YaHei"/>
              </a:rPr>
              <a:t>es</a:t>
            </a:r>
            <a:r>
              <a:rPr lang="en-US" sz="2800" dirty="0" smtClean="0">
                <a:solidFill>
                  <a:srgbClr val="000000"/>
                </a:solidFill>
                <a:latin typeface="Calibri Light"/>
                <a:ea typeface="Microsoft YaHe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 Light"/>
                <a:ea typeface="Microsoft YaHei"/>
              </a:rPr>
              <a:t>questions</a:t>
            </a:r>
            <a:r>
              <a:rPr lang="en-US" sz="2800" dirty="0" smtClean="0">
                <a:solidFill>
                  <a:srgbClr val="000000"/>
                </a:solidFill>
                <a:latin typeface="Calibri Light"/>
                <a:ea typeface="Microsoft YaHei"/>
              </a:rPr>
              <a:t> pour </a:t>
            </a:r>
            <a:r>
              <a:rPr lang="en-US" sz="2800" dirty="0" err="1" smtClean="0">
                <a:solidFill>
                  <a:srgbClr val="000000"/>
                </a:solidFill>
                <a:latin typeface="Calibri Light"/>
                <a:ea typeface="Microsoft YaHei"/>
              </a:rPr>
              <a:t>l’e</a:t>
            </a:r>
            <a:r>
              <a:rPr lang="ru-RU" sz="2800" dirty="0" err="1" smtClean="0">
                <a:solidFill>
                  <a:srgbClr val="000000"/>
                </a:solidFill>
                <a:latin typeface="Calibri Light"/>
                <a:ea typeface="Microsoft YaHei"/>
              </a:rPr>
              <a:t>xamen</a:t>
            </a:r>
            <a:endParaRPr sz="2800" dirty="0"/>
          </a:p>
        </p:txBody>
      </p:sp>
      <p:sp>
        <p:nvSpPr>
          <p:cNvPr id="111" name="CustomShape 2"/>
          <p:cNvSpPr/>
          <p:nvPr/>
        </p:nvSpPr>
        <p:spPr>
          <a:xfrm>
            <a:off x="720000" y="1142984"/>
            <a:ext cx="10948164" cy="5410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Calibri Ligh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l'anatomie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radiographie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sanguins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nerfs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rein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ganglions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lymphatiques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anomalies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Calibri Ligh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uretères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topographie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sanguins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nerfs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uretères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Calibri Ligh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L'anatomie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prostate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topographie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sanguins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nerfs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prostate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Calibri Ligh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L'anatomie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vessie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topographie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sanguins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nerfs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vessie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803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38080" y="365040"/>
            <a:ext cx="6615242" cy="57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vessie</a:t>
            </a:r>
            <a:endParaRPr dirty="0"/>
          </a:p>
        </p:txBody>
      </p:sp>
      <p:sp>
        <p:nvSpPr>
          <p:cNvPr id="160" name="CustomShape 2"/>
          <p:cNvSpPr/>
          <p:nvPr/>
        </p:nvSpPr>
        <p:spPr>
          <a:xfrm>
            <a:off x="5024430" y="428604"/>
            <a:ext cx="6929486" cy="58195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située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derrière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symphyse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pubienne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devant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rectum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assure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stockage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l'urine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endParaRPr sz="2400"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quatre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tuniques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muqueuse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replis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permettent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distension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;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sous-muqueuse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richement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vascularisée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;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musculeuse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lisse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détrusor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 ;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séreuse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continuité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avec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péritoine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62" name="Рисунок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287280"/>
            <a:ext cx="2451538" cy="378466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5469" r="18236"/>
          <a:stretch>
            <a:fillRect/>
          </a:stretch>
        </p:blipFill>
        <p:spPr>
          <a:xfrm>
            <a:off x="2381224" y="2928934"/>
            <a:ext cx="2357454" cy="37858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07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CustomShape 2"/>
          <p:cNvSpPr/>
          <p:nvPr/>
        </p:nvSpPr>
        <p:spPr>
          <a:xfrm>
            <a:off x="6167438" y="1428736"/>
            <a:ext cx="5232960" cy="52550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plancher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région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triangulaire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appelée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trigone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Chacun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angles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triangle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comporte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orifice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latéral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uretères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apical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l'urètre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165" name="Рисунок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827844" cy="5838408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81818" y="357166"/>
            <a:ext cx="3091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rigone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3577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311554" y="115530"/>
            <a:ext cx="9874606" cy="86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L'urètre</a:t>
            </a:r>
            <a:endParaRPr dirty="0"/>
          </a:p>
        </p:txBody>
      </p:sp>
      <p:sp>
        <p:nvSpPr>
          <p:cNvPr id="167" name="CustomShape 2"/>
          <p:cNvSpPr/>
          <p:nvPr/>
        </p:nvSpPr>
        <p:spPr>
          <a:xfrm>
            <a:off x="5730240" y="976290"/>
            <a:ext cx="5928360" cy="54245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L'urètre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transporte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l'urine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jusqu'à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l'extérieur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corps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muscles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assurent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constriction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l'urètre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permettant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remplissage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muscle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lisse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sphincter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l'urètre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muscle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squelettique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sphincter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urétral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sz="2800" dirty="0"/>
          </a:p>
        </p:txBody>
      </p:sp>
      <p:pic>
        <p:nvPicPr>
          <p:cNvPr id="169" name="Рисунок 1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274" y="1146489"/>
            <a:ext cx="4113886" cy="54579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215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035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L'urètre de la femme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5480" y="1280160"/>
            <a:ext cx="5608320" cy="48968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L'urètre de la femme est court et dilatable. Il a une longueur de </a:t>
            </a:r>
            <a:r>
              <a:rPr lang="fr-FR" dirty="0" smtClean="0"/>
              <a:t>3</a:t>
            </a:r>
            <a:r>
              <a:rPr lang="ru-RU" dirty="0" smtClean="0"/>
              <a:t>-4</a:t>
            </a:r>
            <a:r>
              <a:rPr lang="fr-FR" dirty="0" smtClean="0"/>
              <a:t> </a:t>
            </a:r>
            <a:r>
              <a:rPr lang="fr-FR" dirty="0"/>
              <a:t>centimètres et offre la même structure dans toute son étendue. C'est un conduit recouvert d'une muqueuse et formé de fibres musculaires lisses, circulaires et longitudinales.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88" y="1455487"/>
            <a:ext cx="5114092" cy="4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5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L'urètre de l'homme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5853" y="1112520"/>
            <a:ext cx="6750387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Longueur </a:t>
            </a:r>
            <a:r>
              <a:rPr lang="fr-FR" dirty="0"/>
              <a:t>de l'urètre varie de 18 à </a:t>
            </a:r>
            <a:r>
              <a:rPr lang="fr-FR" dirty="0" smtClean="0"/>
              <a:t>2</a:t>
            </a:r>
            <a:r>
              <a:rPr lang="ru-RU" dirty="0" smtClean="0"/>
              <a:t>2 </a:t>
            </a:r>
            <a:r>
              <a:rPr lang="fr-FR" dirty="0" smtClean="0"/>
              <a:t>centimètres</a:t>
            </a:r>
            <a:r>
              <a:rPr lang="fr-FR" dirty="0"/>
              <a:t>. Son extrémité antérieure est une ouverture </a:t>
            </a:r>
            <a:r>
              <a:rPr lang="fr-FR" dirty="0" smtClean="0"/>
              <a:t>extérieure. </a:t>
            </a:r>
            <a:endParaRPr lang="ru-RU" dirty="0" smtClean="0"/>
          </a:p>
          <a:p>
            <a:pPr marL="0" indent="0">
              <a:buNone/>
            </a:pPr>
            <a:r>
              <a:rPr lang="fr-FR" dirty="0" smtClean="0"/>
              <a:t>L'extrémité </a:t>
            </a:r>
            <a:r>
              <a:rPr lang="fr-FR" dirty="0"/>
              <a:t>postérieure s'ouvre dans </a:t>
            </a:r>
            <a:r>
              <a:rPr lang="fr-FR" dirty="0" smtClean="0"/>
              <a:t>la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0000"/>
                </a:solidFill>
              </a:rPr>
              <a:t>vessie</a:t>
            </a:r>
            <a:r>
              <a:rPr lang="fr-FR" dirty="0" smtClean="0"/>
              <a:t>; </a:t>
            </a:r>
            <a:r>
              <a:rPr lang="fr-FR" dirty="0"/>
              <a:t>elle est entourée par le col vésical. </a:t>
            </a:r>
            <a:endParaRPr lang="ru-RU" dirty="0" smtClean="0"/>
          </a:p>
          <a:p>
            <a:pPr marL="0" indent="0">
              <a:buNone/>
            </a:pPr>
            <a:r>
              <a:rPr lang="fr-FR" dirty="0"/>
              <a:t>L'urètre masculin présente </a:t>
            </a:r>
            <a:r>
              <a:rPr lang="ru-RU" dirty="0"/>
              <a:t>:</a:t>
            </a:r>
          </a:p>
          <a:p>
            <a:r>
              <a:rPr lang="fr-FR" dirty="0"/>
              <a:t>trois constrictions: l'ouverture interne de l'urètre, lors du passage à travers le diaphragme urogénital, à l'ouverture externe;</a:t>
            </a:r>
          </a:p>
          <a:p>
            <a:r>
              <a:rPr lang="fr-FR" dirty="0"/>
              <a:t>trois extensions: dans la prostate, dans le bulbe et la fosse scaphoïde du pénis; la confluence de divers conduits partout.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753"/>
            <a:ext cx="4833257" cy="35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1" name="Рисунок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0" y="72000"/>
            <a:ext cx="12554280" cy="712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81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 système urinaire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6048000" y="1500174"/>
            <a:ext cx="6047640" cy="49794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 err="1">
                <a:latin typeface="Calibri"/>
              </a:rPr>
              <a:t>Chaque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jour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reins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filtrent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près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200 L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plasma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excrètent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dans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l’urine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toxines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provenant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foie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ainsi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divers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déchets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métaboliques</a:t>
            </a:r>
            <a:r>
              <a:rPr lang="en-US" sz="2400" dirty="0" smtClean="0">
                <a:latin typeface="Calibri"/>
              </a:rPr>
              <a:t>.</a:t>
            </a:r>
          </a:p>
          <a:p>
            <a:r>
              <a:rPr lang="ru-RU" sz="2400" dirty="0" smtClean="0">
                <a:latin typeface="Calibri"/>
              </a:rPr>
              <a:t> </a:t>
            </a:r>
            <a:endParaRPr dirty="0"/>
          </a:p>
          <a:p>
            <a:r>
              <a:rPr lang="ru-RU" sz="2400" dirty="0" err="1">
                <a:latin typeface="Calibri"/>
              </a:rPr>
              <a:t>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reins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servent</a:t>
            </a:r>
            <a:r>
              <a:rPr lang="ru-RU" sz="2400" dirty="0">
                <a:latin typeface="Calibri"/>
              </a:rPr>
              <a:t> à </a:t>
            </a:r>
            <a:r>
              <a:rPr lang="ru-RU" sz="2400" dirty="0" err="1">
                <a:latin typeface="Calibri"/>
              </a:rPr>
              <a:t>maintenir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l'équilibre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ionique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liquides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extracellulaires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filtrer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sang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impuretés</a:t>
            </a:r>
            <a:r>
              <a:rPr lang="en-US" sz="2400" dirty="0" smtClean="0">
                <a:latin typeface="Calibri"/>
              </a:rPr>
              <a:t>.</a:t>
            </a:r>
            <a:endParaRPr dirty="0"/>
          </a:p>
          <a:p>
            <a:endParaRPr lang="en-US" sz="2400" dirty="0" smtClean="0">
              <a:latin typeface="Calibri"/>
            </a:endParaRPr>
          </a:p>
          <a:p>
            <a:r>
              <a:rPr lang="ru-RU" sz="2000" i="1" dirty="0" err="1" smtClean="0">
                <a:latin typeface="Calibri"/>
              </a:rPr>
              <a:t>Bien</a:t>
            </a:r>
            <a:r>
              <a:rPr lang="ru-RU" sz="2000" i="1" dirty="0" smtClean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que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les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poumons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et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la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peau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concourent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aussi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à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l’excrétion</a:t>
            </a:r>
            <a:r>
              <a:rPr lang="ru-RU" sz="2000" i="1" dirty="0">
                <a:latin typeface="Calibri"/>
              </a:rPr>
              <a:t>, </a:t>
            </a:r>
            <a:r>
              <a:rPr lang="ru-RU" sz="2000" i="1" dirty="0" err="1">
                <a:latin typeface="Calibri"/>
              </a:rPr>
              <a:t>cette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tâche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relève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principalement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des</a:t>
            </a:r>
            <a:r>
              <a:rPr lang="ru-RU" sz="2000" i="1" dirty="0">
                <a:latin typeface="Calibri"/>
              </a:rPr>
              <a:t> </a:t>
            </a:r>
            <a:r>
              <a:rPr lang="ru-RU" sz="2000" i="1" dirty="0" err="1">
                <a:latin typeface="Calibri"/>
              </a:rPr>
              <a:t>reins</a:t>
            </a:r>
            <a:endParaRPr sz="2000" i="1" dirty="0"/>
          </a:p>
        </p:txBody>
      </p:sp>
      <p:pic>
        <p:nvPicPr>
          <p:cNvPr id="114" name="Рисунок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80" y="1440000"/>
            <a:ext cx="5961960" cy="4571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5229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288000"/>
            <a:ext cx="10514880" cy="67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Les éléments du système urinaire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7353720" y="1867320"/>
            <a:ext cx="3999240" cy="4308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l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reins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(1) 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uretères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(2)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l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vessie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(3)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l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'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uretère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(4)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17" name="Рисунок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000" y="1224000"/>
            <a:ext cx="3142440" cy="4761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888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48000" y="288000"/>
            <a:ext cx="3697560" cy="72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Rein</a:t>
            </a:r>
            <a:endParaRPr dirty="0"/>
          </a:p>
        </p:txBody>
      </p:sp>
      <p:sp>
        <p:nvSpPr>
          <p:cNvPr id="119" name="CustomShape 2"/>
          <p:cNvSpPr/>
          <p:nvPr/>
        </p:nvSpPr>
        <p:spPr>
          <a:xfrm>
            <a:off x="4738678" y="428604"/>
            <a:ext cx="7356962" cy="61291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haricot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reins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occupent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position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rétropéritonéale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région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lombaire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supérieure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ils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situés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dorsale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péritoine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pariétal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) </a:t>
            </a:r>
            <a:endParaRPr sz="2800" dirty="0"/>
          </a:p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Comme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ils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s’étendent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а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peu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és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/>
              </a:rPr>
              <a:t>T12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а L3,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ils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sont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protégés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dans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certaine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mesure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partie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inférieure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changements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endParaRPr sz="2800" dirty="0"/>
          </a:p>
          <a:p>
            <a:pPr>
              <a:lnSpc>
                <a:spcPct val="150000"/>
              </a:lnSpc>
            </a:pP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Chaque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rein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surmonté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d’une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glande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surrénale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organe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sécréte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hormones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appartient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ce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fait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au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systéme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  <a:ea typeface="Calibri"/>
              </a:rPr>
              <a:t>endocrinien</a:t>
            </a:r>
            <a:r>
              <a:rPr lang="ru-RU" sz="2400" i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sz="2400" dirty="0"/>
          </a:p>
        </p:txBody>
      </p:sp>
      <p:pic>
        <p:nvPicPr>
          <p:cNvPr id="120" name="Рисунок 119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214422"/>
            <a:ext cx="4751640" cy="539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213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188640"/>
            <a:ext cx="10972440" cy="615672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Topographie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du </a:t>
            </a:r>
            <a:r>
              <a:rPr lang="en-US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péritoine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87" y="867910"/>
            <a:ext cx="7813746" cy="4392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0417"/>
          <a:stretch/>
        </p:blipFill>
        <p:spPr>
          <a:xfrm>
            <a:off x="7746215" y="3877772"/>
            <a:ext cx="4362841" cy="2948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32356" y="2798511"/>
            <a:ext cx="3817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La</a:t>
            </a:r>
            <a:r>
              <a:rPr lang="ru-RU" sz="2000" dirty="0" smtClean="0"/>
              <a:t> </a:t>
            </a:r>
            <a:r>
              <a:rPr lang="fr-FR" sz="2000" dirty="0" smtClean="0"/>
              <a:t>section </a:t>
            </a:r>
            <a:r>
              <a:rPr lang="fr-FR" sz="2000" dirty="0"/>
              <a:t>horizontale du corps au niveau des 12 vertèbres thoraciques (bleu péritoine)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9021802" y="4580672"/>
            <a:ext cx="766821" cy="592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7701" y="532563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Position</a:t>
            </a:r>
            <a:r>
              <a:rPr lang="ru-RU" sz="2000" dirty="0" smtClean="0"/>
              <a:t> </a:t>
            </a:r>
            <a:r>
              <a:rPr lang="fr-FR" sz="2000" dirty="0" smtClean="0"/>
              <a:t> </a:t>
            </a:r>
            <a:r>
              <a:rPr lang="fr-FR" sz="2000" dirty="0"/>
              <a:t>des organes par rapport au péritoine:</a:t>
            </a:r>
          </a:p>
          <a:p>
            <a:r>
              <a:rPr lang="fr-FR" sz="2000" dirty="0"/>
              <a:t>1. </a:t>
            </a:r>
            <a:r>
              <a:rPr lang="fr-FR" sz="2000" dirty="0" smtClean="0"/>
              <a:t>intrapéritonéale</a:t>
            </a:r>
            <a:endParaRPr lang="fr-FR" sz="2000" dirty="0"/>
          </a:p>
          <a:p>
            <a:r>
              <a:rPr lang="fr-FR" sz="2000" dirty="0"/>
              <a:t>2. mésopéritonéal</a:t>
            </a:r>
          </a:p>
          <a:p>
            <a:r>
              <a:rPr lang="fr-FR" sz="2000" dirty="0"/>
              <a:t>3. rétropéritonéale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7528" y="21898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7648" y="30755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136" y="30812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7118" y="45806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38080" y="365040"/>
            <a:ext cx="10514880" cy="484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CustomShape 2"/>
          <p:cNvSpPr/>
          <p:nvPr/>
        </p:nvSpPr>
        <p:spPr>
          <a:xfrm>
            <a:off x="5344560" y="1094760"/>
            <a:ext cx="6644880" cy="540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123" name="Рисунок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4031640" cy="381060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4524364" y="428604"/>
            <a:ext cx="7215238" cy="61950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rein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pése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mesure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moyenne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largeur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d’épaisseur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latérale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rein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convexe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tandis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médiale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concave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fente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verticale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appelée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hile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rénal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hile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conduit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cavité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appelée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rénal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uretéres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sanguins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vaisseaux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lymphatiques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nerfs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viennent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chaque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rein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en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passant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par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hile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endParaRPr lang="en-US" sz="2400" i="1" dirty="0" smtClean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et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sont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regroupés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dans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sinus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125" name="Рисунок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48360"/>
            <a:ext cx="3815640" cy="260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084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285728"/>
            <a:ext cx="380998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Arial"/>
                <a:ea typeface="Arial"/>
              </a:rPr>
              <a:t>Enveloppes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/>
                <a:ea typeface="Arial"/>
              </a:rPr>
              <a:t>rein</a:t>
            </a:r>
            <a:endParaRPr dirty="0"/>
          </a:p>
        </p:txBody>
      </p:sp>
      <p:sp>
        <p:nvSpPr>
          <p:cNvPr id="127" name="CustomShape 2"/>
          <p:cNvSpPr/>
          <p:nvPr/>
        </p:nvSpPr>
        <p:spPr>
          <a:xfrm>
            <a:off x="5344560" y="1094760"/>
            <a:ext cx="6644880" cy="540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3738546" y="357166"/>
            <a:ext cx="8453454" cy="577910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/>
            <a:r>
              <a:rPr lang="ru-RU" sz="2800" dirty="0" err="1">
                <a:solidFill>
                  <a:srgbClr val="000000"/>
                </a:solidFill>
                <a:latin typeface="Calibri"/>
              </a:rPr>
              <a:t>Trois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couches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entourent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soutiennent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chaque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:</a:t>
            </a:r>
            <a:endParaRPr sz="2800" dirty="0"/>
          </a:p>
          <a:p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1.Le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fascia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rénal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(7),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formé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d’un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feuillet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antérieur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d’un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feuillet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postérieur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; 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conjonctif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dense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relie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glande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surrénale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attache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organes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structures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voisines</a:t>
            </a:r>
            <a:endParaRPr sz="2800" dirty="0"/>
          </a:p>
          <a:p>
            <a:endParaRPr sz="2800" dirty="0"/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2.La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capsule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adipeuse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(6)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masse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adipeux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entoure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protége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contre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coups</a:t>
            </a:r>
            <a:endParaRPr sz="2800" dirty="0"/>
          </a:p>
          <a:p>
            <a:endParaRPr sz="2800" dirty="0"/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3.La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capsule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fibreuse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rein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(5)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enveloppe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transparente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prévient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infections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provenant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régions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avoisinantes</a:t>
            </a:r>
            <a:endParaRPr sz="2800" dirty="0"/>
          </a:p>
          <a:p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sz="2800" dirty="0"/>
          </a:p>
        </p:txBody>
      </p:sp>
      <p:pic>
        <p:nvPicPr>
          <p:cNvPr id="129" name="Рисунок 12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8636" r="8182"/>
          <a:stretch>
            <a:fillRect/>
          </a:stretch>
        </p:blipFill>
        <p:spPr>
          <a:xfrm>
            <a:off x="0" y="1359504"/>
            <a:ext cx="3595670" cy="5143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28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88000" y="365040"/>
            <a:ext cx="331164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CustomShape 2"/>
          <p:cNvSpPr/>
          <p:nvPr/>
        </p:nvSpPr>
        <p:spPr>
          <a:xfrm>
            <a:off x="4452926" y="0"/>
            <a:ext cx="7739074" cy="685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2400" dirty="0" err="1" smtClean="0">
                <a:latin typeface="Calibri"/>
              </a:rPr>
              <a:t>Le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cortex</a:t>
            </a:r>
            <a:r>
              <a:rPr lang="ru-RU" sz="2400" dirty="0">
                <a:latin typeface="Calibri"/>
              </a:rPr>
              <a:t> (</a:t>
            </a:r>
            <a:r>
              <a:rPr lang="ru-RU" sz="2400" dirty="0" err="1">
                <a:latin typeface="Calibri"/>
              </a:rPr>
              <a:t>la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partie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la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plus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externe</a:t>
            </a:r>
            <a:r>
              <a:rPr lang="ru-RU" sz="2400" dirty="0">
                <a:latin typeface="Calibri"/>
              </a:rPr>
              <a:t>) </a:t>
            </a:r>
            <a:r>
              <a:rPr lang="ru-RU" sz="2400" dirty="0" err="1">
                <a:latin typeface="Calibri"/>
              </a:rPr>
              <a:t>recouvre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la</a:t>
            </a:r>
            <a:r>
              <a:rPr lang="ru-RU" sz="2400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médulla</a:t>
            </a:r>
            <a:r>
              <a:rPr lang="ru-RU" sz="2400" b="1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rénale</a:t>
            </a:r>
            <a:r>
              <a:rPr lang="ru-RU" sz="2400" dirty="0">
                <a:latin typeface="Calibri"/>
              </a:rPr>
              <a:t>,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qui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présente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masses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tissu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coniques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appelées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r>
              <a:rPr lang="ru-RU" sz="2400" b="1" dirty="0" err="1" smtClean="0">
                <a:latin typeface="Calibri"/>
              </a:rPr>
              <a:t>pyramides</a:t>
            </a:r>
            <a:r>
              <a:rPr lang="ru-RU" sz="2400" b="1" dirty="0" smtClean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rénales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ou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pyramides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Malpighi</a:t>
            </a:r>
            <a:endParaRPr lang="en-US" sz="2400" dirty="0" smtClean="0">
              <a:latin typeface="Calibri"/>
            </a:endParaRPr>
          </a:p>
          <a:p>
            <a:endParaRPr sz="2400" dirty="0"/>
          </a:p>
          <a:p>
            <a:r>
              <a:rPr lang="ru-RU" sz="2400" dirty="0" err="1">
                <a:latin typeface="Calibri"/>
              </a:rPr>
              <a:t>La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base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chaque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pyramide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est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orientée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vers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cortex</a:t>
            </a:r>
            <a:r>
              <a:rPr lang="ru-RU" sz="2400" dirty="0">
                <a:latin typeface="Calibri"/>
              </a:rPr>
              <a:t>,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tandis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sa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pointe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ou</a:t>
            </a:r>
            <a:r>
              <a:rPr lang="ru-RU" sz="2400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papille</a:t>
            </a:r>
            <a:r>
              <a:rPr lang="ru-RU" sz="2400" b="1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rénale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est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tournée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vers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l’intérieur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rein</a:t>
            </a:r>
            <a:endParaRPr lang="en-US" sz="2400" dirty="0" smtClean="0">
              <a:latin typeface="Calibri"/>
            </a:endParaRPr>
          </a:p>
          <a:p>
            <a:endParaRPr sz="2400" dirty="0"/>
          </a:p>
          <a:p>
            <a:r>
              <a:rPr lang="ru-RU" sz="2400" dirty="0" err="1">
                <a:latin typeface="Calibri"/>
              </a:rPr>
              <a:t>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pyramides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sont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presque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entiérement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formées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faisceaux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de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tubules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et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capillaires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microscopiques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paralléles</a:t>
            </a:r>
            <a:endParaRPr lang="en-US" sz="2400" dirty="0" smtClean="0">
              <a:latin typeface="Calibri"/>
            </a:endParaRPr>
          </a:p>
          <a:p>
            <a:r>
              <a:rPr lang="ru-RU" sz="2400" dirty="0" smtClean="0">
                <a:latin typeface="Calibri"/>
              </a:rPr>
              <a:t> </a:t>
            </a:r>
            <a:endParaRPr sz="2400" dirty="0"/>
          </a:p>
          <a:p>
            <a:r>
              <a:rPr lang="ru-RU" sz="2400" dirty="0" err="1">
                <a:latin typeface="Calibri"/>
              </a:rPr>
              <a:t>Les</a:t>
            </a:r>
            <a:r>
              <a:rPr lang="ru-RU" sz="2400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colonnes</a:t>
            </a:r>
            <a:r>
              <a:rPr lang="ru-RU" sz="2400" b="1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rénales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ou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Bertin</a:t>
            </a:r>
            <a:r>
              <a:rPr lang="ru-RU" sz="2400" dirty="0">
                <a:latin typeface="Calibri"/>
              </a:rPr>
              <a:t>  </a:t>
            </a:r>
            <a:r>
              <a:rPr lang="ru-RU" sz="2400" dirty="0" err="1">
                <a:latin typeface="Calibri"/>
              </a:rPr>
              <a:t>sont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prolongements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du</a:t>
            </a:r>
            <a:r>
              <a:rPr lang="ru-RU" sz="2400" dirty="0" smtClean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tissu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cortical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qui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séparent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les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pyramides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endParaRPr sz="2400" dirty="0"/>
          </a:p>
          <a:p>
            <a:r>
              <a:rPr lang="ru-RU" sz="2400" dirty="0" err="1">
                <a:latin typeface="Calibri"/>
              </a:rPr>
              <a:t>Chaque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pyramide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rénale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constitue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avec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tissu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cortical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qui</a:t>
            </a:r>
            <a:r>
              <a:rPr lang="ru-RU" sz="2400" dirty="0">
                <a:latin typeface="Calibri"/>
              </a:rPr>
              <a:t> </a:t>
            </a:r>
            <a:endParaRPr lang="en-US" sz="2400" dirty="0" smtClean="0">
              <a:latin typeface="Calibri"/>
            </a:endParaRPr>
          </a:p>
          <a:p>
            <a:r>
              <a:rPr lang="ru-RU" sz="2400" dirty="0" err="1" smtClean="0">
                <a:latin typeface="Calibri"/>
              </a:rPr>
              <a:t>l’entoure</a:t>
            </a:r>
            <a:r>
              <a:rPr lang="ru-RU" sz="2400" dirty="0">
                <a:latin typeface="Calibri"/>
              </a:rPr>
              <a:t>, </a:t>
            </a:r>
            <a:r>
              <a:rPr lang="ru-RU" sz="2400" dirty="0" err="1">
                <a:latin typeface="Calibri"/>
              </a:rPr>
              <a:t>un</a:t>
            </a:r>
            <a:r>
              <a:rPr lang="ru-RU" sz="2400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lobe</a:t>
            </a:r>
            <a:r>
              <a:rPr lang="ru-RU" sz="2400" b="1" dirty="0">
                <a:latin typeface="Calibri"/>
              </a:rPr>
              <a:t> </a:t>
            </a:r>
            <a:r>
              <a:rPr lang="ru-RU" sz="2400" b="1" dirty="0" err="1">
                <a:latin typeface="Calibri"/>
              </a:rPr>
              <a:t>rénal</a:t>
            </a:r>
            <a:r>
              <a:rPr lang="ru-RU" sz="2400" dirty="0">
                <a:latin typeface="Calibri"/>
              </a:rPr>
              <a:t> (</a:t>
            </a:r>
            <a:r>
              <a:rPr lang="ru-RU" sz="2400" dirty="0" err="1">
                <a:latin typeface="Calibri"/>
              </a:rPr>
              <a:t>nombre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de</a:t>
            </a:r>
            <a:r>
              <a:rPr lang="ru-RU" sz="2400" dirty="0">
                <a:latin typeface="Calibri"/>
              </a:rPr>
              <a:t> 8 </a:t>
            </a:r>
            <a:r>
              <a:rPr lang="ru-RU" sz="2400" dirty="0" err="1">
                <a:latin typeface="Calibri"/>
              </a:rPr>
              <a:t>à</a:t>
            </a:r>
            <a:r>
              <a:rPr lang="ru-RU" sz="2400" dirty="0">
                <a:latin typeface="Calibri"/>
              </a:rPr>
              <a:t> 18 </a:t>
            </a:r>
            <a:r>
              <a:rPr lang="ru-RU" sz="2400" dirty="0" err="1">
                <a:latin typeface="Calibri"/>
              </a:rPr>
              <a:t>par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rein</a:t>
            </a:r>
            <a:r>
              <a:rPr lang="ru-RU" sz="2400" dirty="0">
                <a:latin typeface="Calibri"/>
              </a:rPr>
              <a:t>) </a:t>
            </a:r>
            <a:endParaRPr sz="2400" dirty="0"/>
          </a:p>
        </p:txBody>
      </p:sp>
      <p:pic>
        <p:nvPicPr>
          <p:cNvPr id="132" name="Рисунок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319640" cy="367164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6646" y="285728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/>
              </a:rPr>
              <a:t>Une coupe frontale du rein </a:t>
            </a:r>
            <a:endParaRPr lang="ru-RU" sz="2400" dirty="0" smtClean="0">
              <a:latin typeface="Calibri"/>
            </a:endParaRPr>
          </a:p>
          <a:p>
            <a:r>
              <a:rPr lang="fr-FR" sz="2400" dirty="0" smtClean="0">
                <a:latin typeface="Calibri"/>
              </a:rPr>
              <a:t>révéle trois parties </a:t>
            </a:r>
            <a:r>
              <a:rPr lang="ru-RU" sz="2400" dirty="0" smtClean="0">
                <a:latin typeface="Calibri"/>
              </a:rPr>
              <a:t> </a:t>
            </a:r>
            <a:r>
              <a:rPr lang="fr-FR" sz="2400" dirty="0" smtClean="0">
                <a:latin typeface="Calibri"/>
              </a:rPr>
              <a:t>distinctes: </a:t>
            </a:r>
          </a:p>
          <a:p>
            <a:r>
              <a:rPr lang="fr-FR" sz="2400" dirty="0" smtClean="0">
                <a:latin typeface="Calibri"/>
              </a:rPr>
              <a:t>le</a:t>
            </a:r>
            <a:r>
              <a:rPr lang="fr-FR" sz="2400" i="1" dirty="0" smtClean="0">
                <a:latin typeface="Calibri"/>
              </a:rPr>
              <a:t> cortex</a:t>
            </a:r>
            <a:r>
              <a:rPr lang="fr-FR" sz="2400" dirty="0" smtClean="0">
                <a:latin typeface="Calibri"/>
              </a:rPr>
              <a:t>, la </a:t>
            </a:r>
            <a:r>
              <a:rPr lang="fr-FR" sz="2400" i="1" dirty="0" smtClean="0">
                <a:latin typeface="Calibri"/>
              </a:rPr>
              <a:t>médulla</a:t>
            </a:r>
            <a:r>
              <a:rPr lang="fr-FR" sz="2400" dirty="0" smtClean="0">
                <a:latin typeface="Calibri"/>
              </a:rPr>
              <a:t> et le </a:t>
            </a:r>
            <a:r>
              <a:rPr lang="fr-FR" sz="2400" i="1" dirty="0" smtClean="0">
                <a:latin typeface="Calibri"/>
              </a:rPr>
              <a:t>pelvis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1759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1971</Words>
  <Application>Microsoft Office PowerPoint</Application>
  <PresentationFormat>Широкоэкранный</PresentationFormat>
  <Paragraphs>240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StarSymbol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Topographie  du péritoine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SINUS RÉNAL </vt:lpstr>
      <vt:lpstr>Презентация PowerPoint</vt:lpstr>
      <vt:lpstr>Презентация PowerPoint</vt:lpstr>
      <vt:lpstr>Презентация PowerPoint</vt:lpstr>
      <vt:lpstr>Презентация PowerPoint</vt:lpstr>
      <vt:lpstr>Rétrécissement physiologique des uretères</vt:lpstr>
      <vt:lpstr>Презентация PowerPoint</vt:lpstr>
      <vt:lpstr>Презентация PowerPoint</vt:lpstr>
      <vt:lpstr>Презентация PowerPoint</vt:lpstr>
      <vt:lpstr>L'urètre de la femme</vt:lpstr>
      <vt:lpstr>L'urètre de l'homme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2020-03-12T08:01:54Z</dcterms:created>
  <dcterms:modified xsi:type="dcterms:W3CDTF">2020-03-13T10:45:31Z</dcterms:modified>
</cp:coreProperties>
</file>