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10" r:id="rId16"/>
    <p:sldId id="270" r:id="rId17"/>
    <p:sldId id="272" r:id="rId18"/>
    <p:sldId id="273" r:id="rId19"/>
    <p:sldId id="274" r:id="rId20"/>
    <p:sldId id="275" r:id="rId21"/>
    <p:sldId id="277" r:id="rId22"/>
    <p:sldId id="278" r:id="rId23"/>
    <p:sldId id="276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9" r:id="rId5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33CC33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5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0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09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08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36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61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4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66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3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44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7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D225A-83DC-418B-9A86-5C452ED8623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588CC-1DCE-4469-91E4-3FF183239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84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Аллергические заболевания в практике врача первичной медико-санитарной помощи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>
              <a:spcBef>
                <a:spcPts val="0"/>
              </a:spcBef>
              <a:defRPr/>
            </a:pPr>
            <a:r>
              <a:rPr lang="ru-RU" b="1" dirty="0"/>
              <a:t>Кафедра поликлинического дела </a:t>
            </a:r>
            <a:endParaRPr lang="ru-RU" b="1" dirty="0" smtClean="0"/>
          </a:p>
          <a:p>
            <a:pPr algn="r">
              <a:spcBef>
                <a:spcPts val="0"/>
              </a:spcBef>
              <a:defRPr/>
            </a:pPr>
            <a:r>
              <a:rPr lang="ru-RU" b="1" dirty="0" smtClean="0"/>
              <a:t>и </a:t>
            </a:r>
            <a:r>
              <a:rPr lang="ru-RU" b="1" dirty="0"/>
              <a:t>скорой медицинской помощи</a:t>
            </a:r>
          </a:p>
          <a:p>
            <a:pPr algn="r">
              <a:spcBef>
                <a:spcPts val="0"/>
              </a:spcBef>
              <a:defRPr/>
            </a:pPr>
            <a:r>
              <a:rPr lang="ru-RU" b="1" dirty="0"/>
              <a:t>с курсом семейной медицины</a:t>
            </a:r>
          </a:p>
          <a:p>
            <a:pPr algn="r">
              <a:spcBef>
                <a:spcPts val="0"/>
              </a:spcBef>
              <a:defRPr/>
            </a:pPr>
            <a:r>
              <a:rPr lang="ru-RU" b="1" dirty="0"/>
              <a:t>д.м.н</a:t>
            </a:r>
            <a:r>
              <a:rPr lang="ru-RU" b="1"/>
              <a:t>., </a:t>
            </a:r>
            <a:r>
              <a:rPr lang="ru-RU" b="1" smtClean="0"/>
              <a:t>профессор И.А.Аксёнов</a:t>
            </a:r>
            <a:endParaRPr lang="ru-RU" b="1" dirty="0"/>
          </a:p>
          <a:p>
            <a:pPr algn="r"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943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21770"/>
            <a:ext cx="10515600" cy="76775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АЛЛЕРГИЧЕСКИЙ КОНЪЮНКТИВИТ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9395"/>
            <a:ext cx="10515600" cy="5008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70C0"/>
                </a:solidFill>
              </a:rPr>
              <a:t>Классификация АК по степени тяжести: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3200" b="1" dirty="0" smtClean="0"/>
              <a:t> легкой </a:t>
            </a:r>
            <a:r>
              <a:rPr lang="ru-RU" sz="3200" b="1" dirty="0"/>
              <a:t>степени;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3200" b="1" dirty="0" smtClean="0"/>
              <a:t> средней </a:t>
            </a:r>
            <a:r>
              <a:rPr lang="ru-RU" sz="3200" b="1" dirty="0"/>
              <a:t>степени;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3200" b="1" dirty="0" smtClean="0"/>
              <a:t> тяжелой </a:t>
            </a:r>
            <a:r>
              <a:rPr lang="ru-RU" sz="3200" b="1" dirty="0"/>
              <a:t>степени.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70C0"/>
                </a:solidFill>
              </a:rPr>
              <a:t>Классификация АК по стадии течения:</a:t>
            </a:r>
          </a:p>
          <a:p>
            <a:pPr marL="542925">
              <a:buFont typeface="Calibri" panose="020F0502020204030204" pitchFamily="34" charset="0"/>
              <a:buChar char="‒"/>
            </a:pPr>
            <a:r>
              <a:rPr lang="ru-RU" sz="3200" b="1" dirty="0" smtClean="0"/>
              <a:t> обострение</a:t>
            </a:r>
            <a:r>
              <a:rPr lang="ru-RU" sz="3200" b="1" dirty="0"/>
              <a:t>;</a:t>
            </a:r>
          </a:p>
          <a:p>
            <a:pPr marL="542925">
              <a:buFont typeface="Calibri" panose="020F0502020204030204" pitchFamily="34" charset="0"/>
              <a:buChar char="‒"/>
            </a:pPr>
            <a:r>
              <a:rPr lang="ru-RU" sz="3200" b="1" dirty="0" smtClean="0"/>
              <a:t> ремиссия</a:t>
            </a:r>
            <a:r>
              <a:rPr lang="ru-RU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2552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6113"/>
            <a:ext cx="10515600" cy="8972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Клинико-лабораторная и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аллергологическая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аллергического конъюнктивита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638996"/>
              </p:ext>
            </p:extLst>
          </p:nvPr>
        </p:nvGraphicFramePr>
        <p:xfrm>
          <a:off x="420786" y="1423900"/>
          <a:ext cx="11498782" cy="4936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5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5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727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Характеристика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2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Сезонный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Круглогодичный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4621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Этиология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Тесная связь развития симптомов с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воздей-ствием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аллергенов пыльцы растений и грибов (</a:t>
                      </a:r>
                      <a:r>
                        <a:rPr lang="en-US" sz="1800" b="1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Cladosporium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Penicillium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Alternaria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др.).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Тесная связь развития симптомов с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дейст-вием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аллергенов: домашняя пыль, клещи домашней пыли, шерсть, слюна животных, пух и перо птиц, библиотечная пыль, пищевые, профессиональные аллергены.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2888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Сезонность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Характерна. Часто начинается весной или летом, на улице, в солнечную погоду – усиление проявлений</a:t>
                      </a:r>
                      <a:endParaRPr lang="ru-RU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Отсутствует. Симптомы чаще появляются в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доме, в пыльном помещении. Обострения осенью и зимой</a:t>
                      </a:r>
                      <a:endParaRPr lang="ru-RU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022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Аллергологический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анамнез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Часто отягощен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Часто отягощен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727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Поражение глаз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Двустороннее (как правило)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Двустороннее (как правило)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727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Течение заболевания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Чаще острое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Хроническое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00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6113"/>
            <a:ext cx="10515600" cy="8972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Клинико-лабораторная и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аллергологическая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аллергического конъюнктивита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67127"/>
              </p:ext>
            </p:extLst>
          </p:nvPr>
        </p:nvGraphicFramePr>
        <p:xfrm>
          <a:off x="420786" y="1423900"/>
          <a:ext cx="11498782" cy="5057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4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4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7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Характеристика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8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Сезонный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Круглогодичный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6413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Офтальмоскопия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Отечность, гиперемия и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разрыхленность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конъюнктивы,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ангиоотек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век, иногда лица.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 исследовании передней камеры глаза: гиперсекреция водянистой влаги без патологических примесей.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Симптоматика более скудная. Умеренная / слабая отечность и гиперемия конъюнктивы,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ангиоотек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век. </a:t>
                      </a:r>
                    </a:p>
                    <a:p>
                      <a:r>
                        <a:rPr lang="ru-RU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Разрыхленность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конъюнктивы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540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Отделяемое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Слезотечение</a:t>
                      </a:r>
                      <a:endParaRPr lang="ru-RU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Скудное слезотечение</a:t>
                      </a:r>
                      <a:endParaRPr lang="ru-RU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1911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Цитологическое исследование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водянистой влаги передней камеры глаза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Большой процент эозинофилов 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(от 10 до 100%)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Повышено содержание эозинофилов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(до 10-15%)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211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Кожные тесты с ПЗ аллергенами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Положительные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Положительные</a:t>
                      </a:r>
                      <a:endParaRPr lang="ru-RU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092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108" y="413678"/>
            <a:ext cx="10515600" cy="8972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Клинико-лабораторная и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аллергологическая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аллергического конъюнктивита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547615"/>
              </p:ext>
            </p:extLst>
          </p:nvPr>
        </p:nvGraphicFramePr>
        <p:xfrm>
          <a:off x="420786" y="1642385"/>
          <a:ext cx="11498782" cy="401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4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4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7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Характеристика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8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Сезонный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Круглогодичный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4906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эозинофилии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Возможна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Возможна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4906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Специфические 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IgE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 к причинно-значимым аллергенам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Присутствуют</a:t>
                      </a:r>
                      <a:endParaRPr lang="ru-RU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Присутствуют</a:t>
                      </a:r>
                      <a:endParaRPr lang="ru-RU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4906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Провокационные тесты с причинно-значимыми аллергенами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Положительные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Положительные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218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21770"/>
            <a:ext cx="10515600" cy="76775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АЛЛЕРГИЧЕСКИЙ КОНЪЮНКТИВИТ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9395"/>
            <a:ext cx="10515600" cy="50089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500" b="1" dirty="0">
                <a:solidFill>
                  <a:srgbClr val="FF0000"/>
                </a:solidFill>
              </a:rPr>
              <a:t>Дифференциальный диагноз</a:t>
            </a:r>
          </a:p>
          <a:p>
            <a:pPr marL="0" indent="0">
              <a:buNone/>
            </a:pPr>
            <a:r>
              <a:rPr lang="ru-RU" sz="3200" b="1" dirty="0"/>
              <a:t>Необходимо исключить неаллергические формы </a:t>
            </a:r>
            <a:r>
              <a:rPr lang="ru-RU" sz="3200" b="1" dirty="0" smtClean="0"/>
              <a:t>конъюнктивитов </a:t>
            </a:r>
            <a:r>
              <a:rPr lang="ru-RU" sz="3200" b="1" dirty="0"/>
              <a:t>и </a:t>
            </a:r>
            <a:r>
              <a:rPr lang="ru-RU" sz="3200" b="1" dirty="0" err="1"/>
              <a:t>кератоконъюнктивитов</a:t>
            </a:r>
            <a:r>
              <a:rPr lang="ru-RU" sz="3200" b="1" dirty="0"/>
              <a:t>:</a:t>
            </a:r>
          </a:p>
          <a:p>
            <a:pPr marL="720725" indent="-444500">
              <a:buFont typeface="Calibri" panose="020F0502020204030204" pitchFamily="34" charset="0"/>
              <a:buChar char="‒"/>
            </a:pPr>
            <a:r>
              <a:rPr lang="ru-RU" sz="3200" b="1" dirty="0" smtClean="0"/>
              <a:t>вирусные</a:t>
            </a:r>
            <a:r>
              <a:rPr lang="ru-RU" sz="3200" b="1" dirty="0"/>
              <a:t>, бактериальные, </a:t>
            </a:r>
            <a:r>
              <a:rPr lang="ru-RU" sz="3200" b="1" dirty="0" err="1"/>
              <a:t>хламидийные</a:t>
            </a:r>
            <a:r>
              <a:rPr lang="ru-RU" sz="3200" b="1" dirty="0"/>
              <a:t> конъюнктивиты </a:t>
            </a:r>
            <a:r>
              <a:rPr lang="ru-RU" sz="3200" b="1" dirty="0" smtClean="0"/>
              <a:t>и </a:t>
            </a:r>
            <a:r>
              <a:rPr lang="ru-RU" sz="3200" b="1" dirty="0" err="1" smtClean="0"/>
              <a:t>кератоконъюнктивиты</a:t>
            </a:r>
            <a:r>
              <a:rPr lang="ru-RU" sz="3200" b="1" dirty="0"/>
              <a:t>;</a:t>
            </a:r>
          </a:p>
          <a:p>
            <a:pPr marL="720725" indent="-444500">
              <a:buFont typeface="Calibri" panose="020F0502020204030204" pitchFamily="34" charset="0"/>
              <a:buChar char="‒"/>
            </a:pPr>
            <a:r>
              <a:rPr lang="ru-RU" sz="3200" b="1" dirty="0" err="1" smtClean="0"/>
              <a:t>ирритантные</a:t>
            </a:r>
            <a:r>
              <a:rPr lang="ru-RU" sz="3200" b="1" dirty="0"/>
              <a:t>, лекарственные конъюнктивиты;</a:t>
            </a:r>
          </a:p>
          <a:p>
            <a:pPr marL="720725" indent="-444500">
              <a:buFont typeface="Calibri" panose="020F0502020204030204" pitchFamily="34" charset="0"/>
              <a:buChar char="‒"/>
            </a:pPr>
            <a:r>
              <a:rPr lang="ru-RU" sz="3200" b="1" dirty="0" smtClean="0"/>
              <a:t>синдром </a:t>
            </a:r>
            <a:r>
              <a:rPr lang="ru-RU" sz="3200" b="1" dirty="0"/>
              <a:t>«красного глаза»;</a:t>
            </a:r>
          </a:p>
          <a:p>
            <a:pPr marL="720725" indent="-444500">
              <a:buFont typeface="Calibri" panose="020F0502020204030204" pitchFamily="34" charset="0"/>
              <a:buChar char="‒"/>
            </a:pPr>
            <a:r>
              <a:rPr lang="ru-RU" sz="3200" b="1" dirty="0" smtClean="0"/>
              <a:t>синдром </a:t>
            </a:r>
            <a:r>
              <a:rPr lang="ru-RU" sz="3200" b="1" dirty="0"/>
              <a:t>«сухого глаза», сухой </a:t>
            </a:r>
            <a:r>
              <a:rPr lang="ru-RU" sz="3200" b="1" dirty="0" err="1"/>
              <a:t>кератоконъюнктивит</a:t>
            </a:r>
            <a:r>
              <a:rPr lang="ru-RU" sz="3200" b="1" dirty="0"/>
              <a:t>;</a:t>
            </a:r>
          </a:p>
          <a:p>
            <a:pPr marL="720725" indent="-444500">
              <a:buFont typeface="Calibri" panose="020F0502020204030204" pitchFamily="34" charset="0"/>
              <a:buChar char="‒"/>
            </a:pPr>
            <a:r>
              <a:rPr lang="ru-RU" sz="3200" b="1" dirty="0" smtClean="0"/>
              <a:t>глаукома</a:t>
            </a:r>
            <a:r>
              <a:rPr lang="ru-RU" sz="3200" b="1" dirty="0"/>
              <a:t>;</a:t>
            </a:r>
          </a:p>
          <a:p>
            <a:pPr marL="720725" indent="-444500">
              <a:buFont typeface="Calibri" panose="020F0502020204030204" pitchFamily="34" charset="0"/>
              <a:buChar char="‒"/>
            </a:pPr>
            <a:r>
              <a:rPr lang="ru-RU" sz="3200" b="1" dirty="0" err="1" smtClean="0"/>
              <a:t>блефароконъюнктивит</a:t>
            </a:r>
            <a:r>
              <a:rPr lang="ru-RU" sz="3200" b="1" dirty="0"/>
              <a:t>, </a:t>
            </a:r>
            <a:r>
              <a:rPr lang="ru-RU" sz="3200" b="1" dirty="0" err="1"/>
              <a:t>увеиты</a:t>
            </a:r>
            <a:r>
              <a:rPr lang="ru-RU" sz="3200" b="1" dirty="0"/>
              <a:t>, поражения роговицы;</a:t>
            </a:r>
          </a:p>
          <a:p>
            <a:pPr marL="720725" indent="-444500">
              <a:buFont typeface="Calibri" panose="020F0502020204030204" pitchFamily="34" charset="0"/>
              <a:buChar char="‒"/>
            </a:pPr>
            <a:r>
              <a:rPr lang="ru-RU" sz="3200" b="1" dirty="0" smtClean="0"/>
              <a:t>конъюнктивиты </a:t>
            </a:r>
            <a:r>
              <a:rPr lang="ru-RU" sz="3200" b="1" dirty="0"/>
              <a:t>при системных заболеваниях, </a:t>
            </a:r>
            <a:r>
              <a:rPr lang="ru-RU" sz="3200" b="1" dirty="0" smtClean="0"/>
              <a:t>аутоиммунных заболеваниях </a:t>
            </a:r>
            <a:r>
              <a:rPr lang="ru-RU" sz="3200" b="1" dirty="0"/>
              <a:t>и др.</a:t>
            </a:r>
          </a:p>
        </p:txBody>
      </p:sp>
    </p:spTree>
    <p:extLst>
      <p:ext uri="{BB962C8B-B14F-4D97-AF65-F5344CB8AC3E}">
        <p14:creationId xmlns:p14="http://schemas.microsoft.com/office/powerpoint/2010/main" val="2873313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935057"/>
              </p:ext>
            </p:extLst>
          </p:nvPr>
        </p:nvGraphicFramePr>
        <p:xfrm>
          <a:off x="647364" y="517890"/>
          <a:ext cx="10843326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5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2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8386">
                <a:tc gridSpan="3"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Рейтинговая схема для оценки силы рекомендаций</a:t>
                      </a:r>
                      <a:endParaRPr lang="ru-RU" sz="3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7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</a:t>
                      </a:r>
                      <a:endParaRPr lang="ru-RU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Высокая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достоверность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Основана на заключениях систематических обзоров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рандомизированных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контролируемых испытаний.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230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B</a:t>
                      </a:r>
                      <a:endParaRPr lang="ru-RU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Умеренная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достоверность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Основана на результатах по меньшей мере одного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независимого 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рандомизированного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контроли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руемого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клинического 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испытания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230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</a:t>
                      </a:r>
                      <a:endParaRPr lang="ru-RU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Ограниченная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достоверность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Основана на результатах по меньшей мере одного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клинического испытания, не удовлетворяющего</a:t>
                      </a: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критериям качества, например, без 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рандомизации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17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D</a:t>
                      </a:r>
                      <a:endParaRPr lang="ru-RU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Неопределенная достоверность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Утверждение основано на мнении экспертов; клинические исследования отсутствуют (мнение экспертов)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203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9866"/>
            <a:ext cx="10515600" cy="7606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аллергического конъюнктивита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8541"/>
            <a:ext cx="10515600" cy="525982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Показания </a:t>
            </a:r>
            <a:r>
              <a:rPr lang="ru-RU" sz="3200" b="1" dirty="0">
                <a:solidFill>
                  <a:srgbClr val="FF0000"/>
                </a:solidFill>
              </a:rPr>
              <a:t>к госпитализации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3200" b="1" dirty="0" smtClean="0"/>
              <a:t>Лечение </a:t>
            </a:r>
            <a:r>
              <a:rPr lang="ru-RU" sz="3200" b="1" dirty="0"/>
              <a:t>АК проводится в </a:t>
            </a:r>
            <a:r>
              <a:rPr lang="ru-RU" sz="3200" b="1" dirty="0" smtClean="0"/>
              <a:t>амбулаторно-поликлинических </a:t>
            </a:r>
            <a:r>
              <a:rPr lang="ru-RU" sz="3200" b="1" dirty="0"/>
              <a:t>условиях.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3200" b="1" dirty="0"/>
              <a:t>Госпитализация показана только при тяжелом и/или </a:t>
            </a:r>
            <a:r>
              <a:rPr lang="ru-RU" sz="3200" b="1" dirty="0" smtClean="0"/>
              <a:t>осложненном </a:t>
            </a:r>
            <a:r>
              <a:rPr lang="ru-RU" sz="3200" b="1" dirty="0"/>
              <a:t>течении АК, угрожающем нарушением </a:t>
            </a:r>
            <a:r>
              <a:rPr lang="ru-RU" sz="3200" b="1" dirty="0" smtClean="0"/>
              <a:t>зрения.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3200" b="1" dirty="0">
                <a:solidFill>
                  <a:srgbClr val="FF0000"/>
                </a:solidFill>
              </a:rPr>
              <a:t>Немедикаментозное </a:t>
            </a:r>
            <a:r>
              <a:rPr lang="ru-RU" sz="3200" b="1" dirty="0" smtClean="0">
                <a:solidFill>
                  <a:srgbClr val="FF0000"/>
                </a:solidFill>
              </a:rPr>
              <a:t>лечение</a:t>
            </a:r>
          </a:p>
          <a:p>
            <a:r>
              <a:rPr lang="ru-RU" sz="3200" b="1" dirty="0" err="1"/>
              <a:t>Элиминационные</a:t>
            </a:r>
            <a:r>
              <a:rPr lang="ru-RU" sz="3200" b="1" dirty="0"/>
              <a:t> </a:t>
            </a:r>
            <a:r>
              <a:rPr lang="ru-RU" sz="3200" b="1" dirty="0" smtClean="0"/>
              <a:t>мероприятия </a:t>
            </a:r>
            <a:r>
              <a:rPr lang="ru-RU" sz="3200" dirty="0" smtClean="0"/>
              <a:t>- устранение </a:t>
            </a:r>
            <a:r>
              <a:rPr lang="ru-RU" sz="3200" dirty="0"/>
              <a:t>контакта </a:t>
            </a:r>
            <a:r>
              <a:rPr lang="ru-RU" sz="3200" dirty="0" smtClean="0"/>
              <a:t>с аллергеном </a:t>
            </a:r>
            <a:r>
              <a:rPr lang="ru-RU" sz="3200" b="1" dirty="0" smtClean="0"/>
              <a:t>(</a:t>
            </a:r>
            <a:r>
              <a:rPr lang="ru-RU" sz="3200" b="1" dirty="0"/>
              <a:t>D)</a:t>
            </a:r>
            <a:r>
              <a:rPr lang="ru-RU" sz="3200" dirty="0" smtClean="0"/>
              <a:t>.</a:t>
            </a:r>
          </a:p>
          <a:p>
            <a:r>
              <a:rPr lang="ru-RU" sz="3200" b="1" dirty="0"/>
              <a:t>Образовательные программы </a:t>
            </a:r>
            <a:r>
              <a:rPr lang="ru-RU" sz="3200" dirty="0"/>
              <a:t>(</a:t>
            </a:r>
            <a:r>
              <a:rPr lang="ru-RU" sz="3200" dirty="0" err="1"/>
              <a:t>аллергошколы</a:t>
            </a:r>
            <a:r>
              <a:rPr lang="ru-RU" sz="3200" dirty="0"/>
              <a:t>) для </a:t>
            </a:r>
            <a:r>
              <a:rPr lang="ru-RU" sz="3200" dirty="0" smtClean="0"/>
              <a:t>пациентов </a:t>
            </a:r>
            <a:r>
              <a:rPr lang="ru-RU" sz="3200" b="1" dirty="0"/>
              <a:t>(D</a:t>
            </a:r>
            <a:r>
              <a:rPr lang="ru-RU" sz="3200" b="1" dirty="0" smtClean="0"/>
              <a:t>)</a:t>
            </a:r>
            <a:r>
              <a:rPr lang="ru-RU" sz="3200" dirty="0" smtClean="0"/>
              <a:t>.</a:t>
            </a:r>
            <a:endParaRPr lang="en-US" sz="3200" dirty="0" smtClean="0"/>
          </a:p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Медикаментозное </a:t>
            </a:r>
            <a:r>
              <a:rPr lang="ru-RU" sz="3200" b="1" dirty="0" smtClean="0">
                <a:solidFill>
                  <a:srgbClr val="FF0000"/>
                </a:solidFill>
              </a:rPr>
              <a:t>лечение</a:t>
            </a:r>
            <a:endParaRPr lang="ru-RU" sz="3200" b="1" dirty="0">
              <a:solidFill>
                <a:srgbClr val="FF0000"/>
              </a:solidFill>
            </a:endParaRPr>
          </a:p>
          <a:p>
            <a:r>
              <a:rPr lang="ru-RU" sz="3200" b="1" dirty="0" smtClean="0"/>
              <a:t>За </a:t>
            </a:r>
            <a:r>
              <a:rPr lang="ru-RU" sz="3200" b="1" dirty="0"/>
              <a:t>2–3 </a:t>
            </a:r>
            <a:r>
              <a:rPr lang="ru-RU" sz="3200" b="1" dirty="0" err="1"/>
              <a:t>нед</a:t>
            </a:r>
            <a:r>
              <a:rPr lang="ru-RU" sz="3200" b="1" dirty="0"/>
              <a:t> до начала предполагаемого обострения </a:t>
            </a:r>
            <a:r>
              <a:rPr lang="ru-RU" sz="3200" dirty="0"/>
              <a:t>АК </a:t>
            </a:r>
            <a:r>
              <a:rPr lang="ru-RU" sz="3200" dirty="0" smtClean="0"/>
              <a:t>назначается </a:t>
            </a:r>
            <a:r>
              <a:rPr lang="ru-RU" sz="3200" dirty="0"/>
              <a:t>профилактическая терапия (препараты </a:t>
            </a:r>
            <a:r>
              <a:rPr lang="ru-RU" sz="3200" dirty="0" err="1"/>
              <a:t>кромоглициевой</a:t>
            </a:r>
            <a:r>
              <a:rPr lang="ru-RU" sz="3200" dirty="0"/>
              <a:t> </a:t>
            </a:r>
            <a:r>
              <a:rPr lang="ru-RU" sz="3200" dirty="0" smtClean="0"/>
              <a:t>кислоты в </a:t>
            </a:r>
            <a:r>
              <a:rPr lang="ru-RU" sz="3200" dirty="0"/>
              <a:t>виде глазных капель, </a:t>
            </a:r>
            <a:r>
              <a:rPr lang="ru-RU" sz="3200" dirty="0" err="1" smtClean="0"/>
              <a:t>неседативные</a:t>
            </a:r>
            <a:r>
              <a:rPr lang="ru-RU" sz="3200" dirty="0" smtClean="0"/>
              <a:t> антигистаминные препараты 2-го </a:t>
            </a:r>
            <a:r>
              <a:rPr lang="ru-RU" sz="3200" dirty="0"/>
              <a:t>поколения </a:t>
            </a:r>
            <a:r>
              <a:rPr lang="ru-RU" sz="3200" b="1" dirty="0"/>
              <a:t>(С, D)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1710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9866"/>
            <a:ext cx="10515600" cy="7606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аллергического конъюнктивита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050" y="1278541"/>
            <a:ext cx="11498782" cy="5356928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Препараты </a:t>
            </a:r>
            <a:r>
              <a:rPr lang="ru-RU" sz="2000" b="1" dirty="0">
                <a:solidFill>
                  <a:srgbClr val="0070C0"/>
                </a:solidFill>
              </a:rPr>
              <a:t>для местного </a:t>
            </a:r>
            <a:r>
              <a:rPr lang="ru-RU" sz="2000" b="1" dirty="0" smtClean="0">
                <a:solidFill>
                  <a:srgbClr val="0070C0"/>
                </a:solidFill>
              </a:rPr>
              <a:t>применения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Препараты </a:t>
            </a:r>
            <a:r>
              <a:rPr lang="ru-RU" sz="2000" b="1" dirty="0" err="1">
                <a:solidFill>
                  <a:srgbClr val="FF0000"/>
                </a:solidFill>
              </a:rPr>
              <a:t>кромоглициевой</a:t>
            </a:r>
            <a:r>
              <a:rPr lang="ru-RU" sz="2000" b="1" dirty="0">
                <a:solidFill>
                  <a:srgbClr val="FF0000"/>
                </a:solidFill>
              </a:rPr>
              <a:t> кислоты </a:t>
            </a:r>
            <a:r>
              <a:rPr lang="ru-RU" sz="2000" b="1" dirty="0"/>
              <a:t>(В) </a:t>
            </a:r>
            <a:r>
              <a:rPr lang="ru-RU" sz="2000" b="1" dirty="0" smtClean="0"/>
              <a:t>глазные капли (</a:t>
            </a:r>
            <a:r>
              <a:rPr lang="ru-RU" sz="2000" b="1" dirty="0" err="1" smtClean="0">
                <a:solidFill>
                  <a:srgbClr val="6600FF"/>
                </a:solidFill>
              </a:rPr>
              <a:t>Кромогексал</a:t>
            </a:r>
            <a:r>
              <a:rPr lang="ru-RU" sz="2000" b="1" dirty="0" smtClean="0"/>
              <a:t>), </a:t>
            </a:r>
            <a:r>
              <a:rPr lang="ru-RU" sz="2000" b="1" dirty="0"/>
              <a:t>в дозе 1–2 капли 4–6 раз в </a:t>
            </a:r>
            <a:r>
              <a:rPr lang="ru-RU" sz="2000" b="1" dirty="0" err="1"/>
              <a:t>сут</a:t>
            </a:r>
            <a:r>
              <a:rPr lang="ru-RU" sz="2000" b="1" dirty="0"/>
              <a:t>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FF0000"/>
                </a:solidFill>
              </a:rPr>
              <a:t>АГП и комбинированные препараты </a:t>
            </a:r>
            <a:r>
              <a:rPr lang="ru-RU" sz="2000" b="1" dirty="0"/>
              <a:t>в виде глазных капель:</a:t>
            </a:r>
          </a:p>
          <a:p>
            <a:pPr marL="542925">
              <a:spcBef>
                <a:spcPts val="300"/>
              </a:spcBef>
              <a:buFont typeface="Calibri" panose="020F0502020204030204" pitchFamily="34" charset="0"/>
              <a:buChar char="‒"/>
            </a:pPr>
            <a:r>
              <a:rPr lang="ru-RU" sz="2000" b="1" dirty="0" err="1" smtClean="0">
                <a:solidFill>
                  <a:srgbClr val="6600FF"/>
                </a:solidFill>
              </a:rPr>
              <a:t>Азеластин</a:t>
            </a:r>
            <a:r>
              <a:rPr lang="en-US" sz="2000" b="1" dirty="0" smtClean="0">
                <a:solidFill>
                  <a:srgbClr val="6600FF"/>
                </a:solidFill>
              </a:rPr>
              <a:t> (</a:t>
            </a:r>
            <a:r>
              <a:rPr lang="ru-RU" sz="2000" b="1" dirty="0" err="1" smtClean="0">
                <a:solidFill>
                  <a:srgbClr val="6600FF"/>
                </a:solidFill>
              </a:rPr>
              <a:t>Аллергодил</a:t>
            </a:r>
            <a:r>
              <a:rPr lang="ru-RU" sz="2000" b="1" dirty="0" smtClean="0">
                <a:solidFill>
                  <a:srgbClr val="6600FF"/>
                </a:solidFill>
              </a:rPr>
              <a:t>)</a:t>
            </a:r>
            <a:r>
              <a:rPr lang="ru-RU" sz="2000" b="1" dirty="0" smtClean="0">
                <a:solidFill>
                  <a:srgbClr val="6600FF"/>
                </a:solidFill>
              </a:rPr>
              <a:t> </a:t>
            </a:r>
            <a:r>
              <a:rPr lang="ru-RU" sz="2000" b="1" dirty="0"/>
              <a:t>(А), в дозе 1 капля в каждый </a:t>
            </a:r>
            <a:r>
              <a:rPr lang="ru-RU" sz="2000" b="1" dirty="0" smtClean="0"/>
              <a:t>конъюнктивальный мешок </a:t>
            </a:r>
            <a:r>
              <a:rPr lang="ru-RU" sz="2000" b="1" dirty="0"/>
              <a:t>2 раза в </a:t>
            </a:r>
            <a:r>
              <a:rPr lang="ru-RU" sz="2000" b="1" dirty="0" err="1"/>
              <a:t>сут</a:t>
            </a:r>
            <a:r>
              <a:rPr lang="ru-RU" sz="2000" b="1" dirty="0"/>
              <a:t>;</a:t>
            </a:r>
          </a:p>
          <a:p>
            <a:pPr marL="542925">
              <a:spcBef>
                <a:spcPts val="300"/>
              </a:spcBef>
              <a:buFont typeface="Calibri" panose="020F0502020204030204" pitchFamily="34" charset="0"/>
              <a:buChar char="‒"/>
            </a:pPr>
            <a:r>
              <a:rPr lang="ru-RU" sz="2000" b="1" dirty="0" err="1" smtClean="0">
                <a:solidFill>
                  <a:srgbClr val="6600FF"/>
                </a:solidFill>
              </a:rPr>
              <a:t>олопатадин</a:t>
            </a:r>
            <a:r>
              <a:rPr lang="ru-RU" sz="2000" b="1" dirty="0" smtClean="0">
                <a:solidFill>
                  <a:srgbClr val="6600FF"/>
                </a:solidFill>
              </a:rPr>
              <a:t> гидрохлорид </a:t>
            </a:r>
            <a:r>
              <a:rPr lang="ru-RU" sz="2000" b="1" dirty="0" smtClean="0">
                <a:solidFill>
                  <a:srgbClr val="6600FF"/>
                </a:solidFill>
              </a:rPr>
              <a:t>(</a:t>
            </a:r>
            <a:r>
              <a:rPr lang="ru-RU" sz="2000" b="1" dirty="0" err="1" smtClean="0">
                <a:solidFill>
                  <a:srgbClr val="6600FF"/>
                </a:solidFill>
              </a:rPr>
              <a:t>олоридин</a:t>
            </a:r>
            <a:r>
              <a:rPr lang="ru-RU" sz="2000" b="1" dirty="0" smtClean="0">
                <a:solidFill>
                  <a:srgbClr val="6600FF"/>
                </a:solidFill>
              </a:rPr>
              <a:t>) </a:t>
            </a:r>
            <a:r>
              <a:rPr lang="ru-RU" sz="2000" b="1" dirty="0" smtClean="0"/>
              <a:t>(</a:t>
            </a:r>
            <a:r>
              <a:rPr lang="en-US" sz="2000" b="1" dirty="0" smtClean="0"/>
              <a:t>B)</a:t>
            </a:r>
            <a:r>
              <a:rPr lang="ru-RU" sz="2000" b="1" dirty="0" smtClean="0"/>
              <a:t>, </a:t>
            </a:r>
            <a:r>
              <a:rPr lang="ru-RU" sz="2000" b="1" dirty="0"/>
              <a:t>в виде глазных капель, в дозе </a:t>
            </a:r>
            <a:r>
              <a:rPr lang="ru-RU" sz="2000" b="1" dirty="0" smtClean="0"/>
              <a:t>по 1 </a:t>
            </a:r>
            <a:r>
              <a:rPr lang="ru-RU" sz="2000" b="1" dirty="0"/>
              <a:t>капле 2 раза в день в </a:t>
            </a:r>
            <a:r>
              <a:rPr lang="ru-RU" sz="2000" b="1" dirty="0" smtClean="0"/>
              <a:t>конъюнктивальный </a:t>
            </a:r>
            <a:r>
              <a:rPr lang="ru-RU" sz="2000" b="1" dirty="0"/>
              <a:t>мешок. Перед </a:t>
            </a:r>
            <a:r>
              <a:rPr lang="ru-RU" sz="2000" b="1" dirty="0" smtClean="0"/>
              <a:t>применением </a:t>
            </a:r>
            <a:r>
              <a:rPr lang="ru-RU" sz="2000" b="1" dirty="0"/>
              <a:t>встряхнуть флакон.</a:t>
            </a:r>
          </a:p>
          <a:p>
            <a:pPr marL="542925">
              <a:spcBef>
                <a:spcPts val="300"/>
              </a:spcBef>
              <a:buFont typeface="Calibri" panose="020F0502020204030204" pitchFamily="34" charset="0"/>
              <a:buChar char="‒"/>
            </a:pPr>
            <a:r>
              <a:rPr lang="ru-RU" sz="2000" b="1" dirty="0" err="1" smtClean="0">
                <a:solidFill>
                  <a:srgbClr val="6600FF"/>
                </a:solidFill>
              </a:rPr>
              <a:t>кетотифен</a:t>
            </a:r>
            <a:r>
              <a:rPr lang="en-US" sz="2000" b="1" dirty="0" smtClean="0">
                <a:solidFill>
                  <a:srgbClr val="6600FF"/>
                </a:solidFill>
              </a:rPr>
              <a:t> </a:t>
            </a:r>
            <a:r>
              <a:rPr lang="ru-RU" sz="2000" b="1" dirty="0" smtClean="0">
                <a:solidFill>
                  <a:srgbClr val="6600FF"/>
                </a:solidFill>
              </a:rPr>
              <a:t>(</a:t>
            </a:r>
            <a:r>
              <a:rPr lang="ru-RU" sz="2000" b="1" dirty="0" err="1" smtClean="0">
                <a:solidFill>
                  <a:srgbClr val="6600FF"/>
                </a:solidFill>
              </a:rPr>
              <a:t>задитен</a:t>
            </a:r>
            <a:r>
              <a:rPr lang="ru-RU" sz="2000" b="1" dirty="0" smtClean="0">
                <a:solidFill>
                  <a:srgbClr val="6600FF"/>
                </a:solidFill>
              </a:rPr>
              <a:t>) </a:t>
            </a:r>
            <a:r>
              <a:rPr lang="en-US" sz="2000" b="1" dirty="0" smtClean="0"/>
              <a:t>(B</a:t>
            </a:r>
            <a:r>
              <a:rPr lang="en-US" sz="2000" b="1" dirty="0" smtClean="0"/>
              <a:t>)</a:t>
            </a:r>
            <a:r>
              <a:rPr lang="ru-RU" sz="2000" b="1" dirty="0" smtClean="0"/>
              <a:t>, </a:t>
            </a:r>
            <a:r>
              <a:rPr lang="ru-RU" sz="2000" b="1" dirty="0"/>
              <a:t>глазные капли, взрослым и детям по 1 капле </a:t>
            </a:r>
            <a:r>
              <a:rPr lang="ru-RU" sz="2000" b="1" dirty="0" smtClean="0"/>
              <a:t>в каждый </a:t>
            </a:r>
            <a:r>
              <a:rPr lang="ru-RU" sz="2000" b="1" dirty="0"/>
              <a:t>конъюнктивальный мешок 2 раза в сутки;</a:t>
            </a:r>
          </a:p>
          <a:p>
            <a:pPr marL="542925">
              <a:spcBef>
                <a:spcPts val="300"/>
              </a:spcBef>
              <a:buFont typeface="Calibri" panose="020F0502020204030204" pitchFamily="34" charset="0"/>
              <a:buChar char="‒"/>
            </a:pPr>
            <a:r>
              <a:rPr lang="ru-RU" sz="2000" b="1" dirty="0" err="1" smtClean="0">
                <a:solidFill>
                  <a:srgbClr val="6600FF"/>
                </a:solidFill>
              </a:rPr>
              <a:t>дифенгидрамин</a:t>
            </a:r>
            <a:r>
              <a:rPr lang="ru-RU" sz="2000" b="1" dirty="0" smtClean="0">
                <a:solidFill>
                  <a:srgbClr val="6600FF"/>
                </a:solidFill>
              </a:rPr>
              <a:t> </a:t>
            </a:r>
            <a:r>
              <a:rPr lang="ru-RU" sz="2000" b="1" dirty="0" smtClean="0">
                <a:solidFill>
                  <a:srgbClr val="6600FF"/>
                </a:solidFill>
              </a:rPr>
              <a:t>(димедрол) </a:t>
            </a:r>
            <a:r>
              <a:rPr lang="ru-RU" sz="2000" b="1" dirty="0" smtClean="0"/>
              <a:t>(D</a:t>
            </a:r>
            <a:r>
              <a:rPr lang="ru-RU" sz="2000" b="1" dirty="0"/>
              <a:t>), в дозе 1 капля 0,2% и 0,5% раствор </a:t>
            </a:r>
            <a:r>
              <a:rPr lang="ru-RU" sz="2000" b="1" dirty="0" smtClean="0"/>
              <a:t>2–5 </a:t>
            </a:r>
            <a:r>
              <a:rPr lang="ru-RU" sz="2000" b="1" dirty="0"/>
              <a:t>раз в </a:t>
            </a:r>
            <a:r>
              <a:rPr lang="ru-RU" sz="2000" b="1" dirty="0" err="1"/>
              <a:t>сут</a:t>
            </a:r>
            <a:r>
              <a:rPr lang="ru-RU" sz="2000" b="1" dirty="0"/>
              <a:t>. </a:t>
            </a:r>
            <a:endParaRPr lang="en-US" sz="2000" b="1" dirty="0" smtClean="0"/>
          </a:p>
          <a:p>
            <a:pPr marL="622300" indent="0">
              <a:spcBef>
                <a:spcPts val="300"/>
              </a:spcBef>
              <a:buNone/>
            </a:pPr>
            <a:r>
              <a:rPr lang="ru-RU" sz="2000" b="1" u="sng" dirty="0" smtClean="0"/>
              <a:t>Капли</a:t>
            </a:r>
            <a:r>
              <a:rPr lang="ru-RU" sz="2000" b="1" u="sng" dirty="0"/>
              <a:t>, </a:t>
            </a:r>
            <a:r>
              <a:rPr lang="ru-RU" sz="2000" b="1" u="sng" dirty="0" smtClean="0"/>
              <a:t>содержащие </a:t>
            </a:r>
            <a:r>
              <a:rPr lang="ru-RU" sz="2000" b="1" u="sng" dirty="0" err="1" smtClean="0"/>
              <a:t>дифенгидрамин</a:t>
            </a:r>
            <a:r>
              <a:rPr lang="ru-RU" sz="2000" b="1" dirty="0"/>
              <a:t>: </a:t>
            </a:r>
            <a:endParaRPr lang="en-US" sz="2000" b="1" dirty="0" smtClean="0"/>
          </a:p>
          <a:p>
            <a:pPr>
              <a:spcBef>
                <a:spcPts val="300"/>
              </a:spcBef>
              <a:buFont typeface="Calibri" panose="020F0502020204030204" pitchFamily="34" charset="0"/>
              <a:buChar char="‒"/>
            </a:pPr>
            <a:r>
              <a:rPr lang="ru-RU" sz="2000" b="1" dirty="0" err="1" smtClean="0">
                <a:solidFill>
                  <a:srgbClr val="6600FF"/>
                </a:solidFill>
              </a:rPr>
              <a:t>полинадим</a:t>
            </a:r>
            <a:r>
              <a:rPr lang="ru-RU" sz="2000" b="1" dirty="0" smtClean="0">
                <a:solidFill>
                  <a:srgbClr val="6600FF"/>
                </a:solidFill>
              </a:rPr>
              <a:t> </a:t>
            </a:r>
            <a:r>
              <a:rPr lang="ru-RU" sz="2000" b="1" dirty="0"/>
              <a:t>(</a:t>
            </a:r>
            <a:r>
              <a:rPr lang="ru-RU" sz="2000" b="1" dirty="0" err="1"/>
              <a:t>дифенгидрамин</a:t>
            </a:r>
            <a:r>
              <a:rPr lang="ru-RU" sz="2000" b="1" dirty="0"/>
              <a:t> – 1 мг, </a:t>
            </a:r>
            <a:r>
              <a:rPr lang="ru-RU" sz="2000" b="1" dirty="0" err="1"/>
              <a:t>нафазолин</a:t>
            </a:r>
            <a:r>
              <a:rPr lang="ru-RU" sz="2000" b="1" dirty="0"/>
              <a:t> </a:t>
            </a:r>
            <a:r>
              <a:rPr lang="ru-RU" sz="2000" b="1" dirty="0" smtClean="0"/>
              <a:t>– 0,25 </a:t>
            </a:r>
            <a:r>
              <a:rPr lang="ru-RU" sz="2000" b="1" dirty="0"/>
              <a:t>мг) в дозе по 1 капле каждые 3 ч в конъюнктивальный мешок </a:t>
            </a:r>
            <a:r>
              <a:rPr lang="ru-RU" sz="2000" b="1" dirty="0" smtClean="0"/>
              <a:t>до уменьшения </a:t>
            </a:r>
            <a:r>
              <a:rPr lang="ru-RU" sz="2000" b="1" dirty="0"/>
              <a:t>отека и раздражения глаза, затем по 1 капле 2–3 </a:t>
            </a:r>
            <a:r>
              <a:rPr lang="ru-RU" sz="2000" b="1" dirty="0" smtClean="0"/>
              <a:t>раза/</a:t>
            </a:r>
            <a:r>
              <a:rPr lang="ru-RU" sz="2000" b="1" dirty="0" err="1" smtClean="0"/>
              <a:t>сут</a:t>
            </a:r>
            <a:r>
              <a:rPr lang="ru-RU" sz="2000" b="1" dirty="0" smtClean="0"/>
              <a:t> </a:t>
            </a:r>
            <a:r>
              <a:rPr lang="ru-RU" sz="2000" b="1" dirty="0"/>
              <a:t>до исчезновения клинических симптомов. Не применять </a:t>
            </a:r>
            <a:r>
              <a:rPr lang="ru-RU" sz="2000" b="1" dirty="0" err="1" smtClean="0"/>
              <a:t>полинадим</a:t>
            </a:r>
            <a:r>
              <a:rPr lang="ru-RU" sz="2000" b="1" dirty="0" smtClean="0"/>
              <a:t> </a:t>
            </a:r>
            <a:r>
              <a:rPr lang="ru-RU" sz="2000" b="1" dirty="0"/>
              <a:t>более 5 </a:t>
            </a:r>
            <a:r>
              <a:rPr lang="ru-RU" sz="2000" b="1" dirty="0" smtClean="0"/>
              <a:t>дней.</a:t>
            </a:r>
            <a:endParaRPr lang="ru-RU" sz="2000" b="1" dirty="0"/>
          </a:p>
          <a:p>
            <a:pPr>
              <a:spcBef>
                <a:spcPts val="300"/>
              </a:spcBef>
              <a:buFont typeface="Calibri" panose="020F0502020204030204" pitchFamily="34" charset="0"/>
              <a:buChar char="‒"/>
            </a:pPr>
            <a:r>
              <a:rPr lang="ru-RU" sz="2000" b="1" dirty="0" err="1" smtClean="0">
                <a:solidFill>
                  <a:srgbClr val="6600FF"/>
                </a:solidFill>
              </a:rPr>
              <a:t>бетадрин</a:t>
            </a:r>
            <a:r>
              <a:rPr lang="ru-RU" sz="2000" b="1" dirty="0" smtClean="0">
                <a:solidFill>
                  <a:srgbClr val="6600FF"/>
                </a:solidFill>
              </a:rPr>
              <a:t> </a:t>
            </a:r>
            <a:r>
              <a:rPr lang="ru-RU" sz="2000" b="1" dirty="0"/>
              <a:t>(</a:t>
            </a:r>
            <a:r>
              <a:rPr lang="ru-RU" sz="2000" b="1" dirty="0" err="1"/>
              <a:t>дифенгидрамина</a:t>
            </a:r>
            <a:r>
              <a:rPr lang="ru-RU" sz="2000" b="1" dirty="0"/>
              <a:t> гидрохлорид 1 мг, </a:t>
            </a:r>
            <a:r>
              <a:rPr lang="ru-RU" sz="2000" b="1" dirty="0" err="1" smtClean="0"/>
              <a:t>нафазолина</a:t>
            </a:r>
            <a:r>
              <a:rPr lang="ru-RU" sz="2000" b="1" dirty="0" smtClean="0"/>
              <a:t> нитрат </a:t>
            </a:r>
            <a:r>
              <a:rPr lang="ru-RU" sz="2000" b="1" dirty="0"/>
              <a:t>330 мкг) по 1–2 капли в нижний конъюнктивальный мешок</a:t>
            </a:r>
            <a:r>
              <a:rPr lang="ru-RU" sz="2000" b="1" dirty="0" smtClean="0"/>
              <a:t>, каждые </a:t>
            </a:r>
            <a:r>
              <a:rPr lang="ru-RU" sz="2000" b="1" dirty="0"/>
              <a:t>6–8 ч. Длительность применения </a:t>
            </a:r>
            <a:r>
              <a:rPr lang="ru-RU" sz="2000" b="1" dirty="0" smtClean="0"/>
              <a:t>– 3–5 </a:t>
            </a:r>
            <a:r>
              <a:rPr lang="ru-RU" sz="2000" b="1" dirty="0"/>
              <a:t>дней;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‒"/>
            </a:pPr>
            <a:r>
              <a:rPr lang="ru-RU" sz="2000" b="1" dirty="0" err="1" smtClean="0">
                <a:solidFill>
                  <a:srgbClr val="6600FF"/>
                </a:solidFill>
              </a:rPr>
              <a:t>окуметил</a:t>
            </a:r>
            <a:r>
              <a:rPr lang="ru-RU" sz="2000" b="1" dirty="0" smtClean="0">
                <a:solidFill>
                  <a:srgbClr val="6600FF"/>
                </a:solidFill>
              </a:rPr>
              <a:t> </a:t>
            </a:r>
            <a:r>
              <a:rPr lang="ru-RU" sz="2000" b="1" dirty="0"/>
              <a:t>– </a:t>
            </a:r>
            <a:r>
              <a:rPr lang="ru-RU" sz="2000" b="1" dirty="0" smtClean="0"/>
              <a:t>комбинированный </a:t>
            </a:r>
            <a:r>
              <a:rPr lang="ru-RU" sz="2000" b="1" dirty="0"/>
              <a:t>препарат </a:t>
            </a:r>
            <a:r>
              <a:rPr lang="ru-RU" sz="2000" b="1" dirty="0" err="1" smtClean="0"/>
              <a:t>дифенгидрамин+нафазолин+цинка</a:t>
            </a:r>
            <a:r>
              <a:rPr lang="ru-RU" sz="2000" b="1" dirty="0" smtClean="0"/>
              <a:t> </a:t>
            </a:r>
            <a:r>
              <a:rPr lang="ru-RU" sz="2000" b="1" dirty="0"/>
              <a:t>сульфат в виде глазных капель, в дозе 1 капля </a:t>
            </a:r>
            <a:r>
              <a:rPr lang="ru-RU" sz="2000" b="1" dirty="0" smtClean="0"/>
              <a:t>в каждый </a:t>
            </a:r>
            <a:r>
              <a:rPr lang="ru-RU" sz="2000" b="1" dirty="0"/>
              <a:t>конъюнктивальный мешок 2–3 раза в </a:t>
            </a:r>
            <a:r>
              <a:rPr lang="ru-RU" sz="2000" b="1" dirty="0" err="1"/>
              <a:t>сут</a:t>
            </a:r>
            <a:r>
              <a:rPr lang="ru-RU" sz="2000" b="1" dirty="0"/>
              <a:t> (D).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14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9866"/>
            <a:ext cx="10515600" cy="7606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аллергического конъюнктивита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667" y="1270449"/>
            <a:ext cx="11312666" cy="53569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При АК средней и тяжелой степени тяжести используются </a:t>
            </a:r>
            <a:r>
              <a:rPr lang="ru-RU" b="1" dirty="0" smtClean="0">
                <a:solidFill>
                  <a:srgbClr val="FF0000"/>
                </a:solidFill>
              </a:rPr>
              <a:t>следующие лекарственные средства:</a:t>
            </a:r>
            <a:endParaRPr lang="ru-RU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2200" b="1" dirty="0" err="1" smtClean="0">
                <a:solidFill>
                  <a:srgbClr val="6600FF"/>
                </a:solidFill>
              </a:rPr>
              <a:t>дексаметазон</a:t>
            </a:r>
            <a:r>
              <a:rPr lang="ru-RU" sz="2200" b="1" dirty="0" smtClean="0"/>
              <a:t> </a:t>
            </a:r>
            <a:r>
              <a:rPr lang="ru-RU" sz="2200" b="1" dirty="0"/>
              <a:t>в виде глазных капель, в дозе 1–2 капли 0,1</a:t>
            </a:r>
            <a:r>
              <a:rPr lang="ru-RU" sz="2200" b="1" dirty="0" smtClean="0"/>
              <a:t>% раствора </a:t>
            </a:r>
            <a:r>
              <a:rPr lang="ru-RU" sz="2200" b="1" dirty="0"/>
              <a:t>4–5 раз в </a:t>
            </a:r>
            <a:r>
              <a:rPr lang="ru-RU" sz="2200" b="1" dirty="0" err="1"/>
              <a:t>сут</a:t>
            </a:r>
            <a:r>
              <a:rPr lang="ru-RU" sz="2200" b="1" dirty="0"/>
              <a:t> в течение двух дней, затем 3–4 раза в </a:t>
            </a:r>
            <a:r>
              <a:rPr lang="ru-RU" sz="2200" b="1" dirty="0" err="1"/>
              <a:t>сут</a:t>
            </a:r>
            <a:r>
              <a:rPr lang="ru-RU" sz="2200" b="1" dirty="0"/>
              <a:t>, </a:t>
            </a:r>
            <a:r>
              <a:rPr lang="ru-RU" sz="2200" b="1" dirty="0" smtClean="0"/>
              <a:t>но не </a:t>
            </a:r>
            <a:r>
              <a:rPr lang="ru-RU" sz="2200" b="1" dirty="0"/>
              <a:t>дольше 3–6 </a:t>
            </a:r>
            <a:r>
              <a:rPr lang="ru-RU" sz="2200" b="1" dirty="0" err="1"/>
              <a:t>нед</a:t>
            </a:r>
            <a:r>
              <a:rPr lang="ru-RU" sz="2200" b="1" dirty="0"/>
              <a:t>;</a:t>
            </a:r>
          </a:p>
          <a:p>
            <a:pPr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2200" b="1" dirty="0" smtClean="0">
                <a:solidFill>
                  <a:srgbClr val="6600FF"/>
                </a:solidFill>
              </a:rPr>
              <a:t>гидрокортизон</a:t>
            </a:r>
            <a:r>
              <a:rPr lang="ru-RU" sz="2200" b="1" dirty="0" smtClean="0"/>
              <a:t> </a:t>
            </a:r>
            <a:r>
              <a:rPr lang="ru-RU" sz="2200" b="1" dirty="0"/>
              <a:t>в виде глазной мази, 2–3 раза в су, в </a:t>
            </a:r>
            <a:r>
              <a:rPr lang="ru-RU" sz="2200" b="1" dirty="0" smtClean="0"/>
              <a:t>течение 2–3 </a:t>
            </a:r>
            <a:r>
              <a:rPr lang="ru-RU" sz="2200" b="1" dirty="0" err="1"/>
              <a:t>нед</a:t>
            </a:r>
            <a:r>
              <a:rPr lang="ru-RU" sz="2200" b="1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200" b="1" u="sng" dirty="0">
                <a:solidFill>
                  <a:srgbClr val="FF0000"/>
                </a:solidFill>
              </a:rPr>
              <a:t>ГКС для местного использования противопоказаны при </a:t>
            </a:r>
            <a:r>
              <a:rPr lang="ru-RU" sz="2200" b="1" u="sng" dirty="0" smtClean="0">
                <a:solidFill>
                  <a:srgbClr val="FF0000"/>
                </a:solidFill>
              </a:rPr>
              <a:t>конъюнктивитах </a:t>
            </a:r>
            <a:r>
              <a:rPr lang="ru-RU" sz="2200" b="1" u="sng" dirty="0">
                <a:solidFill>
                  <a:srgbClr val="FF0000"/>
                </a:solidFill>
              </a:rPr>
              <a:t>вирусного </a:t>
            </a:r>
            <a:r>
              <a:rPr lang="ru-RU" sz="2200" b="1" u="sng" dirty="0" smtClean="0">
                <a:solidFill>
                  <a:srgbClr val="FF0000"/>
                </a:solidFill>
              </a:rPr>
              <a:t>генеза.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Лекарственные </a:t>
            </a:r>
            <a:r>
              <a:rPr lang="ru-RU" sz="2400" b="1" dirty="0">
                <a:solidFill>
                  <a:srgbClr val="0070C0"/>
                </a:solidFill>
              </a:rPr>
              <a:t>средства </a:t>
            </a:r>
            <a:r>
              <a:rPr lang="ru-RU" sz="2400" b="1" dirty="0" smtClean="0">
                <a:solidFill>
                  <a:srgbClr val="0070C0"/>
                </a:solidFill>
              </a:rPr>
              <a:t>системного </a:t>
            </a:r>
            <a:r>
              <a:rPr lang="ru-RU" sz="2400" b="1" dirty="0">
                <a:solidFill>
                  <a:srgbClr val="0070C0"/>
                </a:solidFill>
              </a:rPr>
              <a:t>действия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rgbClr val="6600FF"/>
                </a:solidFill>
              </a:rPr>
              <a:t>Антигистаминные препараты </a:t>
            </a:r>
            <a:r>
              <a:rPr lang="ru-RU" sz="2400" b="1" dirty="0"/>
              <a:t>(В</a:t>
            </a:r>
            <a:r>
              <a:rPr lang="ru-RU" sz="2400" b="1" dirty="0" smtClean="0"/>
              <a:t>): </a:t>
            </a:r>
            <a:r>
              <a:rPr lang="ru-RU" sz="2400" b="1" dirty="0" err="1" smtClean="0"/>
              <a:t>лоратадин</a:t>
            </a:r>
            <a:r>
              <a:rPr lang="ru-RU" sz="2400" b="1" dirty="0"/>
              <a:t>, </a:t>
            </a:r>
            <a:r>
              <a:rPr lang="ru-RU" sz="2400" b="1" dirty="0" err="1"/>
              <a:t>дезлоратадин</a:t>
            </a:r>
            <a:r>
              <a:rPr lang="ru-RU" sz="2400" b="1" dirty="0"/>
              <a:t>, </a:t>
            </a:r>
            <a:r>
              <a:rPr lang="ru-RU" sz="2400" b="1" dirty="0" err="1"/>
              <a:t>цетиризин</a:t>
            </a:r>
            <a:r>
              <a:rPr lang="ru-RU" sz="2400" b="1" dirty="0"/>
              <a:t>, </a:t>
            </a:r>
            <a:r>
              <a:rPr lang="ru-RU" sz="2400" b="1" dirty="0" err="1"/>
              <a:t>фексофенадин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хифенадин</a:t>
            </a:r>
            <a:r>
              <a:rPr lang="ru-RU" sz="2400" b="1" dirty="0"/>
              <a:t>, </a:t>
            </a:r>
            <a:r>
              <a:rPr lang="ru-RU" sz="2400" b="1" dirty="0" err="1"/>
              <a:t>сехифенадин</a:t>
            </a:r>
            <a:r>
              <a:rPr lang="ru-RU" sz="2400" b="1" dirty="0"/>
              <a:t>, </a:t>
            </a:r>
            <a:r>
              <a:rPr lang="ru-RU" sz="2400" b="1" dirty="0" err="1"/>
              <a:t>эбастин</a:t>
            </a:r>
            <a:r>
              <a:rPr lang="ru-RU" sz="2400" b="1" dirty="0"/>
              <a:t>, </a:t>
            </a:r>
            <a:r>
              <a:rPr lang="ru-RU" sz="2400" b="1" dirty="0" err="1"/>
              <a:t>левоцетиризин</a:t>
            </a:r>
            <a:r>
              <a:rPr lang="ru-RU" sz="2400" b="1" dirty="0"/>
              <a:t>, </a:t>
            </a:r>
            <a:r>
              <a:rPr lang="ru-RU" sz="2400" b="1" dirty="0" err="1"/>
              <a:t>рупатадин</a:t>
            </a:r>
            <a:r>
              <a:rPr lang="ru-RU" sz="2400" b="1" dirty="0"/>
              <a:t>. </a:t>
            </a:r>
            <a:r>
              <a:rPr lang="ru-RU" sz="2400" b="1" dirty="0" smtClean="0"/>
              <a:t>При АК </a:t>
            </a:r>
            <a:r>
              <a:rPr lang="ru-RU" sz="2400" b="1" dirty="0"/>
              <a:t>предпочтение отдается АГП второго поколения (</a:t>
            </a:r>
            <a:r>
              <a:rPr lang="ru-RU" sz="2400" b="1" dirty="0" err="1"/>
              <a:t>неседативные</a:t>
            </a:r>
            <a:r>
              <a:rPr lang="ru-RU" sz="2400" b="1" dirty="0"/>
              <a:t>).</a:t>
            </a:r>
          </a:p>
          <a:p>
            <a:pPr>
              <a:spcBef>
                <a:spcPts val="600"/>
              </a:spcBef>
            </a:pPr>
            <a:r>
              <a:rPr lang="ru-RU" sz="2400" b="1" dirty="0" smtClean="0"/>
              <a:t>При </a:t>
            </a:r>
            <a:r>
              <a:rPr lang="ru-RU" sz="2400" b="1" dirty="0"/>
              <a:t>необходимости парентерального введения АГП – </a:t>
            </a:r>
            <a:r>
              <a:rPr lang="ru-RU" sz="2400" b="1" dirty="0" smtClean="0"/>
              <a:t>блокаторы </a:t>
            </a:r>
            <a:r>
              <a:rPr lang="ru-RU" sz="2400" b="1" dirty="0"/>
              <a:t>Н1-рецепторов гистамина 1-го поколения: </a:t>
            </a:r>
            <a:r>
              <a:rPr lang="ru-RU" sz="2400" b="1" dirty="0" err="1">
                <a:solidFill>
                  <a:srgbClr val="6600FF"/>
                </a:solidFill>
              </a:rPr>
              <a:t>клемастин</a:t>
            </a:r>
            <a:r>
              <a:rPr lang="ru-RU" sz="2400" b="1" dirty="0">
                <a:solidFill>
                  <a:srgbClr val="6600FF"/>
                </a:solidFill>
              </a:rPr>
              <a:t> </a:t>
            </a:r>
            <a:r>
              <a:rPr lang="ru-RU" sz="2400" b="1" dirty="0"/>
              <a:t>(В), в/м</a:t>
            </a:r>
            <a:r>
              <a:rPr lang="ru-RU" sz="2400" b="1" dirty="0" smtClean="0"/>
              <a:t>, в </a:t>
            </a:r>
            <a:r>
              <a:rPr lang="ru-RU" sz="2400" b="1" dirty="0"/>
              <a:t>дозе 1 мг 2–3 раза в </a:t>
            </a:r>
            <a:r>
              <a:rPr lang="ru-RU" sz="2400" b="1" dirty="0" err="1"/>
              <a:t>сут</a:t>
            </a:r>
            <a:r>
              <a:rPr lang="ru-RU" sz="2400" b="1" dirty="0"/>
              <a:t>, </a:t>
            </a:r>
            <a:r>
              <a:rPr lang="ru-RU" sz="2400" b="1" dirty="0" err="1">
                <a:solidFill>
                  <a:srgbClr val="6600FF"/>
                </a:solidFill>
              </a:rPr>
              <a:t>хлоропирамин</a:t>
            </a:r>
            <a:r>
              <a:rPr lang="ru-RU" sz="2400" b="1" dirty="0">
                <a:solidFill>
                  <a:srgbClr val="6600FF"/>
                </a:solidFill>
              </a:rPr>
              <a:t> </a:t>
            </a:r>
            <a:r>
              <a:rPr lang="ru-RU" sz="2400" b="1" dirty="0"/>
              <a:t>(D), в дозе 25 мг 2–3 </a:t>
            </a:r>
            <a:r>
              <a:rPr lang="ru-RU" sz="2400" b="1" dirty="0" smtClean="0"/>
              <a:t>раза в </a:t>
            </a:r>
            <a:r>
              <a:rPr lang="ru-RU" sz="2400" b="1" dirty="0" err="1"/>
              <a:t>сут</a:t>
            </a:r>
            <a:r>
              <a:rPr lang="ru-RU" sz="2400" b="1" dirty="0"/>
              <a:t>. При тяжелой форме АК: </a:t>
            </a:r>
            <a:r>
              <a:rPr lang="ru-RU" sz="2400" b="1" dirty="0" err="1"/>
              <a:t>клемастин</a:t>
            </a:r>
            <a:r>
              <a:rPr lang="ru-RU" sz="2400" b="1" dirty="0"/>
              <a:t> (В), вводится в/м, в </a:t>
            </a:r>
            <a:r>
              <a:rPr lang="ru-RU" sz="2400" b="1" dirty="0" smtClean="0"/>
              <a:t>дозе 2 </a:t>
            </a:r>
            <a:r>
              <a:rPr lang="ru-RU" sz="2400" b="1" dirty="0"/>
              <a:t>мг 1–2 раза в су, </a:t>
            </a:r>
            <a:r>
              <a:rPr lang="ru-RU" sz="2400" b="1" dirty="0" err="1"/>
              <a:t>хлоропирамин</a:t>
            </a:r>
            <a:r>
              <a:rPr lang="ru-RU" sz="2400" b="1" dirty="0"/>
              <a:t> (D), в дозе 40 мг 1–2 раза в </a:t>
            </a:r>
            <a:r>
              <a:rPr lang="ru-RU" sz="2400" b="1" dirty="0" err="1"/>
              <a:t>сут</a:t>
            </a:r>
            <a:r>
              <a:rPr lang="ru-RU" sz="2400" b="1" dirty="0"/>
              <a:t>.</a:t>
            </a:r>
            <a:endParaRPr lang="ru-RU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78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86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АСИТ - терапия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4658"/>
            <a:ext cx="10701042" cy="4712305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Основной патогенетический метод лечения </a:t>
            </a:r>
            <a:r>
              <a:rPr lang="ru-RU" b="1" dirty="0" smtClean="0">
                <a:solidFill>
                  <a:srgbClr val="FF0000"/>
                </a:solidFill>
              </a:rPr>
              <a:t>аллергического конъюнктивита, как и всех аллергических заболеваний – </a:t>
            </a:r>
            <a:r>
              <a:rPr lang="ru-RU" b="1" dirty="0" err="1" smtClean="0">
                <a:solidFill>
                  <a:srgbClr val="FF0000"/>
                </a:solidFill>
              </a:rPr>
              <a:t>аллергенспецифическая</a:t>
            </a:r>
            <a:r>
              <a:rPr lang="ru-RU" b="1" dirty="0" smtClean="0">
                <a:solidFill>
                  <a:srgbClr val="FF0000"/>
                </a:solidFill>
              </a:rPr>
              <a:t> иммунотерапия (АСИТ-терапия).</a:t>
            </a:r>
          </a:p>
          <a:p>
            <a:pPr marL="0" indent="0">
              <a:buNone/>
            </a:pPr>
            <a:endParaRPr lang="ru-RU" b="1" u="sng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u="sng" smtClean="0">
                <a:solidFill>
                  <a:srgbClr val="0070C0"/>
                </a:solidFill>
              </a:rPr>
              <a:t>Механизм </a:t>
            </a:r>
            <a:r>
              <a:rPr lang="ru-RU" b="1" u="sng" dirty="0" err="1" smtClean="0">
                <a:solidFill>
                  <a:srgbClr val="0070C0"/>
                </a:solidFill>
              </a:rPr>
              <a:t>аллергенспецифической</a:t>
            </a:r>
            <a:r>
              <a:rPr lang="ru-RU" b="1" u="sng" dirty="0" smtClean="0">
                <a:solidFill>
                  <a:srgbClr val="0070C0"/>
                </a:solidFill>
              </a:rPr>
              <a:t> иммунотерапии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Метод </a:t>
            </a:r>
            <a:r>
              <a:rPr lang="ru-RU" b="1" dirty="0" err="1"/>
              <a:t>аллергенспецифической</a:t>
            </a:r>
            <a:r>
              <a:rPr lang="ru-RU" b="1" dirty="0"/>
              <a:t> иммунотерапии, или специфической </a:t>
            </a:r>
            <a:r>
              <a:rPr lang="ru-RU" b="1" dirty="0" err="1"/>
              <a:t>аллерговакцинации</a:t>
            </a:r>
            <a:r>
              <a:rPr lang="ru-RU" b="1" dirty="0"/>
              <a:t> (САВ) основан на введении в организм больного возрастающих доз аллергена, что формирует толерантность к данному аллергену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3164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868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Аллергические болезни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5188"/>
            <a:ext cx="10515600" cy="517890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900" b="1" dirty="0"/>
              <a:t>Группа заболеваний, обусловленных повышенной чувствительностью организма к экзогенным аллергенам. </a:t>
            </a:r>
            <a:endParaRPr lang="ru-RU" sz="3900" b="1" dirty="0" smtClean="0"/>
          </a:p>
          <a:p>
            <a:pPr marL="0" indent="0">
              <a:buNone/>
            </a:pPr>
            <a:r>
              <a:rPr lang="ru-RU" sz="3900" b="1" dirty="0" smtClean="0">
                <a:solidFill>
                  <a:srgbClr val="FF0000"/>
                </a:solidFill>
              </a:rPr>
              <a:t>К </a:t>
            </a:r>
            <a:r>
              <a:rPr lang="ru-RU" sz="3900" b="1" dirty="0">
                <a:solidFill>
                  <a:srgbClr val="FF0000"/>
                </a:solidFill>
              </a:rPr>
              <a:t>числу аллергических болезней относятся: </a:t>
            </a:r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бронхиальная </a:t>
            </a:r>
            <a:r>
              <a:rPr lang="ru-RU" b="1" dirty="0"/>
              <a:t>астма, </a:t>
            </a:r>
            <a:endParaRPr lang="ru-RU" b="1" dirty="0" smtClean="0"/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аллергический конъюнктивит, </a:t>
            </a:r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аллергический ринит, </a:t>
            </a:r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поллиноз</a:t>
            </a:r>
            <a:r>
              <a:rPr lang="ru-RU" b="1" dirty="0"/>
              <a:t>, </a:t>
            </a:r>
            <a:endParaRPr lang="ru-RU" b="1" dirty="0" smtClean="0"/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крапивница</a:t>
            </a:r>
            <a:r>
              <a:rPr lang="ru-RU" b="1" dirty="0"/>
              <a:t>, </a:t>
            </a:r>
            <a:endParaRPr lang="ru-RU" b="1" dirty="0" smtClean="0"/>
          </a:p>
          <a:p>
            <a:pPr marL="444500">
              <a:spcBef>
                <a:spcPts val="600"/>
              </a:spcBef>
            </a:pPr>
            <a:r>
              <a:rPr lang="ru-RU" b="1" dirty="0" err="1" smtClean="0"/>
              <a:t>атопический</a:t>
            </a:r>
            <a:r>
              <a:rPr lang="ru-RU" b="1" dirty="0" smtClean="0"/>
              <a:t> </a:t>
            </a:r>
            <a:r>
              <a:rPr lang="ru-RU" b="1" dirty="0"/>
              <a:t>дерматит, </a:t>
            </a:r>
            <a:endParaRPr lang="ru-RU" b="1" dirty="0" smtClean="0"/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отек </a:t>
            </a:r>
            <a:r>
              <a:rPr lang="ru-RU" b="1" dirty="0" err="1" smtClean="0"/>
              <a:t>Квинке</a:t>
            </a:r>
            <a:r>
              <a:rPr lang="ru-RU" b="1" dirty="0" smtClean="0"/>
              <a:t>, </a:t>
            </a:r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лекарственная </a:t>
            </a:r>
            <a:r>
              <a:rPr lang="ru-RU" b="1" dirty="0"/>
              <a:t>аллергия, </a:t>
            </a:r>
            <a:endParaRPr lang="ru-RU" b="1" dirty="0" smtClean="0"/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пищевая </a:t>
            </a:r>
            <a:r>
              <a:rPr lang="ru-RU" b="1" dirty="0"/>
              <a:t>аллергия, </a:t>
            </a:r>
            <a:endParaRPr lang="ru-RU" b="1" dirty="0" smtClean="0"/>
          </a:p>
          <a:p>
            <a:pPr marL="444500">
              <a:spcBef>
                <a:spcPts val="600"/>
              </a:spcBef>
            </a:pPr>
            <a:r>
              <a:rPr lang="ru-RU" b="1" dirty="0" err="1" smtClean="0"/>
              <a:t>инсектная</a:t>
            </a:r>
            <a:r>
              <a:rPr lang="ru-RU" b="1" dirty="0" smtClean="0"/>
              <a:t> </a:t>
            </a:r>
            <a:r>
              <a:rPr lang="ru-RU" b="1" dirty="0"/>
              <a:t>аллергия, </a:t>
            </a:r>
            <a:endParaRPr lang="ru-RU" b="1" dirty="0" smtClean="0"/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анафилактический </a:t>
            </a:r>
            <a:r>
              <a:rPr lang="ru-RU" b="1" dirty="0"/>
              <a:t>шок, </a:t>
            </a:r>
            <a:endParaRPr lang="ru-RU" b="1" dirty="0" smtClean="0"/>
          </a:p>
          <a:p>
            <a:pPr marL="444500">
              <a:spcBef>
                <a:spcPts val="600"/>
              </a:spcBef>
            </a:pPr>
            <a:r>
              <a:rPr lang="ru-RU" b="1" dirty="0" smtClean="0"/>
              <a:t>экзогенные </a:t>
            </a:r>
            <a:r>
              <a:rPr lang="ru-RU" b="1" dirty="0"/>
              <a:t>аллергические </a:t>
            </a:r>
            <a:r>
              <a:rPr lang="ru-RU" b="1" dirty="0" err="1" smtClean="0"/>
              <a:t>альвеолиты</a:t>
            </a:r>
            <a:r>
              <a:rPr lang="ru-RU" b="1" dirty="0" smtClean="0"/>
              <a:t> </a:t>
            </a:r>
            <a:r>
              <a:rPr lang="ru-RU" b="1" dirty="0"/>
              <a:t>и др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34393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87947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аллергического конъюнктивита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Чего нельзя делать</a:t>
            </a:r>
          </a:p>
          <a:p>
            <a:r>
              <a:rPr lang="ru-RU" sz="3200" b="1" dirty="0"/>
              <a:t>Назначать ГКС при конъюнктивите вирусного генеза.</a:t>
            </a:r>
          </a:p>
          <a:p>
            <a:r>
              <a:rPr lang="ru-RU" sz="3200" b="1" dirty="0"/>
              <a:t>Назначать глазные капли и глазные мази, содержащие </a:t>
            </a:r>
            <a:r>
              <a:rPr lang="ru-RU" sz="3200" b="1" dirty="0" smtClean="0"/>
              <a:t>антибиотики</a:t>
            </a:r>
            <a:r>
              <a:rPr lang="ru-RU" sz="3200" b="1" dirty="0"/>
              <a:t>, противогрибковые и противовирусные средства, при </a:t>
            </a:r>
            <a:r>
              <a:rPr lang="ru-RU" sz="3200" b="1" dirty="0" smtClean="0"/>
              <a:t>не осложненных </a:t>
            </a:r>
            <a:r>
              <a:rPr lang="ru-RU" sz="3200" b="1" dirty="0"/>
              <a:t>формах АК.</a:t>
            </a:r>
          </a:p>
          <a:p>
            <a:r>
              <a:rPr lang="ru-RU" sz="3200" b="1" dirty="0"/>
              <a:t>Нельзя назначать плановые оперативные вмешательства на </a:t>
            </a:r>
            <a:r>
              <a:rPr lang="ru-RU" sz="3200" b="1" dirty="0" smtClean="0"/>
              <a:t>газах больным </a:t>
            </a:r>
            <a:r>
              <a:rPr lang="ru-RU" sz="3200" b="1" dirty="0"/>
              <a:t>с сезонным АК в сезон пыления </a:t>
            </a:r>
            <a:r>
              <a:rPr lang="ru-RU" sz="3200" b="1" dirty="0" err="1" smtClean="0"/>
              <a:t>этиологически</a:t>
            </a:r>
            <a:r>
              <a:rPr lang="ru-RU" sz="3200" b="1" dirty="0" smtClean="0"/>
              <a:t>-значимых аллергенов</a:t>
            </a:r>
            <a:r>
              <a:rPr lang="ru-RU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0014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04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АЛЛЕРГИЧЕСКИЙ РИНИТ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800" y="1408014"/>
            <a:ext cx="11277600" cy="4992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З</a:t>
            </a:r>
            <a:r>
              <a:rPr lang="ru-RU" b="1" dirty="0" smtClean="0"/>
              <a:t>аболевание</a:t>
            </a:r>
            <a:r>
              <a:rPr lang="ru-RU" b="1" dirty="0"/>
              <a:t>, характеризующееся наличием </a:t>
            </a:r>
            <a:r>
              <a:rPr lang="ru-RU" b="1" dirty="0" smtClean="0"/>
              <a:t>иммунологически </a:t>
            </a:r>
            <a:r>
              <a:rPr lang="ru-RU" b="1" dirty="0"/>
              <a:t>обусловленного </a:t>
            </a:r>
            <a:r>
              <a:rPr lang="ru-RU" b="1" dirty="0" smtClean="0"/>
              <a:t>(</a:t>
            </a:r>
            <a:r>
              <a:rPr lang="ru-RU" b="1" dirty="0" err="1" smtClean="0"/>
              <a:t>IgE</a:t>
            </a:r>
            <a:r>
              <a:rPr lang="ru-RU" b="1" dirty="0" smtClean="0"/>
              <a:t>-зависимого</a:t>
            </a:r>
            <a:r>
              <a:rPr lang="ru-RU" b="1" dirty="0"/>
              <a:t>) </a:t>
            </a:r>
            <a:r>
              <a:rPr lang="ru-RU" b="1" dirty="0" smtClean="0"/>
              <a:t>воспаления слизистой </a:t>
            </a:r>
            <a:r>
              <a:rPr lang="ru-RU" b="1" dirty="0"/>
              <a:t>оболочки носа, вызванного причинно-значимым </a:t>
            </a:r>
            <a:r>
              <a:rPr lang="ru-RU" b="1" dirty="0" smtClean="0"/>
              <a:t>аллергеном</a:t>
            </a:r>
            <a:r>
              <a:rPr lang="ru-RU" b="1" dirty="0"/>
              <a:t>, и клинически проявляющееся ежедневно в течение не </a:t>
            </a:r>
            <a:r>
              <a:rPr lang="ru-RU" b="1" dirty="0" smtClean="0"/>
              <a:t>менее часа </a:t>
            </a:r>
            <a:r>
              <a:rPr lang="ru-RU" b="1" dirty="0"/>
              <a:t>двумя и более симптомами: обильной </a:t>
            </a:r>
            <a:r>
              <a:rPr lang="ru-RU" b="1" dirty="0" err="1"/>
              <a:t>ринореей</a:t>
            </a:r>
            <a:r>
              <a:rPr lang="ru-RU" b="1" dirty="0"/>
              <a:t>, </a:t>
            </a:r>
            <a:r>
              <a:rPr lang="ru-RU" b="1" dirty="0" smtClean="0"/>
              <a:t>затруднением носового </a:t>
            </a:r>
            <a:r>
              <a:rPr lang="ru-RU" b="1" dirty="0"/>
              <a:t>дыхания, зудом в полости носа, повторяющимся </a:t>
            </a:r>
            <a:r>
              <a:rPr lang="ru-RU" b="1" dirty="0" smtClean="0"/>
              <a:t>чиханием и </a:t>
            </a:r>
            <a:r>
              <a:rPr lang="ru-RU" b="1" dirty="0"/>
              <a:t>нередко </a:t>
            </a:r>
            <a:r>
              <a:rPr lang="ru-RU" b="1" dirty="0" err="1" smtClean="0"/>
              <a:t>аносмией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Код по МКБ-10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</a:rPr>
              <a:t>J30</a:t>
            </a:r>
            <a:r>
              <a:rPr lang="ru-RU" b="1" dirty="0"/>
              <a:t> </a:t>
            </a:r>
            <a:r>
              <a:rPr lang="ru-RU" dirty="0"/>
              <a:t>– вазомоторный и аллергический ринит. </a:t>
            </a:r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J30.1</a:t>
            </a:r>
            <a:r>
              <a:rPr lang="ru-RU" b="1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аллергический </a:t>
            </a:r>
            <a:r>
              <a:rPr lang="ru-RU" dirty="0"/>
              <a:t>ринит, вызванный пыльцой растений. </a:t>
            </a:r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J30.2</a:t>
            </a:r>
            <a:r>
              <a:rPr lang="ru-RU" b="1" dirty="0" smtClean="0"/>
              <a:t> </a:t>
            </a:r>
            <a:r>
              <a:rPr lang="ru-RU" dirty="0"/>
              <a:t>– другие </a:t>
            </a:r>
            <a:r>
              <a:rPr lang="ru-RU" dirty="0" smtClean="0"/>
              <a:t>сезонные </a:t>
            </a:r>
            <a:r>
              <a:rPr lang="ru-RU" dirty="0"/>
              <a:t>аллергические риниты. </a:t>
            </a:r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J30.3</a:t>
            </a:r>
            <a:r>
              <a:rPr lang="ru-RU" b="1" dirty="0" smtClean="0"/>
              <a:t> </a:t>
            </a:r>
            <a:r>
              <a:rPr lang="ru-RU" dirty="0"/>
              <a:t>– другие аллергические риниты.</a:t>
            </a: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</a:rPr>
              <a:t>J30.4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/>
              <a:t>аллергический ринит неуточненный.</a:t>
            </a:r>
            <a:endParaRPr lang="ru-RU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333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1377"/>
            <a:ext cx="10515600" cy="76775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АЛЛЕРГИЧЕСКИЙ РИНИТ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76241"/>
            <a:ext cx="11125200" cy="54621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500" b="1" dirty="0">
                <a:solidFill>
                  <a:srgbClr val="FF0000"/>
                </a:solidFill>
              </a:rPr>
              <a:t>Классификация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По форме: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4000" b="1" dirty="0" smtClean="0"/>
              <a:t> сезонный </a:t>
            </a:r>
            <a:r>
              <a:rPr lang="ru-RU" sz="4000" b="1" dirty="0"/>
              <a:t>аллергический </a:t>
            </a:r>
            <a:r>
              <a:rPr lang="ru-RU" sz="4000" b="1" dirty="0" smtClean="0"/>
              <a:t>ринит;</a:t>
            </a:r>
            <a:endParaRPr lang="ru-RU" sz="4000" b="1" dirty="0"/>
          </a:p>
          <a:p>
            <a:pPr>
              <a:lnSpc>
                <a:spcPct val="11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4000" b="1" dirty="0"/>
              <a:t> </a:t>
            </a:r>
            <a:r>
              <a:rPr lang="ru-RU" sz="4000" b="1" dirty="0" smtClean="0"/>
              <a:t>круглогодичный </a:t>
            </a:r>
            <a:r>
              <a:rPr lang="ru-RU" sz="4000" b="1" dirty="0"/>
              <a:t>аллергический </a:t>
            </a:r>
            <a:r>
              <a:rPr lang="ru-RU" sz="4000" b="1" dirty="0" smtClean="0"/>
              <a:t>ринит.</a:t>
            </a:r>
            <a:endParaRPr lang="ru-RU" sz="4000" b="1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4000" b="1" dirty="0">
                <a:solidFill>
                  <a:srgbClr val="0070C0"/>
                </a:solidFill>
              </a:rPr>
              <a:t>По характеру течения: 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4000" b="1" dirty="0" err="1"/>
              <a:t>интермиттирующий</a:t>
            </a:r>
            <a:r>
              <a:rPr lang="ru-RU" sz="4000" b="1" dirty="0"/>
              <a:t> </a:t>
            </a:r>
            <a:r>
              <a:rPr lang="ru-RU" sz="4000" b="1" dirty="0" smtClean="0"/>
              <a:t>(</a:t>
            </a:r>
            <a:r>
              <a:rPr lang="ru-RU" sz="4000" b="1" dirty="0"/>
              <a:t>симптомы беспокоят </a:t>
            </a:r>
            <a:r>
              <a:rPr lang="en-US" sz="4000" b="1" dirty="0" smtClean="0"/>
              <a:t>&lt;</a:t>
            </a:r>
            <a:r>
              <a:rPr lang="ru-RU" sz="4000" b="1" dirty="0" smtClean="0"/>
              <a:t> </a:t>
            </a:r>
            <a:r>
              <a:rPr lang="ru-RU" sz="4000" b="1" dirty="0"/>
              <a:t>4 дней в </a:t>
            </a:r>
            <a:r>
              <a:rPr lang="ru-RU" sz="4000" b="1" dirty="0" err="1"/>
              <a:t>нед</a:t>
            </a:r>
            <a:r>
              <a:rPr lang="ru-RU" sz="4000" b="1" dirty="0"/>
              <a:t> или </a:t>
            </a:r>
            <a:r>
              <a:rPr lang="en-US" sz="4000" b="1" dirty="0" smtClean="0"/>
              <a:t>&lt;</a:t>
            </a:r>
            <a:r>
              <a:rPr lang="ru-RU" sz="4000" b="1" dirty="0" smtClean="0"/>
              <a:t> </a:t>
            </a:r>
            <a:r>
              <a:rPr lang="ru-RU" sz="4000" b="1" dirty="0"/>
              <a:t>4 </a:t>
            </a:r>
            <a:r>
              <a:rPr lang="ru-RU" sz="4000" b="1" dirty="0" err="1"/>
              <a:t>нед</a:t>
            </a:r>
            <a:r>
              <a:rPr lang="ru-RU" sz="4000" b="1" dirty="0"/>
              <a:t> в году), </a:t>
            </a:r>
            <a:endParaRPr lang="ru-RU" sz="4000" b="1" dirty="0" smtClean="0"/>
          </a:p>
          <a:p>
            <a:pPr>
              <a:lnSpc>
                <a:spcPct val="11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4000" b="1" dirty="0" err="1" smtClean="0"/>
              <a:t>персистирующий</a:t>
            </a:r>
            <a:r>
              <a:rPr lang="ru-RU" sz="4000" b="1" dirty="0" smtClean="0"/>
              <a:t> (</a:t>
            </a:r>
            <a:r>
              <a:rPr lang="ru-RU" sz="4000" b="1" dirty="0"/>
              <a:t>симптомы беспокоят </a:t>
            </a:r>
            <a:r>
              <a:rPr lang="en-US" sz="4000" b="1" dirty="0" smtClean="0"/>
              <a:t>&gt;</a:t>
            </a:r>
            <a:r>
              <a:rPr lang="ru-RU" sz="4000" b="1" dirty="0" smtClean="0"/>
              <a:t> </a:t>
            </a:r>
            <a:r>
              <a:rPr lang="ru-RU" sz="4000" b="1" dirty="0"/>
              <a:t>4 дней в </a:t>
            </a:r>
            <a:r>
              <a:rPr lang="ru-RU" sz="4000" b="1" dirty="0" err="1"/>
              <a:t>нед</a:t>
            </a:r>
            <a:r>
              <a:rPr lang="ru-RU" sz="4000" b="1" dirty="0"/>
              <a:t> или </a:t>
            </a:r>
            <a:r>
              <a:rPr lang="en-US" sz="4000" b="1" dirty="0" smtClean="0"/>
              <a:t>&gt;</a:t>
            </a:r>
            <a:r>
              <a:rPr lang="ru-RU" sz="4000" b="1" dirty="0" smtClean="0"/>
              <a:t> </a:t>
            </a:r>
            <a:r>
              <a:rPr lang="ru-RU" sz="4000" b="1" dirty="0"/>
              <a:t>4 </a:t>
            </a:r>
            <a:r>
              <a:rPr lang="ru-RU" sz="4000" b="1" dirty="0" err="1"/>
              <a:t>нед</a:t>
            </a:r>
            <a:r>
              <a:rPr lang="ru-RU" sz="4000" b="1" dirty="0"/>
              <a:t> в году).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По </a:t>
            </a:r>
            <a:r>
              <a:rPr lang="ru-RU" sz="4000" b="1" dirty="0">
                <a:solidFill>
                  <a:srgbClr val="0070C0"/>
                </a:solidFill>
              </a:rPr>
              <a:t>степени тяжести:</a:t>
            </a:r>
          </a:p>
          <a:p>
            <a:pPr marL="444500">
              <a:lnSpc>
                <a:spcPct val="11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4000" b="1" dirty="0"/>
              <a:t> легкой степени;</a:t>
            </a:r>
          </a:p>
          <a:p>
            <a:pPr marL="444500">
              <a:lnSpc>
                <a:spcPct val="11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4000" b="1" dirty="0"/>
              <a:t> средней степени;</a:t>
            </a:r>
          </a:p>
          <a:p>
            <a:pPr marL="444500">
              <a:lnSpc>
                <a:spcPct val="11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4000" b="1" dirty="0"/>
              <a:t> тяжелой степени.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По стадии </a:t>
            </a:r>
            <a:r>
              <a:rPr lang="ru-RU" sz="4000" b="1" dirty="0">
                <a:solidFill>
                  <a:srgbClr val="0070C0"/>
                </a:solidFill>
              </a:rPr>
              <a:t>течения:</a:t>
            </a:r>
          </a:p>
          <a:p>
            <a:pPr marL="542925">
              <a:lnSpc>
                <a:spcPct val="11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4000" b="1" dirty="0"/>
              <a:t> обострение;</a:t>
            </a:r>
          </a:p>
          <a:p>
            <a:pPr marL="542925">
              <a:lnSpc>
                <a:spcPct val="11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sz="4000" b="1" dirty="0"/>
              <a:t> ремиссия.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32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723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5425"/>
            <a:ext cx="10515600" cy="76517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АЛЛЕРГИЧЕСКИЙ РИНИТ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092200"/>
            <a:ext cx="11150600" cy="54228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Диагностика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Жалобы: </a:t>
            </a:r>
            <a:r>
              <a:rPr lang="ru-RU" b="1" dirty="0"/>
              <a:t>на заложенность носа, чихание, обильное отделяемое</a:t>
            </a:r>
            <a:r>
              <a:rPr lang="ru-RU" b="1" dirty="0" smtClean="0"/>
              <a:t>,</a:t>
            </a:r>
            <a:r>
              <a:rPr lang="en-US" b="1" dirty="0" smtClean="0"/>
              <a:t> </a:t>
            </a:r>
            <a:r>
              <a:rPr lang="ru-RU" b="1" dirty="0" smtClean="0"/>
              <a:t>зуд </a:t>
            </a:r>
            <a:r>
              <a:rPr lang="ru-RU" b="1" dirty="0"/>
              <a:t>в полости </a:t>
            </a:r>
            <a:r>
              <a:rPr lang="ru-RU" b="1" dirty="0" smtClean="0"/>
              <a:t>носа, назальная </a:t>
            </a:r>
            <a:r>
              <a:rPr lang="ru-RU" b="1" dirty="0"/>
              <a:t>и бронхиальная </a:t>
            </a:r>
            <a:r>
              <a:rPr lang="ru-RU" b="1" dirty="0" smtClean="0"/>
              <a:t>гиперреактивность.</a:t>
            </a:r>
          </a:p>
          <a:p>
            <a:r>
              <a:rPr lang="ru-RU" b="1" dirty="0" err="1">
                <a:solidFill>
                  <a:srgbClr val="FF0000"/>
                </a:solidFill>
              </a:rPr>
              <a:t>Аллергологический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анамнез: </a:t>
            </a:r>
            <a:r>
              <a:rPr lang="ru-RU" b="1" dirty="0" smtClean="0"/>
              <a:t>отягощен, могут </a:t>
            </a:r>
            <a:r>
              <a:rPr lang="ru-RU" b="1" dirty="0"/>
              <a:t>беспокоить симптомы </a:t>
            </a:r>
            <a:r>
              <a:rPr lang="ru-RU" b="1" dirty="0" smtClean="0"/>
              <a:t>конъюнктивита</a:t>
            </a:r>
            <a:r>
              <a:rPr lang="ru-RU" b="1" dirty="0"/>
              <a:t>, </a:t>
            </a:r>
            <a:r>
              <a:rPr lang="ru-RU" b="1" dirty="0" smtClean="0"/>
              <a:t>бронхиальной астмы, </a:t>
            </a:r>
            <a:r>
              <a:rPr lang="ru-RU" b="1" dirty="0" err="1" smtClean="0"/>
              <a:t>аллергодерматита</a:t>
            </a:r>
            <a:r>
              <a:rPr lang="ru-RU" b="1" dirty="0" smtClean="0"/>
              <a:t>.</a:t>
            </a:r>
          </a:p>
          <a:p>
            <a:r>
              <a:rPr lang="ru-RU" b="1" dirty="0" err="1">
                <a:solidFill>
                  <a:srgbClr val="FF0000"/>
                </a:solidFill>
              </a:rPr>
              <a:t>Физикальное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обследование: </a:t>
            </a:r>
            <a:r>
              <a:rPr lang="ru-RU" b="1" dirty="0" smtClean="0"/>
              <a:t>отмечается затрудненное </a:t>
            </a:r>
            <a:r>
              <a:rPr lang="ru-RU" b="1" dirty="0"/>
              <a:t>носовое дыхание; </a:t>
            </a:r>
            <a:r>
              <a:rPr lang="ru-RU" b="1" dirty="0" smtClean="0"/>
              <a:t>приступообразное </a:t>
            </a:r>
            <a:r>
              <a:rPr lang="ru-RU" b="1" dirty="0"/>
              <a:t>чихание; постоянное обильное отделение </a:t>
            </a:r>
            <a:r>
              <a:rPr lang="ru-RU" b="1" dirty="0" smtClean="0"/>
              <a:t>водянистого секрета </a:t>
            </a:r>
            <a:r>
              <a:rPr lang="ru-RU" b="1" dirty="0"/>
              <a:t>из полости </a:t>
            </a:r>
            <a:r>
              <a:rPr lang="ru-RU" b="1" dirty="0" smtClean="0"/>
              <a:t>носа.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Инструментальные исследования: </a:t>
            </a:r>
            <a:r>
              <a:rPr lang="ru-RU" b="1" dirty="0" smtClean="0"/>
              <a:t>при </a:t>
            </a:r>
            <a:r>
              <a:rPr lang="ru-RU" b="1" dirty="0"/>
              <a:t>передней риноскопии </a:t>
            </a:r>
            <a:r>
              <a:rPr lang="ru-RU" b="1" dirty="0" smtClean="0"/>
              <a:t>отмечается </a:t>
            </a:r>
            <a:r>
              <a:rPr lang="ru-RU" b="1" dirty="0"/>
              <a:t>значительное </a:t>
            </a:r>
            <a:r>
              <a:rPr lang="ru-RU" b="1" dirty="0" smtClean="0"/>
              <a:t>количество водянистого </a:t>
            </a:r>
            <a:r>
              <a:rPr lang="ru-RU" b="1" dirty="0"/>
              <a:t>секрета, резкий отек носовых раковин, </a:t>
            </a:r>
            <a:r>
              <a:rPr lang="ru-RU" b="1" dirty="0" smtClean="0"/>
              <a:t>ярко-красный цвет </a:t>
            </a:r>
            <a:r>
              <a:rPr lang="ru-RU" b="1" dirty="0"/>
              <a:t>слизистой оболочки в период обострения САР, серый или </a:t>
            </a:r>
            <a:r>
              <a:rPr lang="ru-RU" b="1" dirty="0" smtClean="0"/>
              <a:t>цианотичный </a:t>
            </a:r>
            <a:r>
              <a:rPr lang="ru-RU" b="1" dirty="0"/>
              <a:t>цвет – при КАР, наличие </a:t>
            </a:r>
            <a:r>
              <a:rPr lang="ru-RU" b="1" dirty="0" smtClean="0"/>
              <a:t>«</a:t>
            </a:r>
            <a:r>
              <a:rPr lang="ru-RU" b="1" dirty="0"/>
              <a:t>мраморности</a:t>
            </a:r>
            <a:r>
              <a:rPr lang="ru-RU" b="1" dirty="0" smtClean="0"/>
              <a:t>» слизистой оболочки.</a:t>
            </a:r>
          </a:p>
          <a:p>
            <a:r>
              <a:rPr lang="ru-RU" b="1" dirty="0" err="1">
                <a:solidFill>
                  <a:srgbClr val="FF0000"/>
                </a:solidFill>
              </a:rPr>
              <a:t>А</a:t>
            </a:r>
            <a:r>
              <a:rPr lang="ru-RU" b="1" dirty="0" err="1" smtClean="0">
                <a:solidFill>
                  <a:srgbClr val="FF0000"/>
                </a:solidFill>
              </a:rPr>
              <a:t>ллергологические</a:t>
            </a:r>
            <a:r>
              <a:rPr lang="ru-RU" b="1" dirty="0" smtClean="0">
                <a:solidFill>
                  <a:srgbClr val="FF0000"/>
                </a:solidFill>
              </a:rPr>
              <a:t> исследования: </a:t>
            </a:r>
            <a:r>
              <a:rPr lang="ru-RU" b="1" dirty="0" smtClean="0"/>
              <a:t>кожные </a:t>
            </a:r>
            <a:r>
              <a:rPr lang="ru-RU" b="1" dirty="0"/>
              <a:t>тесты с </a:t>
            </a:r>
            <a:r>
              <a:rPr lang="ru-RU" b="1" dirty="0" err="1"/>
              <a:t>атопическими</a:t>
            </a:r>
            <a:r>
              <a:rPr lang="ru-RU" b="1" dirty="0"/>
              <a:t> </a:t>
            </a:r>
            <a:r>
              <a:rPr lang="ru-RU" b="1" dirty="0" smtClean="0"/>
              <a:t>аллергенами, определение </a:t>
            </a:r>
            <a:r>
              <a:rPr lang="ru-RU" b="1" dirty="0"/>
              <a:t>уровня аллерген-специфических </a:t>
            </a:r>
            <a:r>
              <a:rPr lang="ru-RU" b="1" dirty="0" err="1"/>
              <a:t>IgE</a:t>
            </a:r>
            <a:r>
              <a:rPr lang="ru-RU" b="1" dirty="0"/>
              <a:t> в </a:t>
            </a:r>
            <a:r>
              <a:rPr lang="ru-RU" b="1" dirty="0" smtClean="0"/>
              <a:t>сыворотке крови, провокационные </a:t>
            </a:r>
            <a:r>
              <a:rPr lang="ru-RU" b="1" dirty="0"/>
              <a:t>назальные тесты с </a:t>
            </a:r>
            <a:r>
              <a:rPr lang="ru-RU" b="1" dirty="0" err="1"/>
              <a:t>атопическими</a:t>
            </a:r>
            <a:r>
              <a:rPr lang="ru-RU" b="1" dirty="0"/>
              <a:t> </a:t>
            </a:r>
            <a:r>
              <a:rPr lang="ru-RU" b="1" dirty="0" smtClean="0"/>
              <a:t>аллергенами.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12727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9866"/>
            <a:ext cx="10515600" cy="7606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АЛЛЕРГИЧЕСКОГО РИНИТА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8541"/>
            <a:ext cx="10515600" cy="52598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Цель лечения </a:t>
            </a:r>
            <a:r>
              <a:rPr lang="ru-RU" sz="3200" b="1" dirty="0"/>
              <a:t>— полный контроль над симптомами АР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Показания </a:t>
            </a:r>
            <a:r>
              <a:rPr lang="ru-RU" sz="3200" b="1" dirty="0">
                <a:solidFill>
                  <a:srgbClr val="FF0000"/>
                </a:solidFill>
              </a:rPr>
              <a:t>к </a:t>
            </a:r>
            <a:r>
              <a:rPr lang="ru-RU" sz="3200" b="1" dirty="0" smtClean="0">
                <a:solidFill>
                  <a:srgbClr val="FF0000"/>
                </a:solidFill>
              </a:rPr>
              <a:t>госпитализации: </a:t>
            </a:r>
            <a:r>
              <a:rPr lang="ru-RU" sz="3200" dirty="0" smtClean="0"/>
              <a:t>лечение проводится </a:t>
            </a:r>
            <a:r>
              <a:rPr lang="ru-RU" sz="3200" dirty="0"/>
              <a:t>в </a:t>
            </a:r>
            <a:r>
              <a:rPr lang="ru-RU" sz="3200" dirty="0" smtClean="0"/>
              <a:t>амбулаторно-поликлинических условиях, госпитализация </a:t>
            </a:r>
            <a:r>
              <a:rPr lang="ru-RU" sz="3200" dirty="0"/>
              <a:t>показана только при тяжелом и/или </a:t>
            </a:r>
            <a:r>
              <a:rPr lang="ru-RU" sz="3200" dirty="0" smtClean="0"/>
              <a:t>осложненном течении.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3200" b="1" dirty="0">
                <a:solidFill>
                  <a:srgbClr val="FF0000"/>
                </a:solidFill>
              </a:rPr>
              <a:t>Немедикаментозное </a:t>
            </a:r>
            <a:r>
              <a:rPr lang="ru-RU" sz="3200" b="1" dirty="0" smtClean="0">
                <a:solidFill>
                  <a:srgbClr val="FF0000"/>
                </a:solidFill>
              </a:rPr>
              <a:t>лечение</a:t>
            </a:r>
          </a:p>
          <a:p>
            <a:r>
              <a:rPr lang="ru-RU" sz="3200" b="1" dirty="0" err="1"/>
              <a:t>Элиминационные</a:t>
            </a:r>
            <a:r>
              <a:rPr lang="ru-RU" sz="3200" b="1" dirty="0"/>
              <a:t> </a:t>
            </a:r>
            <a:r>
              <a:rPr lang="ru-RU" sz="3200" b="1" dirty="0" smtClean="0"/>
              <a:t>мероприятия </a:t>
            </a:r>
            <a:r>
              <a:rPr lang="ru-RU" sz="3200" dirty="0" smtClean="0"/>
              <a:t>- устранение </a:t>
            </a:r>
            <a:r>
              <a:rPr lang="ru-RU" sz="3200" dirty="0"/>
              <a:t>контакта </a:t>
            </a:r>
            <a:r>
              <a:rPr lang="ru-RU" sz="3200" dirty="0" smtClean="0"/>
              <a:t>с аллергеном </a:t>
            </a:r>
            <a:r>
              <a:rPr lang="ru-RU" sz="3200" b="1" dirty="0" smtClean="0"/>
              <a:t>(</a:t>
            </a:r>
            <a:r>
              <a:rPr lang="ru-RU" sz="3200" b="1" dirty="0"/>
              <a:t>D)</a:t>
            </a:r>
            <a:r>
              <a:rPr lang="ru-RU" sz="3200" dirty="0" smtClean="0"/>
              <a:t>.</a:t>
            </a:r>
          </a:p>
          <a:p>
            <a:r>
              <a:rPr lang="ru-RU" sz="3200" b="1" dirty="0"/>
              <a:t>Образовательные программы </a:t>
            </a:r>
            <a:r>
              <a:rPr lang="ru-RU" sz="3200" dirty="0"/>
              <a:t>(</a:t>
            </a:r>
            <a:r>
              <a:rPr lang="ru-RU" sz="3200" dirty="0" err="1"/>
              <a:t>аллергошколы</a:t>
            </a:r>
            <a:r>
              <a:rPr lang="ru-RU" sz="3200" dirty="0"/>
              <a:t>) для </a:t>
            </a:r>
            <a:r>
              <a:rPr lang="ru-RU" sz="3200" dirty="0" smtClean="0"/>
              <a:t>пациентов </a:t>
            </a:r>
            <a:r>
              <a:rPr lang="ru-RU" sz="3200" b="1" dirty="0"/>
              <a:t>(D</a:t>
            </a:r>
            <a:r>
              <a:rPr lang="ru-RU" sz="3200" b="1" dirty="0" smtClean="0"/>
              <a:t>)</a:t>
            </a:r>
            <a:r>
              <a:rPr lang="ru-RU" sz="3200" dirty="0" smtClean="0"/>
              <a:t>: </a:t>
            </a:r>
            <a:r>
              <a:rPr lang="ru-RU" dirty="0"/>
              <a:t>Пациент или родители детей должны быть </a:t>
            </a:r>
            <a:r>
              <a:rPr lang="ru-RU" dirty="0" smtClean="0"/>
              <a:t>проинформированы о </a:t>
            </a:r>
            <a:r>
              <a:rPr lang="ru-RU" dirty="0"/>
              <a:t>природе заболевания, причинах и механизмах ринита, </a:t>
            </a:r>
            <a:r>
              <a:rPr lang="ru-RU" dirty="0" smtClean="0"/>
              <a:t>симптомах и </a:t>
            </a:r>
            <a:r>
              <a:rPr lang="ru-RU" dirty="0"/>
              <a:t>доступных методах </a:t>
            </a:r>
            <a:r>
              <a:rPr lang="ru-RU" dirty="0" smtClean="0"/>
              <a:t>лечения, возможных </a:t>
            </a:r>
            <a:r>
              <a:rPr lang="ru-RU" dirty="0" err="1" smtClean="0"/>
              <a:t>осдлжнениях</a:t>
            </a:r>
            <a:r>
              <a:rPr lang="ru-RU" dirty="0" smtClean="0"/>
              <a:t>.</a:t>
            </a:r>
            <a:r>
              <a:rPr lang="ru-RU" sz="3200" b="1" dirty="0" smtClean="0"/>
              <a:t>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466662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9866"/>
            <a:ext cx="10515600" cy="7606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АЛЛЕРГИЧЕСКОГО РИНИТА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8541"/>
            <a:ext cx="10515600" cy="5259823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3200" b="1" dirty="0">
                <a:solidFill>
                  <a:srgbClr val="FF0000"/>
                </a:solidFill>
              </a:rPr>
              <a:t>М</a:t>
            </a:r>
            <a:r>
              <a:rPr lang="ru-RU" sz="3200" b="1" dirty="0" smtClean="0">
                <a:solidFill>
                  <a:srgbClr val="FF0000"/>
                </a:solidFill>
              </a:rPr>
              <a:t>едикаментозное лечение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При наличии легких и умеренных клинических проявлений ринита: </a:t>
            </a:r>
          </a:p>
          <a:p>
            <a:r>
              <a:rPr lang="ru-RU" dirty="0"/>
              <a:t>применяют </a:t>
            </a:r>
            <a:r>
              <a:rPr lang="ru-RU" dirty="0" err="1">
                <a:solidFill>
                  <a:srgbClr val="FF0000"/>
                </a:solidFill>
              </a:rPr>
              <a:t>кромоглициевую</a:t>
            </a:r>
            <a:r>
              <a:rPr lang="ru-RU" dirty="0">
                <a:solidFill>
                  <a:srgbClr val="FF0000"/>
                </a:solidFill>
              </a:rPr>
              <a:t> кислоту </a:t>
            </a:r>
            <a:r>
              <a:rPr lang="ru-RU" dirty="0"/>
              <a:t>(B, 1+) в виде </a:t>
            </a:r>
            <a:r>
              <a:rPr lang="ru-RU" dirty="0" err="1"/>
              <a:t>интраназального</a:t>
            </a:r>
            <a:r>
              <a:rPr lang="ru-RU" dirty="0"/>
              <a:t> спрея в дозе 2,8 мг в каждый носовой ход 4–6 раз в </a:t>
            </a:r>
            <a:r>
              <a:rPr lang="ru-RU" dirty="0" err="1"/>
              <a:t>сут</a:t>
            </a:r>
            <a:r>
              <a:rPr lang="ru-RU" dirty="0"/>
              <a:t>.</a:t>
            </a:r>
          </a:p>
          <a:p>
            <a:r>
              <a:rPr lang="ru-RU" dirty="0"/>
              <a:t>В качестве альтернативы применяют антигистаминные в виде </a:t>
            </a:r>
            <a:r>
              <a:rPr lang="ru-RU" dirty="0" err="1"/>
              <a:t>интраназальных</a:t>
            </a:r>
            <a:r>
              <a:rPr lang="ru-RU" dirty="0"/>
              <a:t> средств: </a:t>
            </a:r>
            <a:r>
              <a:rPr lang="ru-RU" dirty="0" err="1">
                <a:solidFill>
                  <a:srgbClr val="FF0000"/>
                </a:solidFill>
              </a:rPr>
              <a:t>левокабастин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>
                <a:solidFill>
                  <a:srgbClr val="FF0000"/>
                </a:solidFill>
              </a:rPr>
              <a:t>тизин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реактин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визин</a:t>
            </a:r>
            <a:r>
              <a:rPr lang="ru-RU" dirty="0" smtClean="0"/>
              <a:t>) по </a:t>
            </a:r>
            <a:r>
              <a:rPr lang="ru-RU" dirty="0"/>
              <a:t>две </a:t>
            </a:r>
            <a:r>
              <a:rPr lang="ru-RU" dirty="0" err="1"/>
              <a:t>инсуффляции</a:t>
            </a:r>
            <a:r>
              <a:rPr lang="ru-RU" dirty="0"/>
              <a:t> в каждый носовой ход 2–4 раза в </a:t>
            </a:r>
            <a:r>
              <a:rPr lang="ru-RU" dirty="0" err="1"/>
              <a:t>сут</a:t>
            </a:r>
            <a:r>
              <a:rPr lang="ru-RU" dirty="0"/>
              <a:t> (C, 2+), </a:t>
            </a:r>
            <a:r>
              <a:rPr lang="ru-RU" dirty="0" err="1" smtClean="0">
                <a:solidFill>
                  <a:srgbClr val="FF0000"/>
                </a:solidFill>
              </a:rPr>
              <a:t>азеластин</a:t>
            </a:r>
            <a:r>
              <a:rPr lang="ru-RU" dirty="0" smtClean="0">
                <a:solidFill>
                  <a:srgbClr val="FF0000"/>
                </a:solidFill>
              </a:rPr>
              <a:t> (</a:t>
            </a:r>
            <a:r>
              <a:rPr lang="ru-RU" dirty="0" err="1" smtClean="0">
                <a:solidFill>
                  <a:srgbClr val="FF0000"/>
                </a:solidFill>
              </a:rPr>
              <a:t>аллергодил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, </a:t>
            </a:r>
            <a:r>
              <a:rPr lang="ru-RU" dirty="0"/>
              <a:t>по одной </a:t>
            </a:r>
            <a:r>
              <a:rPr lang="ru-RU" dirty="0" err="1"/>
              <a:t>инсуффляции</a:t>
            </a:r>
            <a:r>
              <a:rPr lang="ru-RU" dirty="0"/>
              <a:t> в каждый носовой ход 2 раза в </a:t>
            </a:r>
            <a:r>
              <a:rPr lang="ru-RU" dirty="0" err="1"/>
              <a:t>сут</a:t>
            </a:r>
            <a:r>
              <a:rPr lang="ru-RU" dirty="0"/>
              <a:t> (C, 2+).</a:t>
            </a:r>
            <a:endParaRPr lang="ru-RU" sz="3200" b="1" dirty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Препараты </a:t>
            </a:r>
            <a:r>
              <a:rPr lang="ru-RU" b="1" dirty="0">
                <a:solidFill>
                  <a:srgbClr val="0070C0"/>
                </a:solidFill>
              </a:rPr>
              <a:t>для местного </a:t>
            </a:r>
            <a:r>
              <a:rPr lang="ru-RU" b="1" dirty="0" smtClean="0">
                <a:solidFill>
                  <a:srgbClr val="0070C0"/>
                </a:solidFill>
              </a:rPr>
              <a:t>применения</a:t>
            </a:r>
          </a:p>
          <a:p>
            <a:r>
              <a:rPr lang="ru-RU" dirty="0"/>
              <a:t>В случае полной блокады носового дыхания за несколько </a:t>
            </a:r>
            <a:r>
              <a:rPr lang="ru-RU" dirty="0" smtClean="0"/>
              <a:t>минут до </a:t>
            </a:r>
            <a:r>
              <a:rPr lang="ru-RU" dirty="0" err="1"/>
              <a:t>интраназального</a:t>
            </a:r>
            <a:r>
              <a:rPr lang="ru-RU" dirty="0"/>
              <a:t> введения противоаллергических </a:t>
            </a:r>
            <a:r>
              <a:rPr lang="ru-RU" dirty="0" smtClean="0"/>
              <a:t>препаратов применяют </a:t>
            </a:r>
            <a:r>
              <a:rPr lang="ru-RU" dirty="0">
                <a:solidFill>
                  <a:srgbClr val="FF0000"/>
                </a:solidFill>
              </a:rPr>
              <a:t>стимуляторы </a:t>
            </a:r>
            <a:r>
              <a:rPr lang="ru-RU" dirty="0" err="1">
                <a:solidFill>
                  <a:srgbClr val="FF0000"/>
                </a:solidFill>
              </a:rPr>
              <a:t>адренорецепторов</a:t>
            </a:r>
            <a:r>
              <a:rPr lang="ru-RU" dirty="0">
                <a:solidFill>
                  <a:srgbClr val="FF0000"/>
                </a:solidFill>
              </a:rPr>
              <a:t>: </a:t>
            </a:r>
            <a:r>
              <a:rPr lang="ru-RU" dirty="0" err="1" smtClean="0">
                <a:solidFill>
                  <a:srgbClr val="FF0000"/>
                </a:solidFill>
              </a:rPr>
              <a:t>нафазолин</a:t>
            </a:r>
            <a:r>
              <a:rPr lang="ru-RU" dirty="0" smtClean="0">
                <a:solidFill>
                  <a:srgbClr val="FF0000"/>
                </a:solidFill>
              </a:rPr>
              <a:t>, или </a:t>
            </a:r>
            <a:r>
              <a:rPr lang="ru-RU" dirty="0" err="1" smtClean="0">
                <a:solidFill>
                  <a:srgbClr val="FF0000"/>
                </a:solidFill>
              </a:rPr>
              <a:t>оксиметазолин</a:t>
            </a:r>
            <a:r>
              <a:rPr lang="ru-RU" dirty="0" smtClean="0"/>
              <a:t>, по 2–3 инстилляции </a:t>
            </a:r>
            <a:r>
              <a:rPr lang="ru-RU" dirty="0"/>
              <a:t>2–4 раза в </a:t>
            </a:r>
            <a:r>
              <a:rPr lang="ru-RU" dirty="0" err="1"/>
              <a:t>сут</a:t>
            </a:r>
            <a:r>
              <a:rPr lang="ru-RU" dirty="0"/>
              <a:t>. Длительность </a:t>
            </a:r>
            <a:r>
              <a:rPr lang="ru-RU" dirty="0" smtClean="0"/>
              <a:t>применения не </a:t>
            </a:r>
            <a:r>
              <a:rPr lang="ru-RU" dirty="0"/>
              <a:t>более 10 </a:t>
            </a:r>
            <a:r>
              <a:rPr lang="ru-RU" dirty="0" err="1"/>
              <a:t>сут</a:t>
            </a:r>
            <a:r>
              <a:rPr lang="ru-RU" dirty="0" smtClean="0"/>
              <a:t>.</a:t>
            </a:r>
          </a:p>
          <a:p>
            <a:r>
              <a:rPr lang="ru-RU" dirty="0"/>
              <a:t>При обильной назальной секреции показаны </a:t>
            </a:r>
            <a:r>
              <a:rPr lang="ru-RU" dirty="0" smtClean="0"/>
              <a:t>антихолинергические </a:t>
            </a:r>
            <a:r>
              <a:rPr lang="ru-RU" dirty="0"/>
              <a:t>препараты, содержащие </a:t>
            </a:r>
            <a:r>
              <a:rPr lang="ru-RU" dirty="0" err="1">
                <a:solidFill>
                  <a:srgbClr val="FF0000"/>
                </a:solidFill>
              </a:rPr>
              <a:t>ипратропиум</a:t>
            </a:r>
            <a:r>
              <a:rPr lang="ru-RU" dirty="0">
                <a:solidFill>
                  <a:srgbClr val="FF0000"/>
                </a:solidFill>
              </a:rPr>
              <a:t> бромид </a:t>
            </a:r>
            <a:r>
              <a:rPr lang="ru-RU" dirty="0"/>
              <a:t>по 2–3 </a:t>
            </a:r>
            <a:r>
              <a:rPr lang="ru-RU" dirty="0" smtClean="0"/>
              <a:t>дозы в </a:t>
            </a:r>
            <a:r>
              <a:rPr lang="ru-RU" dirty="0"/>
              <a:t>каждый носовой ход 3 раза в </a:t>
            </a:r>
            <a:r>
              <a:rPr lang="ru-RU" dirty="0" err="1"/>
              <a:t>сут</a:t>
            </a:r>
            <a:r>
              <a:rPr lang="ru-RU" dirty="0"/>
              <a:t> (B, 1</a:t>
            </a:r>
            <a:r>
              <a:rPr lang="ru-RU" dirty="0" smtClean="0"/>
              <a:t>+).</a:t>
            </a:r>
          </a:p>
        </p:txBody>
      </p:sp>
    </p:spTree>
    <p:extLst>
      <p:ext uri="{BB962C8B-B14F-4D97-AF65-F5344CB8AC3E}">
        <p14:creationId xmlns:p14="http://schemas.microsoft.com/office/powerpoint/2010/main" val="2300380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9866"/>
            <a:ext cx="10515600" cy="7606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АЛЛЕРГИЧЕСКОГО РИНИТА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8541"/>
            <a:ext cx="10515600" cy="525982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b="1" dirty="0" err="1">
                <a:solidFill>
                  <a:srgbClr val="FF0000"/>
                </a:solidFill>
              </a:rPr>
              <a:t>Интраназальные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ГКС</a:t>
            </a:r>
          </a:p>
          <a:p>
            <a:pPr marL="0" indent="0">
              <a:buNone/>
            </a:pPr>
            <a:r>
              <a:rPr lang="ru-RU" b="1" dirty="0" smtClean="0"/>
              <a:t>Раннее </a:t>
            </a:r>
            <a:r>
              <a:rPr lang="ru-RU" b="1" dirty="0"/>
              <a:t>назначение ИНГКС способствуют уменьшению </a:t>
            </a:r>
            <a:r>
              <a:rPr lang="ru-RU" b="1" dirty="0" smtClean="0"/>
              <a:t>интенсивности аллергического </a:t>
            </a:r>
            <a:r>
              <a:rPr lang="ru-RU" b="1" dirty="0"/>
              <a:t>воспаления как в слизистой оболочке носа, так и </a:t>
            </a:r>
            <a:r>
              <a:rPr lang="ru-RU" b="1" dirty="0" smtClean="0"/>
              <a:t>в бронхах </a:t>
            </a:r>
            <a:r>
              <a:rPr lang="ru-RU" b="1" dirty="0"/>
              <a:t>и снижению уровня их гиперреактивности. </a:t>
            </a:r>
            <a:endParaRPr lang="ru-RU" b="1" dirty="0" smtClean="0"/>
          </a:p>
          <a:p>
            <a:r>
              <a:rPr lang="ru-RU" dirty="0" err="1" smtClean="0"/>
              <a:t>Беклометазона</a:t>
            </a:r>
            <a:r>
              <a:rPr lang="ru-RU" dirty="0" smtClean="0"/>
              <a:t> </a:t>
            </a:r>
            <a:r>
              <a:rPr lang="ru-RU" dirty="0" err="1" smtClean="0"/>
              <a:t>дипропионат</a:t>
            </a:r>
            <a:r>
              <a:rPr lang="ru-RU" dirty="0" smtClean="0"/>
              <a:t> </a:t>
            </a:r>
            <a:r>
              <a:rPr lang="ru-RU" dirty="0"/>
              <a:t>в дозе 400 мкг/</a:t>
            </a:r>
            <a:r>
              <a:rPr lang="ru-RU" dirty="0" err="1"/>
              <a:t>сут</a:t>
            </a:r>
            <a:r>
              <a:rPr lang="ru-RU" dirty="0"/>
              <a:t> (А, 1++), </a:t>
            </a:r>
            <a:endParaRPr lang="ru-RU" dirty="0" smtClean="0"/>
          </a:p>
          <a:p>
            <a:r>
              <a:rPr lang="ru-RU" dirty="0" err="1" smtClean="0"/>
              <a:t>Мометазона</a:t>
            </a:r>
            <a:r>
              <a:rPr lang="ru-RU" dirty="0" smtClean="0"/>
              <a:t> </a:t>
            </a:r>
            <a:r>
              <a:rPr lang="ru-RU" dirty="0" err="1"/>
              <a:t>фуроат</a:t>
            </a:r>
            <a:r>
              <a:rPr lang="ru-RU" dirty="0"/>
              <a:t> в </a:t>
            </a:r>
            <a:r>
              <a:rPr lang="ru-RU" dirty="0" smtClean="0"/>
              <a:t>дозе 200 </a:t>
            </a:r>
            <a:r>
              <a:rPr lang="ru-RU" dirty="0"/>
              <a:t>мкг 1–2 раза в </a:t>
            </a:r>
            <a:r>
              <a:rPr lang="ru-RU" dirty="0" err="1"/>
              <a:t>сут</a:t>
            </a:r>
            <a:r>
              <a:rPr lang="ru-RU" dirty="0"/>
              <a:t> (А, 1++), </a:t>
            </a:r>
            <a:endParaRPr lang="ru-RU" dirty="0" smtClean="0"/>
          </a:p>
          <a:p>
            <a:r>
              <a:rPr lang="ru-RU" dirty="0" err="1"/>
              <a:t>Б</a:t>
            </a:r>
            <a:r>
              <a:rPr lang="ru-RU" dirty="0" err="1" smtClean="0"/>
              <a:t>удесонид</a:t>
            </a:r>
            <a:r>
              <a:rPr lang="ru-RU" dirty="0" smtClean="0"/>
              <a:t> </a:t>
            </a:r>
            <a:r>
              <a:rPr lang="ru-RU" dirty="0"/>
              <a:t>в дозе 100–200 </a:t>
            </a:r>
            <a:r>
              <a:rPr lang="ru-RU" dirty="0" smtClean="0"/>
              <a:t>мкг 2 </a:t>
            </a:r>
            <a:r>
              <a:rPr lang="ru-RU" dirty="0"/>
              <a:t>раза в </a:t>
            </a:r>
            <a:r>
              <a:rPr lang="ru-RU" dirty="0" err="1"/>
              <a:t>сут</a:t>
            </a:r>
            <a:r>
              <a:rPr lang="ru-RU" dirty="0"/>
              <a:t> (А, 1++), </a:t>
            </a:r>
            <a:endParaRPr lang="ru-RU" dirty="0" smtClean="0"/>
          </a:p>
          <a:p>
            <a:r>
              <a:rPr lang="ru-RU" dirty="0" err="1"/>
              <a:t>Ф</a:t>
            </a:r>
            <a:r>
              <a:rPr lang="ru-RU" dirty="0" err="1" smtClean="0"/>
              <a:t>лутиказона</a:t>
            </a:r>
            <a:r>
              <a:rPr lang="ru-RU" dirty="0" smtClean="0"/>
              <a:t> </a:t>
            </a:r>
            <a:r>
              <a:rPr lang="ru-RU" dirty="0" err="1"/>
              <a:t>пропионат</a:t>
            </a:r>
            <a:r>
              <a:rPr lang="ru-RU" dirty="0"/>
              <a:t> в дозе 200 </a:t>
            </a:r>
            <a:r>
              <a:rPr lang="ru-RU" dirty="0" smtClean="0"/>
              <a:t>мкг 1–2 раза </a:t>
            </a:r>
            <a:r>
              <a:rPr lang="ru-RU" dirty="0"/>
              <a:t>в </a:t>
            </a:r>
            <a:r>
              <a:rPr lang="ru-RU" dirty="0" err="1" smtClean="0"/>
              <a:t>сут</a:t>
            </a:r>
            <a:r>
              <a:rPr lang="ru-RU" dirty="0" smtClean="0"/>
              <a:t> (</a:t>
            </a:r>
            <a:r>
              <a:rPr lang="ru-RU" dirty="0"/>
              <a:t>А,1++). </a:t>
            </a:r>
            <a:endParaRPr lang="ru-RU" dirty="0" smtClean="0"/>
          </a:p>
          <a:p>
            <a:r>
              <a:rPr lang="ru-RU" dirty="0" err="1"/>
              <a:t>Ф</a:t>
            </a:r>
            <a:r>
              <a:rPr lang="ru-RU" dirty="0" err="1" smtClean="0"/>
              <a:t>лутиказона</a:t>
            </a:r>
            <a:r>
              <a:rPr lang="ru-RU" dirty="0" smtClean="0"/>
              <a:t> </a:t>
            </a:r>
            <a:r>
              <a:rPr lang="ru-RU" dirty="0" err="1" smtClean="0"/>
              <a:t>фуроат</a:t>
            </a:r>
            <a:r>
              <a:rPr lang="ru-RU" dirty="0" smtClean="0"/>
              <a:t> в </a:t>
            </a:r>
            <a:r>
              <a:rPr lang="ru-RU" dirty="0"/>
              <a:t>дозе 110 мкг 1 раз в сутки (А, 1++).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68959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9866"/>
            <a:ext cx="10515600" cy="7606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АЛЛЕРГИЧЕСКОГО РИНИТА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8541"/>
            <a:ext cx="10985500" cy="525982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500" b="1" dirty="0">
                <a:solidFill>
                  <a:srgbClr val="FF0000"/>
                </a:solidFill>
              </a:rPr>
              <a:t>Антигистаминные препараты</a:t>
            </a:r>
          </a:p>
          <a:p>
            <a:pPr marL="0" indent="0">
              <a:buNone/>
            </a:pPr>
            <a:r>
              <a:rPr lang="ru-RU" dirty="0" smtClean="0"/>
              <a:t>Целесообразно применять </a:t>
            </a:r>
            <a:r>
              <a:rPr lang="ru-RU" dirty="0"/>
              <a:t>только безопасные </a:t>
            </a:r>
            <a:r>
              <a:rPr lang="ru-RU" b="1" u="sng" dirty="0"/>
              <a:t>АГ второго поколения</a:t>
            </a:r>
            <a:r>
              <a:rPr lang="ru-RU" dirty="0"/>
              <a:t>, </a:t>
            </a:r>
            <a:r>
              <a:rPr lang="ru-RU" dirty="0" smtClean="0"/>
              <a:t>характеризующиеся </a:t>
            </a:r>
            <a:r>
              <a:rPr lang="ru-RU" dirty="0"/>
              <a:t>благоприятным отношением </a:t>
            </a:r>
            <a:r>
              <a:rPr lang="ru-RU" dirty="0" smtClean="0"/>
              <a:t>эффективность / безопасность:</a:t>
            </a:r>
            <a:endParaRPr lang="ru-RU" dirty="0"/>
          </a:p>
          <a:p>
            <a:r>
              <a:rPr lang="ru-RU" dirty="0" err="1" smtClean="0">
                <a:solidFill>
                  <a:srgbClr val="6600FF"/>
                </a:solidFill>
              </a:rPr>
              <a:t>лоратадин</a:t>
            </a:r>
            <a:r>
              <a:rPr lang="ru-RU" dirty="0" smtClean="0"/>
              <a:t> </a:t>
            </a:r>
            <a:r>
              <a:rPr lang="ru-RU" dirty="0"/>
              <a:t>(A,1+) или </a:t>
            </a:r>
            <a:r>
              <a:rPr lang="ru-RU" dirty="0" err="1">
                <a:solidFill>
                  <a:srgbClr val="6600FF"/>
                </a:solidFill>
              </a:rPr>
              <a:t>цетиризин</a:t>
            </a:r>
            <a:r>
              <a:rPr lang="ru-RU" dirty="0"/>
              <a:t> (A,1+) в дозе 10 </a:t>
            </a:r>
            <a:r>
              <a:rPr lang="ru-RU" dirty="0" smtClean="0"/>
              <a:t>мг/</a:t>
            </a:r>
            <a:r>
              <a:rPr lang="ru-RU" dirty="0" err="1" smtClean="0"/>
              <a:t>сут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rgbClr val="6600FF"/>
                </a:solidFill>
              </a:rPr>
              <a:t>эбастин</a:t>
            </a:r>
            <a:r>
              <a:rPr lang="ru-RU" dirty="0" smtClean="0"/>
              <a:t> (</a:t>
            </a:r>
            <a:r>
              <a:rPr lang="ru-RU" dirty="0"/>
              <a:t>A, 1+) в дозе 10–20 мг/</a:t>
            </a:r>
            <a:r>
              <a:rPr lang="ru-RU" dirty="0" err="1"/>
              <a:t>сут</a:t>
            </a:r>
            <a:r>
              <a:rPr lang="ru-RU" dirty="0"/>
              <a:t>, </a:t>
            </a:r>
            <a:r>
              <a:rPr lang="ru-RU" dirty="0" err="1" smtClean="0">
                <a:solidFill>
                  <a:srgbClr val="6600FF"/>
                </a:solidFill>
              </a:rPr>
              <a:t>фексофенадин</a:t>
            </a:r>
            <a:r>
              <a:rPr lang="ru-RU" dirty="0" smtClean="0"/>
              <a:t> </a:t>
            </a:r>
            <a:r>
              <a:rPr lang="ru-RU" dirty="0"/>
              <a:t>(A, 1+) в дозе </a:t>
            </a:r>
            <a:r>
              <a:rPr lang="ru-RU" dirty="0" smtClean="0"/>
              <a:t>120–180 мг/</a:t>
            </a:r>
            <a:r>
              <a:rPr lang="ru-RU" dirty="0" err="1" smtClean="0"/>
              <a:t>сут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rgbClr val="6600FF"/>
                </a:solidFill>
              </a:rPr>
              <a:t>левоцетиризин</a:t>
            </a:r>
            <a:r>
              <a:rPr lang="ru-RU" dirty="0" smtClean="0"/>
              <a:t> </a:t>
            </a:r>
            <a:r>
              <a:rPr lang="ru-RU" dirty="0"/>
              <a:t>(A, 1+) в дозе 5 мг/</a:t>
            </a:r>
            <a:r>
              <a:rPr lang="ru-RU" dirty="0" err="1"/>
              <a:t>сут</a:t>
            </a:r>
            <a:r>
              <a:rPr lang="ru-RU" dirty="0"/>
              <a:t> 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rgbClr val="6600FF"/>
                </a:solidFill>
              </a:rPr>
              <a:t>рупатадина</a:t>
            </a:r>
            <a:r>
              <a:rPr lang="ru-RU" dirty="0" smtClean="0">
                <a:solidFill>
                  <a:srgbClr val="6600FF"/>
                </a:solidFill>
              </a:rPr>
              <a:t> </a:t>
            </a:r>
            <a:r>
              <a:rPr lang="ru-RU" dirty="0" err="1" smtClean="0">
                <a:solidFill>
                  <a:srgbClr val="6600FF"/>
                </a:solidFill>
              </a:rPr>
              <a:t>фуморат</a:t>
            </a:r>
            <a:r>
              <a:rPr lang="ru-RU" dirty="0" smtClean="0">
                <a:solidFill>
                  <a:srgbClr val="6600FF"/>
                </a:solidFill>
              </a:rPr>
              <a:t> </a:t>
            </a:r>
            <a:r>
              <a:rPr lang="ru-RU" dirty="0"/>
              <a:t>в дозе 10 мг/</a:t>
            </a:r>
            <a:r>
              <a:rPr lang="ru-RU" dirty="0" err="1"/>
              <a:t>сут</a:t>
            </a:r>
            <a:r>
              <a:rPr lang="ru-RU" dirty="0"/>
              <a:t> (B, 2++).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качестве </a:t>
            </a:r>
            <a:r>
              <a:rPr lang="ru-RU" dirty="0" smtClean="0"/>
              <a:t>альтернативной терапии </a:t>
            </a:r>
            <a:r>
              <a:rPr lang="ru-RU" dirty="0"/>
              <a:t>могут </a:t>
            </a:r>
            <a:r>
              <a:rPr lang="ru-RU" dirty="0" smtClean="0"/>
              <a:t>использоваться </a:t>
            </a:r>
            <a:r>
              <a:rPr lang="ru-RU" b="1" u="sng" dirty="0"/>
              <a:t>блокаторы Н1-рецепторов </a:t>
            </a:r>
            <a:r>
              <a:rPr lang="ru-RU" b="1" u="sng" dirty="0" smtClean="0"/>
              <a:t>гистамина первого </a:t>
            </a:r>
            <a:r>
              <a:rPr lang="ru-RU" b="1" u="sng" dirty="0"/>
              <a:t>поколения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err="1" smtClean="0">
                <a:solidFill>
                  <a:srgbClr val="6600FF"/>
                </a:solidFill>
              </a:rPr>
              <a:t>клемастин</a:t>
            </a:r>
            <a:r>
              <a:rPr lang="ru-RU" dirty="0" smtClean="0"/>
              <a:t> </a:t>
            </a:r>
            <a:r>
              <a:rPr lang="ru-RU" dirty="0"/>
              <a:t>(B, 2</a:t>
            </a:r>
            <a:r>
              <a:rPr lang="ru-RU" dirty="0" smtClean="0"/>
              <a:t>+) </a:t>
            </a:r>
            <a:r>
              <a:rPr lang="ru-RU" dirty="0"/>
              <a:t>в дозе 1 мг 2–3 раза в </a:t>
            </a:r>
            <a:r>
              <a:rPr lang="ru-RU" dirty="0" err="1" smtClean="0"/>
              <a:t>сут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rgbClr val="6600FF"/>
                </a:solidFill>
              </a:rPr>
              <a:t>хлоропирамин</a:t>
            </a:r>
            <a:r>
              <a:rPr lang="ru-RU" dirty="0" smtClean="0"/>
              <a:t> </a:t>
            </a:r>
            <a:r>
              <a:rPr lang="ru-RU" dirty="0"/>
              <a:t>(B, 2+) в дозе 25 мг 2–3 раза в </a:t>
            </a:r>
            <a:r>
              <a:rPr lang="ru-RU" dirty="0" err="1"/>
              <a:t>сут</a:t>
            </a:r>
            <a:r>
              <a:rPr lang="ru-RU" dirty="0"/>
              <a:t> в </a:t>
            </a:r>
            <a:r>
              <a:rPr lang="ru-RU" dirty="0" smtClean="0"/>
              <a:t>течение 10 </a:t>
            </a:r>
            <a:r>
              <a:rPr lang="ru-RU" dirty="0" err="1"/>
              <a:t>сут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случае выраженной симптоматики первые несколько </a:t>
            </a:r>
            <a:r>
              <a:rPr lang="ru-RU" dirty="0" smtClean="0"/>
              <a:t>суток эти </a:t>
            </a:r>
            <a:r>
              <a:rPr lang="ru-RU" dirty="0"/>
              <a:t>препараты применяют парентерально (в/м или </a:t>
            </a:r>
            <a:r>
              <a:rPr lang="ru-RU" dirty="0" smtClean="0"/>
              <a:t>в/в).</a:t>
            </a:r>
          </a:p>
          <a:p>
            <a:pPr marL="0" indent="0">
              <a:buNone/>
            </a:pPr>
            <a:r>
              <a:rPr lang="ru-RU" b="1" u="sng" dirty="0"/>
              <a:t>АГ системные препараты со стабилизирующим действием </a:t>
            </a:r>
            <a:r>
              <a:rPr lang="ru-RU" b="1" u="sng" dirty="0" smtClean="0"/>
              <a:t>на мембраны </a:t>
            </a:r>
            <a:r>
              <a:rPr lang="ru-RU" b="1" u="sng" dirty="0"/>
              <a:t>тучных клеток</a:t>
            </a:r>
            <a:r>
              <a:rPr lang="ru-RU" dirty="0"/>
              <a:t>: </a:t>
            </a:r>
            <a:r>
              <a:rPr lang="ru-RU" dirty="0" err="1">
                <a:solidFill>
                  <a:srgbClr val="6600FF"/>
                </a:solidFill>
              </a:rPr>
              <a:t>кетотифен</a:t>
            </a:r>
            <a:r>
              <a:rPr lang="ru-RU" dirty="0"/>
              <a:t> в дозе 1 мг 2 раза в </a:t>
            </a:r>
            <a:r>
              <a:rPr lang="ru-RU" dirty="0" err="1"/>
              <a:t>сут</a:t>
            </a:r>
            <a:r>
              <a:rPr lang="ru-RU" dirty="0"/>
              <a:t>, </a:t>
            </a:r>
            <a:r>
              <a:rPr lang="ru-RU" dirty="0" smtClean="0"/>
              <a:t>на протяжении </a:t>
            </a:r>
            <a:r>
              <a:rPr lang="ru-RU" dirty="0"/>
              <a:t>до 3 </a:t>
            </a:r>
            <a:r>
              <a:rPr lang="ru-RU" dirty="0" err="1"/>
              <a:t>мес</a:t>
            </a:r>
            <a:r>
              <a:rPr lang="ru-RU" dirty="0"/>
              <a:t> (A, 1+).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83479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9866"/>
            <a:ext cx="10515600" cy="7606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АЛЛЕРГИЧЕСКОГО РИНИТА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8541"/>
            <a:ext cx="10985500" cy="5259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Блокаторы рецепторов </a:t>
            </a:r>
            <a:r>
              <a:rPr lang="ru-RU" sz="3000" b="1" dirty="0" err="1">
                <a:solidFill>
                  <a:srgbClr val="FF0000"/>
                </a:solidFill>
              </a:rPr>
              <a:t>лейкотриенов</a:t>
            </a:r>
            <a:endParaRPr lang="ru-RU" sz="3000" b="1" dirty="0">
              <a:solidFill>
                <a:srgbClr val="FF0000"/>
              </a:solidFill>
            </a:endParaRPr>
          </a:p>
          <a:p>
            <a:r>
              <a:rPr lang="ru-RU" dirty="0"/>
              <a:t>По эффективности </a:t>
            </a:r>
            <a:r>
              <a:rPr lang="ru-RU" dirty="0" err="1"/>
              <a:t>монтелукаст</a:t>
            </a:r>
            <a:r>
              <a:rPr lang="ru-RU" dirty="0"/>
              <a:t> натрия по 10 мг в </a:t>
            </a:r>
            <a:r>
              <a:rPr lang="ru-RU" dirty="0" err="1"/>
              <a:t>сут</a:t>
            </a:r>
            <a:r>
              <a:rPr lang="ru-RU" dirty="0"/>
              <a:t> и </a:t>
            </a:r>
            <a:r>
              <a:rPr lang="ru-RU" dirty="0" err="1" smtClean="0"/>
              <a:t>зафирлукаст</a:t>
            </a:r>
            <a:r>
              <a:rPr lang="ru-RU" dirty="0" smtClean="0"/>
              <a:t> </a:t>
            </a:r>
            <a:r>
              <a:rPr lang="ru-RU" dirty="0"/>
              <a:t>по 40 мг в </a:t>
            </a:r>
            <a:r>
              <a:rPr lang="ru-RU" dirty="0" err="1"/>
              <a:t>сут</a:t>
            </a:r>
            <a:r>
              <a:rPr lang="ru-RU" dirty="0"/>
              <a:t>, превосходят плацебо, но уступают АГ и </a:t>
            </a:r>
            <a:r>
              <a:rPr lang="ru-RU" dirty="0" smtClean="0"/>
              <a:t>ИНГКС </a:t>
            </a:r>
            <a:r>
              <a:rPr lang="en-US" dirty="0" smtClean="0"/>
              <a:t>(</a:t>
            </a:r>
            <a:r>
              <a:rPr lang="en-US" dirty="0"/>
              <a:t>C, 2</a:t>
            </a:r>
            <a:r>
              <a:rPr lang="en-US" dirty="0" smtClean="0"/>
              <a:t>+).</a:t>
            </a:r>
            <a:endParaRPr lang="ru-RU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ru-RU" sz="3000" b="1" dirty="0">
                <a:solidFill>
                  <a:srgbClr val="FF0000"/>
                </a:solidFill>
              </a:rPr>
              <a:t>Системные </a:t>
            </a:r>
            <a:r>
              <a:rPr lang="ru-RU" sz="3000" b="1" dirty="0" err="1">
                <a:solidFill>
                  <a:srgbClr val="FF0000"/>
                </a:solidFill>
              </a:rPr>
              <a:t>глюкокортикостероиды</a:t>
            </a:r>
            <a:endParaRPr lang="ru-RU" sz="3000" b="1" dirty="0">
              <a:solidFill>
                <a:srgbClr val="FF0000"/>
              </a:solidFill>
            </a:endParaRPr>
          </a:p>
          <a:p>
            <a:r>
              <a:rPr lang="ru-RU" dirty="0"/>
              <a:t>В редких случаях больным с выраженными симптомами, </a:t>
            </a:r>
            <a:r>
              <a:rPr lang="ru-RU" dirty="0" smtClean="0"/>
              <a:t>которые </a:t>
            </a:r>
            <a:r>
              <a:rPr lang="ru-RU" dirty="0"/>
              <a:t>не отвечают на лечение другими препаратами или не </a:t>
            </a:r>
            <a:r>
              <a:rPr lang="ru-RU" dirty="0" smtClean="0"/>
              <a:t>переносят </a:t>
            </a:r>
            <a:r>
              <a:rPr lang="ru-RU" dirty="0" err="1" smtClean="0"/>
              <a:t>интраназальные</a:t>
            </a:r>
            <a:r>
              <a:rPr lang="ru-RU" dirty="0" smtClean="0"/>
              <a:t> </a:t>
            </a:r>
            <a:r>
              <a:rPr lang="ru-RU" dirty="0"/>
              <a:t>средства, может потребоваться системное </a:t>
            </a:r>
            <a:r>
              <a:rPr lang="ru-RU" dirty="0" smtClean="0"/>
              <a:t>применение </a:t>
            </a:r>
            <a:r>
              <a:rPr lang="ru-RU" dirty="0"/>
              <a:t>ГКС </a:t>
            </a:r>
            <a:r>
              <a:rPr lang="ru-RU" dirty="0" smtClean="0"/>
              <a:t>(преднизолон </a:t>
            </a:r>
            <a:r>
              <a:rPr lang="ru-RU" dirty="0"/>
              <a:t>в начальной дозе 5–10 </a:t>
            </a:r>
            <a:r>
              <a:rPr lang="ru-RU" dirty="0" smtClean="0"/>
              <a:t>мг/</a:t>
            </a:r>
            <a:r>
              <a:rPr lang="ru-RU" dirty="0" err="1" smtClean="0"/>
              <a:t>сут</a:t>
            </a:r>
            <a:r>
              <a:rPr lang="ru-RU" dirty="0" smtClean="0"/>
              <a:t>).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3000" b="1" dirty="0">
                <a:solidFill>
                  <a:srgbClr val="FF0000"/>
                </a:solidFill>
              </a:rPr>
              <a:t>Патогенетическое лечение</a:t>
            </a:r>
          </a:p>
          <a:p>
            <a:r>
              <a:rPr lang="ru-RU" dirty="0"/>
              <a:t>Патогенетический метод лечения АР — АСИТ, (A, 1++)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092398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Анафилактический шок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092200"/>
            <a:ext cx="11010900" cy="53213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Острая </a:t>
            </a:r>
            <a:r>
              <a:rPr lang="ru-RU" b="1" dirty="0"/>
              <a:t>тяжелая системная </a:t>
            </a:r>
            <a:r>
              <a:rPr lang="ru-RU" b="1" dirty="0" smtClean="0"/>
              <a:t>угрожающая жизни </a:t>
            </a:r>
            <a:r>
              <a:rPr lang="ru-RU" b="1" dirty="0"/>
              <a:t>реакция </a:t>
            </a:r>
            <a:r>
              <a:rPr lang="ru-RU" b="1" dirty="0" err="1" smtClean="0"/>
              <a:t>гиперчувст-вительности</a:t>
            </a:r>
            <a:r>
              <a:rPr lang="ru-RU" b="1" dirty="0"/>
              <a:t>, сопровождающаяся </a:t>
            </a:r>
            <a:r>
              <a:rPr lang="ru-RU" b="1" dirty="0" smtClean="0"/>
              <a:t>выраженными </a:t>
            </a:r>
            <a:r>
              <a:rPr lang="ru-RU" b="1" dirty="0"/>
              <a:t>нарушениями </a:t>
            </a:r>
            <a:r>
              <a:rPr lang="ru-RU" b="1" dirty="0" smtClean="0"/>
              <a:t>гемодинамики: </a:t>
            </a:r>
            <a:r>
              <a:rPr lang="ru-RU" b="1" dirty="0"/>
              <a:t>снижение систолического </a:t>
            </a:r>
            <a:r>
              <a:rPr lang="ru-RU" b="1" dirty="0" smtClean="0"/>
              <a:t>артериального давления </a:t>
            </a:r>
            <a:r>
              <a:rPr lang="ru-RU" b="1" dirty="0"/>
              <a:t>ниже 90 мм </a:t>
            </a:r>
            <a:r>
              <a:rPr lang="ru-RU" b="1" dirty="0" err="1"/>
              <a:t>рт.ст</a:t>
            </a:r>
            <a:r>
              <a:rPr lang="ru-RU" b="1" dirty="0"/>
              <a:t>. </a:t>
            </a:r>
            <a:r>
              <a:rPr lang="ru-RU" b="1" dirty="0" smtClean="0"/>
              <a:t>(или </a:t>
            </a:r>
            <a:r>
              <a:rPr lang="ru-RU" b="1" dirty="0"/>
              <a:t>на 30% от исходного уровня), </a:t>
            </a:r>
            <a:r>
              <a:rPr lang="ru-RU" b="1" dirty="0" smtClean="0"/>
              <a:t>приводящее </a:t>
            </a:r>
            <a:r>
              <a:rPr lang="ru-RU" b="1" dirty="0"/>
              <a:t>к </a:t>
            </a:r>
            <a:r>
              <a:rPr lang="ru-RU" b="1" dirty="0" smtClean="0"/>
              <a:t>недостаточности </a:t>
            </a:r>
            <a:r>
              <a:rPr lang="ru-RU" b="1" dirty="0"/>
              <a:t>кровообращения и гипоксии во </a:t>
            </a:r>
            <a:r>
              <a:rPr lang="ru-RU" b="1" dirty="0" smtClean="0"/>
              <a:t>всех жизненно </a:t>
            </a:r>
            <a:r>
              <a:rPr lang="ru-RU" b="1" dirty="0"/>
              <a:t>важных </a:t>
            </a:r>
            <a:r>
              <a:rPr lang="ru-RU" b="1" dirty="0" smtClean="0"/>
              <a:t>органах.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Код МКБ-10</a:t>
            </a:r>
          </a:p>
          <a:p>
            <a:r>
              <a:rPr lang="ru-RU" b="1" dirty="0"/>
              <a:t>T78.0 </a:t>
            </a:r>
            <a:r>
              <a:rPr lang="ru-RU" dirty="0"/>
              <a:t>– анафилактический шок, вызванный </a:t>
            </a:r>
            <a:r>
              <a:rPr lang="ru-RU" dirty="0" smtClean="0"/>
              <a:t>патологической реакцией </a:t>
            </a:r>
            <a:r>
              <a:rPr lang="ru-RU" dirty="0"/>
              <a:t>на пищу, </a:t>
            </a:r>
            <a:endParaRPr lang="ru-RU" dirty="0" smtClean="0"/>
          </a:p>
          <a:p>
            <a:r>
              <a:rPr lang="ru-RU" b="1" dirty="0" smtClean="0"/>
              <a:t>Т78.2 </a:t>
            </a:r>
            <a:r>
              <a:rPr lang="ru-RU" dirty="0"/>
              <a:t>– анафилактический шок, неуточненный,</a:t>
            </a:r>
          </a:p>
          <a:p>
            <a:r>
              <a:rPr lang="ru-RU" b="1" dirty="0"/>
              <a:t>Т80.5 </a:t>
            </a:r>
            <a:r>
              <a:rPr lang="ru-RU" dirty="0"/>
              <a:t>– анафилактический шок, связанный с введением сыворотки,</a:t>
            </a:r>
          </a:p>
          <a:p>
            <a:r>
              <a:rPr lang="ru-RU" b="1" dirty="0"/>
              <a:t>T88.6 </a:t>
            </a:r>
            <a:r>
              <a:rPr lang="ru-RU" dirty="0"/>
              <a:t>– анафилактический шок, обусловленный </a:t>
            </a:r>
            <a:r>
              <a:rPr lang="ru-RU" dirty="0" smtClean="0"/>
              <a:t>патологической реакцией </a:t>
            </a:r>
            <a:r>
              <a:rPr lang="ru-RU" dirty="0"/>
              <a:t>на адекватно назначенное и правильно </a:t>
            </a:r>
            <a:r>
              <a:rPr lang="ru-RU" dirty="0" smtClean="0"/>
              <a:t>примененное лекарственное </a:t>
            </a:r>
            <a:r>
              <a:rPr lang="ru-RU" dirty="0"/>
              <a:t>средство.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2930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150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Аллергические болезни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10315"/>
            <a:ext cx="10515600" cy="4566648"/>
          </a:xfrm>
        </p:spPr>
        <p:txBody>
          <a:bodyPr/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Повреждение при аллергических заболеваниях </a:t>
            </a:r>
            <a:r>
              <a:rPr lang="ru-RU" sz="3000" b="1" dirty="0" smtClean="0">
                <a:solidFill>
                  <a:srgbClr val="FF0000"/>
                </a:solidFill>
              </a:rPr>
              <a:t>проявляется:</a:t>
            </a:r>
          </a:p>
          <a:p>
            <a:pPr marL="622300"/>
            <a:r>
              <a:rPr lang="ru-RU" b="1" dirty="0" smtClean="0"/>
              <a:t>спазмом </a:t>
            </a:r>
            <a:r>
              <a:rPr lang="ru-RU" b="1" dirty="0"/>
              <a:t>гладкой мускулатуры, </a:t>
            </a:r>
            <a:endParaRPr lang="ru-RU" b="1" dirty="0" smtClean="0"/>
          </a:p>
          <a:p>
            <a:pPr marL="622300"/>
            <a:r>
              <a:rPr lang="ru-RU" b="1" dirty="0" smtClean="0"/>
              <a:t>повышением </a:t>
            </a:r>
            <a:r>
              <a:rPr lang="ru-RU" b="1" dirty="0"/>
              <a:t>проницаемости </a:t>
            </a:r>
            <a:r>
              <a:rPr lang="ru-RU" b="1" dirty="0" smtClean="0"/>
              <a:t>микрососудов, </a:t>
            </a:r>
          </a:p>
          <a:p>
            <a:pPr marL="622300"/>
            <a:r>
              <a:rPr lang="ru-RU" b="1" dirty="0" smtClean="0"/>
              <a:t>отеком</a:t>
            </a:r>
            <a:r>
              <a:rPr lang="ru-RU" b="1" dirty="0"/>
              <a:t>, </a:t>
            </a:r>
            <a:endParaRPr lang="ru-RU" b="1" dirty="0" smtClean="0"/>
          </a:p>
          <a:p>
            <a:pPr marL="622300"/>
            <a:r>
              <a:rPr lang="ru-RU" b="1" dirty="0" err="1" smtClean="0"/>
              <a:t>гиперэргическим</a:t>
            </a:r>
            <a:r>
              <a:rPr lang="ru-RU" b="1" dirty="0" smtClean="0"/>
              <a:t> </a:t>
            </a:r>
            <a:r>
              <a:rPr lang="ru-RU" b="1" dirty="0"/>
              <a:t>воспалением, </a:t>
            </a:r>
            <a:endParaRPr lang="ru-RU" b="1" dirty="0" smtClean="0"/>
          </a:p>
          <a:p>
            <a:pPr marL="622300"/>
            <a:r>
              <a:rPr lang="ru-RU" b="1" dirty="0" smtClean="0"/>
              <a:t>кожным </a:t>
            </a:r>
            <a:r>
              <a:rPr lang="ru-RU" b="1" dirty="0"/>
              <a:t>зудом, </a:t>
            </a:r>
            <a:endParaRPr lang="ru-RU" b="1" dirty="0" smtClean="0"/>
          </a:p>
          <a:p>
            <a:pPr marL="622300"/>
            <a:r>
              <a:rPr lang="ru-RU" b="1" dirty="0" err="1" smtClean="0"/>
              <a:t>генерализованной</a:t>
            </a:r>
            <a:r>
              <a:rPr lang="ru-RU" b="1" dirty="0" smtClean="0"/>
              <a:t> </a:t>
            </a:r>
            <a:r>
              <a:rPr lang="ru-RU" b="1" dirty="0"/>
              <a:t>реакцией </a:t>
            </a:r>
            <a:r>
              <a:rPr lang="ru-RU" b="1" dirty="0" smtClean="0"/>
              <a:t>(анафилактический шок),</a:t>
            </a:r>
          </a:p>
          <a:p>
            <a:pPr marL="622300"/>
            <a:r>
              <a:rPr lang="ru-RU" b="1" dirty="0" smtClean="0"/>
              <a:t>другими </a:t>
            </a:r>
            <a:r>
              <a:rPr lang="ru-RU" b="1" dirty="0"/>
              <a:t>симптомами. 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383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Анафилактический шок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092200"/>
            <a:ext cx="11010900" cy="547370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3500" b="1" dirty="0">
                <a:solidFill>
                  <a:srgbClr val="FF0000"/>
                </a:solidFill>
              </a:rPr>
              <a:t>Классификация а</a:t>
            </a:r>
            <a:r>
              <a:rPr lang="ru-RU" sz="3500" b="1" dirty="0" smtClean="0">
                <a:solidFill>
                  <a:srgbClr val="FF0000"/>
                </a:solidFill>
              </a:rPr>
              <a:t>нафилактического шока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По доминирующей </a:t>
            </a:r>
            <a:r>
              <a:rPr lang="ru-RU" b="1" dirty="0">
                <a:solidFill>
                  <a:srgbClr val="0070C0"/>
                </a:solidFill>
              </a:rPr>
              <a:t>клинической </a:t>
            </a:r>
            <a:r>
              <a:rPr lang="ru-RU" b="1" dirty="0" smtClean="0">
                <a:solidFill>
                  <a:srgbClr val="0070C0"/>
                </a:solidFill>
              </a:rPr>
              <a:t>симптоматике: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b="1" u="sng" dirty="0" smtClean="0"/>
              <a:t>Типичный </a:t>
            </a:r>
            <a:r>
              <a:rPr lang="ru-RU" b="1" u="sng" dirty="0"/>
              <a:t>вариант </a:t>
            </a:r>
            <a:r>
              <a:rPr lang="ru-RU" dirty="0"/>
              <a:t>– гемодинамические нарушения </a:t>
            </a:r>
            <a:r>
              <a:rPr lang="ru-RU" dirty="0" smtClean="0"/>
              <a:t>часто сочетаются </a:t>
            </a:r>
            <a:r>
              <a:rPr lang="ru-RU" dirty="0"/>
              <a:t>с поражением кожи и слизистых (крапивница, </a:t>
            </a:r>
            <a:r>
              <a:rPr lang="ru-RU" dirty="0" err="1" smtClean="0"/>
              <a:t>ангиоотек</a:t>
            </a:r>
            <a:r>
              <a:rPr lang="ru-RU" dirty="0"/>
              <a:t>), </a:t>
            </a:r>
            <a:r>
              <a:rPr lang="ru-RU" dirty="0" err="1"/>
              <a:t>бронхоспазм</a:t>
            </a:r>
            <a:r>
              <a:rPr lang="ru-RU" dirty="0"/>
              <a:t>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b="1" u="sng" dirty="0" smtClean="0"/>
              <a:t>Гемодинамический </a:t>
            </a:r>
            <a:r>
              <a:rPr lang="ru-RU" b="1" u="sng" dirty="0"/>
              <a:t>вариант </a:t>
            </a:r>
            <a:r>
              <a:rPr lang="ru-RU" dirty="0"/>
              <a:t>– на первый план </a:t>
            </a:r>
            <a:r>
              <a:rPr lang="ru-RU" dirty="0" smtClean="0"/>
              <a:t>выступают гемодинамические </a:t>
            </a:r>
            <a:r>
              <a:rPr lang="ru-RU" dirty="0"/>
              <a:t>нарушения.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b="1" u="sng" dirty="0" err="1" smtClean="0"/>
              <a:t>Асфиксический</a:t>
            </a:r>
            <a:r>
              <a:rPr lang="ru-RU" b="1" u="sng" dirty="0" smtClean="0"/>
              <a:t> </a:t>
            </a:r>
            <a:r>
              <a:rPr lang="ru-RU" b="1" u="sng" dirty="0"/>
              <a:t>вариант </a:t>
            </a:r>
            <a:r>
              <a:rPr lang="ru-RU" dirty="0"/>
              <a:t>– преобладают симптомы </a:t>
            </a:r>
            <a:r>
              <a:rPr lang="ru-RU" dirty="0" smtClean="0"/>
              <a:t>острой дыхательной </a:t>
            </a:r>
            <a:r>
              <a:rPr lang="ru-RU" dirty="0"/>
              <a:t>недостаточности.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b="1" u="sng" dirty="0" smtClean="0"/>
              <a:t>Абдоминальный </a:t>
            </a:r>
            <a:r>
              <a:rPr lang="ru-RU" b="1" u="sng" dirty="0"/>
              <a:t>вариант </a:t>
            </a:r>
            <a:r>
              <a:rPr lang="ru-RU" dirty="0"/>
              <a:t>– преобладают симптомы </a:t>
            </a:r>
            <a:r>
              <a:rPr lang="ru-RU" dirty="0" smtClean="0"/>
              <a:t>поражения органов </a:t>
            </a:r>
            <a:r>
              <a:rPr lang="ru-RU" dirty="0"/>
              <a:t>брюшной полости.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b="1" u="sng" dirty="0" smtClean="0"/>
              <a:t>Церебральный </a:t>
            </a:r>
            <a:r>
              <a:rPr lang="ru-RU" b="1" u="sng" dirty="0"/>
              <a:t>вариант </a:t>
            </a:r>
            <a:r>
              <a:rPr lang="ru-RU" dirty="0"/>
              <a:t>– преобладают симптомы </a:t>
            </a:r>
            <a:r>
              <a:rPr lang="ru-RU" dirty="0" smtClean="0"/>
              <a:t>поражения центральной </a:t>
            </a:r>
            <a:r>
              <a:rPr lang="ru-RU" dirty="0"/>
              <a:t>нервной системы</a:t>
            </a:r>
            <a:r>
              <a:rPr lang="ru-RU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По характеру течения</a:t>
            </a:r>
          </a:p>
          <a:p>
            <a:pPr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dirty="0"/>
              <a:t>Острое </a:t>
            </a:r>
            <a:r>
              <a:rPr lang="ru-RU" dirty="0" smtClean="0"/>
              <a:t>злокачественное</a:t>
            </a:r>
          </a:p>
          <a:p>
            <a:pPr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dirty="0"/>
              <a:t>Острое </a:t>
            </a:r>
            <a:r>
              <a:rPr lang="ru-RU" dirty="0" smtClean="0"/>
              <a:t>доброкачественное</a:t>
            </a:r>
          </a:p>
          <a:p>
            <a:pPr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dirty="0" smtClean="0"/>
              <a:t>Затяжное</a:t>
            </a:r>
          </a:p>
          <a:p>
            <a:pPr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ru-RU" dirty="0" smtClean="0"/>
              <a:t>Рецидивирующее</a:t>
            </a:r>
          </a:p>
          <a:p>
            <a:pPr>
              <a:buFont typeface="Calibri" panose="020F0502020204030204" pitchFamily="34" charset="0"/>
              <a:buChar char="‒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16808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092200"/>
            <a:ext cx="11010900" cy="5473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Анамнез – необходимо выяснить:</a:t>
            </a:r>
          </a:p>
          <a:p>
            <a:r>
              <a:rPr lang="ru-RU" dirty="0" smtClean="0"/>
              <a:t> </a:t>
            </a:r>
            <a:r>
              <a:rPr lang="ru-RU" dirty="0"/>
              <a:t>что предшествовало </a:t>
            </a:r>
            <a:r>
              <a:rPr lang="ru-RU" dirty="0" smtClean="0"/>
              <a:t>развитию АШ </a:t>
            </a:r>
            <a:r>
              <a:rPr lang="ru-RU" dirty="0"/>
              <a:t>(введение лекарственного средства (ЛС), употребление </a:t>
            </a:r>
            <a:r>
              <a:rPr lang="ru-RU" dirty="0" smtClean="0"/>
              <a:t>пищевого </a:t>
            </a:r>
            <a:r>
              <a:rPr lang="ru-RU" dirty="0"/>
              <a:t>продукта, </a:t>
            </a:r>
            <a:r>
              <a:rPr lang="ru-RU" dirty="0" err="1"/>
              <a:t>ужаление</a:t>
            </a:r>
            <a:r>
              <a:rPr lang="ru-RU" dirty="0"/>
              <a:t> насекомым, проведение АСИТ, </a:t>
            </a:r>
            <a:r>
              <a:rPr lang="ru-RU" dirty="0" smtClean="0"/>
              <a:t>пыльцевой фактор и </a:t>
            </a:r>
            <a:r>
              <a:rPr lang="ru-RU" dirty="0"/>
              <a:t>т. д.).</a:t>
            </a:r>
          </a:p>
          <a:p>
            <a:r>
              <a:rPr lang="ru-RU" dirty="0" smtClean="0"/>
              <a:t>время </a:t>
            </a:r>
            <a:r>
              <a:rPr lang="ru-RU" dirty="0"/>
              <a:t>возникновения АШ – внезапное развитие </a:t>
            </a:r>
            <a:r>
              <a:rPr lang="ru-RU" dirty="0" smtClean="0"/>
              <a:t>характерных симптомов </a:t>
            </a:r>
            <a:r>
              <a:rPr lang="ru-RU" dirty="0"/>
              <a:t>(через минуты, часы) после воздействия аллергена, </a:t>
            </a:r>
            <a:r>
              <a:rPr lang="ru-RU" dirty="0" smtClean="0"/>
              <a:t>часто быстрое </a:t>
            </a:r>
            <a:r>
              <a:rPr lang="ru-RU" dirty="0"/>
              <a:t>прогрессирование симптомов в дальнейшем.</a:t>
            </a:r>
          </a:p>
          <a:p>
            <a:r>
              <a:rPr lang="ru-RU" dirty="0" smtClean="0"/>
              <a:t>наличие </a:t>
            </a:r>
            <a:r>
              <a:rPr lang="ru-RU" dirty="0"/>
              <a:t>факторов, повышающих риск развития </a:t>
            </a:r>
            <a:r>
              <a:rPr lang="ru-RU" dirty="0" smtClean="0"/>
              <a:t>тяжелого АШ (возраст</a:t>
            </a:r>
            <a:r>
              <a:rPr lang="ru-RU" dirty="0"/>
              <a:t>, сопутствующая </a:t>
            </a:r>
            <a:r>
              <a:rPr lang="ru-RU" dirty="0" smtClean="0"/>
              <a:t>патология).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Жалобы пациента (при сохраненном сознании</a:t>
            </a:r>
            <a:r>
              <a:rPr lang="ru-RU" sz="3000" b="1" dirty="0" smtClean="0">
                <a:solidFill>
                  <a:srgbClr val="FF0000"/>
                </a:solidFill>
              </a:rPr>
              <a:t>):</a:t>
            </a:r>
          </a:p>
          <a:p>
            <a:r>
              <a:rPr lang="ru-RU" dirty="0" smtClean="0"/>
              <a:t>на беспокойство</a:t>
            </a:r>
            <a:r>
              <a:rPr lang="ru-RU" dirty="0"/>
              <a:t>, чувство страха, тревогу, озноб, слабость, головокружение</a:t>
            </a:r>
            <a:r>
              <a:rPr lang="ru-RU" dirty="0" smtClean="0"/>
              <a:t>, онемение </a:t>
            </a:r>
            <a:r>
              <a:rPr lang="ru-RU" dirty="0"/>
              <a:t>языка, пальцев, шум в ушах, ухудшение зрения, тошноту</a:t>
            </a:r>
            <a:r>
              <a:rPr lang="ru-RU" dirty="0" smtClean="0"/>
              <a:t>, схваткообразные </a:t>
            </a:r>
            <a:r>
              <a:rPr lang="ru-RU" dirty="0"/>
              <a:t>боли в животе.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14905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092200"/>
            <a:ext cx="11010900" cy="54737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 err="1">
                <a:solidFill>
                  <a:srgbClr val="FF0000"/>
                </a:solidFill>
              </a:rPr>
              <a:t>Физикальное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обследование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>
                <a:solidFill>
                  <a:srgbClr val="0070C0"/>
                </a:solidFill>
              </a:rPr>
              <a:t>Нарушения </a:t>
            </a:r>
            <a:r>
              <a:rPr lang="ru-RU" dirty="0">
                <a:solidFill>
                  <a:srgbClr val="0070C0"/>
                </a:solidFill>
              </a:rPr>
              <a:t>сердечно-сосудистой системы: </a:t>
            </a:r>
            <a:r>
              <a:rPr lang="ru-RU" dirty="0"/>
              <a:t>резкое </a:t>
            </a:r>
            <a:r>
              <a:rPr lang="ru-RU" dirty="0" smtClean="0"/>
              <a:t>снижение АД</a:t>
            </a:r>
            <a:r>
              <a:rPr lang="ru-RU" dirty="0"/>
              <a:t>, развитие острой сердечной недостаточности, нарушения ритма.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>
                <a:solidFill>
                  <a:srgbClr val="0070C0"/>
                </a:solidFill>
              </a:rPr>
              <a:t>Состояние </a:t>
            </a:r>
            <a:r>
              <a:rPr lang="ru-RU" dirty="0">
                <a:solidFill>
                  <a:srgbClr val="0070C0"/>
                </a:solidFill>
              </a:rPr>
              <a:t>кожных покровов и слизистых: </a:t>
            </a:r>
            <a:r>
              <a:rPr lang="ru-RU" dirty="0" err="1"/>
              <a:t>уртикарные</a:t>
            </a:r>
            <a:r>
              <a:rPr lang="ru-RU" dirty="0"/>
              <a:t> </a:t>
            </a:r>
            <a:r>
              <a:rPr lang="ru-RU" dirty="0" smtClean="0"/>
              <a:t>высыпания</a:t>
            </a:r>
            <a:r>
              <a:rPr lang="ru-RU" dirty="0"/>
              <a:t>, </a:t>
            </a:r>
            <a:r>
              <a:rPr lang="ru-RU" dirty="0" err="1"/>
              <a:t>ангиоотеки</a:t>
            </a:r>
            <a:r>
              <a:rPr lang="ru-RU" dirty="0"/>
              <a:t>, гиперемия, кожный зуд, на более </a:t>
            </a:r>
            <a:r>
              <a:rPr lang="ru-RU" dirty="0" smtClean="0"/>
              <a:t>поздних стадиях </a:t>
            </a:r>
            <a:r>
              <a:rPr lang="ru-RU" dirty="0"/>
              <a:t>– бледность, холодный пот, цианоз губ.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>
                <a:solidFill>
                  <a:srgbClr val="0070C0"/>
                </a:solidFill>
              </a:rPr>
              <a:t>Нарушения </a:t>
            </a:r>
            <a:r>
              <a:rPr lang="ru-RU" dirty="0">
                <a:solidFill>
                  <a:srgbClr val="0070C0"/>
                </a:solidFill>
              </a:rPr>
              <a:t>дыхательной системы: </a:t>
            </a:r>
            <a:r>
              <a:rPr lang="ru-RU" dirty="0"/>
              <a:t>одышка, </a:t>
            </a:r>
            <a:r>
              <a:rPr lang="ru-RU" dirty="0" err="1"/>
              <a:t>бронхоспазм</a:t>
            </a:r>
            <a:r>
              <a:rPr lang="ru-RU" dirty="0" smtClean="0"/>
              <a:t>, гиперсекреция </a:t>
            </a:r>
            <a:r>
              <a:rPr lang="ru-RU" dirty="0"/>
              <a:t>слизи, отек дыхательных путей (возможно </a:t>
            </a:r>
            <a:r>
              <a:rPr lang="ru-RU" dirty="0" smtClean="0"/>
              <a:t>развитие асфиксии </a:t>
            </a:r>
            <a:r>
              <a:rPr lang="ru-RU" dirty="0"/>
              <a:t>при отеке гортани), ринит.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>
                <a:solidFill>
                  <a:srgbClr val="0070C0"/>
                </a:solidFill>
              </a:rPr>
              <a:t>Нарушение </a:t>
            </a:r>
            <a:r>
              <a:rPr lang="ru-RU" dirty="0">
                <a:solidFill>
                  <a:srgbClr val="0070C0"/>
                </a:solidFill>
              </a:rPr>
              <a:t>мозгового кровообращения</a:t>
            </a:r>
            <a:r>
              <a:rPr lang="ru-RU" dirty="0"/>
              <a:t>, судороги.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>
                <a:solidFill>
                  <a:srgbClr val="0070C0"/>
                </a:solidFill>
              </a:rPr>
              <a:t>Нарушения </a:t>
            </a:r>
            <a:r>
              <a:rPr lang="ru-RU" dirty="0">
                <a:solidFill>
                  <a:srgbClr val="0070C0"/>
                </a:solidFill>
              </a:rPr>
              <a:t>в других органах и системах: </a:t>
            </a:r>
            <a:r>
              <a:rPr lang="ru-RU" dirty="0"/>
              <a:t>рвота, </a:t>
            </a:r>
            <a:r>
              <a:rPr lang="ru-RU" dirty="0" smtClean="0"/>
              <a:t>непроизвольная </a:t>
            </a:r>
            <a:r>
              <a:rPr lang="ru-RU" dirty="0"/>
              <a:t>дефекация, </a:t>
            </a:r>
            <a:r>
              <a:rPr lang="ru-RU" dirty="0" smtClean="0"/>
              <a:t>мочеиспускание.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Проводится контроль АД, ЧСС, ЭКГ-мониторинг, </a:t>
            </a:r>
            <a:r>
              <a:rPr lang="ru-RU" dirty="0" smtClean="0"/>
              <a:t>определение центрального </a:t>
            </a:r>
            <a:r>
              <a:rPr lang="ru-RU" dirty="0"/>
              <a:t>венозного </a:t>
            </a:r>
            <a:r>
              <a:rPr lang="ru-RU" dirty="0" smtClean="0"/>
              <a:t>давления.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52221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тяжести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092200"/>
            <a:ext cx="11010900" cy="5473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1-я степень тяжести </a:t>
            </a:r>
            <a:r>
              <a:rPr lang="ru-RU" sz="3000" b="1" dirty="0" smtClean="0">
                <a:solidFill>
                  <a:srgbClr val="FF0000"/>
                </a:solidFill>
              </a:rPr>
              <a:t>АШ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Гемодинамические </a:t>
            </a:r>
            <a:r>
              <a:rPr lang="ru-RU" dirty="0"/>
              <a:t>нарушения </a:t>
            </a:r>
            <a:r>
              <a:rPr lang="ru-RU" dirty="0" smtClean="0"/>
              <a:t>незначительные</a:t>
            </a:r>
            <a:r>
              <a:rPr lang="ru-RU" dirty="0"/>
              <a:t>, АД снижено </a:t>
            </a:r>
            <a:r>
              <a:rPr lang="ru-RU" dirty="0" smtClean="0"/>
              <a:t>до 100–90/60 </a:t>
            </a:r>
            <a:r>
              <a:rPr lang="ru-RU" dirty="0"/>
              <a:t>мм рт. </a:t>
            </a:r>
            <a:r>
              <a:rPr lang="ru-RU" dirty="0" smtClean="0"/>
              <a:t>ст.</a:t>
            </a:r>
            <a:endParaRPr lang="ru-RU" dirty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/>
              <a:t>Начало АШ может сопровождаться появлением предвестников (зуд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/>
              <a:t>кожи, сыпь, першение в горле, кашель и др.). </a:t>
            </a:r>
            <a:endParaRPr lang="ru-RU" dirty="0" smtClean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Пациент </a:t>
            </a:r>
            <a:r>
              <a:rPr lang="ru-RU" dirty="0"/>
              <a:t>в сознании</a:t>
            </a:r>
            <a:r>
              <a:rPr lang="ru-RU" dirty="0" smtClean="0"/>
              <a:t>, может </a:t>
            </a:r>
            <a:r>
              <a:rPr lang="ru-RU" dirty="0"/>
              <a:t>быть возбуждение или вялость, беспокойство, страх смерти </a:t>
            </a:r>
            <a:r>
              <a:rPr lang="ru-RU" dirty="0" smtClean="0"/>
              <a:t>и пр</a:t>
            </a:r>
            <a:r>
              <a:rPr lang="ru-RU" dirty="0"/>
              <a:t>. </a:t>
            </a:r>
            <a:endParaRPr lang="ru-RU" dirty="0" smtClean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Отмечается </a:t>
            </a:r>
            <a:r>
              <a:rPr lang="ru-RU" dirty="0"/>
              <a:t>чувство жара, шум в ушах, головная боль, </a:t>
            </a:r>
            <a:r>
              <a:rPr lang="ru-RU" dirty="0" smtClean="0"/>
              <a:t>сжимающая боль </a:t>
            </a:r>
            <a:r>
              <a:rPr lang="ru-RU" dirty="0"/>
              <a:t>за грудиной. </a:t>
            </a:r>
            <a:endParaRPr lang="ru-RU" dirty="0" smtClean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Кожные </a:t>
            </a:r>
            <a:r>
              <a:rPr lang="ru-RU" dirty="0"/>
              <a:t>покровы гиперемированы, </a:t>
            </a:r>
            <a:r>
              <a:rPr lang="ru-RU" dirty="0" smtClean="0"/>
              <a:t>возможны крапивница</a:t>
            </a:r>
            <a:r>
              <a:rPr lang="ru-RU" dirty="0"/>
              <a:t>, </a:t>
            </a:r>
            <a:r>
              <a:rPr lang="ru-RU" dirty="0" err="1"/>
              <a:t>ангиоотек</a:t>
            </a:r>
            <a:r>
              <a:rPr lang="ru-RU" dirty="0"/>
              <a:t>, симптомы </a:t>
            </a:r>
            <a:r>
              <a:rPr lang="ru-RU" dirty="0" err="1"/>
              <a:t>риноконъюнктивита</a:t>
            </a:r>
            <a:r>
              <a:rPr lang="ru-RU" dirty="0"/>
              <a:t>, кашель и пр.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745309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тяжести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092200"/>
            <a:ext cx="11010900" cy="5473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2</a:t>
            </a:r>
            <a:r>
              <a:rPr lang="ru-RU" sz="3000" b="1" dirty="0" smtClean="0">
                <a:solidFill>
                  <a:srgbClr val="FF0000"/>
                </a:solidFill>
              </a:rPr>
              <a:t>-я </a:t>
            </a:r>
            <a:r>
              <a:rPr lang="ru-RU" sz="3000" b="1" dirty="0">
                <a:solidFill>
                  <a:srgbClr val="FF0000"/>
                </a:solidFill>
              </a:rPr>
              <a:t>степень тяжести </a:t>
            </a:r>
            <a:r>
              <a:rPr lang="ru-RU" sz="3000" b="1" dirty="0" smtClean="0">
                <a:solidFill>
                  <a:srgbClr val="FF0000"/>
                </a:solidFill>
              </a:rPr>
              <a:t>АШ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Гемодинамические </a:t>
            </a:r>
            <a:r>
              <a:rPr lang="ru-RU" dirty="0"/>
              <a:t>нарушения </a:t>
            </a:r>
            <a:r>
              <a:rPr lang="ru-RU" dirty="0" smtClean="0"/>
              <a:t>более выражены</a:t>
            </a:r>
            <a:r>
              <a:rPr lang="ru-RU" dirty="0"/>
              <a:t>. Продолжается снижение АД ниже 90–60/40 мм рт. ст. </a:t>
            </a:r>
            <a:endParaRPr lang="ru-RU" dirty="0" smtClean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/>
              <a:t>У больного может быть чувство беспокойства, страха, ощущение жара, слабость, зуд </a:t>
            </a:r>
            <a:r>
              <a:rPr lang="ru-RU" dirty="0" smtClean="0"/>
              <a:t>кожи, </a:t>
            </a:r>
            <a:r>
              <a:rPr lang="ru-RU" dirty="0"/>
              <a:t>затруднение глотания, осиплость голоса (вплоть до афонии), головокружение, шум в ушах, парестезии, головная боль, боли в животе, в пояснице, в области сердца. 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Возможна </a:t>
            </a:r>
            <a:r>
              <a:rPr lang="ru-RU" dirty="0"/>
              <a:t>потеря сознания. </a:t>
            </a:r>
            <a:endParaRPr lang="ru-RU" dirty="0" smtClean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Кожа бледная</a:t>
            </a:r>
            <a:r>
              <a:rPr lang="ru-RU" dirty="0"/>
              <a:t>, иногда </a:t>
            </a:r>
            <a:r>
              <a:rPr lang="ru-RU" dirty="0" smtClean="0"/>
              <a:t>синюшная, крапивница, </a:t>
            </a:r>
            <a:r>
              <a:rPr lang="ru-RU" dirty="0" err="1" smtClean="0"/>
              <a:t>ангиоотек</a:t>
            </a:r>
            <a:r>
              <a:rPr lang="ru-RU" dirty="0" smtClean="0"/>
              <a:t>.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Одышка</a:t>
            </a:r>
            <a:r>
              <a:rPr lang="ru-RU" dirty="0"/>
              <a:t>, </a:t>
            </a:r>
            <a:r>
              <a:rPr lang="ru-RU" dirty="0" err="1"/>
              <a:t>стридорозное</a:t>
            </a:r>
            <a:r>
              <a:rPr lang="ru-RU" dirty="0"/>
              <a:t> дыхание, </a:t>
            </a:r>
            <a:r>
              <a:rPr lang="ru-RU" dirty="0" smtClean="0"/>
              <a:t>хрипы в легких, симптомы </a:t>
            </a:r>
            <a:r>
              <a:rPr lang="ru-RU" dirty="0"/>
              <a:t>ринита</a:t>
            </a:r>
            <a:r>
              <a:rPr lang="ru-RU" dirty="0" smtClean="0"/>
              <a:t>. 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Тоны </a:t>
            </a:r>
            <a:r>
              <a:rPr lang="ru-RU" dirty="0"/>
              <a:t>сердца глухие, тахикардия, </a:t>
            </a:r>
            <a:r>
              <a:rPr lang="ru-RU" dirty="0" err="1"/>
              <a:t>тахиаритмия</a:t>
            </a:r>
            <a:r>
              <a:rPr lang="ru-RU" dirty="0"/>
              <a:t>. </a:t>
            </a:r>
            <a:endParaRPr lang="ru-RU" dirty="0" smtClean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Может быть рвота</a:t>
            </a:r>
            <a:r>
              <a:rPr lang="ru-RU" dirty="0"/>
              <a:t>, непроизвольное мочеиспускание и дефекация.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892027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тяжести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333500"/>
            <a:ext cx="11010900" cy="523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3-я </a:t>
            </a:r>
            <a:r>
              <a:rPr lang="ru-RU" sz="3000" b="1" dirty="0">
                <a:solidFill>
                  <a:srgbClr val="FF0000"/>
                </a:solidFill>
              </a:rPr>
              <a:t>степень тяжести </a:t>
            </a:r>
            <a:r>
              <a:rPr lang="ru-RU" sz="3000" b="1" dirty="0" smtClean="0">
                <a:solidFill>
                  <a:srgbClr val="FF0000"/>
                </a:solidFill>
              </a:rPr>
              <a:t>АШ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Потеря сознания. 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Артериальное давление </a:t>
            </a:r>
            <a:r>
              <a:rPr lang="ru-RU" dirty="0"/>
              <a:t>60–40/0 мм рт. ст. </a:t>
            </a:r>
            <a:endParaRPr lang="ru-RU" dirty="0" smtClean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Нередко </a:t>
            </a:r>
            <a:r>
              <a:rPr lang="ru-RU" dirty="0"/>
              <a:t>судороги, холодный липкий пот, цианоз губ, расширение зрачков.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dirty="0"/>
              <a:t>Тоны сердца глухие, сердечный ритм неправильный, пульс нитевидный</a:t>
            </a:r>
            <a:r>
              <a:rPr lang="ru-RU" dirty="0" smtClean="0"/>
              <a:t>. </a:t>
            </a:r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4-я </a:t>
            </a:r>
            <a:r>
              <a:rPr lang="ru-RU" b="1" dirty="0">
                <a:solidFill>
                  <a:srgbClr val="FF0000"/>
                </a:solidFill>
              </a:rPr>
              <a:t>степень тяжести АШ 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АД </a:t>
            </a:r>
            <a:r>
              <a:rPr lang="ru-RU" dirty="0"/>
              <a:t>не определяется. </a:t>
            </a:r>
            <a:endParaRPr lang="ru-RU" dirty="0" smtClean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Тоны </a:t>
            </a:r>
            <a:r>
              <a:rPr lang="ru-RU" dirty="0"/>
              <a:t>сердца </a:t>
            </a:r>
            <a:r>
              <a:rPr lang="ru-RU" dirty="0" smtClean="0"/>
              <a:t>и дыхание </a:t>
            </a:r>
            <a:r>
              <a:rPr lang="ru-RU" dirty="0"/>
              <a:t>не прослушиваются.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186637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333500"/>
            <a:ext cx="11010900" cy="5232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При лечении анафилактического шока </a:t>
            </a:r>
            <a:r>
              <a:rPr lang="ru-RU" b="1" dirty="0">
                <a:solidFill>
                  <a:srgbClr val="FF0000"/>
                </a:solidFill>
              </a:rPr>
              <a:t>скорость оказания </a:t>
            </a:r>
            <a:r>
              <a:rPr lang="ru-RU" b="1" dirty="0" smtClean="0">
                <a:solidFill>
                  <a:srgbClr val="FF0000"/>
                </a:solidFill>
              </a:rPr>
              <a:t>помощи является </a:t>
            </a:r>
            <a:r>
              <a:rPr lang="ru-RU" b="1" dirty="0">
                <a:solidFill>
                  <a:srgbClr val="FF0000"/>
                </a:solidFill>
              </a:rPr>
              <a:t>критическим фактором</a:t>
            </a:r>
            <a:r>
              <a:rPr lang="ru-RU" b="1" dirty="0"/>
              <a:t> </a:t>
            </a:r>
            <a:r>
              <a:rPr lang="ru-RU" dirty="0"/>
              <a:t>(А).</a:t>
            </a:r>
          </a:p>
          <a:p>
            <a:pPr marL="0" indent="0">
              <a:buNone/>
            </a:pPr>
            <a:r>
              <a:rPr lang="ru-RU" dirty="0"/>
              <a:t>Препарат выбора – </a:t>
            </a:r>
            <a:r>
              <a:rPr lang="ru-RU" b="1" dirty="0">
                <a:solidFill>
                  <a:srgbClr val="FF0000"/>
                </a:solidFill>
              </a:rPr>
              <a:t>раствор адреналина гидрохлорида 0,1%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smtClean="0"/>
              <a:t>все остальные </a:t>
            </a:r>
            <a:r>
              <a:rPr lang="ru-RU" dirty="0"/>
              <a:t>лекарственные средства и лечебные мероприятия </a:t>
            </a:r>
            <a:r>
              <a:rPr lang="ru-RU" dirty="0" smtClean="0"/>
              <a:t>рассматриваются </a:t>
            </a:r>
            <a:r>
              <a:rPr lang="ru-RU" dirty="0"/>
              <a:t>как вспомогательная терапия (А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В условиях медицинского учреждения обязательно </a:t>
            </a:r>
            <a:r>
              <a:rPr lang="ru-RU" dirty="0"/>
              <a:t>ведение письменного протокола по оказанию </a:t>
            </a:r>
            <a:r>
              <a:rPr lang="ru-RU" dirty="0" smtClean="0"/>
              <a:t>первой </a:t>
            </a:r>
            <a:r>
              <a:rPr lang="ru-RU" dirty="0"/>
              <a:t>медицинской помощи при АШ.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u="sng" dirty="0" smtClean="0"/>
              <a:t>Прекратить </a:t>
            </a:r>
            <a:r>
              <a:rPr lang="ru-RU" b="1" u="sng" dirty="0"/>
              <a:t>поступление предполагаемого аллергена </a:t>
            </a:r>
            <a:r>
              <a:rPr lang="ru-RU" dirty="0"/>
              <a:t>в </a:t>
            </a:r>
            <a:r>
              <a:rPr lang="ru-RU" dirty="0" smtClean="0"/>
              <a:t>организм </a:t>
            </a:r>
            <a:r>
              <a:rPr lang="ru-RU" dirty="0"/>
              <a:t>(остановить введение ЛС, удалить жало и др.). В случае </a:t>
            </a:r>
            <a:r>
              <a:rPr lang="ru-RU" dirty="0" smtClean="0"/>
              <a:t>введения </a:t>
            </a:r>
            <a:r>
              <a:rPr lang="ru-RU" dirty="0"/>
              <a:t>ЛС или </a:t>
            </a:r>
            <a:r>
              <a:rPr lang="ru-RU" dirty="0" err="1"/>
              <a:t>ужаления</a:t>
            </a:r>
            <a:r>
              <a:rPr lang="ru-RU" dirty="0"/>
              <a:t> в конечность выше места введения </a:t>
            </a:r>
            <a:r>
              <a:rPr lang="ru-RU" dirty="0" smtClean="0"/>
              <a:t>необходимо </a:t>
            </a:r>
            <a:r>
              <a:rPr lang="ru-RU" dirty="0"/>
              <a:t>наложить венозный жгут для уменьшения поступления </a:t>
            </a:r>
            <a:r>
              <a:rPr lang="ru-RU" dirty="0" smtClean="0"/>
              <a:t>препарата в </a:t>
            </a:r>
            <a:r>
              <a:rPr lang="ru-RU" dirty="0"/>
              <a:t>системный кровоток. Приложить лед к месту инъекции ЛС.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u="sng" dirty="0" smtClean="0"/>
              <a:t>Оценить состояние пациента </a:t>
            </a:r>
            <a:r>
              <a:rPr lang="ru-RU" dirty="0" smtClean="0"/>
              <a:t>– кровообращение</a:t>
            </a:r>
            <a:r>
              <a:rPr lang="ru-RU" dirty="0"/>
              <a:t>, дыхание, проходимость </a:t>
            </a:r>
            <a:r>
              <a:rPr lang="ru-RU" dirty="0" smtClean="0"/>
              <a:t>дыхательных </a:t>
            </a:r>
            <a:r>
              <a:rPr lang="ru-RU" dirty="0"/>
              <a:t>путей, сознание, состояние кожи и вес пациента.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u="sng" dirty="0" smtClean="0"/>
              <a:t>Срочно </a:t>
            </a:r>
            <a:r>
              <a:rPr lang="ru-RU" b="1" u="sng" dirty="0"/>
              <a:t>вызвать реанимационную бригаду </a:t>
            </a:r>
            <a:r>
              <a:rPr lang="ru-RU" dirty="0"/>
              <a:t>(если это </a:t>
            </a:r>
            <a:r>
              <a:rPr lang="ru-RU" dirty="0" smtClean="0"/>
              <a:t>возможно</a:t>
            </a:r>
            <a:r>
              <a:rPr lang="ru-RU" dirty="0"/>
              <a:t>) или скорую медицинскую помощь (если вы вне </a:t>
            </a:r>
            <a:r>
              <a:rPr lang="ru-RU" dirty="0" smtClean="0"/>
              <a:t>медицинского учреждения).</a:t>
            </a:r>
          </a:p>
          <a:p>
            <a:pPr marL="0" indent="0">
              <a:buNone/>
            </a:pPr>
            <a:r>
              <a:rPr lang="ru-RU" dirty="0"/>
              <a:t>Немедленно начинать выполнять пункты 4, 5, 6.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602711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333500"/>
            <a:ext cx="11010900" cy="52324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b="1" dirty="0" smtClean="0"/>
              <a:t>Как </a:t>
            </a:r>
            <a:r>
              <a:rPr lang="ru-RU" b="1" dirty="0"/>
              <a:t>можно быстрее ввести </a:t>
            </a:r>
            <a:r>
              <a:rPr lang="ru-RU" dirty="0"/>
              <a:t>в/м в середину </a:t>
            </a:r>
            <a:r>
              <a:rPr lang="ru-RU" dirty="0" smtClean="0"/>
              <a:t>переднелатеральной </a:t>
            </a:r>
            <a:r>
              <a:rPr lang="ru-RU" dirty="0"/>
              <a:t>поверхности бедра </a:t>
            </a:r>
            <a:r>
              <a:rPr lang="ru-RU" b="1" dirty="0">
                <a:solidFill>
                  <a:srgbClr val="FF0000"/>
                </a:solidFill>
              </a:rPr>
              <a:t>0,3–0,5 мл 0,1% раствора </a:t>
            </a:r>
            <a:r>
              <a:rPr lang="ru-RU" b="1" dirty="0" err="1">
                <a:solidFill>
                  <a:srgbClr val="FF0000"/>
                </a:solidFill>
              </a:rPr>
              <a:t>эпинефрина</a:t>
            </a:r>
            <a:r>
              <a:rPr lang="ru-RU" b="1" dirty="0">
                <a:solidFill>
                  <a:srgbClr val="FF0000"/>
                </a:solidFill>
              </a:rPr>
              <a:t> (</a:t>
            </a:r>
            <a:r>
              <a:rPr lang="ru-RU" b="1" dirty="0" smtClean="0">
                <a:solidFill>
                  <a:srgbClr val="FF0000"/>
                </a:solidFill>
              </a:rPr>
              <a:t>адреналина </a:t>
            </a:r>
            <a:r>
              <a:rPr lang="ru-RU" b="1" dirty="0">
                <a:solidFill>
                  <a:srgbClr val="FF0000"/>
                </a:solidFill>
              </a:rPr>
              <a:t>гидрохлорида) </a:t>
            </a:r>
            <a:r>
              <a:rPr lang="ru-RU" dirty="0"/>
              <a:t>взрослым (0,01 мг/кг веса, максимум – 0,5 </a:t>
            </a:r>
            <a:r>
              <a:rPr lang="ru-RU" dirty="0" smtClean="0"/>
              <a:t>мл 0,1</a:t>
            </a:r>
            <a:r>
              <a:rPr lang="ru-RU" dirty="0"/>
              <a:t>% раствора </a:t>
            </a:r>
            <a:r>
              <a:rPr lang="ru-RU" dirty="0" err="1"/>
              <a:t>эпинефрина</a:t>
            </a:r>
            <a:r>
              <a:rPr lang="ru-RU" dirty="0"/>
              <a:t>, для детей –максимум – 0,3 мл того </a:t>
            </a:r>
            <a:r>
              <a:rPr lang="ru-RU" dirty="0" smtClean="0"/>
              <a:t>же раствора</a:t>
            </a:r>
            <a:r>
              <a:rPr lang="ru-RU" dirty="0"/>
              <a:t>) (В). При необходимости введение </a:t>
            </a:r>
            <a:r>
              <a:rPr lang="ru-RU" dirty="0" err="1"/>
              <a:t>эпинефрина</a:t>
            </a:r>
            <a:r>
              <a:rPr lang="ru-RU" dirty="0"/>
              <a:t> (</a:t>
            </a:r>
            <a:r>
              <a:rPr lang="ru-RU" dirty="0" smtClean="0"/>
              <a:t>адреналина</a:t>
            </a:r>
            <a:r>
              <a:rPr lang="ru-RU" dirty="0"/>
              <a:t>) можно повторить через 5–15 </a:t>
            </a:r>
            <a:r>
              <a:rPr lang="ru-RU" dirty="0" smtClean="0"/>
              <a:t>мин.</a:t>
            </a:r>
            <a:endParaRPr lang="ru-RU" dirty="0"/>
          </a:p>
          <a:p>
            <a:pPr marL="514350" indent="-514350">
              <a:spcBef>
                <a:spcPts val="2400"/>
              </a:spcBef>
              <a:buFont typeface="+mj-lt"/>
              <a:buAutoNum type="arabicPeriod" startAt="4"/>
            </a:pPr>
            <a:r>
              <a:rPr lang="ru-RU" b="1" dirty="0" smtClean="0"/>
              <a:t>Уложить </a:t>
            </a:r>
            <a:r>
              <a:rPr lang="ru-RU" b="1" dirty="0"/>
              <a:t>больного на спину</a:t>
            </a:r>
            <a:r>
              <a:rPr lang="ru-RU" dirty="0"/>
              <a:t>, приподнять </a:t>
            </a:r>
            <a:r>
              <a:rPr lang="ru-RU" dirty="0" smtClean="0"/>
              <a:t>нижние конечности</a:t>
            </a:r>
            <a:r>
              <a:rPr lang="ru-RU" dirty="0"/>
              <a:t>, повернуть </a:t>
            </a:r>
            <a:r>
              <a:rPr lang="ru-RU" dirty="0" smtClean="0"/>
              <a:t>голову </a:t>
            </a:r>
            <a:r>
              <a:rPr lang="ru-RU" dirty="0"/>
              <a:t>в сторону, выдвинуть нижнюю </a:t>
            </a:r>
            <a:r>
              <a:rPr lang="ru-RU" dirty="0" smtClean="0"/>
              <a:t>челюсть </a:t>
            </a:r>
            <a:r>
              <a:rPr lang="ru-RU" dirty="0"/>
              <a:t>для </a:t>
            </a:r>
            <a:r>
              <a:rPr lang="ru-RU" dirty="0" smtClean="0"/>
              <a:t>предупреждения </a:t>
            </a:r>
            <a:r>
              <a:rPr lang="ru-RU" dirty="0"/>
              <a:t>асфиксии и </a:t>
            </a:r>
            <a:r>
              <a:rPr lang="ru-RU" dirty="0" smtClean="0"/>
              <a:t>предотвращения </a:t>
            </a:r>
            <a:r>
              <a:rPr lang="ru-RU" dirty="0"/>
              <a:t>аспирации рвотными массами. Если у больного есть </a:t>
            </a:r>
            <a:r>
              <a:rPr lang="ru-RU" dirty="0" smtClean="0"/>
              <a:t>зубные протезы</a:t>
            </a:r>
            <a:r>
              <a:rPr lang="ru-RU" dirty="0"/>
              <a:t>, их необходимо удалить. Нельзя поднимать пациента </a:t>
            </a:r>
            <a:r>
              <a:rPr lang="ru-RU" dirty="0" smtClean="0"/>
              <a:t>или переводить </a:t>
            </a:r>
            <a:r>
              <a:rPr lang="ru-RU" dirty="0"/>
              <a:t>его в положение сидя, так как это в течение </a:t>
            </a:r>
            <a:r>
              <a:rPr lang="ru-RU" dirty="0" smtClean="0"/>
              <a:t>нескольких секунд </a:t>
            </a:r>
            <a:r>
              <a:rPr lang="ru-RU" dirty="0"/>
              <a:t>может привести к фатальному исходу.</a:t>
            </a:r>
          </a:p>
          <a:p>
            <a:pPr marL="533400" indent="0">
              <a:buNone/>
            </a:pPr>
            <a:r>
              <a:rPr lang="ru-RU" dirty="0"/>
              <a:t>Необходим контроль и обеспечение проходимости верхних </a:t>
            </a:r>
            <a:r>
              <a:rPr lang="ru-RU" dirty="0" smtClean="0"/>
              <a:t>дыхательных </a:t>
            </a:r>
            <a:r>
              <a:rPr lang="ru-RU" dirty="0"/>
              <a:t>путей. </a:t>
            </a:r>
            <a:r>
              <a:rPr lang="ru-RU" dirty="0" smtClean="0"/>
              <a:t>При необходимости – выполнить </a:t>
            </a:r>
            <a:r>
              <a:rPr lang="ru-RU" dirty="0"/>
              <a:t>тройной прием </a:t>
            </a:r>
            <a:r>
              <a:rPr lang="ru-RU" dirty="0" err="1" smtClean="0"/>
              <a:t>Сафара</a:t>
            </a:r>
            <a:r>
              <a:rPr lang="ru-RU" dirty="0" smtClean="0"/>
              <a:t>, ввести воздуховод. </a:t>
            </a:r>
            <a:r>
              <a:rPr lang="ru-RU" dirty="0"/>
              <a:t>У больных с </a:t>
            </a:r>
            <a:r>
              <a:rPr lang="ru-RU" dirty="0" smtClean="0"/>
              <a:t>нарушением проходимости </a:t>
            </a:r>
            <a:r>
              <a:rPr lang="ru-RU" dirty="0"/>
              <a:t>дыхательных путей вследствие отека глотки и </a:t>
            </a:r>
            <a:r>
              <a:rPr lang="ru-RU" dirty="0" smtClean="0"/>
              <a:t>гортани необходимо </a:t>
            </a:r>
            <a:r>
              <a:rPr lang="ru-RU" dirty="0"/>
              <a:t>как можно быстрее </a:t>
            </a:r>
            <a:r>
              <a:rPr lang="ru-RU" dirty="0" err="1"/>
              <a:t>интубировать</a:t>
            </a:r>
            <a:r>
              <a:rPr lang="ru-RU" dirty="0"/>
              <a:t> </a:t>
            </a:r>
            <a:r>
              <a:rPr lang="ru-RU" dirty="0" smtClean="0"/>
              <a:t>трахею или выполнить </a:t>
            </a:r>
            <a:r>
              <a:rPr lang="ru-RU" dirty="0" err="1" smtClean="0"/>
              <a:t>коникотомию</a:t>
            </a:r>
            <a:r>
              <a:rPr lang="ru-RU" dirty="0" smtClean="0"/>
              <a:t>.</a:t>
            </a:r>
            <a:endParaRPr lang="ru-RU" dirty="0"/>
          </a:p>
          <a:p>
            <a:pPr marL="514350" indent="-514350">
              <a:spcBef>
                <a:spcPts val="2400"/>
              </a:spcBef>
              <a:buFont typeface="+mj-lt"/>
              <a:buAutoNum type="arabicPeriod" startAt="6"/>
            </a:pPr>
            <a:r>
              <a:rPr lang="ru-RU" b="1" dirty="0" smtClean="0"/>
              <a:t>Обеспечить </a:t>
            </a:r>
            <a:r>
              <a:rPr lang="ru-RU" b="1" dirty="0"/>
              <a:t>поступление к больному свежего воздуха </a:t>
            </a:r>
            <a:r>
              <a:rPr lang="ru-RU" b="1" dirty="0" smtClean="0"/>
              <a:t>или </a:t>
            </a:r>
            <a:r>
              <a:rPr lang="ru-RU" b="1" dirty="0" err="1" smtClean="0"/>
              <a:t>ингалировать</a:t>
            </a:r>
            <a:r>
              <a:rPr lang="ru-RU" b="1" dirty="0" smtClean="0"/>
              <a:t> </a:t>
            </a:r>
            <a:r>
              <a:rPr lang="ru-RU" b="1" dirty="0"/>
              <a:t>кислород </a:t>
            </a:r>
            <a:r>
              <a:rPr lang="ru-RU" dirty="0"/>
              <a:t>(6–8 л/мин</a:t>
            </a:r>
            <a:r>
              <a:rPr lang="ru-RU" dirty="0" smtClean="0"/>
              <a:t>) через </a:t>
            </a:r>
            <a:r>
              <a:rPr lang="ru-RU" dirty="0"/>
              <a:t>маску, носовой катетер или через </a:t>
            </a:r>
            <a:r>
              <a:rPr lang="ru-RU" dirty="0" err="1" smtClean="0"/>
              <a:t>воздуховодную</a:t>
            </a:r>
            <a:r>
              <a:rPr lang="ru-RU" dirty="0" smtClean="0"/>
              <a:t> трубку.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778419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333500"/>
            <a:ext cx="11010900" cy="5232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ru-RU" b="1" dirty="0" smtClean="0"/>
              <a:t>Наладить </a:t>
            </a:r>
            <a:r>
              <a:rPr lang="ru-RU" b="1" dirty="0"/>
              <a:t>внутривенный доступ</a:t>
            </a:r>
            <a:r>
              <a:rPr lang="ru-RU" dirty="0"/>
              <a:t>. Если препарат вводился в/в</a:t>
            </a:r>
            <a:r>
              <a:rPr lang="ru-RU" dirty="0" smtClean="0"/>
              <a:t>, то необходимо </a:t>
            </a:r>
            <a:r>
              <a:rPr lang="ru-RU" dirty="0"/>
              <a:t>сохранить доступ. Вводить 1–2 л 0,9% раствора </a:t>
            </a:r>
            <a:r>
              <a:rPr lang="ru-RU" dirty="0" smtClean="0"/>
              <a:t>хлорида </a:t>
            </a:r>
            <a:r>
              <a:rPr lang="ru-RU" dirty="0"/>
              <a:t>натрия </a:t>
            </a:r>
            <a:r>
              <a:rPr lang="ru-RU" dirty="0" smtClean="0"/>
              <a:t>(для </a:t>
            </a:r>
            <a:r>
              <a:rPr lang="ru-RU" dirty="0"/>
              <a:t>взрослого 5–10 мл/кг в первые 5–10 мин</a:t>
            </a:r>
            <a:r>
              <a:rPr lang="ru-RU" dirty="0" smtClean="0"/>
              <a:t>; для </a:t>
            </a:r>
            <a:r>
              <a:rPr lang="ru-RU" dirty="0"/>
              <a:t>ребенка – 10 мл/кг).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ru-RU" b="1" dirty="0" smtClean="0"/>
              <a:t>Будьте </a:t>
            </a:r>
            <a:r>
              <a:rPr lang="ru-RU" b="1" dirty="0"/>
              <a:t>всегда готовы к проведению сердечно-легочной </a:t>
            </a:r>
            <a:r>
              <a:rPr lang="ru-RU" b="1" dirty="0" smtClean="0"/>
              <a:t>реанимации</a:t>
            </a:r>
            <a:r>
              <a:rPr lang="ru-RU" dirty="0"/>
              <a:t>. </a:t>
            </a:r>
            <a:r>
              <a:rPr lang="ru-RU" dirty="0" smtClean="0"/>
              <a:t>СЛР проводится по правилам </a:t>
            </a:r>
            <a:r>
              <a:rPr lang="ru-RU" dirty="0" err="1" smtClean="0"/>
              <a:t>Сафара</a:t>
            </a:r>
            <a:r>
              <a:rPr lang="ru-RU" dirty="0" smtClean="0"/>
              <a:t>, соотношение </a:t>
            </a:r>
            <a:r>
              <a:rPr lang="ru-RU" dirty="0"/>
              <a:t>вдохов с компрессией грудной клетки – 2:30.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ru-RU" b="1" dirty="0" err="1" smtClean="0"/>
              <a:t>Мониторировать</a:t>
            </a:r>
            <a:r>
              <a:rPr lang="ru-RU" b="1" dirty="0" smtClean="0"/>
              <a:t> </a:t>
            </a:r>
            <a:r>
              <a:rPr lang="ru-RU" b="1" dirty="0"/>
              <a:t>АД</a:t>
            </a:r>
            <a:r>
              <a:rPr lang="ru-RU" dirty="0"/>
              <a:t>, пульс, частоту дыхательных движений</a:t>
            </a:r>
            <a:r>
              <a:rPr lang="ru-RU" dirty="0" smtClean="0"/>
              <a:t>. При </a:t>
            </a:r>
            <a:r>
              <a:rPr lang="ru-RU" dirty="0"/>
              <a:t>отсутствии возможности подсоединить монитор измерять АД</a:t>
            </a:r>
            <a:r>
              <a:rPr lang="ru-RU" dirty="0" smtClean="0"/>
              <a:t>, пульс </a:t>
            </a:r>
            <a:r>
              <a:rPr lang="ru-RU" dirty="0"/>
              <a:t>вручную каждые 2–5 мин, </a:t>
            </a:r>
            <a:r>
              <a:rPr lang="ru-RU" dirty="0" smtClean="0"/>
              <a:t>при возможности контролировать </a:t>
            </a:r>
            <a:r>
              <a:rPr lang="ru-RU" dirty="0"/>
              <a:t>уровень </a:t>
            </a:r>
            <a:r>
              <a:rPr lang="ru-RU" dirty="0" err="1"/>
              <a:t>оксигенации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ru-RU" b="1" dirty="0" smtClean="0"/>
              <a:t>Обеспечить транспортировку </a:t>
            </a:r>
            <a:r>
              <a:rPr lang="ru-RU" b="1" dirty="0"/>
              <a:t>больного </a:t>
            </a:r>
            <a:r>
              <a:rPr lang="ru-RU" dirty="0"/>
              <a:t>в отделение реанимации.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529417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333500"/>
            <a:ext cx="11010900" cy="5232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Дальнейшая тактика ведения при развитии АШ: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 </a:t>
            </a:r>
            <a:r>
              <a:rPr lang="ru-RU" dirty="0"/>
              <a:t>неэффективности проводимой терапии </a:t>
            </a:r>
            <a:r>
              <a:rPr lang="ru-RU" b="1" dirty="0" err="1">
                <a:solidFill>
                  <a:srgbClr val="0070C0"/>
                </a:solidFill>
              </a:rPr>
              <a:t>эпинефрин</a:t>
            </a:r>
            <a:r>
              <a:rPr lang="ru-RU" dirty="0"/>
              <a:t> </a:t>
            </a:r>
            <a:r>
              <a:rPr lang="ru-RU" dirty="0" smtClean="0"/>
              <a:t>может вводится </a:t>
            </a:r>
            <a:r>
              <a:rPr lang="ru-RU" dirty="0"/>
              <a:t>в/в </a:t>
            </a:r>
            <a:r>
              <a:rPr lang="ru-RU" dirty="0" err="1"/>
              <a:t>струйно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/>
              <a:t>0,1% – 1 мл </a:t>
            </a:r>
            <a:r>
              <a:rPr lang="ru-RU" dirty="0" smtClean="0"/>
              <a:t>в </a:t>
            </a:r>
            <a:r>
              <a:rPr lang="ru-RU" dirty="0"/>
              <a:t>10 мл 0,9% раствора </a:t>
            </a:r>
            <a:r>
              <a:rPr lang="en-US" dirty="0" err="1" smtClean="0"/>
              <a:t>NaCl</a:t>
            </a:r>
            <a:r>
              <a:rPr lang="ru-RU" dirty="0" smtClean="0"/>
              <a:t>), </a:t>
            </a:r>
            <a:r>
              <a:rPr lang="ru-RU" dirty="0"/>
              <a:t>вводят </a:t>
            </a:r>
            <a:r>
              <a:rPr lang="ru-RU" dirty="0" smtClean="0"/>
              <a:t>медленно, </a:t>
            </a:r>
            <a:r>
              <a:rPr lang="ru-RU" dirty="0"/>
              <a:t>в </a:t>
            </a:r>
            <a:r>
              <a:rPr lang="ru-RU" dirty="0" smtClean="0"/>
              <a:t>течение </a:t>
            </a:r>
            <a:r>
              <a:rPr lang="ru-RU" dirty="0"/>
              <a:t>5–10 </a:t>
            </a:r>
            <a:r>
              <a:rPr lang="ru-RU" dirty="0" smtClean="0"/>
              <a:t>мин или </a:t>
            </a:r>
            <a:r>
              <a:rPr lang="ru-RU" dirty="0"/>
              <a:t>начинается в/в капельное введение </a:t>
            </a:r>
            <a:r>
              <a:rPr lang="ru-RU" dirty="0" err="1" smtClean="0"/>
              <a:t>эпинефрина</a:t>
            </a:r>
            <a:r>
              <a:rPr lang="ru-RU" dirty="0" smtClean="0"/>
              <a:t> (0,1% – 1 </a:t>
            </a:r>
            <a:r>
              <a:rPr lang="ru-RU" dirty="0"/>
              <a:t>мл в 100 мл 0,9% раствора </a:t>
            </a:r>
            <a:r>
              <a:rPr lang="en-US" dirty="0" err="1"/>
              <a:t>NaCl</a:t>
            </a:r>
            <a:r>
              <a:rPr lang="ru-RU" dirty="0" smtClean="0"/>
              <a:t>) </a:t>
            </a:r>
            <a:r>
              <a:rPr lang="ru-RU" dirty="0"/>
              <a:t>с начальной </a:t>
            </a:r>
            <a:r>
              <a:rPr lang="ru-RU" dirty="0" smtClean="0"/>
              <a:t>скоростью </a:t>
            </a:r>
            <a:r>
              <a:rPr lang="ru-RU" dirty="0"/>
              <a:t>введения 30–100 мл/ч (5–15 мкг/мин), титруя </a:t>
            </a:r>
            <a:r>
              <a:rPr lang="ru-RU" dirty="0" smtClean="0"/>
              <a:t>дозу </a:t>
            </a:r>
            <a:r>
              <a:rPr lang="ru-RU" dirty="0"/>
              <a:t>в </a:t>
            </a:r>
            <a:r>
              <a:rPr lang="ru-RU" dirty="0" smtClean="0"/>
              <a:t>зависимости </a:t>
            </a:r>
            <a:r>
              <a:rPr lang="ru-RU" dirty="0"/>
              <a:t>от клинического </a:t>
            </a:r>
            <a:r>
              <a:rPr lang="ru-RU" dirty="0" smtClean="0"/>
              <a:t>ответа.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наиболее тяжелых случаях рекомендовано перейти на </a:t>
            </a:r>
            <a:r>
              <a:rPr lang="ru-RU" dirty="0" smtClean="0"/>
              <a:t>в/в капельное </a:t>
            </a:r>
            <a:r>
              <a:rPr lang="ru-RU" dirty="0"/>
              <a:t>введение </a:t>
            </a:r>
            <a:r>
              <a:rPr lang="ru-RU" dirty="0" err="1"/>
              <a:t>прессорных</a:t>
            </a:r>
            <a:r>
              <a:rPr lang="ru-RU" dirty="0"/>
              <a:t> аминов:</a:t>
            </a:r>
          </a:p>
          <a:p>
            <a:pPr marL="622300">
              <a:buFont typeface="Calibri" panose="020F0502020204030204" pitchFamily="34" charset="0"/>
              <a:buChar char="‒"/>
            </a:pPr>
            <a:r>
              <a:rPr lang="ru-RU" b="1" dirty="0" err="1" smtClean="0">
                <a:solidFill>
                  <a:srgbClr val="0070C0"/>
                </a:solidFill>
              </a:rPr>
              <a:t>Норэпинефрин</a:t>
            </a:r>
            <a:r>
              <a:rPr lang="ru-RU" dirty="0" smtClean="0"/>
              <a:t> </a:t>
            </a:r>
            <a:r>
              <a:rPr lang="ru-RU" dirty="0"/>
              <a:t>(норадреналин) в/в </a:t>
            </a:r>
            <a:r>
              <a:rPr lang="ru-RU" dirty="0" err="1"/>
              <a:t>капельно</a:t>
            </a:r>
            <a:r>
              <a:rPr lang="ru-RU" dirty="0"/>
              <a:t> 2–4 мг (1–2 </a:t>
            </a:r>
            <a:r>
              <a:rPr lang="ru-RU" dirty="0" smtClean="0"/>
              <a:t>мл 0,2</a:t>
            </a:r>
            <a:r>
              <a:rPr lang="ru-RU" dirty="0"/>
              <a:t>% раствора), разведя в 500 мл 5% раствора глюкозы или 0,9</a:t>
            </a:r>
            <a:r>
              <a:rPr lang="ru-RU" dirty="0" smtClean="0"/>
              <a:t>% раствора </a:t>
            </a:r>
            <a:r>
              <a:rPr lang="en-US" dirty="0" err="1"/>
              <a:t>NaCl</a:t>
            </a:r>
            <a:r>
              <a:rPr lang="ru-RU" dirty="0" smtClean="0"/>
              <a:t>, </a:t>
            </a:r>
            <a:r>
              <a:rPr lang="ru-RU" dirty="0"/>
              <a:t>со скоростью </a:t>
            </a:r>
            <a:r>
              <a:rPr lang="ru-RU" dirty="0" err="1"/>
              <a:t>инфузии</a:t>
            </a:r>
            <a:r>
              <a:rPr lang="ru-RU" dirty="0"/>
              <a:t> 4–8 мкг/мин </a:t>
            </a:r>
            <a:r>
              <a:rPr lang="ru-RU" dirty="0" smtClean="0"/>
              <a:t>до стабилизации </a:t>
            </a:r>
            <a:r>
              <a:rPr lang="ru-RU" dirty="0"/>
              <a:t>АД.</a:t>
            </a:r>
          </a:p>
          <a:p>
            <a:pPr marL="622300">
              <a:buFont typeface="Calibri" panose="020F0502020204030204" pitchFamily="34" charset="0"/>
              <a:buChar char="‒"/>
            </a:pPr>
            <a:r>
              <a:rPr lang="ru-RU" b="1" dirty="0" err="1" smtClean="0">
                <a:solidFill>
                  <a:srgbClr val="0070C0"/>
                </a:solidFill>
              </a:rPr>
              <a:t>Допамин</a:t>
            </a:r>
            <a:r>
              <a:rPr lang="ru-RU" dirty="0" smtClean="0"/>
              <a:t> </a:t>
            </a:r>
            <a:r>
              <a:rPr lang="ru-RU" dirty="0"/>
              <a:t>400 мг растворяют в 500 мл 0,9% раствора </a:t>
            </a:r>
            <a:r>
              <a:rPr lang="en-US" dirty="0" err="1"/>
              <a:t>NaCl</a:t>
            </a:r>
            <a:r>
              <a:rPr lang="en-US" dirty="0"/>
              <a:t> </a:t>
            </a:r>
            <a:r>
              <a:rPr lang="ru-RU" dirty="0" smtClean="0"/>
              <a:t>или </a:t>
            </a:r>
            <a:r>
              <a:rPr lang="ru-RU" dirty="0"/>
              <a:t>5% раствора глюкозы с начальной скоростью </a:t>
            </a:r>
            <a:r>
              <a:rPr lang="ru-RU" dirty="0" smtClean="0"/>
              <a:t>введения 2–20 </a:t>
            </a:r>
            <a:r>
              <a:rPr lang="ru-RU" dirty="0"/>
              <a:t>мкг/кг/мин, титруя дозу, чтобы систолическое </a:t>
            </a:r>
            <a:r>
              <a:rPr lang="ru-RU" dirty="0" smtClean="0"/>
              <a:t>давление было более </a:t>
            </a:r>
            <a:r>
              <a:rPr lang="ru-RU" dirty="0"/>
              <a:t>90 мм </a:t>
            </a:r>
            <a:r>
              <a:rPr lang="ru-RU" dirty="0" err="1"/>
              <a:t>рт.ст</a:t>
            </a:r>
            <a:r>
              <a:rPr lang="ru-RU" dirty="0"/>
              <a:t>. При тяжелом течении анафилаксии доза </a:t>
            </a:r>
            <a:r>
              <a:rPr lang="ru-RU" dirty="0" smtClean="0"/>
              <a:t>может быть </a:t>
            </a:r>
            <a:r>
              <a:rPr lang="ru-RU" dirty="0"/>
              <a:t>увеличена до 50 мкг/кг/мин и более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07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41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Аллергические болезни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8542"/>
            <a:ext cx="10515600" cy="5041338"/>
          </a:xfrm>
        </p:spPr>
        <p:txBody>
          <a:bodyPr/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Причиной аллергических болезней являются экзогенные аллергены: </a:t>
            </a:r>
            <a:endParaRPr lang="ru-RU" sz="3000" b="1" dirty="0" smtClean="0">
              <a:solidFill>
                <a:srgbClr val="FF0000"/>
              </a:solidFill>
            </a:endParaRPr>
          </a:p>
          <a:p>
            <a:pPr marL="542925"/>
            <a:r>
              <a:rPr lang="ru-RU" b="1" dirty="0" smtClean="0"/>
              <a:t>бытовые (домашняя </a:t>
            </a:r>
            <a:r>
              <a:rPr lang="ru-RU" b="1" dirty="0"/>
              <a:t>и библиотечная пыль), </a:t>
            </a:r>
            <a:endParaRPr lang="ru-RU" b="1" dirty="0" smtClean="0"/>
          </a:p>
          <a:p>
            <a:pPr marL="542925"/>
            <a:r>
              <a:rPr lang="ru-RU" b="1" dirty="0" smtClean="0"/>
              <a:t>пыльцевые </a:t>
            </a:r>
            <a:r>
              <a:rPr lang="ru-RU" b="1" dirty="0"/>
              <a:t>(пыльца трав, деревьев), </a:t>
            </a:r>
            <a:endParaRPr lang="ru-RU" b="1" dirty="0" smtClean="0"/>
          </a:p>
          <a:p>
            <a:pPr marL="542925"/>
            <a:r>
              <a:rPr lang="ru-RU" b="1" dirty="0" err="1" smtClean="0"/>
              <a:t>эпидермальные</a:t>
            </a:r>
            <a:r>
              <a:rPr lang="ru-RU" b="1" dirty="0" smtClean="0"/>
              <a:t> </a:t>
            </a:r>
            <a:r>
              <a:rPr lang="ru-RU" b="1" dirty="0"/>
              <a:t>(перхоть и шерсть животных), </a:t>
            </a:r>
            <a:endParaRPr lang="ru-RU" b="1" dirty="0" smtClean="0"/>
          </a:p>
          <a:p>
            <a:pPr marL="542925"/>
            <a:r>
              <a:rPr lang="ru-RU" b="1" dirty="0" smtClean="0"/>
              <a:t>пищевые</a:t>
            </a:r>
            <a:r>
              <a:rPr lang="ru-RU" b="1" dirty="0"/>
              <a:t>, </a:t>
            </a:r>
            <a:endParaRPr lang="ru-RU" b="1" dirty="0" smtClean="0"/>
          </a:p>
          <a:p>
            <a:pPr marL="542925"/>
            <a:r>
              <a:rPr lang="ru-RU" b="1" dirty="0" smtClean="0"/>
              <a:t>лекарственные</a:t>
            </a:r>
            <a:r>
              <a:rPr lang="ru-RU" b="1" dirty="0"/>
              <a:t>, </a:t>
            </a:r>
            <a:endParaRPr lang="ru-RU" b="1" dirty="0" smtClean="0"/>
          </a:p>
          <a:p>
            <a:pPr marL="542925"/>
            <a:r>
              <a:rPr lang="ru-RU" b="1" dirty="0" smtClean="0"/>
              <a:t>биологические </a:t>
            </a:r>
            <a:r>
              <a:rPr lang="ru-RU" b="1" dirty="0"/>
              <a:t>(насекомые, гельминты, микроорганизмы), </a:t>
            </a:r>
            <a:endParaRPr lang="ru-RU" b="1" dirty="0" smtClean="0"/>
          </a:p>
          <a:p>
            <a:pPr marL="542925"/>
            <a:r>
              <a:rPr lang="ru-RU" b="1" dirty="0" smtClean="0"/>
              <a:t>химические </a:t>
            </a:r>
            <a:r>
              <a:rPr lang="ru-RU" b="1" dirty="0"/>
              <a:t>(все виды макро- и </a:t>
            </a:r>
            <a:r>
              <a:rPr lang="ru-RU" b="1" dirty="0" err="1"/>
              <a:t>микромолекулярных</a:t>
            </a:r>
            <a:r>
              <a:rPr lang="ru-RU" b="1" dirty="0"/>
              <a:t> веществ). </a:t>
            </a:r>
          </a:p>
        </p:txBody>
      </p:sp>
    </p:spTree>
    <p:extLst>
      <p:ext uri="{BB962C8B-B14F-4D97-AF65-F5344CB8AC3E}">
        <p14:creationId xmlns:p14="http://schemas.microsoft.com/office/powerpoint/2010/main" val="37859883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333500"/>
            <a:ext cx="11010900" cy="5232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Дальнейшая тактика ведения при развитии АШ</a:t>
            </a:r>
            <a:r>
              <a:rPr lang="ru-RU" sz="3000" b="1" dirty="0" smtClean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dirty="0" smtClean="0"/>
              <a:t>В </a:t>
            </a:r>
            <a:r>
              <a:rPr lang="ru-RU" dirty="0"/>
              <a:t>зарубежной литературе имеются данные об </a:t>
            </a:r>
            <a:r>
              <a:rPr lang="ru-RU" dirty="0" smtClean="0"/>
              <a:t>использовании </a:t>
            </a:r>
            <a:r>
              <a:rPr lang="ru-RU" b="1" dirty="0">
                <a:solidFill>
                  <a:srgbClr val="0070C0"/>
                </a:solidFill>
              </a:rPr>
              <a:t>глюкагона</a:t>
            </a:r>
            <a:r>
              <a:rPr lang="ru-RU" dirty="0"/>
              <a:t> у пациентов с резистентностью к </a:t>
            </a:r>
            <a:r>
              <a:rPr lang="ru-RU" dirty="0" err="1" smtClean="0"/>
              <a:t>адреномиметикам</a:t>
            </a:r>
            <a:r>
              <a:rPr lang="ru-RU" dirty="0"/>
              <a:t>. Это часто отмечается у больных, </a:t>
            </a:r>
            <a:r>
              <a:rPr lang="ru-RU" dirty="0" smtClean="0"/>
              <a:t>получавших </a:t>
            </a:r>
            <a:r>
              <a:rPr lang="ru-RU" dirty="0"/>
              <a:t>β-блокаторы до развития АШ. Глюкагон вводится в </a:t>
            </a:r>
            <a:r>
              <a:rPr lang="ru-RU" dirty="0" smtClean="0"/>
              <a:t>дозе 1–5 </a:t>
            </a:r>
            <a:r>
              <a:rPr lang="ru-RU" dirty="0"/>
              <a:t>мг (у детей 20–30 мг/кг, максимально 1 мг) </a:t>
            </a:r>
            <a:r>
              <a:rPr lang="ru-RU" dirty="0" smtClean="0"/>
              <a:t>внутривенно </a:t>
            </a:r>
            <a:r>
              <a:rPr lang="ru-RU" dirty="0"/>
              <a:t>в течение 5 мин, затем в титруемой дозе 5–15 </a:t>
            </a:r>
            <a:r>
              <a:rPr lang="ru-RU" dirty="0" smtClean="0"/>
              <a:t>мкг/мин в </a:t>
            </a:r>
            <a:r>
              <a:rPr lang="ru-RU" dirty="0"/>
              <a:t>зависимости от ответа на проводимую терапию. </a:t>
            </a:r>
            <a:r>
              <a:rPr lang="ru-RU" dirty="0" smtClean="0"/>
              <a:t>Необходимо помнить</a:t>
            </a:r>
            <a:r>
              <a:rPr lang="ru-RU" dirty="0"/>
              <a:t>, что глюкагон может вызывать рвоту и, как следствие</a:t>
            </a:r>
            <a:r>
              <a:rPr lang="ru-RU" dirty="0" smtClean="0"/>
              <a:t>, возникновение </a:t>
            </a:r>
            <a:r>
              <a:rPr lang="ru-RU" dirty="0"/>
              <a:t>аспирации, поэтому рекомендуется положить </a:t>
            </a:r>
            <a:r>
              <a:rPr lang="ru-RU" dirty="0" smtClean="0"/>
              <a:t>пациента </a:t>
            </a:r>
            <a:r>
              <a:rPr lang="ru-RU" dirty="0"/>
              <a:t>на бок.</a:t>
            </a:r>
          </a:p>
          <a:p>
            <a:r>
              <a:rPr lang="ru-RU" dirty="0"/>
              <a:t>Если у пациентов, получающих </a:t>
            </a:r>
            <a:r>
              <a:rPr lang="ru-RU" dirty="0" err="1"/>
              <a:t>адреномиметики</a:t>
            </a:r>
            <a:r>
              <a:rPr lang="ru-RU" dirty="0"/>
              <a:t> и глюкагон</a:t>
            </a:r>
            <a:r>
              <a:rPr lang="ru-RU" dirty="0" smtClean="0"/>
              <a:t>, сохраняется </a:t>
            </a:r>
            <a:r>
              <a:rPr lang="ru-RU" dirty="0"/>
              <a:t>недостаточный эффект, то возможно назначение </a:t>
            </a:r>
            <a:r>
              <a:rPr lang="ru-RU" b="1" dirty="0" err="1" smtClean="0">
                <a:solidFill>
                  <a:srgbClr val="0070C0"/>
                </a:solidFill>
              </a:rPr>
              <a:t>изопротеренола</a:t>
            </a:r>
            <a:r>
              <a:rPr lang="ru-RU" dirty="0" smtClean="0"/>
              <a:t> </a:t>
            </a:r>
            <a:r>
              <a:rPr lang="ru-RU" dirty="0"/>
              <a:t>в/в 1 мг (0,1 мкг/кг/мин). Необходимо учитывать, </a:t>
            </a:r>
            <a:r>
              <a:rPr lang="ru-RU" dirty="0" smtClean="0"/>
              <a:t>что на </a:t>
            </a:r>
            <a:r>
              <a:rPr lang="ru-RU" dirty="0"/>
              <a:t>фоне введения </a:t>
            </a:r>
            <a:r>
              <a:rPr lang="ru-RU" dirty="0" err="1"/>
              <a:t>изопротеренола</a:t>
            </a:r>
            <a:r>
              <a:rPr lang="ru-RU" dirty="0"/>
              <a:t> возможно угнетение </a:t>
            </a:r>
            <a:r>
              <a:rPr lang="ru-RU" dirty="0" smtClean="0"/>
              <a:t>сократимости </a:t>
            </a:r>
            <a:r>
              <a:rPr lang="ru-RU" dirty="0"/>
              <a:t>миокарда, которое было вызвано β-блокаторами, </a:t>
            </a:r>
            <a:r>
              <a:rPr lang="ru-RU" dirty="0" smtClean="0"/>
              <a:t>развитие аритмии </a:t>
            </a:r>
            <a:r>
              <a:rPr lang="ru-RU" dirty="0"/>
              <a:t>и ишемии миокарда.</a:t>
            </a:r>
            <a:endParaRPr lang="ru-RU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824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 анафилактического шока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333500"/>
            <a:ext cx="11010900" cy="5232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Дальнейшая тактика ведения при развитии АШ</a:t>
            </a:r>
            <a:r>
              <a:rPr lang="ru-RU" sz="3000" b="1" dirty="0" smtClean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Для </a:t>
            </a:r>
            <a:r>
              <a:rPr lang="ru-RU" dirty="0"/>
              <a:t>ликвидации </a:t>
            </a:r>
            <a:r>
              <a:rPr lang="ru-RU" dirty="0" err="1"/>
              <a:t>гиповолемии</a:t>
            </a:r>
            <a:r>
              <a:rPr lang="ru-RU" dirty="0"/>
              <a:t> показана </a:t>
            </a:r>
            <a:r>
              <a:rPr lang="ru-RU" dirty="0" err="1"/>
              <a:t>инфузионная</a:t>
            </a:r>
            <a:r>
              <a:rPr lang="ru-RU" dirty="0"/>
              <a:t> </a:t>
            </a:r>
            <a:r>
              <a:rPr lang="ru-RU" dirty="0" smtClean="0"/>
              <a:t>терапия:</a:t>
            </a:r>
            <a:endParaRPr lang="ru-RU" dirty="0"/>
          </a:p>
          <a:p>
            <a:pPr>
              <a:buFont typeface="Calibri" panose="020F0502020204030204" pitchFamily="34" charset="0"/>
              <a:buChar char="‒"/>
            </a:pPr>
            <a:r>
              <a:rPr lang="ru-RU" b="1" dirty="0">
                <a:solidFill>
                  <a:srgbClr val="0070C0"/>
                </a:solidFill>
              </a:rPr>
              <a:t>0,9% раствор </a:t>
            </a:r>
            <a:r>
              <a:rPr lang="en-US" b="1" dirty="0" err="1" smtClean="0">
                <a:solidFill>
                  <a:srgbClr val="0070C0"/>
                </a:solidFill>
              </a:rPr>
              <a:t>NaCl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или </a:t>
            </a:r>
            <a:r>
              <a:rPr lang="ru-RU" dirty="0"/>
              <a:t>другие </a:t>
            </a:r>
            <a:r>
              <a:rPr lang="ru-RU" dirty="0" err="1"/>
              <a:t>официнальные</a:t>
            </a:r>
            <a:r>
              <a:rPr lang="ru-RU" dirty="0"/>
              <a:t> изотонические </a:t>
            </a:r>
            <a:r>
              <a:rPr lang="ru-RU" dirty="0" smtClean="0"/>
              <a:t>растворы;</a:t>
            </a:r>
            <a:endParaRPr lang="ru-RU" dirty="0"/>
          </a:p>
          <a:p>
            <a:pPr>
              <a:buFont typeface="Calibri" panose="020F0502020204030204" pitchFamily="34" charset="0"/>
              <a:buChar char="‒"/>
            </a:pPr>
            <a:r>
              <a:rPr lang="ru-RU" b="1" dirty="0" smtClean="0">
                <a:solidFill>
                  <a:srgbClr val="0070C0"/>
                </a:solidFill>
              </a:rPr>
              <a:t>декстран</a:t>
            </a:r>
            <a:r>
              <a:rPr lang="ru-RU" dirty="0"/>
              <a:t>, средняя молекулярная масса 35 000–45 000 </a:t>
            </a:r>
            <a:r>
              <a:rPr lang="ru-RU" dirty="0" smtClean="0"/>
              <a:t>Дальтон.</a:t>
            </a:r>
            <a:endParaRPr lang="ru-RU" dirty="0"/>
          </a:p>
          <a:p>
            <a:pPr marL="514350" indent="-514350">
              <a:buFont typeface="+mj-lt"/>
              <a:buAutoNum type="arabicPeriod" startAt="5"/>
            </a:pPr>
            <a:r>
              <a:rPr lang="ru-RU" dirty="0" smtClean="0"/>
              <a:t>К </a:t>
            </a:r>
            <a:r>
              <a:rPr lang="ru-RU" dirty="0"/>
              <a:t>препаратам второго ряда относятся: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b="1" dirty="0" smtClean="0">
                <a:solidFill>
                  <a:srgbClr val="0070C0"/>
                </a:solidFill>
              </a:rPr>
              <a:t>Системные </a:t>
            </a:r>
            <a:r>
              <a:rPr lang="ru-RU" b="1" dirty="0">
                <a:solidFill>
                  <a:srgbClr val="0070C0"/>
                </a:solidFill>
              </a:rPr>
              <a:t>ГКС </a:t>
            </a:r>
            <a:r>
              <a:rPr lang="ru-RU" dirty="0"/>
              <a:t>(С) </a:t>
            </a:r>
            <a:r>
              <a:rPr lang="ru-RU" dirty="0" smtClean="0"/>
              <a:t>–  </a:t>
            </a:r>
            <a:r>
              <a:rPr lang="ru-RU" dirty="0" err="1" smtClean="0"/>
              <a:t>дексаметазон</a:t>
            </a:r>
            <a:r>
              <a:rPr lang="ru-RU" dirty="0" smtClean="0"/>
              <a:t> </a:t>
            </a:r>
            <a:r>
              <a:rPr lang="ru-RU" dirty="0"/>
              <a:t>8–32 мг в/в </a:t>
            </a:r>
            <a:r>
              <a:rPr lang="ru-RU" dirty="0" err="1"/>
              <a:t>капельно</a:t>
            </a:r>
            <a:r>
              <a:rPr lang="ru-RU" dirty="0"/>
              <a:t>, преднизолон 90–120 мг в/в </a:t>
            </a:r>
            <a:r>
              <a:rPr lang="ru-RU" dirty="0" err="1"/>
              <a:t>струйно</a:t>
            </a:r>
            <a:r>
              <a:rPr lang="ru-RU" dirty="0" smtClean="0"/>
              <a:t>, </a:t>
            </a:r>
            <a:r>
              <a:rPr lang="ru-RU" dirty="0" err="1" smtClean="0"/>
              <a:t>бетаметазон</a:t>
            </a:r>
            <a:r>
              <a:rPr lang="ru-RU" dirty="0" smtClean="0"/>
              <a:t> 8–32 мг в/в </a:t>
            </a:r>
            <a:r>
              <a:rPr lang="ru-RU" dirty="0" err="1" smtClean="0"/>
              <a:t>капельно</a:t>
            </a:r>
            <a:r>
              <a:rPr lang="ru-RU" dirty="0" smtClean="0"/>
              <a:t>. Длительность и доза ГКС подбираются индивидуально в зависимости от тяжести клинических проявлений.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ru-RU" b="1" dirty="0" smtClean="0">
                <a:solidFill>
                  <a:srgbClr val="0070C0"/>
                </a:solidFill>
              </a:rPr>
              <a:t>Блокаторы </a:t>
            </a:r>
            <a:r>
              <a:rPr lang="ru-RU" b="1" dirty="0">
                <a:solidFill>
                  <a:srgbClr val="0070C0"/>
                </a:solidFill>
              </a:rPr>
              <a:t>Н1-гистаминовых рецепторов </a:t>
            </a:r>
            <a:r>
              <a:rPr lang="ru-RU" dirty="0"/>
              <a:t>(С</a:t>
            </a:r>
            <a:r>
              <a:rPr lang="ru-RU" dirty="0" smtClean="0"/>
              <a:t>) (</a:t>
            </a:r>
            <a:r>
              <a:rPr lang="ru-RU" dirty="0" err="1" smtClean="0"/>
              <a:t>клемастин</a:t>
            </a:r>
            <a:r>
              <a:rPr lang="ru-RU" dirty="0" smtClean="0"/>
              <a:t> - </a:t>
            </a:r>
            <a:r>
              <a:rPr lang="ru-RU" dirty="0"/>
              <a:t>0,1% – 2 мл </a:t>
            </a:r>
            <a:r>
              <a:rPr lang="ru-RU" dirty="0" smtClean="0"/>
              <a:t>в/в </a:t>
            </a:r>
            <a:r>
              <a:rPr lang="ru-RU" dirty="0"/>
              <a:t>или </a:t>
            </a:r>
            <a:r>
              <a:rPr lang="ru-RU" dirty="0" smtClean="0"/>
              <a:t>в/м, </a:t>
            </a:r>
            <a:r>
              <a:rPr lang="ru-RU" dirty="0" err="1"/>
              <a:t>хлоропирамина</a:t>
            </a:r>
            <a:r>
              <a:rPr lang="ru-RU" dirty="0"/>
              <a:t> </a:t>
            </a:r>
            <a:r>
              <a:rPr lang="ru-RU" dirty="0" smtClean="0"/>
              <a:t>гидрохлорид - </a:t>
            </a:r>
            <a:r>
              <a:rPr lang="ru-RU" dirty="0"/>
              <a:t>0,2% – 1 </a:t>
            </a:r>
            <a:r>
              <a:rPr lang="ru-RU" dirty="0" smtClean="0"/>
              <a:t>мл </a:t>
            </a:r>
            <a:r>
              <a:rPr lang="ru-RU" dirty="0"/>
              <a:t>в/в или в/м</a:t>
            </a:r>
            <a:r>
              <a:rPr lang="ru-RU" dirty="0" smtClean="0"/>
              <a:t>, </a:t>
            </a:r>
            <a:r>
              <a:rPr lang="ru-RU" dirty="0" err="1"/>
              <a:t>дифенгидрамин</a:t>
            </a:r>
            <a:r>
              <a:rPr lang="ru-RU" dirty="0"/>
              <a:t> </a:t>
            </a:r>
            <a:r>
              <a:rPr lang="ru-RU" dirty="0" smtClean="0"/>
              <a:t>– 1</a:t>
            </a:r>
            <a:r>
              <a:rPr lang="ru-RU" dirty="0"/>
              <a:t>% – 2-5 мл </a:t>
            </a:r>
            <a:r>
              <a:rPr lang="ru-RU" dirty="0" smtClean="0"/>
              <a:t>в/м) возможно </a:t>
            </a:r>
            <a:r>
              <a:rPr lang="ru-RU" dirty="0"/>
              <a:t>только на фоне полной стабилизации </a:t>
            </a:r>
            <a:r>
              <a:rPr lang="ru-RU" dirty="0" smtClean="0"/>
              <a:t>гемодинамики и </a:t>
            </a:r>
            <a:r>
              <a:rPr lang="ru-RU" dirty="0"/>
              <a:t>при наличии показаний. </a:t>
            </a:r>
            <a:endParaRPr lang="ru-RU" dirty="0" smtClean="0"/>
          </a:p>
          <a:p>
            <a:pPr>
              <a:buFont typeface="Calibri" panose="020F0502020204030204" pitchFamily="34" charset="0"/>
              <a:buChar char="‒"/>
            </a:pPr>
            <a:r>
              <a:rPr lang="ru-RU" dirty="0" smtClean="0"/>
              <a:t>При </a:t>
            </a:r>
            <a:r>
              <a:rPr lang="ru-RU" dirty="0"/>
              <a:t>сохраняющемся </a:t>
            </a:r>
            <a:r>
              <a:rPr lang="ru-RU" dirty="0" err="1" smtClean="0"/>
              <a:t>бронхоспазме</a:t>
            </a:r>
            <a:r>
              <a:rPr lang="ru-RU" dirty="0" smtClean="0"/>
              <a:t>: </a:t>
            </a:r>
            <a:r>
              <a:rPr lang="ru-RU" dirty="0"/>
              <a:t>через </a:t>
            </a:r>
            <a:r>
              <a:rPr lang="ru-RU" dirty="0" err="1"/>
              <a:t>небулайзер</a:t>
            </a:r>
            <a:r>
              <a:rPr lang="ru-RU" dirty="0"/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сальбутамол</a:t>
            </a:r>
            <a:r>
              <a:rPr lang="ru-RU" dirty="0" smtClean="0"/>
              <a:t> – 2,5 </a:t>
            </a:r>
            <a:r>
              <a:rPr lang="ru-RU" dirty="0"/>
              <a:t>мг/2,5 мл, </a:t>
            </a:r>
            <a:r>
              <a:rPr lang="ru-RU" b="1" dirty="0">
                <a:solidFill>
                  <a:srgbClr val="0070C0"/>
                </a:solidFill>
              </a:rPr>
              <a:t>аминофиллин</a:t>
            </a:r>
            <a:r>
              <a:rPr lang="ru-RU" dirty="0"/>
              <a:t> 5–6 мг/кг в/в </a:t>
            </a:r>
            <a:r>
              <a:rPr lang="ru-RU" dirty="0" err="1"/>
              <a:t>в</a:t>
            </a:r>
            <a:r>
              <a:rPr lang="ru-RU" dirty="0"/>
              <a:t> течение 20 </a:t>
            </a:r>
            <a:r>
              <a:rPr lang="ru-RU" dirty="0" smtClean="0"/>
              <a:t>мин.</a:t>
            </a:r>
            <a:endParaRPr lang="ru-RU" sz="3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4763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КРАПИВНИЦА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295400"/>
            <a:ext cx="11010900" cy="52705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Крапивница (от лат. </a:t>
            </a:r>
            <a:r>
              <a:rPr lang="ru-RU" b="1" i="1" dirty="0" err="1"/>
              <a:t>Urtica</a:t>
            </a:r>
            <a:r>
              <a:rPr lang="ru-RU" b="1" i="1" dirty="0"/>
              <a:t> </a:t>
            </a:r>
            <a:r>
              <a:rPr lang="ru-RU" b="1" dirty="0"/>
              <a:t>– крапива) – группа заболеваний</a:t>
            </a:r>
            <a:r>
              <a:rPr lang="ru-RU" b="1" dirty="0" smtClean="0"/>
              <a:t>, характеризующаяся </a:t>
            </a:r>
            <a:r>
              <a:rPr lang="ru-RU" b="1" dirty="0"/>
              <a:t>развитием волдырей и/или </a:t>
            </a:r>
            <a:r>
              <a:rPr lang="ru-RU" b="1" dirty="0" err="1"/>
              <a:t>ангиоотеков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Код </a:t>
            </a:r>
            <a:r>
              <a:rPr lang="ru-RU" sz="3200" b="1" dirty="0">
                <a:solidFill>
                  <a:srgbClr val="FF0000"/>
                </a:solidFill>
              </a:rPr>
              <a:t>МКБ-10</a:t>
            </a:r>
          </a:p>
          <a:p>
            <a:pPr>
              <a:spcBef>
                <a:spcPts val="600"/>
              </a:spcBef>
            </a:pPr>
            <a:r>
              <a:rPr lang="ru-RU" b="1" dirty="0"/>
              <a:t>L50 </a:t>
            </a:r>
            <a:r>
              <a:rPr lang="ru-RU" dirty="0"/>
              <a:t>Крапивница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b="1" dirty="0" smtClean="0"/>
              <a:t>L50.0 </a:t>
            </a:r>
            <a:r>
              <a:rPr lang="ru-RU" dirty="0"/>
              <a:t>– аллергическая</a:t>
            </a:r>
            <a:r>
              <a:rPr lang="ru-RU" dirty="0" smtClean="0"/>
              <a:t>,</a:t>
            </a:r>
          </a:p>
          <a:p>
            <a:pPr>
              <a:spcBef>
                <a:spcPts val="600"/>
              </a:spcBef>
            </a:pPr>
            <a:r>
              <a:rPr lang="ru-RU" b="1" dirty="0" smtClean="0"/>
              <a:t>L50.1 </a:t>
            </a:r>
            <a:r>
              <a:rPr lang="ru-RU" dirty="0"/>
              <a:t>– </a:t>
            </a:r>
            <a:r>
              <a:rPr lang="ru-RU" dirty="0" smtClean="0"/>
              <a:t>идиопатическая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b="1" dirty="0" smtClean="0"/>
              <a:t>L50.2 </a:t>
            </a:r>
            <a:r>
              <a:rPr lang="ru-RU" dirty="0"/>
              <a:t>– вызванная воздействием низкой или </a:t>
            </a:r>
            <a:r>
              <a:rPr lang="ru-RU" dirty="0" smtClean="0"/>
              <a:t>высокой температуры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b="1" dirty="0" smtClean="0"/>
              <a:t>L50.3 </a:t>
            </a:r>
            <a:r>
              <a:rPr lang="ru-RU" dirty="0"/>
              <a:t>– </a:t>
            </a:r>
            <a:r>
              <a:rPr lang="ru-RU" dirty="0" err="1"/>
              <a:t>дермографическая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b="1" dirty="0" smtClean="0"/>
              <a:t>L50.4 </a:t>
            </a:r>
            <a:r>
              <a:rPr lang="ru-RU" dirty="0"/>
              <a:t>– вибрационная,</a:t>
            </a:r>
          </a:p>
          <a:p>
            <a:pPr>
              <a:spcBef>
                <a:spcPts val="600"/>
              </a:spcBef>
            </a:pPr>
            <a:r>
              <a:rPr lang="ru-RU" b="1" dirty="0"/>
              <a:t>L50.5 </a:t>
            </a:r>
            <a:r>
              <a:rPr lang="ru-RU" dirty="0"/>
              <a:t>– холинергическая,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b="1" dirty="0" smtClean="0"/>
              <a:t>L50.6 </a:t>
            </a:r>
            <a:r>
              <a:rPr lang="ru-RU" dirty="0"/>
              <a:t>– контактная,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b="1" dirty="0" smtClean="0"/>
              <a:t>L50.8 </a:t>
            </a:r>
            <a:r>
              <a:rPr lang="ru-RU" dirty="0"/>
              <a:t>– </a:t>
            </a:r>
            <a:r>
              <a:rPr lang="ru-RU" dirty="0" smtClean="0"/>
              <a:t>другая (уточненная),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en-US" b="1" dirty="0"/>
              <a:t>L50.9 </a:t>
            </a:r>
            <a:r>
              <a:rPr lang="en-US" dirty="0"/>
              <a:t>– </a:t>
            </a:r>
            <a:r>
              <a:rPr lang="ru-RU" dirty="0" smtClean="0"/>
              <a:t>неуточненная.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4030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КРАПИВНИЦА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295400"/>
            <a:ext cx="11010900" cy="527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Классификация</a:t>
            </a:r>
          </a:p>
          <a:p>
            <a:pPr marL="0" indent="0">
              <a:buNone/>
            </a:pPr>
            <a:r>
              <a:rPr lang="ru-RU" sz="3000" dirty="0"/>
              <a:t>Крапивницу классифицируют по продолжительности течения</a:t>
            </a:r>
            <a:r>
              <a:rPr lang="ru-RU" sz="3000" dirty="0" smtClean="0"/>
              <a:t>, по </a:t>
            </a:r>
            <a:r>
              <a:rPr lang="ru-RU" sz="3000" dirty="0"/>
              <a:t>типам и подтипам. У одного больного могут быть две и более </a:t>
            </a:r>
            <a:r>
              <a:rPr lang="ru-RU" sz="3000" dirty="0" smtClean="0"/>
              <a:t>разных </a:t>
            </a:r>
            <a:r>
              <a:rPr lang="ru-RU" sz="3000" dirty="0"/>
              <a:t>форм </a:t>
            </a:r>
            <a:r>
              <a:rPr lang="ru-RU" sz="3000" dirty="0" smtClean="0"/>
              <a:t>крапивницы.</a:t>
            </a:r>
          </a:p>
          <a:p>
            <a:pPr marL="0" indent="0">
              <a:buNone/>
            </a:pPr>
            <a:endParaRPr lang="ru-RU" sz="3000" dirty="0" smtClean="0"/>
          </a:p>
          <a:p>
            <a:pPr marL="0" indent="0">
              <a:buNone/>
            </a:pPr>
            <a:r>
              <a:rPr lang="ru-RU" sz="3000" dirty="0" smtClean="0"/>
              <a:t>В </a:t>
            </a:r>
            <a:r>
              <a:rPr lang="ru-RU" sz="3000" dirty="0"/>
              <a:t>практической деятельности </a:t>
            </a:r>
            <a:r>
              <a:rPr lang="ru-RU" sz="3000" dirty="0" smtClean="0"/>
              <a:t>используют </a:t>
            </a:r>
            <a:r>
              <a:rPr lang="ru-RU" sz="3000" dirty="0"/>
              <a:t>две классификации (классификация, </a:t>
            </a:r>
            <a:r>
              <a:rPr lang="ru-RU" sz="3000" dirty="0" smtClean="0"/>
              <a:t>описанная в </a:t>
            </a:r>
            <a:r>
              <a:rPr lang="ru-RU" sz="3000" dirty="0"/>
              <a:t>Российском Национальном согласительном документе по </a:t>
            </a:r>
            <a:r>
              <a:rPr lang="ru-RU" sz="3000" dirty="0" smtClean="0"/>
              <a:t>крапивнице/</a:t>
            </a:r>
            <a:r>
              <a:rPr lang="ru-RU" sz="3000" dirty="0" err="1" smtClean="0"/>
              <a:t>ангиоотеку</a:t>
            </a:r>
            <a:r>
              <a:rPr lang="ru-RU" sz="3000" dirty="0" smtClean="0"/>
              <a:t> </a:t>
            </a:r>
            <a:r>
              <a:rPr lang="ru-RU" sz="3000" dirty="0"/>
              <a:t>от 2007 года, и классификация, изложенная </a:t>
            </a:r>
            <a:r>
              <a:rPr lang="ru-RU" sz="3000" dirty="0" smtClean="0"/>
              <a:t>в Европейском </a:t>
            </a:r>
            <a:r>
              <a:rPr lang="ru-RU" sz="3000" dirty="0"/>
              <a:t>согласительном документе по </a:t>
            </a:r>
            <a:r>
              <a:rPr lang="ru-RU" sz="3000" dirty="0" smtClean="0"/>
              <a:t>крапивнице/</a:t>
            </a:r>
            <a:r>
              <a:rPr lang="ru-RU" sz="3000" dirty="0" err="1" smtClean="0"/>
              <a:t>ангиоотеку</a:t>
            </a:r>
            <a:r>
              <a:rPr lang="ru-RU" sz="3000" dirty="0" smtClean="0"/>
              <a:t> от </a:t>
            </a:r>
            <a:r>
              <a:rPr lang="ru-RU" sz="3000" dirty="0"/>
              <a:t>2009 </a:t>
            </a:r>
            <a:r>
              <a:rPr lang="ru-RU" sz="3000" dirty="0" smtClean="0"/>
              <a:t>года. Принципиальных различий </a:t>
            </a:r>
            <a:r>
              <a:rPr lang="ru-RU" sz="3000" dirty="0"/>
              <a:t>в обеих классификациях нет.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15051758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94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Европейская классификация крапивницы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50409"/>
              </p:ext>
            </p:extLst>
          </p:nvPr>
        </p:nvGraphicFramePr>
        <p:xfrm>
          <a:off x="590550" y="1562100"/>
          <a:ext cx="11010900" cy="4838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650">
                  <a:extLst>
                    <a:ext uri="{9D8B030D-6E8A-4147-A177-3AD203B41FA5}">
                      <a16:colId xmlns:a16="http://schemas.microsoft.com/office/drawing/2014/main" val="1280810072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433247098"/>
                    </a:ext>
                  </a:extLst>
                </a:gridCol>
                <a:gridCol w="4464050">
                  <a:extLst>
                    <a:ext uri="{9D8B030D-6E8A-4147-A177-3AD203B41FA5}">
                      <a16:colId xmlns:a16="http://schemas.microsoft.com/office/drawing/2014/main" val="1393148395"/>
                    </a:ext>
                  </a:extLst>
                </a:gridCol>
              </a:tblGrid>
              <a:tr h="583389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+mn-lt"/>
                        </a:rPr>
                        <a:t>Тип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+mn-lt"/>
                        </a:rPr>
                        <a:t>Подтип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+mn-lt"/>
                        </a:rPr>
                        <a:t>Пояснение/триггер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385265"/>
                  </a:ext>
                </a:extLst>
              </a:tr>
              <a:tr h="446121"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Спонтанная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Острая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Длительность болезни менее 6 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</a:t>
                      </a:r>
                      <a:endParaRPr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734285"/>
                  </a:ext>
                </a:extLst>
              </a:tr>
              <a:tr h="446121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Хроническая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Длительность болезни более 6 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220447"/>
                  </a:ext>
                </a:extLst>
              </a:tr>
              <a:tr h="446121"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Холодовая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контактная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Холодные предметы, ветер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810220"/>
                  </a:ext>
                </a:extLst>
              </a:tr>
              <a:tr h="789291"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Замедленная крапивница от давления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Локальное давление (тяжести,</a:t>
                      </a:r>
                    </a:p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тесная одежда и др. - через 3–12 ч)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477828"/>
                  </a:ext>
                </a:extLst>
              </a:tr>
              <a:tr h="446121"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Тепловая контактная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Локальное воздействие тепла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597722"/>
                  </a:ext>
                </a:extLst>
              </a:tr>
              <a:tr h="446121"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Солнечная крапивница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УФ и/или видимый свет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156919"/>
                  </a:ext>
                </a:extLst>
              </a:tr>
              <a:tr h="789291"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Дермографическая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крапивница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Механическое штриховое раздражение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778579"/>
                  </a:ext>
                </a:extLst>
              </a:tr>
              <a:tr h="446121"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Вибрационная крапивница/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ангиоотек</a:t>
                      </a:r>
                      <a:endParaRPr lang="ru-RU" sz="20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Вибрация</a:t>
                      </a:r>
                      <a:endParaRPr lang="ru-RU" sz="20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910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7740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Европейская классификация крапивницы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836436"/>
              </p:ext>
            </p:extLst>
          </p:nvPr>
        </p:nvGraphicFramePr>
        <p:xfrm>
          <a:off x="590550" y="1892300"/>
          <a:ext cx="11010900" cy="4305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900">
                  <a:extLst>
                    <a:ext uri="{9D8B030D-6E8A-4147-A177-3AD203B41FA5}">
                      <a16:colId xmlns:a16="http://schemas.microsoft.com/office/drawing/2014/main" val="1280810072"/>
                    </a:ext>
                  </a:extLst>
                </a:gridCol>
                <a:gridCol w="4546600">
                  <a:extLst>
                    <a:ext uri="{9D8B030D-6E8A-4147-A177-3AD203B41FA5}">
                      <a16:colId xmlns:a16="http://schemas.microsoft.com/office/drawing/2014/main" val="2433247098"/>
                    </a:ext>
                  </a:extLst>
                </a:gridCol>
                <a:gridCol w="4470400">
                  <a:extLst>
                    <a:ext uri="{9D8B030D-6E8A-4147-A177-3AD203B41FA5}">
                      <a16:colId xmlns:a16="http://schemas.microsoft.com/office/drawing/2014/main" val="1393148395"/>
                    </a:ext>
                  </a:extLst>
                </a:gridCol>
              </a:tblGrid>
              <a:tr h="625556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+mn-lt"/>
                        </a:rPr>
                        <a:t>Тип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+mn-lt"/>
                        </a:rPr>
                        <a:t>Подтип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+mn-lt"/>
                        </a:rPr>
                        <a:t>Пояснение/триггер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385265"/>
                  </a:ext>
                </a:extLst>
              </a:tr>
              <a:tr h="515164">
                <a:tc>
                  <a:txBody>
                    <a:bodyPr/>
                    <a:lstStyle/>
                    <a:p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Особый тип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Аквагенная</a:t>
                      </a:r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крапивница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030051"/>
                  </a:ext>
                </a:extLst>
              </a:tr>
              <a:tr h="1324708">
                <a:tc>
                  <a:txBody>
                    <a:bodyPr/>
                    <a:lstStyle/>
                    <a:p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Холинергическая крапивница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температуры тела,</a:t>
                      </a:r>
                    </a:p>
                    <a:p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например, вследствие физической</a:t>
                      </a:r>
                    </a:p>
                    <a:p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нагрузки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215327"/>
                  </a:ext>
                </a:extLst>
              </a:tr>
              <a:tr h="919936">
                <a:tc>
                  <a:txBody>
                    <a:bodyPr/>
                    <a:lstStyle/>
                    <a:p>
                      <a:endParaRPr lang="ru-RU" sz="2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Контактная крапивница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Воздействие на кожу </a:t>
                      </a:r>
                      <a:r>
                        <a:rPr lang="ru-RU" sz="22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уртикарогенными</a:t>
                      </a:r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веществами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397465"/>
                  </a:ext>
                </a:extLst>
              </a:tr>
              <a:tr h="919936">
                <a:tc>
                  <a:txBody>
                    <a:bodyPr/>
                    <a:lstStyle/>
                    <a:p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Вызываемая физической нагрузкой</a:t>
                      </a:r>
                      <a:endParaRPr lang="ru-RU" sz="2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 нагрузка</a:t>
                      </a:r>
                      <a:endParaRPr lang="ru-RU" sz="2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472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7306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активности крапивницы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1050" y="1409700"/>
            <a:ext cx="10629900" cy="4779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Для оценки активности крапивницы в клинической деятельности </a:t>
            </a:r>
            <a:r>
              <a:rPr lang="ru-RU" sz="2400" b="1" dirty="0" err="1" smtClean="0"/>
              <a:t>рекоменду-ется</a:t>
            </a:r>
            <a:r>
              <a:rPr lang="ru-RU" sz="2400" b="1" dirty="0" smtClean="0"/>
              <a:t> использовать балльную систему – UAS 7 (</a:t>
            </a:r>
            <a:r>
              <a:rPr lang="ru-RU" sz="2400" b="1" dirty="0" err="1" smtClean="0"/>
              <a:t>urticaria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activity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score</a:t>
            </a:r>
            <a:r>
              <a:rPr lang="ru-RU" sz="2400" b="1" dirty="0" smtClean="0"/>
              <a:t> 7) или Индекс Активности Крапивницы, который предполагает суммарную оценку основных симптомов заболевания (количество высыпаний и интенсивность зуда) самим пациентом каждые 24 ч за 7 последовательных дней.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282435"/>
              </p:ext>
            </p:extLst>
          </p:nvPr>
        </p:nvGraphicFramePr>
        <p:xfrm>
          <a:off x="971550" y="3310467"/>
          <a:ext cx="10248900" cy="328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3607839929"/>
                    </a:ext>
                  </a:extLst>
                </a:gridCol>
                <a:gridCol w="3949700">
                  <a:extLst>
                    <a:ext uri="{9D8B030D-6E8A-4147-A177-3AD203B41FA5}">
                      <a16:colId xmlns:a16="http://schemas.microsoft.com/office/drawing/2014/main" val="3943813580"/>
                    </a:ext>
                  </a:extLst>
                </a:gridCol>
                <a:gridCol w="4991100">
                  <a:extLst>
                    <a:ext uri="{9D8B030D-6E8A-4147-A177-3AD203B41FA5}">
                      <a16:colId xmlns:a16="http://schemas.microsoft.com/office/drawing/2014/main" val="2263393110"/>
                    </a:ext>
                  </a:extLst>
                </a:gridCol>
              </a:tblGrid>
              <a:tr h="59107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u="none" strike="noStrike" baseline="0" dirty="0" smtClean="0">
                          <a:latin typeface="+mn-lt"/>
                        </a:rPr>
                        <a:t>Балл </a:t>
                      </a:r>
                      <a:endParaRPr lang="ru-RU" sz="24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u="none" strike="noStrike" baseline="0" dirty="0" smtClean="0">
                          <a:latin typeface="+mn-lt"/>
                        </a:rPr>
                        <a:t>Волдыри </a:t>
                      </a:r>
                      <a:endParaRPr lang="ru-RU" sz="24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u="none" strike="noStrike" baseline="0" dirty="0" smtClean="0">
                          <a:latin typeface="+mn-lt"/>
                        </a:rPr>
                        <a:t>Зуд (интенсивность)</a:t>
                      </a:r>
                      <a:endParaRPr lang="ru-RU" sz="24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9207966"/>
                  </a:ext>
                </a:extLst>
              </a:tr>
              <a:tr h="59107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baseline="0" dirty="0" smtClean="0">
                          <a:latin typeface="+mn-lt"/>
                        </a:rPr>
                        <a:t>Нет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baseline="0" dirty="0" smtClean="0">
                          <a:latin typeface="+mn-lt"/>
                        </a:rPr>
                        <a:t>Нет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3631173"/>
                  </a:ext>
                </a:extLst>
              </a:tr>
              <a:tr h="59107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Легкая (&lt;20 волдырей/24 ч)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Легкая (присутствует, но не причиняет беспокойства)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7929724"/>
                  </a:ext>
                </a:extLst>
              </a:tr>
              <a:tr h="59107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Средняя (20–50 волдырей/24 ч)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Средняя (беспокоит, но не влияет на дневную активность и сон)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5885199"/>
                  </a:ext>
                </a:extLst>
              </a:tr>
              <a:tr h="59107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Интенсивная (&gt;50 волдырей/24 ч или сливающиеся волдыри)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Выраженная (тяжелый зуд, нарушающий дневную активность и сон)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709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8637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 крапивницы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485900"/>
            <a:ext cx="10883900" cy="49403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300" b="1" dirty="0">
                <a:solidFill>
                  <a:srgbClr val="FF0000"/>
                </a:solidFill>
              </a:rPr>
              <a:t>Анамнез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Описание </a:t>
            </a:r>
            <a:r>
              <a:rPr lang="ru-RU" sz="3200" b="1" dirty="0"/>
              <a:t>элементов пациентом.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Наличие </a:t>
            </a:r>
            <a:r>
              <a:rPr lang="ru-RU" sz="3200" b="1" dirty="0"/>
              <a:t>и/или отсутствие </a:t>
            </a:r>
            <a:r>
              <a:rPr lang="ru-RU" sz="3200" b="1" dirty="0" err="1"/>
              <a:t>ангиоотеков</a:t>
            </a:r>
            <a:r>
              <a:rPr lang="ru-RU" sz="3200" b="1" dirty="0"/>
              <a:t> и их локализация.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Начало </a:t>
            </a:r>
            <a:r>
              <a:rPr lang="ru-RU" sz="3200" b="1" dirty="0"/>
              <a:t>заболевания, длительность данного эпизода </a:t>
            </a:r>
            <a:r>
              <a:rPr lang="ru-RU" sz="3200" b="1" dirty="0" smtClean="0"/>
              <a:t>крапивницы</a:t>
            </a:r>
            <a:r>
              <a:rPr lang="ru-RU" sz="3200" b="1" dirty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Эффективность </a:t>
            </a:r>
            <a:r>
              <a:rPr lang="ru-RU" sz="3200" b="1" dirty="0"/>
              <a:t>Н1-антигистаминных лекарственных </a:t>
            </a:r>
            <a:r>
              <a:rPr lang="ru-RU" sz="3200" b="1" dirty="0" smtClean="0"/>
              <a:t>средств? Предшествующее лечение.</a:t>
            </a:r>
            <a:endParaRPr lang="ru-RU" sz="3200" b="1" dirty="0"/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Цикличность </a:t>
            </a:r>
            <a:r>
              <a:rPr lang="ru-RU" sz="3200" b="1" dirty="0"/>
              <a:t>появления элементов (время суток, </a:t>
            </a:r>
            <a:r>
              <a:rPr lang="ru-RU" sz="3200" b="1" dirty="0" smtClean="0"/>
              <a:t>предменструальный </a:t>
            </a:r>
            <a:r>
              <a:rPr lang="ru-RU" sz="3200" b="1" dirty="0"/>
              <a:t>период).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Связь </a:t>
            </a:r>
            <a:r>
              <a:rPr lang="ru-RU" sz="3200" b="1" dirty="0"/>
              <a:t>обострения с приемом аспирина, и/или НПВП, </a:t>
            </a:r>
            <a:r>
              <a:rPr lang="ru-RU" sz="3200" b="1" dirty="0" smtClean="0"/>
              <a:t>или ингибиторов </a:t>
            </a:r>
            <a:r>
              <a:rPr lang="ru-RU" sz="3200" b="1" dirty="0"/>
              <a:t>АПФ или других </a:t>
            </a:r>
            <a:r>
              <a:rPr lang="ru-RU" sz="3200" b="1" dirty="0" smtClean="0"/>
              <a:t>ЛС.</a:t>
            </a:r>
            <a:endParaRPr lang="ru-RU" sz="3200" b="1" dirty="0"/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Наличие </a:t>
            </a:r>
            <a:r>
              <a:rPr lang="ru-RU" sz="3200" b="1" dirty="0" err="1"/>
              <a:t>атопических</a:t>
            </a:r>
            <a:r>
              <a:rPr lang="ru-RU" sz="3200" b="1" dirty="0"/>
              <a:t> заболеваний, крапивницы в личном </a:t>
            </a:r>
            <a:r>
              <a:rPr lang="ru-RU" sz="3200" b="1" dirty="0" smtClean="0"/>
              <a:t>и семейном </a:t>
            </a:r>
            <a:r>
              <a:rPr lang="ru-RU" sz="3200" b="1" dirty="0"/>
              <a:t>анамнезе.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Наличие </a:t>
            </a:r>
            <a:r>
              <a:rPr lang="ru-RU" sz="3200" b="1" dirty="0"/>
              <a:t>физических стимулов обострения крапивницы.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Выявление </a:t>
            </a:r>
            <a:r>
              <a:rPr lang="ru-RU" sz="3200" b="1" dirty="0"/>
              <a:t>предшествующих или настоящих хронических </a:t>
            </a:r>
            <a:r>
              <a:rPr lang="ru-RU" sz="3200" b="1" dirty="0" smtClean="0"/>
              <a:t>или острых </a:t>
            </a:r>
            <a:r>
              <a:rPr lang="ru-RU" sz="3200" b="1" dirty="0"/>
              <a:t>заболеваний, перенесенных хирургических вмешательств</a:t>
            </a:r>
            <a:r>
              <a:rPr lang="ru-RU" sz="3200" b="1" dirty="0" smtClean="0"/>
              <a:t>, переливания </a:t>
            </a:r>
            <a:r>
              <a:rPr lang="ru-RU" sz="3200" b="1" dirty="0"/>
              <a:t>крови и ее </a:t>
            </a:r>
            <a:r>
              <a:rPr lang="ru-RU" sz="3200" b="1" dirty="0" smtClean="0"/>
              <a:t>компонентов, </a:t>
            </a:r>
            <a:r>
              <a:rPr lang="ru-RU" sz="3200" b="1" dirty="0"/>
              <a:t>стресса.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Связь </a:t>
            </a:r>
            <a:r>
              <a:rPr lang="ru-RU" sz="3200" b="1" dirty="0"/>
              <a:t>обострений с приемом пищи.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Профессиональная </a:t>
            </a:r>
            <a:r>
              <a:rPr lang="ru-RU" sz="3200" b="1" dirty="0"/>
              <a:t>деятельность, хобби.</a:t>
            </a:r>
          </a:p>
          <a:p>
            <a:pPr marL="355600" indent="-355600">
              <a:buFont typeface="+mj-lt"/>
              <a:buAutoNum type="arabicPeriod"/>
            </a:pPr>
            <a:r>
              <a:rPr lang="ru-RU" sz="3200" b="1" dirty="0" smtClean="0"/>
              <a:t>Результаты </a:t>
            </a:r>
            <a:r>
              <a:rPr lang="ru-RU" sz="3200" b="1" dirty="0"/>
              <a:t>проведенного обследования.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8356748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 крапивницы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485900"/>
            <a:ext cx="10883900" cy="49403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900" b="1" dirty="0" err="1">
                <a:solidFill>
                  <a:srgbClr val="FF0000"/>
                </a:solidFill>
              </a:rPr>
              <a:t>Физикальное</a:t>
            </a:r>
            <a:r>
              <a:rPr lang="ru-RU" sz="3900" b="1" dirty="0">
                <a:solidFill>
                  <a:srgbClr val="FF0000"/>
                </a:solidFill>
              </a:rPr>
              <a:t> обследование</a:t>
            </a:r>
          </a:p>
          <a:p>
            <a:pPr marL="355600" indent="-355600">
              <a:buFont typeface="+mj-lt"/>
              <a:buAutoNum type="arabicPeriod"/>
            </a:pPr>
            <a:r>
              <a:rPr lang="ru-RU" b="1" dirty="0" smtClean="0"/>
              <a:t>Диагностика </a:t>
            </a:r>
            <a:r>
              <a:rPr lang="ru-RU" b="1" dirty="0"/>
              <a:t>крапивницы визуальная. Лабораторное </a:t>
            </a:r>
            <a:r>
              <a:rPr lang="ru-RU" b="1" dirty="0" smtClean="0"/>
              <a:t>подтверждение </a:t>
            </a:r>
            <a:r>
              <a:rPr lang="ru-RU" b="1" dirty="0"/>
              <a:t>требуется только для выявления причины заболевания.</a:t>
            </a:r>
          </a:p>
          <a:p>
            <a:pPr marL="355600" indent="-355600">
              <a:buFont typeface="+mj-lt"/>
              <a:buAutoNum type="arabicPeriod"/>
            </a:pPr>
            <a:r>
              <a:rPr lang="ru-RU" b="1" dirty="0" smtClean="0"/>
              <a:t>Волдырь </a:t>
            </a:r>
            <a:r>
              <a:rPr lang="ru-RU" b="1" dirty="0"/>
              <a:t>при крапивнице имеет три характерных признака:</a:t>
            </a:r>
          </a:p>
          <a:p>
            <a:pPr marL="622300">
              <a:buFont typeface="Calibri" panose="020F0502020204030204" pitchFamily="34" charset="0"/>
              <a:buChar char="‒"/>
            </a:pPr>
            <a:r>
              <a:rPr lang="ru-RU" b="1" dirty="0" smtClean="0"/>
              <a:t>центральный </a:t>
            </a:r>
            <a:r>
              <a:rPr lang="ru-RU" b="1" dirty="0"/>
              <a:t>отек разных размеров, </a:t>
            </a:r>
            <a:r>
              <a:rPr lang="ru-RU" b="1" dirty="0" smtClean="0"/>
              <a:t>почти всегда окруженный </a:t>
            </a:r>
            <a:r>
              <a:rPr lang="ru-RU" b="1" dirty="0"/>
              <a:t>рефлекторной эритемой;</a:t>
            </a:r>
          </a:p>
          <a:p>
            <a:pPr marL="622300">
              <a:buFont typeface="Calibri" panose="020F0502020204030204" pitchFamily="34" charset="0"/>
              <a:buChar char="‒"/>
            </a:pPr>
            <a:r>
              <a:rPr lang="ru-RU" b="1" dirty="0" smtClean="0"/>
              <a:t>зуд</a:t>
            </a:r>
            <a:r>
              <a:rPr lang="ru-RU" b="1" dirty="0"/>
              <a:t>, иногда ощущение жжения;</a:t>
            </a:r>
          </a:p>
          <a:p>
            <a:pPr marL="622300">
              <a:buFont typeface="Calibri" panose="020F0502020204030204" pitchFamily="34" charset="0"/>
              <a:buChar char="‒"/>
            </a:pPr>
            <a:r>
              <a:rPr lang="ru-RU" b="1" dirty="0" smtClean="0"/>
              <a:t>Обратимость – волдырь </a:t>
            </a:r>
            <a:r>
              <a:rPr lang="ru-RU" b="1" dirty="0"/>
              <a:t>исчезает бесследно в течение 1–24 ч.</a:t>
            </a:r>
          </a:p>
          <a:p>
            <a:pPr marL="355600" indent="-355600">
              <a:buFont typeface="+mj-lt"/>
              <a:buAutoNum type="arabicPeriod" startAt="3"/>
            </a:pPr>
            <a:r>
              <a:rPr lang="ru-RU" b="1" dirty="0" err="1" smtClean="0"/>
              <a:t>Ангиоотек</a:t>
            </a:r>
            <a:r>
              <a:rPr lang="ru-RU" b="1" dirty="0" smtClean="0"/>
              <a:t> </a:t>
            </a:r>
            <a:r>
              <a:rPr lang="ru-RU" b="1" dirty="0"/>
              <a:t>характеризуется следующими признаками:</a:t>
            </a:r>
          </a:p>
          <a:p>
            <a:pPr marL="622300">
              <a:buFont typeface="Calibri" panose="020F0502020204030204" pitchFamily="34" charset="0"/>
              <a:buChar char="‒"/>
            </a:pPr>
            <a:r>
              <a:rPr lang="ru-RU" b="1" dirty="0" smtClean="0"/>
              <a:t>быстроразвивающийся </a:t>
            </a:r>
            <a:r>
              <a:rPr lang="ru-RU" b="1" dirty="0"/>
              <a:t>отек глубоких слоев дермы, </a:t>
            </a:r>
            <a:r>
              <a:rPr lang="ru-RU" b="1" dirty="0" smtClean="0"/>
              <a:t>подкожной </a:t>
            </a:r>
            <a:r>
              <a:rPr lang="ru-RU" b="1" dirty="0"/>
              <a:t>клетчатки и подслизистого слоя;</a:t>
            </a:r>
          </a:p>
          <a:p>
            <a:pPr marL="622300">
              <a:buFont typeface="Calibri" panose="020F0502020204030204" pitchFamily="34" charset="0"/>
              <a:buChar char="‒"/>
            </a:pPr>
            <a:r>
              <a:rPr lang="ru-RU" b="1" dirty="0" smtClean="0"/>
              <a:t>чувство </a:t>
            </a:r>
            <a:r>
              <a:rPr lang="ru-RU" b="1" dirty="0"/>
              <a:t>распирания и болезненности чаще, чем зуд;</a:t>
            </a:r>
          </a:p>
          <a:p>
            <a:pPr marL="622300">
              <a:buFont typeface="Calibri" panose="020F0502020204030204" pitchFamily="34" charset="0"/>
              <a:buChar char="‒"/>
            </a:pPr>
            <a:r>
              <a:rPr lang="ru-RU" b="1" dirty="0" smtClean="0"/>
              <a:t>эритема </a:t>
            </a:r>
            <a:r>
              <a:rPr lang="ru-RU" b="1" dirty="0"/>
              <a:t>может отсутствовать;</a:t>
            </a:r>
          </a:p>
          <a:p>
            <a:pPr marL="622300">
              <a:buFont typeface="Calibri" panose="020F0502020204030204" pitchFamily="34" charset="0"/>
              <a:buChar char="‒"/>
            </a:pPr>
            <a:r>
              <a:rPr lang="ru-RU" b="1" dirty="0" smtClean="0"/>
              <a:t>разрешение </a:t>
            </a:r>
            <a:r>
              <a:rPr lang="ru-RU" b="1" dirty="0"/>
              <a:t>в период до 72 ч.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447984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 крапивницы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485900"/>
            <a:ext cx="10883900" cy="4940300"/>
          </a:xfrm>
        </p:spPr>
        <p:txBody>
          <a:bodyPr>
            <a:normAutofit fontScale="85000" lnSpcReduction="20000"/>
          </a:bodyPr>
          <a:lstStyle/>
          <a:p>
            <a:pPr marL="444500" indent="-444500">
              <a:buFont typeface="+mj-lt"/>
              <a:buAutoNum type="arabicPeriod" startAt="4"/>
            </a:pPr>
            <a:r>
              <a:rPr lang="ru-RU" b="1" dirty="0" err="1" smtClean="0"/>
              <a:t>Резидуальная</a:t>
            </a:r>
            <a:r>
              <a:rPr lang="ru-RU" b="1" dirty="0" smtClean="0"/>
              <a:t> </a:t>
            </a:r>
            <a:r>
              <a:rPr lang="ru-RU" b="1" dirty="0"/>
              <a:t>гиперпигментация, особенно на голенях, </a:t>
            </a:r>
            <a:r>
              <a:rPr lang="ru-RU" b="1" dirty="0" smtClean="0"/>
              <a:t>указывает </a:t>
            </a:r>
            <a:r>
              <a:rPr lang="ru-RU" b="1" dirty="0"/>
              <a:t>на </a:t>
            </a:r>
            <a:r>
              <a:rPr lang="ru-RU" b="1" dirty="0" err="1"/>
              <a:t>уртикарный</a:t>
            </a:r>
            <a:r>
              <a:rPr lang="ru-RU" b="1" dirty="0"/>
              <a:t> </a:t>
            </a:r>
            <a:r>
              <a:rPr lang="ru-RU" b="1" dirty="0" err="1"/>
              <a:t>васкулит</a:t>
            </a:r>
            <a:r>
              <a:rPr lang="ru-RU" b="1" dirty="0"/>
              <a:t>, буллезные элементы </a:t>
            </a:r>
            <a:r>
              <a:rPr lang="ru-RU" b="1" dirty="0" smtClean="0"/>
              <a:t>заставляют думать </a:t>
            </a:r>
            <a:r>
              <a:rPr lang="ru-RU" b="1" dirty="0"/>
              <a:t>о буллезном </a:t>
            </a:r>
            <a:r>
              <a:rPr lang="ru-RU" b="1" dirty="0" err="1"/>
              <a:t>пемфигоиде</a:t>
            </a:r>
            <a:r>
              <a:rPr lang="ru-RU" b="1" dirty="0"/>
              <a:t> и герпетиформном дерматите</a:t>
            </a:r>
            <a:r>
              <a:rPr lang="ru-RU" b="1" dirty="0" smtClean="0"/>
              <a:t>. Красновато-коричневые </a:t>
            </a:r>
            <a:r>
              <a:rPr lang="ru-RU" b="1" dirty="0"/>
              <a:t>пятна, превращающиеся в </a:t>
            </a:r>
            <a:r>
              <a:rPr lang="ru-RU" b="1" dirty="0" smtClean="0"/>
              <a:t>волдыри после </a:t>
            </a:r>
            <a:r>
              <a:rPr lang="ru-RU" b="1" dirty="0"/>
              <a:t>расчесывания, указывают на пигментную крапивницу</a:t>
            </a:r>
            <a:r>
              <a:rPr lang="ru-RU" b="1" dirty="0" smtClean="0"/>
              <a:t>. Пальпируемая </a:t>
            </a:r>
            <a:r>
              <a:rPr lang="ru-RU" b="1" dirty="0"/>
              <a:t>пурпура на нижних конечностях часто </a:t>
            </a:r>
            <a:r>
              <a:rPr lang="ru-RU" b="1" dirty="0" smtClean="0"/>
              <a:t>сопровождает </a:t>
            </a:r>
            <a:r>
              <a:rPr lang="ru-RU" b="1" dirty="0" err="1"/>
              <a:t>васкулит</a:t>
            </a:r>
            <a:r>
              <a:rPr lang="ru-RU" b="1" dirty="0"/>
              <a:t>.</a:t>
            </a:r>
          </a:p>
          <a:p>
            <a:pPr marL="444500" indent="-444500">
              <a:buFont typeface="+mj-lt"/>
              <a:buAutoNum type="arabicPeriod" startAt="4"/>
            </a:pPr>
            <a:r>
              <a:rPr lang="ru-RU" b="1" dirty="0" smtClean="0"/>
              <a:t>Выявление </a:t>
            </a:r>
            <a:r>
              <a:rPr lang="ru-RU" b="1" dirty="0"/>
              <a:t>клинических признаков </a:t>
            </a:r>
            <a:r>
              <a:rPr lang="ru-RU" b="1" dirty="0" err="1"/>
              <a:t>атопии</a:t>
            </a:r>
            <a:r>
              <a:rPr lang="ru-RU" b="1" dirty="0"/>
              <a:t> (</a:t>
            </a:r>
            <a:r>
              <a:rPr lang="ru-RU" b="1" dirty="0" err="1"/>
              <a:t>бронхоспазм</a:t>
            </a:r>
            <a:r>
              <a:rPr lang="ru-RU" b="1" dirty="0" smtClean="0"/>
              <a:t>, ринит</a:t>
            </a:r>
            <a:r>
              <a:rPr lang="ru-RU" b="1" dirty="0"/>
              <a:t>, конъюнктивит).</a:t>
            </a:r>
          </a:p>
          <a:p>
            <a:pPr marL="444500" indent="-444500">
              <a:buFont typeface="+mj-lt"/>
              <a:buAutoNum type="arabicPeriod" startAt="4"/>
            </a:pPr>
            <a:r>
              <a:rPr lang="ru-RU" b="1" dirty="0" smtClean="0"/>
              <a:t>Измерение </a:t>
            </a:r>
            <a:r>
              <a:rPr lang="ru-RU" b="1" dirty="0"/>
              <a:t>АД, ЧСС.</a:t>
            </a:r>
          </a:p>
          <a:p>
            <a:pPr marL="444500" indent="-444500">
              <a:buFont typeface="+mj-lt"/>
              <a:buAutoNum type="arabicPeriod" startAt="4"/>
            </a:pPr>
            <a:r>
              <a:rPr lang="ru-RU" b="1" dirty="0" smtClean="0"/>
              <a:t>Измерение </a:t>
            </a:r>
            <a:r>
              <a:rPr lang="ru-RU" b="1" dirty="0"/>
              <a:t>температуры тела.</a:t>
            </a:r>
          </a:p>
          <a:p>
            <a:pPr marL="444500" indent="-444500">
              <a:buFont typeface="+mj-lt"/>
              <a:buAutoNum type="arabicPeriod" startAt="4"/>
            </a:pPr>
            <a:r>
              <a:rPr lang="ru-RU" b="1" dirty="0" smtClean="0"/>
              <a:t>Определение </a:t>
            </a:r>
            <a:r>
              <a:rPr lang="ru-RU" b="1" dirty="0"/>
              <a:t>размеров периферических лимфатических узлов</a:t>
            </a:r>
            <a:r>
              <a:rPr lang="ru-RU" b="1" dirty="0" smtClean="0"/>
              <a:t>, печени</a:t>
            </a:r>
            <a:r>
              <a:rPr lang="ru-RU" b="1" dirty="0"/>
              <a:t>, селезенки.</a:t>
            </a:r>
          </a:p>
          <a:p>
            <a:pPr marL="444500" indent="-444500">
              <a:buFont typeface="+mj-lt"/>
              <a:buAutoNum type="arabicPeriod" startAt="4"/>
            </a:pPr>
            <a:r>
              <a:rPr lang="ru-RU" b="1" dirty="0" smtClean="0"/>
              <a:t>Аускультация </a:t>
            </a:r>
            <a:r>
              <a:rPr lang="ru-RU" b="1" dirty="0"/>
              <a:t>легких, сердца.</a:t>
            </a:r>
          </a:p>
          <a:p>
            <a:pPr marL="444500" indent="-444500">
              <a:buFont typeface="+mj-lt"/>
              <a:buAutoNum type="arabicPeriod" startAt="4"/>
            </a:pPr>
            <a:r>
              <a:rPr lang="ru-RU" b="1" dirty="0" err="1" smtClean="0"/>
              <a:t>Пальпаторное</a:t>
            </a:r>
            <a:r>
              <a:rPr lang="ru-RU" b="1" dirty="0" smtClean="0"/>
              <a:t> </a:t>
            </a:r>
            <a:r>
              <a:rPr lang="ru-RU" b="1" dirty="0"/>
              <a:t>исследование брюшной полости.</a:t>
            </a:r>
            <a:endParaRPr lang="ru-RU" sz="3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24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41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Аллергические болезни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85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В </a:t>
            </a:r>
            <a:r>
              <a:rPr lang="ru-RU" sz="3000" b="1" dirty="0">
                <a:solidFill>
                  <a:srgbClr val="FF0000"/>
                </a:solidFill>
              </a:rPr>
              <a:t>развитии </a:t>
            </a:r>
            <a:r>
              <a:rPr lang="ru-RU" sz="3000" b="1" dirty="0" smtClean="0">
                <a:solidFill>
                  <a:srgbClr val="FF0000"/>
                </a:solidFill>
              </a:rPr>
              <a:t>аллергических болезней участвуют </a:t>
            </a:r>
            <a:r>
              <a:rPr lang="ru-RU" sz="3000" b="1" dirty="0">
                <a:solidFill>
                  <a:srgbClr val="FF0000"/>
                </a:solidFill>
              </a:rPr>
              <a:t>все четыре типа аллергических механизмов повреждения тканей по </a:t>
            </a:r>
            <a:endParaRPr lang="ru-RU" sz="30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P.G</a:t>
            </a:r>
            <a:r>
              <a:rPr lang="ru-RU" sz="3000" b="1" dirty="0">
                <a:solidFill>
                  <a:srgbClr val="FF0000"/>
                </a:solidFill>
              </a:rPr>
              <a:t>. </a:t>
            </a:r>
            <a:r>
              <a:rPr lang="ru-RU" sz="3000" b="1" dirty="0" err="1">
                <a:solidFill>
                  <a:srgbClr val="FF0000"/>
                </a:solidFill>
              </a:rPr>
              <a:t>Gell</a:t>
            </a:r>
            <a:r>
              <a:rPr lang="ru-RU" sz="3000" b="1" dirty="0">
                <a:solidFill>
                  <a:srgbClr val="FF0000"/>
                </a:solidFill>
              </a:rPr>
              <a:t>, R.R.A. </a:t>
            </a:r>
            <a:r>
              <a:rPr lang="ru-RU" sz="3000" b="1" dirty="0" err="1" smtClean="0">
                <a:solidFill>
                  <a:srgbClr val="FF0000"/>
                </a:solidFill>
              </a:rPr>
              <a:t>Coombs</a:t>
            </a:r>
            <a:r>
              <a:rPr lang="ru-RU" sz="3000" b="1" dirty="0" smtClean="0">
                <a:solidFill>
                  <a:srgbClr val="FF0000"/>
                </a:solidFill>
              </a:rPr>
              <a:t>: </a:t>
            </a:r>
          </a:p>
          <a:p>
            <a:pPr marL="542925"/>
            <a:r>
              <a:rPr lang="ru-RU" sz="3000" b="1" dirty="0" smtClean="0"/>
              <a:t>I </a:t>
            </a:r>
            <a:r>
              <a:rPr lang="ru-RU" sz="3000" b="1" dirty="0"/>
              <a:t>тип — </a:t>
            </a:r>
            <a:r>
              <a:rPr lang="ru-RU" sz="3000" b="1" dirty="0" err="1"/>
              <a:t>реагиновый</a:t>
            </a:r>
            <a:r>
              <a:rPr lang="ru-RU" sz="3000" b="1" dirty="0"/>
              <a:t>; </a:t>
            </a:r>
            <a:endParaRPr lang="ru-RU" sz="3000" b="1" dirty="0" smtClean="0"/>
          </a:p>
          <a:p>
            <a:pPr marL="542925"/>
            <a:r>
              <a:rPr lang="ru-RU" sz="3000" b="1" dirty="0" smtClean="0"/>
              <a:t>II </a:t>
            </a:r>
            <a:r>
              <a:rPr lang="ru-RU" sz="3000" b="1" dirty="0"/>
              <a:t>тип — цитотоксический; </a:t>
            </a:r>
            <a:endParaRPr lang="ru-RU" sz="3000" b="1" dirty="0" smtClean="0"/>
          </a:p>
          <a:p>
            <a:pPr marL="542925"/>
            <a:r>
              <a:rPr lang="ru-RU" sz="3000" b="1" dirty="0" smtClean="0"/>
              <a:t>III </a:t>
            </a:r>
            <a:r>
              <a:rPr lang="ru-RU" sz="3000" b="1" dirty="0"/>
              <a:t>тип — </a:t>
            </a:r>
            <a:r>
              <a:rPr lang="ru-RU" sz="3000" b="1" dirty="0" err="1"/>
              <a:t>иммунокомплексный</a:t>
            </a:r>
            <a:r>
              <a:rPr lang="ru-RU" sz="3000" b="1" dirty="0"/>
              <a:t>; </a:t>
            </a:r>
            <a:endParaRPr lang="ru-RU" sz="3000" b="1" dirty="0" smtClean="0"/>
          </a:p>
          <a:p>
            <a:pPr marL="542925"/>
            <a:r>
              <a:rPr lang="ru-RU" sz="3000" b="1" dirty="0" smtClean="0"/>
              <a:t>IV </a:t>
            </a:r>
            <a:r>
              <a:rPr lang="ru-RU" sz="3000" b="1" dirty="0"/>
              <a:t>тип — клеточный </a:t>
            </a:r>
          </a:p>
        </p:txBody>
      </p:sp>
    </p:spTree>
    <p:extLst>
      <p:ext uri="{BB962C8B-B14F-4D97-AF65-F5344CB8AC3E}">
        <p14:creationId xmlns:p14="http://schemas.microsoft.com/office/powerpoint/2010/main" val="36312968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 крапивницы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485900"/>
            <a:ext cx="10883900" cy="4940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0070C0"/>
                </a:solidFill>
              </a:rPr>
              <a:t>Показания к госпитализации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2600" b="1" dirty="0" err="1" smtClean="0"/>
              <a:t>Ангиоотек</a:t>
            </a:r>
            <a:r>
              <a:rPr lang="ru-RU" sz="2600" b="1" dirty="0" smtClean="0"/>
              <a:t> </a:t>
            </a:r>
            <a:r>
              <a:rPr lang="ru-RU" sz="2600" b="1" dirty="0"/>
              <a:t>в области гортани с риском асфиксии.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2600" b="1" dirty="0" smtClean="0"/>
              <a:t>Все </a:t>
            </a:r>
            <a:r>
              <a:rPr lang="ru-RU" sz="2600" b="1" dirty="0"/>
              <a:t>случаи анафилактической реакции, </a:t>
            </a:r>
            <a:r>
              <a:rPr lang="ru-RU" sz="2600" b="1" dirty="0" smtClean="0"/>
              <a:t>сопровождающиеся крапивницей</a:t>
            </a:r>
            <a:r>
              <a:rPr lang="ru-RU" sz="2600" b="1" dirty="0"/>
              <a:t>.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2600" b="1" dirty="0" smtClean="0"/>
              <a:t>Тяжелые </a:t>
            </a:r>
            <a:r>
              <a:rPr lang="ru-RU" sz="2600" b="1" dirty="0"/>
              <a:t>формы обострения хронической крапивницы </a:t>
            </a:r>
            <a:r>
              <a:rPr lang="ru-RU" sz="2600" b="1" dirty="0" smtClean="0"/>
              <a:t>и ангионевротического </a:t>
            </a:r>
            <a:r>
              <a:rPr lang="ru-RU" sz="2600" b="1" dirty="0"/>
              <a:t>отека, торпидные к амбулаторному лечению</a:t>
            </a:r>
            <a:r>
              <a:rPr lang="ru-RU" sz="2600" b="1" dirty="0" smtClean="0"/>
              <a:t>.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70C0"/>
                </a:solidFill>
              </a:rPr>
              <a:t>Лекарства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2600" b="1" dirty="0"/>
              <a:t>Подозреваемые лекарственные препараты должны быть исключены и/или заменены на медикаменты других групп.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3000" b="1" dirty="0">
                <a:solidFill>
                  <a:srgbClr val="0070C0"/>
                </a:solidFill>
              </a:rPr>
              <a:t>Физические факторы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2600" b="1" dirty="0"/>
              <a:t>Избегать условий, </a:t>
            </a:r>
            <a:r>
              <a:rPr lang="ru-RU" sz="2600" b="1" dirty="0" smtClean="0"/>
              <a:t>способствующих развитию крапивницы.</a:t>
            </a:r>
            <a:endParaRPr lang="ru-RU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353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397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Медикаментозное лечение крапивницы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41800" y="122589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Неседативные</a:t>
            </a:r>
            <a:r>
              <a:rPr lang="ru-RU" b="1" dirty="0"/>
              <a:t> Н1-АГ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54246" y="1548031"/>
            <a:ext cx="210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Если </a:t>
            </a:r>
            <a:r>
              <a:rPr lang="ru-RU" b="1" dirty="0" smtClean="0"/>
              <a:t>проявления сохраняются </a:t>
            </a:r>
            <a:r>
              <a:rPr lang="ru-RU" b="1" dirty="0"/>
              <a:t>2 </a:t>
            </a:r>
            <a:r>
              <a:rPr lang="ru-RU" b="1" dirty="0" err="1"/>
              <a:t>нед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17054" y="2558534"/>
            <a:ext cx="5421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/>
              <a:t>Увеличение дозы </a:t>
            </a:r>
            <a:r>
              <a:rPr lang="ru-RU" b="1" dirty="0" err="1"/>
              <a:t>неседативных</a:t>
            </a:r>
            <a:r>
              <a:rPr lang="ru-RU" b="1" dirty="0"/>
              <a:t> Н1-АГ до 4-кратной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527246" y="2927866"/>
            <a:ext cx="2298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Если </a:t>
            </a:r>
            <a:r>
              <a:rPr lang="ru-RU" b="1" dirty="0" smtClean="0"/>
              <a:t>проявления сохраняются </a:t>
            </a:r>
            <a:r>
              <a:rPr lang="ru-RU" b="1" dirty="0"/>
              <a:t>1–4 </a:t>
            </a:r>
            <a:r>
              <a:rPr lang="ru-RU" b="1" dirty="0" err="1"/>
              <a:t>нед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482796" y="4613365"/>
            <a:ext cx="238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Если </a:t>
            </a:r>
            <a:r>
              <a:rPr lang="ru-RU" b="1" dirty="0" smtClean="0"/>
              <a:t>проявления сохраняются </a:t>
            </a:r>
            <a:r>
              <a:rPr lang="ru-RU" b="1" dirty="0"/>
              <a:t>1–4 </a:t>
            </a:r>
            <a:r>
              <a:rPr lang="ru-RU" b="1" dirty="0" err="1"/>
              <a:t>нед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17600" y="380896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Добавить антагонисты </a:t>
            </a:r>
            <a:r>
              <a:rPr lang="ru-RU" b="1" dirty="0" err="1"/>
              <a:t>лейкотриеновых</a:t>
            </a:r>
            <a:r>
              <a:rPr lang="ru-RU" b="1" dirty="0"/>
              <a:t> </a:t>
            </a:r>
            <a:r>
              <a:rPr lang="ru-RU" b="1" dirty="0" smtClean="0"/>
              <a:t>рецепторов или </a:t>
            </a:r>
            <a:r>
              <a:rPr lang="ru-RU" b="1" dirty="0"/>
              <a:t>сменить </a:t>
            </a:r>
            <a:r>
              <a:rPr lang="ru-RU" b="1" dirty="0" err="1"/>
              <a:t>неседативные</a:t>
            </a:r>
            <a:r>
              <a:rPr lang="ru-RU" b="1" dirty="0"/>
              <a:t> </a:t>
            </a:r>
            <a:r>
              <a:rPr lang="ru-RU" b="1" dirty="0" smtClean="0"/>
              <a:t>Н1-АГ (</a:t>
            </a:r>
            <a:r>
              <a:rPr lang="ru-RU" b="1" dirty="0"/>
              <a:t>При обострении провести короткий (3–7 дней) курс ГКС)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52650" y="5453798"/>
            <a:ext cx="713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Добавить </a:t>
            </a:r>
            <a:r>
              <a:rPr lang="ru-RU" b="1" dirty="0" err="1"/>
              <a:t>циклоспорин</a:t>
            </a:r>
            <a:r>
              <a:rPr lang="ru-RU" b="1" dirty="0"/>
              <a:t> А, Н2-антигистаминные, </a:t>
            </a:r>
            <a:r>
              <a:rPr lang="ru-RU" b="1" dirty="0" err="1"/>
              <a:t>дапсон</a:t>
            </a:r>
            <a:r>
              <a:rPr lang="ru-RU" b="1" dirty="0"/>
              <a:t>, </a:t>
            </a:r>
            <a:r>
              <a:rPr lang="ru-RU" b="1" dirty="0" err="1"/>
              <a:t>омализумаб</a:t>
            </a:r>
            <a:endParaRPr lang="ru-RU" b="1" dirty="0"/>
          </a:p>
          <a:p>
            <a:pPr algn="ctr"/>
            <a:r>
              <a:rPr lang="ru-RU" b="1" dirty="0"/>
              <a:t>(При обострении провести короткий (3–7 дней) курс ГКС)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575300" y="1727200"/>
            <a:ext cx="292100" cy="8313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575300" y="3007140"/>
            <a:ext cx="292100" cy="8313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581650" y="4469369"/>
            <a:ext cx="292100" cy="8313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0965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28625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Медикаментозное лечение крапивницы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282700"/>
            <a:ext cx="108839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Н</a:t>
            </a:r>
            <a:r>
              <a:rPr lang="ru-RU" sz="2400" b="1" baseline="-25000" dirty="0">
                <a:solidFill>
                  <a:srgbClr val="FF0000"/>
                </a:solidFill>
              </a:rPr>
              <a:t>1</a:t>
            </a:r>
            <a:r>
              <a:rPr lang="ru-RU" sz="2400" b="1" dirty="0">
                <a:solidFill>
                  <a:srgbClr val="FF0000"/>
                </a:solidFill>
              </a:rPr>
              <a:t>-антигистаминные ЛС – основные средства для </a:t>
            </a:r>
            <a:r>
              <a:rPr lang="ru-RU" sz="2400" b="1" dirty="0" smtClean="0">
                <a:solidFill>
                  <a:srgbClr val="FF0000"/>
                </a:solidFill>
              </a:rPr>
              <a:t>лечения крапивницы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b="1" dirty="0" smtClean="0"/>
              <a:t>Рекомендуется </a:t>
            </a:r>
            <a:r>
              <a:rPr lang="ru-RU" sz="2400" b="1" dirty="0"/>
              <a:t>использовать Н</a:t>
            </a:r>
            <a:r>
              <a:rPr lang="ru-RU" sz="2400" b="1" baseline="-25000" dirty="0"/>
              <a:t>1</a:t>
            </a:r>
            <a:r>
              <a:rPr lang="ru-RU" sz="2400" b="1" dirty="0"/>
              <a:t>-антигистаминные второго </a:t>
            </a:r>
            <a:r>
              <a:rPr lang="ru-RU" sz="2400" b="1" dirty="0" smtClean="0"/>
              <a:t>поколения </a:t>
            </a:r>
            <a:r>
              <a:rPr lang="ru-RU" sz="2400" b="1" dirty="0"/>
              <a:t>в качестве препаратов первой линии лечения </a:t>
            </a:r>
            <a:r>
              <a:rPr lang="ru-RU" sz="2400" b="1" dirty="0" smtClean="0"/>
              <a:t>крапивницы.</a:t>
            </a:r>
          </a:p>
          <a:p>
            <a:pPr marL="0" indent="0">
              <a:buNone/>
            </a:pPr>
            <a:endParaRPr lang="ru-RU" sz="3600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00780"/>
              </p:ext>
            </p:extLst>
          </p:nvPr>
        </p:nvGraphicFramePr>
        <p:xfrm>
          <a:off x="1187450" y="2679696"/>
          <a:ext cx="9804400" cy="3873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1676">
                  <a:extLst>
                    <a:ext uri="{9D8B030D-6E8A-4147-A177-3AD203B41FA5}">
                      <a16:colId xmlns:a16="http://schemas.microsoft.com/office/drawing/2014/main" val="1569572125"/>
                    </a:ext>
                  </a:extLst>
                </a:gridCol>
                <a:gridCol w="4902724">
                  <a:extLst>
                    <a:ext uri="{9D8B030D-6E8A-4147-A177-3AD203B41FA5}">
                      <a16:colId xmlns:a16="http://schemas.microsoft.com/office/drawing/2014/main" val="217550665"/>
                    </a:ext>
                  </a:extLst>
                </a:gridCol>
              </a:tblGrid>
              <a:tr h="4498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Дезлоратадин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5 мг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Левоцетиризин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5 мг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499460"/>
                  </a:ext>
                </a:extLst>
              </a:tr>
              <a:tr h="4498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Лоратадин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10 мг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Фексофенадин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120–180 мг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50138"/>
                  </a:ext>
                </a:extLst>
              </a:tr>
              <a:tr h="4498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Цетиризин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10 мг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Эбастин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10–20 мг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166480"/>
                  </a:ext>
                </a:extLst>
              </a:tr>
              <a:tr h="7744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Рупатадин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10 мг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Клемастин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1 мг 2 раза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внутрь,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2 мг 2 раза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в/м, в/в.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006249"/>
                  </a:ext>
                </a:extLst>
              </a:tr>
              <a:tr h="849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Хлоропирамин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25–50 мг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внутрь,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20–40 мг (1–2 мл 2% р-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ра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).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Дифенгидрамин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25–50 мг каждые 4–6 ч, 20–50 мг 1–2 раза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в/м, в/в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542228"/>
                  </a:ext>
                </a:extLst>
              </a:tr>
              <a:tr h="4498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Гидроксизин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25–50 мг каждые 6 ч.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Ципрогептадин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2–4 мг каждые 6–8 ч.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650233"/>
                  </a:ext>
                </a:extLst>
              </a:tr>
              <a:tr h="4498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Сехифенадин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50–100 мг 2–3 раза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Хифенадин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 25–50 мг 3–4 раза в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</a:rPr>
                        <a:t>сут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638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342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04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АЛЛЕРГИЧЕСКИЙ КОНЪЮНКТИВИТ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8014"/>
            <a:ext cx="10515600" cy="4992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dirty="0"/>
              <a:t>Аллергические заболевания глаз являются важной </a:t>
            </a:r>
            <a:r>
              <a:rPr lang="ru-RU" sz="3000" b="1" dirty="0" smtClean="0"/>
              <a:t>проблемой практической </a:t>
            </a:r>
            <a:r>
              <a:rPr lang="ru-RU" sz="3000" b="1" dirty="0"/>
              <a:t>офтальмологии и </a:t>
            </a:r>
            <a:r>
              <a:rPr lang="ru-RU" sz="3000" b="1" dirty="0" smtClean="0"/>
              <a:t>аллергологии. </a:t>
            </a:r>
          </a:p>
          <a:p>
            <a:pPr marL="0" indent="0">
              <a:buNone/>
            </a:pPr>
            <a:r>
              <a:rPr lang="ru-RU" sz="3000" b="1" dirty="0" smtClean="0"/>
              <a:t>По </a:t>
            </a:r>
            <a:r>
              <a:rPr lang="ru-RU" sz="3000" b="1" dirty="0"/>
              <a:t>данным </a:t>
            </a:r>
            <a:r>
              <a:rPr lang="ru-RU" sz="3000" b="1" dirty="0" smtClean="0"/>
              <a:t>зарубежных </a:t>
            </a:r>
            <a:r>
              <a:rPr lang="ru-RU" sz="3000" b="1" dirty="0"/>
              <a:t>эпидемиологических исследований их </a:t>
            </a:r>
            <a:r>
              <a:rPr lang="ru-RU" sz="3000" b="1" dirty="0">
                <a:solidFill>
                  <a:srgbClr val="FF0000"/>
                </a:solidFill>
              </a:rPr>
              <a:t>распространенность </a:t>
            </a:r>
            <a:r>
              <a:rPr lang="ru-RU" sz="3000" b="1" dirty="0" smtClean="0">
                <a:solidFill>
                  <a:srgbClr val="FF0000"/>
                </a:solidFill>
              </a:rPr>
              <a:t>среди населения </a:t>
            </a:r>
            <a:r>
              <a:rPr lang="ru-RU" sz="3000" b="1" dirty="0">
                <a:solidFill>
                  <a:srgbClr val="FF0000"/>
                </a:solidFill>
              </a:rPr>
              <a:t>западных стран составляет около 15–20</a:t>
            </a:r>
            <a:r>
              <a:rPr lang="ru-RU" sz="3000" b="1" dirty="0" smtClean="0">
                <a:solidFill>
                  <a:srgbClr val="FF0000"/>
                </a:solidFill>
              </a:rPr>
              <a:t>%. </a:t>
            </a:r>
            <a:r>
              <a:rPr lang="ru-RU" sz="3000" b="1" dirty="0"/>
              <a:t>Анализ недавно проведенного в США </a:t>
            </a:r>
            <a:r>
              <a:rPr lang="ru-RU" sz="3000" b="1" dirty="0" smtClean="0"/>
              <a:t>исследования </a:t>
            </a:r>
            <a:r>
              <a:rPr lang="en-US" sz="3000" b="1" dirty="0" smtClean="0"/>
              <a:t>NHANES </a:t>
            </a:r>
            <a:r>
              <a:rPr lang="en-US" sz="3000" b="1" dirty="0"/>
              <a:t>III (Third National Health and Nutrition Examination Survey</a:t>
            </a:r>
            <a:r>
              <a:rPr lang="en-US" sz="3000" b="1" dirty="0" smtClean="0"/>
              <a:t>)</a:t>
            </a:r>
            <a:r>
              <a:rPr lang="ru-RU" sz="3000" b="1" dirty="0" smtClean="0"/>
              <a:t> показал</a:t>
            </a:r>
            <a:r>
              <a:rPr lang="ru-RU" sz="3000" b="1" dirty="0"/>
              <a:t>, что такие симптомы, как «эпизоды слезотечения, зуда </a:t>
            </a:r>
            <a:r>
              <a:rPr lang="ru-RU" sz="3000" b="1" dirty="0" smtClean="0"/>
              <a:t>глаз в </a:t>
            </a:r>
            <a:r>
              <a:rPr lang="ru-RU" sz="3000" b="1" dirty="0"/>
              <a:t>течение последних 12 </a:t>
            </a:r>
            <a:r>
              <a:rPr lang="ru-RU" sz="3000" b="1" dirty="0" smtClean="0"/>
              <a:t>мес.» </a:t>
            </a:r>
            <a:r>
              <a:rPr lang="ru-RU" sz="3000" b="1" dirty="0"/>
              <a:t>беспокоят 40% взрослой </a:t>
            </a:r>
            <a:r>
              <a:rPr lang="ru-RU" sz="3000" b="1" dirty="0" smtClean="0"/>
              <a:t>популяции.</a:t>
            </a:r>
          </a:p>
          <a:p>
            <a:pPr marL="0" indent="0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Аналогичная распространенность заболевания прослеживается и в России (25-30%).</a:t>
            </a:r>
            <a:endParaRPr lang="ru-RU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3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04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АЛЛЕРГИЧЕСКИЙ КОНЪЮНКТИВИТ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8014"/>
            <a:ext cx="10515600" cy="49927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/>
              <a:t>Аллергический конъюнктивит – заболевание, </a:t>
            </a:r>
            <a:r>
              <a:rPr lang="ru-RU" sz="3200" b="1" dirty="0" err="1" smtClean="0"/>
              <a:t>характеризу-ющееся</a:t>
            </a:r>
            <a:r>
              <a:rPr lang="ru-RU" sz="3200" b="1" dirty="0" smtClean="0"/>
              <a:t> </a:t>
            </a:r>
            <a:r>
              <a:rPr lang="ru-RU" sz="3200" b="1" dirty="0"/>
              <a:t>аллергическим воспалением конъюнктивы глаз, </a:t>
            </a:r>
            <a:r>
              <a:rPr lang="ru-RU" sz="3200" b="1" dirty="0" smtClean="0"/>
              <a:t>вызванное </a:t>
            </a:r>
            <a:r>
              <a:rPr lang="ru-RU" sz="3200" b="1" dirty="0" err="1" smtClean="0"/>
              <a:t>этиологически</a:t>
            </a:r>
            <a:r>
              <a:rPr lang="ru-RU" sz="3200" b="1" dirty="0" smtClean="0"/>
              <a:t> </a:t>
            </a:r>
            <a:r>
              <a:rPr lang="ru-RU" sz="3200" b="1" dirty="0"/>
              <a:t>значимым аллергеном</a:t>
            </a:r>
            <a:r>
              <a:rPr lang="ru-RU" sz="3200" b="1" dirty="0" smtClean="0"/>
              <a:t>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Код </a:t>
            </a:r>
            <a:r>
              <a:rPr lang="ru-RU" sz="3200" b="1" dirty="0">
                <a:solidFill>
                  <a:srgbClr val="FF0000"/>
                </a:solidFill>
              </a:rPr>
              <a:t>по МКБ-10</a:t>
            </a:r>
          </a:p>
          <a:p>
            <a:pPr marL="444500"/>
            <a:r>
              <a:rPr lang="ru-RU" sz="3200" b="1" dirty="0"/>
              <a:t>Н10 </a:t>
            </a:r>
            <a:r>
              <a:rPr lang="ru-RU" sz="3200" dirty="0"/>
              <a:t>– конъюнктивит, </a:t>
            </a:r>
            <a:endParaRPr lang="ru-RU" sz="3200" dirty="0" smtClean="0"/>
          </a:p>
          <a:p>
            <a:pPr marL="444500"/>
            <a:r>
              <a:rPr lang="ru-RU" sz="3200" b="1" dirty="0" smtClean="0">
                <a:solidFill>
                  <a:srgbClr val="CC0099"/>
                </a:solidFill>
              </a:rPr>
              <a:t>Н10.1 </a:t>
            </a:r>
            <a:r>
              <a:rPr lang="ru-RU" sz="3200" dirty="0">
                <a:solidFill>
                  <a:srgbClr val="CC0099"/>
                </a:solidFill>
              </a:rPr>
              <a:t>– острый </a:t>
            </a:r>
            <a:r>
              <a:rPr lang="ru-RU" sz="3200" dirty="0" err="1">
                <a:solidFill>
                  <a:srgbClr val="CC0099"/>
                </a:solidFill>
              </a:rPr>
              <a:t>атопический</a:t>
            </a:r>
            <a:r>
              <a:rPr lang="ru-RU" sz="3200" dirty="0">
                <a:solidFill>
                  <a:srgbClr val="CC0099"/>
                </a:solidFill>
              </a:rPr>
              <a:t> </a:t>
            </a:r>
            <a:r>
              <a:rPr lang="ru-RU" sz="3200" dirty="0" smtClean="0">
                <a:solidFill>
                  <a:srgbClr val="CC0099"/>
                </a:solidFill>
              </a:rPr>
              <a:t>конъюнктивит</a:t>
            </a:r>
            <a:r>
              <a:rPr lang="ru-RU" sz="3200" dirty="0">
                <a:solidFill>
                  <a:srgbClr val="CC0099"/>
                </a:solidFill>
              </a:rPr>
              <a:t>, </a:t>
            </a:r>
            <a:endParaRPr lang="ru-RU" sz="3200" dirty="0" smtClean="0">
              <a:solidFill>
                <a:srgbClr val="CC0099"/>
              </a:solidFill>
            </a:endParaRPr>
          </a:p>
          <a:p>
            <a:pPr marL="444500"/>
            <a:r>
              <a:rPr lang="ru-RU" sz="3200" b="1" dirty="0" smtClean="0"/>
              <a:t>Н10.2 </a:t>
            </a:r>
            <a:r>
              <a:rPr lang="ru-RU" sz="3200" dirty="0"/>
              <a:t>– другие острые конъюнктивиты, </a:t>
            </a:r>
            <a:endParaRPr lang="ru-RU" sz="3200" dirty="0" smtClean="0"/>
          </a:p>
          <a:p>
            <a:pPr marL="444500"/>
            <a:r>
              <a:rPr lang="ru-RU" sz="3200" b="1" dirty="0" smtClean="0"/>
              <a:t>Н10.3 </a:t>
            </a:r>
            <a:r>
              <a:rPr lang="ru-RU" sz="3200" dirty="0"/>
              <a:t>– </a:t>
            </a:r>
            <a:r>
              <a:rPr lang="ru-RU" sz="3200" dirty="0" smtClean="0"/>
              <a:t>острый конъюнктивит </a:t>
            </a:r>
            <a:r>
              <a:rPr lang="ru-RU" sz="3200" dirty="0"/>
              <a:t>неуточненный, </a:t>
            </a:r>
            <a:endParaRPr lang="ru-RU" sz="3200" dirty="0" smtClean="0"/>
          </a:p>
          <a:p>
            <a:pPr marL="444500"/>
            <a:r>
              <a:rPr lang="ru-RU" sz="3200" b="1" dirty="0" smtClean="0"/>
              <a:t>Н10.4 </a:t>
            </a:r>
            <a:r>
              <a:rPr lang="ru-RU" sz="3200" dirty="0"/>
              <a:t>– хронический конъюнктивит,</a:t>
            </a:r>
          </a:p>
          <a:p>
            <a:pPr marL="444500"/>
            <a:r>
              <a:rPr lang="ru-RU" sz="3200" b="1" dirty="0"/>
              <a:t>Н10.9 </a:t>
            </a:r>
            <a:r>
              <a:rPr lang="ru-RU" sz="3200" dirty="0"/>
              <a:t>– конъюнктивит неуточненный.</a:t>
            </a:r>
            <a:endParaRPr lang="ru-RU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70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1377"/>
            <a:ext cx="10515600" cy="76775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АЛЛЕРГИЧЕСКИЙ КОНЪЮНКТИВИТ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76241"/>
            <a:ext cx="10515600" cy="54621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Классификация</a:t>
            </a:r>
          </a:p>
          <a:p>
            <a:pPr marL="0" indent="0">
              <a:buNone/>
            </a:pPr>
            <a:r>
              <a:rPr lang="ru-RU" sz="3200" b="1" dirty="0"/>
              <a:t>Унифицированной классификации АК нет. </a:t>
            </a:r>
            <a:r>
              <a:rPr lang="ru-RU" sz="3200" b="1" dirty="0" smtClean="0"/>
              <a:t>Аллергический конъюнктивит </a:t>
            </a:r>
            <a:r>
              <a:rPr lang="ru-RU" sz="3200" b="1" dirty="0"/>
              <a:t>классифицируют по форме, по </a:t>
            </a:r>
            <a:r>
              <a:rPr lang="ru-RU" sz="3200" b="1" dirty="0" smtClean="0"/>
              <a:t>механизмам </a:t>
            </a:r>
            <a:r>
              <a:rPr lang="ru-RU" sz="3200" b="1" dirty="0"/>
              <a:t>развития</a:t>
            </a:r>
            <a:r>
              <a:rPr lang="ru-RU" sz="3200" b="1" dirty="0" smtClean="0"/>
              <a:t>, по </a:t>
            </a:r>
            <a:r>
              <a:rPr lang="ru-RU" sz="3200" b="1" dirty="0"/>
              <a:t>степени тяжести и стадии течения.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70C0"/>
                </a:solidFill>
              </a:rPr>
              <a:t>Классификация </a:t>
            </a:r>
            <a:r>
              <a:rPr lang="ru-RU" sz="3200" b="1" dirty="0">
                <a:solidFill>
                  <a:srgbClr val="0070C0"/>
                </a:solidFill>
              </a:rPr>
              <a:t>АК по форме</a:t>
            </a:r>
            <a:r>
              <a:rPr lang="ru-RU" sz="3200" b="1" dirty="0" smtClean="0">
                <a:solidFill>
                  <a:srgbClr val="0070C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u="sng" dirty="0" smtClean="0">
                <a:solidFill>
                  <a:srgbClr val="C00000"/>
                </a:solidFill>
              </a:rPr>
              <a:t> Сезонный АК.</a:t>
            </a:r>
            <a:endParaRPr lang="ru-RU" sz="3200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3200" b="1" dirty="0"/>
              <a:t>Развивается при сенсибилизации к пыльцевым </a:t>
            </a:r>
            <a:r>
              <a:rPr lang="ru-RU" sz="3200" b="1" dirty="0" smtClean="0"/>
              <a:t>и </a:t>
            </a:r>
            <a:r>
              <a:rPr lang="ru-RU" sz="3200" b="1" dirty="0"/>
              <a:t>грибковым </a:t>
            </a:r>
            <a:r>
              <a:rPr lang="ru-RU" sz="3200" b="1" dirty="0" smtClean="0"/>
              <a:t>аллергенам. Характеризуется </a:t>
            </a:r>
            <a:r>
              <a:rPr lang="ru-RU" sz="3200" b="1" dirty="0"/>
              <a:t>сезонностью клинических проявлений, </a:t>
            </a:r>
            <a:r>
              <a:rPr lang="ru-RU" sz="3200" b="1" dirty="0" smtClean="0"/>
              <a:t>совпадающей </a:t>
            </a:r>
            <a:r>
              <a:rPr lang="ru-RU" sz="3200" b="1" dirty="0"/>
              <a:t>с периодом пыления причинно-значимых аллергенов.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u="sng" dirty="0" smtClean="0">
                <a:solidFill>
                  <a:srgbClr val="C00000"/>
                </a:solidFill>
              </a:rPr>
              <a:t> Круглогодичный </a:t>
            </a:r>
            <a:r>
              <a:rPr lang="ru-RU" sz="3200" b="1" u="sng" dirty="0">
                <a:solidFill>
                  <a:srgbClr val="C00000"/>
                </a:solidFill>
              </a:rPr>
              <a:t>АК</a:t>
            </a:r>
          </a:p>
          <a:p>
            <a:pPr marL="0" indent="0">
              <a:buNone/>
            </a:pPr>
            <a:r>
              <a:rPr lang="ru-RU" sz="3200" b="1" dirty="0"/>
              <a:t>Развивается при сенсибилизации к аллергенам домашней пыли</a:t>
            </a:r>
            <a:r>
              <a:rPr lang="ru-RU" sz="3200" b="1" dirty="0" smtClean="0"/>
              <a:t>, клещам </a:t>
            </a:r>
            <a:r>
              <a:rPr lang="ru-RU" sz="3200" b="1" dirty="0"/>
              <a:t>домашней пыли, библиотечной пыли, шерсти, перхоти</a:t>
            </a:r>
            <a:r>
              <a:rPr lang="ru-RU" sz="3200" b="1" dirty="0" smtClean="0"/>
              <a:t>, слюне </a:t>
            </a:r>
            <a:r>
              <a:rPr lang="ru-RU" sz="3200" b="1" dirty="0"/>
              <a:t>животных, пуху и перу птиц, плесневым грибам, </a:t>
            </a:r>
            <a:r>
              <a:rPr lang="ru-RU" sz="3200" b="1" dirty="0" smtClean="0"/>
              <a:t>пищевым аллергенам</a:t>
            </a:r>
            <a:r>
              <a:rPr lang="ru-RU" sz="3200" b="1" dirty="0"/>
              <a:t>, </a:t>
            </a:r>
            <a:r>
              <a:rPr lang="ru-RU" sz="3200" b="1" dirty="0" err="1"/>
              <a:t>инсектным</a:t>
            </a:r>
            <a:r>
              <a:rPr lang="ru-RU" sz="3200" b="1" dirty="0"/>
              <a:t>, профессиональным и другим аллергенам.</a:t>
            </a:r>
          </a:p>
          <a:p>
            <a:pPr marL="0" indent="0">
              <a:buNone/>
            </a:pPr>
            <a:r>
              <a:rPr lang="ru-RU" sz="3200" b="1" dirty="0"/>
              <a:t>Характеризуется отсутствием сезонности и </a:t>
            </a:r>
            <a:r>
              <a:rPr lang="ru-RU" sz="3200" b="1" dirty="0" smtClean="0"/>
              <a:t>круглогодичным течением</a:t>
            </a:r>
            <a:r>
              <a:rPr lang="ru-RU" sz="3200" b="1" dirty="0"/>
              <a:t>.</a:t>
            </a:r>
            <a:endParaRPr lang="ru-RU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0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1377"/>
            <a:ext cx="10515600" cy="76775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АЛЛЕРГИЧЕСКИЙ КОНЪЮНКТИВИТ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76241"/>
            <a:ext cx="10515600" cy="5462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70C0"/>
                </a:solidFill>
              </a:rPr>
              <a:t>Классификация АК по механизмам развития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3000" b="1" dirty="0" err="1" smtClean="0"/>
              <a:t>IgE</a:t>
            </a:r>
            <a:r>
              <a:rPr lang="ru-RU" sz="3000" b="1" dirty="0" smtClean="0"/>
              <a:t>-обусловленные </a:t>
            </a:r>
            <a:r>
              <a:rPr lang="ru-RU" sz="3000" b="1" dirty="0"/>
              <a:t>АК, к которым относятся острый </a:t>
            </a:r>
            <a:r>
              <a:rPr lang="ru-RU" sz="3000" b="1" dirty="0" smtClean="0"/>
              <a:t>аллергический </a:t>
            </a:r>
            <a:r>
              <a:rPr lang="ru-RU" sz="3000" b="1" dirty="0"/>
              <a:t>конъюнктивит, сезонный аллергический </a:t>
            </a:r>
            <a:r>
              <a:rPr lang="ru-RU" sz="3000" b="1" dirty="0" smtClean="0"/>
              <a:t>конъюнктивит и </a:t>
            </a:r>
            <a:r>
              <a:rPr lang="ru-RU" sz="3000" b="1" dirty="0"/>
              <a:t>круглогодичный аллергический конъюнктивит.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3000" b="1" dirty="0" smtClean="0"/>
              <a:t>Смешанные </a:t>
            </a:r>
            <a:r>
              <a:rPr lang="ru-RU" sz="3000" b="1" dirty="0"/>
              <a:t>– </a:t>
            </a:r>
            <a:r>
              <a:rPr lang="ru-RU" sz="3000" b="1" dirty="0" err="1"/>
              <a:t>IgE</a:t>
            </a:r>
            <a:r>
              <a:rPr lang="ru-RU" sz="3000" b="1" dirty="0"/>
              <a:t> и </a:t>
            </a:r>
            <a:r>
              <a:rPr lang="ru-RU" sz="3000" b="1" dirty="0" err="1"/>
              <a:t>клеточно</a:t>
            </a:r>
            <a:r>
              <a:rPr lang="ru-RU" sz="3000" b="1" dirty="0"/>
              <a:t> (Th2) обусловленные АК. К </a:t>
            </a:r>
            <a:r>
              <a:rPr lang="ru-RU" sz="3000" b="1" dirty="0" smtClean="0"/>
              <a:t>ним относятся </a:t>
            </a:r>
            <a:r>
              <a:rPr lang="ru-RU" sz="3000" b="1" dirty="0"/>
              <a:t>гигантский сосочковый конъюнктивит (ГСК), весенний </a:t>
            </a:r>
            <a:r>
              <a:rPr lang="ru-RU" sz="3000" b="1" dirty="0" err="1" smtClean="0"/>
              <a:t>кератоконъюнктивит</a:t>
            </a:r>
            <a:r>
              <a:rPr lang="ru-RU" sz="3000" b="1" dirty="0" smtClean="0"/>
              <a:t> </a:t>
            </a:r>
            <a:r>
              <a:rPr lang="ru-RU" sz="3000" b="1" dirty="0"/>
              <a:t>(ВКК), </a:t>
            </a:r>
            <a:r>
              <a:rPr lang="ru-RU" sz="3000" b="1" dirty="0" err="1"/>
              <a:t>aтопический</a:t>
            </a:r>
            <a:r>
              <a:rPr lang="ru-RU" sz="3000" b="1" dirty="0"/>
              <a:t> </a:t>
            </a:r>
            <a:r>
              <a:rPr lang="ru-RU" sz="3000" b="1" dirty="0" err="1"/>
              <a:t>кератоконъюнктивит</a:t>
            </a:r>
            <a:r>
              <a:rPr lang="ru-RU" sz="3000" b="1" dirty="0"/>
              <a:t> (AKК).</a:t>
            </a:r>
          </a:p>
          <a:p>
            <a:pPr marL="444500">
              <a:buFont typeface="Calibri" panose="020F0502020204030204" pitchFamily="34" charset="0"/>
              <a:buChar char="‒"/>
            </a:pPr>
            <a:r>
              <a:rPr lang="ru-RU" sz="3000" b="1" dirty="0" smtClean="0"/>
              <a:t>Не-</a:t>
            </a:r>
            <a:r>
              <a:rPr lang="en-US" sz="3000" b="1" dirty="0" err="1"/>
              <a:t>IgE</a:t>
            </a:r>
            <a:r>
              <a:rPr lang="en-US" sz="3000" b="1" dirty="0"/>
              <a:t>-</a:t>
            </a:r>
            <a:r>
              <a:rPr lang="ru-RU" sz="3000" b="1" dirty="0"/>
              <a:t>обусловленный – </a:t>
            </a:r>
            <a:r>
              <a:rPr lang="ru-RU" sz="3000" b="1" dirty="0" err="1" smtClean="0"/>
              <a:t>дерматоконъюнктивит</a:t>
            </a:r>
            <a:r>
              <a:rPr lang="ru-RU" sz="3000" b="1" dirty="0" smtClean="0"/>
              <a:t> / аллергический </a:t>
            </a:r>
            <a:r>
              <a:rPr lang="ru-RU" sz="3000" b="1" dirty="0"/>
              <a:t>контактный конъюнктивит</a:t>
            </a:r>
            <a:r>
              <a:rPr lang="ru-RU" sz="3000" dirty="0"/>
              <a:t>.</a:t>
            </a:r>
            <a:endParaRPr lang="ru-RU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693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4879</Words>
  <Application>Microsoft Office PowerPoint</Application>
  <PresentationFormat>Широкоэкранный</PresentationFormat>
  <Paragraphs>508</Paragraphs>
  <Slides>52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8" baseType="lpstr">
      <vt:lpstr>Arial</vt:lpstr>
      <vt:lpstr>Calibri</vt:lpstr>
      <vt:lpstr>Calibri Light</vt:lpstr>
      <vt:lpstr>Times New Roman</vt:lpstr>
      <vt:lpstr>Wingdings</vt:lpstr>
      <vt:lpstr>Тема Office</vt:lpstr>
      <vt:lpstr>Аллергические заболевания в практике врача первичной медико-санитарной помощи</vt:lpstr>
      <vt:lpstr>Аллергические болезни</vt:lpstr>
      <vt:lpstr>Аллергические болезни</vt:lpstr>
      <vt:lpstr>Аллергические болезни</vt:lpstr>
      <vt:lpstr>Аллергические болезни</vt:lpstr>
      <vt:lpstr>АЛЛЕРГИЧЕСКИЙ КОНЪЮНКТИВИТ</vt:lpstr>
      <vt:lpstr>АЛЛЕРГИЧЕСКИЙ КОНЪЮНКТИВИТ</vt:lpstr>
      <vt:lpstr>АЛЛЕРГИЧЕСКИЙ КОНЪЮНКТИВИТ</vt:lpstr>
      <vt:lpstr>АЛЛЕРГИЧЕСКИЙ КОНЪЮНКТИВИТ</vt:lpstr>
      <vt:lpstr>АЛЛЕРГИЧЕСКИЙ КОНЪЮНКТИВИТ</vt:lpstr>
      <vt:lpstr>Клинико-лабораторная и аллергологическая  характеристика аллергического конъюнктивита</vt:lpstr>
      <vt:lpstr>Клинико-лабораторная и аллергологическая  характеристика аллергического конъюнктивита</vt:lpstr>
      <vt:lpstr>Клинико-лабораторная и аллергологическая  характеристика аллергического конъюнктивита</vt:lpstr>
      <vt:lpstr>АЛЛЕРГИЧЕСКИЙ КОНЪЮНКТИВИТ</vt:lpstr>
      <vt:lpstr>Презентация PowerPoint</vt:lpstr>
      <vt:lpstr>Лечение аллергического конъюнктивита</vt:lpstr>
      <vt:lpstr>Лечение аллергического конъюнктивита</vt:lpstr>
      <vt:lpstr>Лечение аллергического конъюнктивита</vt:lpstr>
      <vt:lpstr>АСИТ - терапия</vt:lpstr>
      <vt:lpstr>Лечение аллергического конъюнктивита</vt:lpstr>
      <vt:lpstr>АЛЛЕРГИЧЕСКИЙ РИНИТ</vt:lpstr>
      <vt:lpstr>АЛЛЕРГИЧЕСКИЙ РИНИТ</vt:lpstr>
      <vt:lpstr>АЛЛЕРГИЧЕСКИЙ РИНИТ</vt:lpstr>
      <vt:lpstr>ЛЕЧЕНИЕ АЛЛЕРГИЧЕСКОГО РИНИТА</vt:lpstr>
      <vt:lpstr>ЛЕЧЕНИЕ АЛЛЕРГИЧЕСКОГО РИНИТА</vt:lpstr>
      <vt:lpstr>ЛЕЧЕНИЕ АЛЛЕРГИЧЕСКОГО РИНИТА</vt:lpstr>
      <vt:lpstr>ЛЕЧЕНИЕ АЛЛЕРГИЧЕСКОГО РИНИТА</vt:lpstr>
      <vt:lpstr>ЛЕЧЕНИЕ АЛЛЕРГИЧЕСКОГО РИНИТА</vt:lpstr>
      <vt:lpstr>Анафилактический шок</vt:lpstr>
      <vt:lpstr>Анафилактический шок</vt:lpstr>
      <vt:lpstr>Диагностика анафилактического шока</vt:lpstr>
      <vt:lpstr>Диагностика анафилактического шока</vt:lpstr>
      <vt:lpstr>Степень тяжести анафилактического шока</vt:lpstr>
      <vt:lpstr>Степень тяжести анафилактического шока</vt:lpstr>
      <vt:lpstr>Степень тяжести анафилактического шока</vt:lpstr>
      <vt:lpstr>Лечение анафилактического шока</vt:lpstr>
      <vt:lpstr>Лечение анафилактического шока</vt:lpstr>
      <vt:lpstr>Лечение анафилактического шока</vt:lpstr>
      <vt:lpstr>Лечение анафилактического шока</vt:lpstr>
      <vt:lpstr>Лечение анафилактического шока</vt:lpstr>
      <vt:lpstr>Лечение анафилактического шока</vt:lpstr>
      <vt:lpstr>КРАПИВНИЦА</vt:lpstr>
      <vt:lpstr>КРАПИВНИЦА</vt:lpstr>
      <vt:lpstr>Европейская классификация крапивницы</vt:lpstr>
      <vt:lpstr>Европейская классификация крапивницы</vt:lpstr>
      <vt:lpstr>Оценка активности крапивницы</vt:lpstr>
      <vt:lpstr>Диагностика крапивницы</vt:lpstr>
      <vt:lpstr>Диагностика крапивницы</vt:lpstr>
      <vt:lpstr>Диагностика крапивницы</vt:lpstr>
      <vt:lpstr>Лечение крапивницы</vt:lpstr>
      <vt:lpstr>Медикаментозное лечение крапивницы</vt:lpstr>
      <vt:lpstr>Медикаментозное лечение крапивницы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Аллергические заболевания в практике врача первичной медико-санитарной помощи</dc:title>
  <dc:creator>Игорь</dc:creator>
  <cp:lastModifiedBy>i.aksenov</cp:lastModifiedBy>
  <cp:revision>87</cp:revision>
  <dcterms:created xsi:type="dcterms:W3CDTF">2019-04-17T09:05:19Z</dcterms:created>
  <dcterms:modified xsi:type="dcterms:W3CDTF">2020-03-17T09:36:18Z</dcterms:modified>
</cp:coreProperties>
</file>