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6" r:id="rId2"/>
    <p:sldId id="329" r:id="rId3"/>
    <p:sldId id="299" r:id="rId4"/>
    <p:sldId id="330" r:id="rId5"/>
    <p:sldId id="331" r:id="rId6"/>
    <p:sldId id="332" r:id="rId7"/>
    <p:sldId id="301" r:id="rId8"/>
    <p:sldId id="333" r:id="rId9"/>
    <p:sldId id="302" r:id="rId10"/>
    <p:sldId id="303" r:id="rId11"/>
    <p:sldId id="304" r:id="rId12"/>
    <p:sldId id="307" r:id="rId13"/>
    <p:sldId id="335" r:id="rId14"/>
    <p:sldId id="308" r:id="rId15"/>
    <p:sldId id="314" r:id="rId16"/>
    <p:sldId id="328" r:id="rId17"/>
    <p:sldId id="295" r:id="rId18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 varScale="1">
        <p:scale>
          <a:sx n="53" d="100"/>
          <a:sy n="53" d="100"/>
        </p:scale>
        <p:origin x="6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76AB1-7686-4CB8-8A64-048764637DA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4585F-0933-4DD1-8D19-E166E2D90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627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4585F-0933-4DD1-8D19-E166E2D9050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696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5F16B48-DA14-4B1A-A5C7-BF390A4E0781}" type="slidenum">
              <a:rPr lang="ru-RU" smtClean="0">
                <a:latin typeface="Times New Roman" pitchFamily="18" charset="0"/>
                <a:ea typeface="Microsoft YaHei" pitchFamily="34" charset="-122"/>
              </a:rPr>
              <a:pPr/>
              <a:t>17</a:t>
            </a:fld>
            <a:endParaRPr lang="ru-RU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5650"/>
            <a:ext cx="4972050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724772"/>
            <a:ext cx="5485536" cy="4475166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90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5012" y="173570"/>
            <a:ext cx="7772400" cy="1470025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31750"/>
          </a:effectLst>
          <a:extLst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«АЗ» и «БУКИ».</a:t>
            </a:r>
            <a:endParaRPr lang="ru-RU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220072" y="5517232"/>
            <a:ext cx="3665352" cy="1176536"/>
          </a:xfrm>
        </p:spPr>
        <p:txBody>
          <a:bodyPr>
            <a:normAutofit fontScale="92500" lnSpcReduction="20000"/>
          </a:bodyPr>
          <a:lstStyle/>
          <a:p>
            <a:r>
              <a:rPr lang="ru-RU" sz="1600" i="1" dirty="0" smtClean="0">
                <a:solidFill>
                  <a:schemeClr val="tx1"/>
                </a:solidFill>
              </a:rPr>
              <a:t>Презентацию выполнил:</a:t>
            </a:r>
          </a:p>
          <a:p>
            <a:r>
              <a:rPr lang="ru-RU" sz="1600" i="1" dirty="0">
                <a:solidFill>
                  <a:schemeClr val="tx1"/>
                </a:solidFill>
              </a:rPr>
              <a:t>с</a:t>
            </a:r>
            <a:r>
              <a:rPr lang="ru-RU" sz="1600" i="1" dirty="0" smtClean="0">
                <a:solidFill>
                  <a:schemeClr val="tx1"/>
                </a:solidFill>
              </a:rPr>
              <a:t>тудент </a:t>
            </a:r>
            <a:r>
              <a:rPr lang="ru-RU" sz="1600" i="1" dirty="0" err="1">
                <a:solidFill>
                  <a:schemeClr val="tx1"/>
                </a:solidFill>
              </a:rPr>
              <a:t>ФИГамеледин</a:t>
            </a:r>
            <a:r>
              <a:rPr lang="ru-RU" sz="1600" i="1" dirty="0">
                <a:solidFill>
                  <a:schemeClr val="tx1"/>
                </a:solidFill>
              </a:rPr>
              <a:t> </a:t>
            </a:r>
            <a:r>
              <a:rPr lang="ru-RU" sz="1600" i="1" dirty="0" err="1">
                <a:solidFill>
                  <a:schemeClr val="tx1"/>
                </a:solidFill>
              </a:rPr>
              <a:t>Мостафа</a:t>
            </a:r>
            <a:r>
              <a:rPr lang="ru-RU" sz="1600" i="1" dirty="0">
                <a:solidFill>
                  <a:schemeClr val="tx1"/>
                </a:solidFill>
              </a:rPr>
              <a:t> </a:t>
            </a:r>
            <a:r>
              <a:rPr lang="ru-RU" sz="1600" i="1" dirty="0" err="1">
                <a:solidFill>
                  <a:schemeClr val="tx1"/>
                </a:solidFill>
              </a:rPr>
              <a:t>Мохамед</a:t>
            </a:r>
            <a:r>
              <a:rPr lang="ru-RU" sz="1600" i="1" dirty="0">
                <a:solidFill>
                  <a:schemeClr val="tx1"/>
                </a:solidFill>
              </a:rPr>
              <a:t> Ахмед</a:t>
            </a:r>
          </a:p>
          <a:p>
            <a:r>
              <a:rPr lang="ru-RU" sz="1600" i="1" dirty="0" smtClean="0">
                <a:solidFill>
                  <a:schemeClr val="tx1"/>
                </a:solidFill>
              </a:rPr>
              <a:t>С </a:t>
            </a:r>
            <a:r>
              <a:rPr lang="ru-RU" sz="1600" i="1" dirty="0" smtClean="0">
                <a:solidFill>
                  <a:schemeClr val="tx1"/>
                </a:solidFill>
              </a:rPr>
              <a:t>«Лечебное дело» 126 гр.</a:t>
            </a:r>
          </a:p>
          <a:p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endParaRPr lang="ru-RU" dirty="0"/>
          </a:p>
        </p:txBody>
      </p:sp>
      <p:sp>
        <p:nvSpPr>
          <p:cNvPr id="4" name="AutoShape 2" descr="https://im0-tub-ru.yandex.net/i?id=51b6b0f7c088373419444a2565de8886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48" y="1956415"/>
            <a:ext cx="8216081" cy="3297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052736"/>
            <a:ext cx="7992888" cy="39703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          Что </a:t>
            </a:r>
            <a:r>
              <a:rPr lang="ru-RU" sz="2800" dirty="0"/>
              <a:t>в более современном переводе будет звучать как:</a:t>
            </a:r>
          </a:p>
          <a:p>
            <a:pPr algn="just"/>
            <a:r>
              <a:rPr lang="ru-RU" sz="2800" dirty="0" smtClean="0"/>
              <a:t>             «</a:t>
            </a:r>
            <a:r>
              <a:rPr lang="ru-RU" sz="2800" dirty="0"/>
              <a:t>Я знаю буквы</a:t>
            </a:r>
            <a:r>
              <a:rPr lang="ru-RU" sz="2800" dirty="0" smtClean="0"/>
              <a:t>: Письмо </a:t>
            </a:r>
            <a:r>
              <a:rPr lang="ru-RU" sz="2800" dirty="0"/>
              <a:t>– это достояние</a:t>
            </a:r>
            <a:r>
              <a:rPr lang="ru-RU" sz="2800" dirty="0" smtClean="0"/>
              <a:t>.</a:t>
            </a:r>
          </a:p>
          <a:p>
            <a:pPr algn="just"/>
            <a:r>
              <a:rPr lang="ru-RU" sz="2800" dirty="0" smtClean="0"/>
              <a:t>Трудитесь </a:t>
            </a:r>
            <a:r>
              <a:rPr lang="ru-RU" sz="2800" dirty="0"/>
              <a:t>усердно, земляне</a:t>
            </a:r>
            <a:r>
              <a:rPr lang="ru-RU" sz="2800" dirty="0" smtClean="0"/>
              <a:t>, как </a:t>
            </a:r>
            <a:r>
              <a:rPr lang="ru-RU" sz="2800" dirty="0"/>
              <a:t>подобает разумным людям </a:t>
            </a:r>
            <a:r>
              <a:rPr lang="ru-RU" sz="2800" dirty="0" smtClean="0"/>
              <a:t> – </a:t>
            </a:r>
            <a:r>
              <a:rPr lang="ru-RU" sz="2800" dirty="0"/>
              <a:t>Постигайте мироздание</a:t>
            </a:r>
            <a:r>
              <a:rPr lang="ru-RU" sz="2800" dirty="0" smtClean="0"/>
              <a:t>! 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Несите </a:t>
            </a:r>
            <a:r>
              <a:rPr lang="ru-RU" sz="2800" dirty="0"/>
              <a:t>слово убежденно –Знание – дар Божий</a:t>
            </a:r>
            <a:r>
              <a:rPr lang="ru-RU" sz="2800" dirty="0" smtClean="0"/>
              <a:t>!</a:t>
            </a:r>
          </a:p>
          <a:p>
            <a:pPr algn="just"/>
            <a:r>
              <a:rPr lang="ru-RU" sz="2800" dirty="0" smtClean="0"/>
              <a:t> </a:t>
            </a:r>
          </a:p>
          <a:p>
            <a:pPr algn="just"/>
            <a:r>
              <a:rPr lang="ru-RU" sz="2800" dirty="0" smtClean="0"/>
              <a:t>Дерзайте</a:t>
            </a:r>
            <a:r>
              <a:rPr lang="ru-RU" sz="2800" dirty="0"/>
              <a:t>, вникайте, </a:t>
            </a:r>
            <a:r>
              <a:rPr lang="ru-RU" sz="2800" dirty="0" smtClean="0"/>
              <a:t>чтобы Сущего </a:t>
            </a:r>
            <a:r>
              <a:rPr lang="ru-RU" sz="2800" dirty="0"/>
              <a:t>свет постичь!».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692696"/>
            <a:ext cx="70567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            </a:t>
            </a:r>
            <a:r>
              <a:rPr lang="ru-RU" sz="2800" b="1" dirty="0" smtClean="0"/>
              <a:t>Славянская </a:t>
            </a:r>
            <a:r>
              <a:rPr lang="ru-RU" sz="2800" b="1" dirty="0"/>
              <a:t>азбука </a:t>
            </a:r>
            <a:r>
              <a:rPr lang="ru-RU" sz="2800" dirty="0"/>
              <a:t>- явление совершенно уникальное, только в ней одной есть не только буквы и звуки, но и содержание</a:t>
            </a:r>
            <a:r>
              <a:rPr lang="ru-RU" sz="2800" dirty="0" smtClean="0"/>
              <a:t>.</a:t>
            </a:r>
          </a:p>
          <a:p>
            <a:pPr algn="just"/>
            <a:r>
              <a:rPr lang="ru-RU" sz="2800" dirty="0"/>
              <a:t> </a:t>
            </a:r>
            <a:r>
              <a:rPr lang="ru-RU" sz="2800" dirty="0" smtClean="0"/>
              <a:t>            И </a:t>
            </a:r>
            <a:r>
              <a:rPr lang="ru-RU" sz="2800" dirty="0"/>
              <a:t>что нам дает это знание в современной </a:t>
            </a:r>
            <a:r>
              <a:rPr lang="ru-RU" sz="2800" dirty="0" smtClean="0"/>
              <a:t>жизни? </a:t>
            </a:r>
          </a:p>
          <a:p>
            <a:pPr algn="just"/>
            <a:r>
              <a:rPr lang="ru-RU" sz="2800" dirty="0"/>
              <a:t> </a:t>
            </a:r>
            <a:r>
              <a:rPr lang="ru-RU" sz="2800" dirty="0" smtClean="0"/>
              <a:t>           Понимание </a:t>
            </a:r>
            <a:r>
              <a:rPr lang="ru-RU" sz="2800" dirty="0"/>
              <a:t>того, что мы говорим и пишем каждый день, </a:t>
            </a:r>
            <a:r>
              <a:rPr lang="ru-RU" sz="2800" dirty="0" smtClean="0"/>
              <a:t>вспомним русскую поговорку: </a:t>
            </a:r>
            <a:r>
              <a:rPr lang="ru-RU" sz="2800" dirty="0"/>
              <a:t>«Слово не воробей – вылетит, не поймаешь» </a:t>
            </a:r>
            <a:r>
              <a:rPr lang="ru-RU" sz="2800" dirty="0" err="1" smtClean="0"/>
              <a:t>По</a:t>
            </a:r>
            <a:r>
              <a:rPr lang="ru-RU" sz="2000" dirty="0" err="1" smtClean="0"/>
              <a:t>ЭТОМУ</a:t>
            </a:r>
            <a:r>
              <a:rPr lang="ru-RU" sz="2000" dirty="0" smtClean="0"/>
              <a:t> </a:t>
            </a:r>
            <a:r>
              <a:rPr lang="ru-RU" sz="2800" dirty="0" smtClean="0"/>
              <a:t>нужно </a:t>
            </a:r>
            <a:r>
              <a:rPr lang="ru-RU" sz="2800" dirty="0"/>
              <a:t>следить за своей речью. </a:t>
            </a:r>
            <a:endParaRPr lang="ru-RU" sz="2800" dirty="0" smtClean="0"/>
          </a:p>
          <a:p>
            <a:pPr algn="just"/>
            <a:r>
              <a:rPr lang="ru-RU" sz="2800" dirty="0"/>
              <a:t> </a:t>
            </a:r>
            <a:r>
              <a:rPr lang="ru-RU" sz="2800" dirty="0" smtClean="0"/>
              <a:t>           Так как словом </a:t>
            </a:r>
            <a:r>
              <a:rPr lang="ru-RU" sz="2800" dirty="0"/>
              <a:t>можно, и убить и вылечить.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mp3-kniga.ru/bibliofil/img/zahoder-buk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13" y="0"/>
            <a:ext cx="47625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04048" y="476672"/>
            <a:ext cx="3826370" cy="5045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</a:t>
            </a:r>
            <a:r>
              <a:rPr lang="ru-RU" sz="2000" dirty="0" smtClean="0"/>
              <a:t>Азбука </a:t>
            </a:r>
            <a:r>
              <a:rPr lang="ru-RU" sz="2000" dirty="0"/>
              <a:t>наша дана нам как дар, как послание через века о том, что жить людям нужно по совести, в труде праведном и с Богом в душе. </a:t>
            </a:r>
            <a:endParaRPr lang="ru-RU" sz="2000" dirty="0" smtClean="0"/>
          </a:p>
          <a:p>
            <a:endParaRPr lang="ru-RU" sz="2000" dirty="0"/>
          </a:p>
          <a:p>
            <a:pPr algn="ctr"/>
            <a:r>
              <a:rPr lang="ru-RU" sz="2000" dirty="0" smtClean="0"/>
              <a:t>Ведь </a:t>
            </a:r>
            <a:r>
              <a:rPr lang="ru-RU" sz="2000" dirty="0"/>
              <a:t>даже такое замечательное слово: </a:t>
            </a:r>
            <a:r>
              <a:rPr lang="ru-RU" sz="2000" b="1" dirty="0"/>
              <a:t>«ЛЮБОВЬ» </a:t>
            </a:r>
            <a:r>
              <a:rPr lang="ru-RU" sz="2000" dirty="0"/>
              <a:t>говорит нам: </a:t>
            </a:r>
            <a:r>
              <a:rPr lang="ru-RU" sz="2000" dirty="0" smtClean="0"/>
              <a:t>         «</a:t>
            </a:r>
            <a:r>
              <a:rPr lang="ru-RU" sz="2000" dirty="0"/>
              <a:t>ЛЮ» - люди</a:t>
            </a:r>
            <a:r>
              <a:rPr lang="ru-RU" sz="2000" dirty="0" smtClean="0"/>
              <a:t>,</a:t>
            </a:r>
          </a:p>
          <a:p>
            <a:pPr algn="ctr"/>
            <a:r>
              <a:rPr lang="ru-RU" sz="2000" dirty="0" smtClean="0"/>
              <a:t> </a:t>
            </a:r>
            <a:r>
              <a:rPr lang="ru-RU" sz="2000" dirty="0"/>
              <a:t>«БО» – Бога, </a:t>
            </a:r>
            <a:endParaRPr lang="ru-RU" sz="2000" dirty="0" smtClean="0"/>
          </a:p>
          <a:p>
            <a:pPr algn="ctr"/>
            <a:r>
              <a:rPr lang="ru-RU" sz="2000" dirty="0" smtClean="0"/>
              <a:t>«</a:t>
            </a:r>
            <a:r>
              <a:rPr lang="ru-RU" sz="2000" dirty="0"/>
              <a:t>ВЬ» – ведают. </a:t>
            </a:r>
            <a:endParaRPr lang="ru-RU" sz="2000" dirty="0" smtClean="0"/>
          </a:p>
          <a:p>
            <a:r>
              <a:rPr lang="ru-RU" sz="2000" dirty="0" smtClean="0"/>
              <a:t>Бог  </a:t>
            </a:r>
            <a:r>
              <a:rPr lang="ru-RU" sz="2000" dirty="0"/>
              <a:t>в душе каждого из нас, стоит только почаще к нему </a:t>
            </a:r>
            <a:r>
              <a:rPr lang="ru-RU" sz="2000" dirty="0" smtClean="0"/>
              <a:t>и </a:t>
            </a:r>
            <a:r>
              <a:rPr lang="ru-RU" sz="2000" dirty="0"/>
              <a:t>к себе обращаться: правильно ли ты поступаешь? </a:t>
            </a:r>
            <a:endParaRPr lang="ru-RU" sz="2000" dirty="0" smtClean="0"/>
          </a:p>
          <a:p>
            <a:r>
              <a:rPr lang="ru-RU" sz="2000" dirty="0" smtClean="0"/>
              <a:t>А </a:t>
            </a:r>
            <a:r>
              <a:rPr lang="ru-RU" sz="2000" dirty="0"/>
              <a:t>те ли слова ты хотел сказать?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n-world.ru/wp-content/uploads/2014/03/spring_b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ЧЕРЕЗ ЯЗЫК МЫ ПОСТИГАЕМ МИР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86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484784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 smtClean="0">
                <a:latin typeface="Arial Black" panose="020B0A04020102020204" pitchFamily="34" charset="0"/>
              </a:rPr>
              <a:t>      На </a:t>
            </a:r>
            <a:r>
              <a:rPr lang="ru-RU" sz="2400" dirty="0">
                <a:latin typeface="Arial Black" panose="020B0A04020102020204" pitchFamily="34" charset="0"/>
              </a:rPr>
              <a:t>сегодняшний день, приблизительно 6% населения мира считают кириллицу своим языком. </a:t>
            </a:r>
            <a:endParaRPr lang="ru-RU" sz="2400" dirty="0" smtClean="0">
              <a:latin typeface="Arial Black" panose="020B0A04020102020204" pitchFamily="34" charset="0"/>
            </a:endParaRPr>
          </a:p>
          <a:p>
            <a:pPr indent="457200" algn="just"/>
            <a:r>
              <a:rPr lang="ru-RU" sz="2400" dirty="0" smtClean="0">
                <a:latin typeface="Arial Black" panose="020B0A04020102020204" pitchFamily="34" charset="0"/>
              </a:rPr>
              <a:t>Дети</a:t>
            </a:r>
            <a:r>
              <a:rPr lang="ru-RU" sz="2400" dirty="0">
                <a:latin typeface="Arial Black" panose="020B0A04020102020204" pitchFamily="34" charset="0"/>
              </a:rPr>
              <a:t>, идущие в школу, начинают познавать мир, с изучения языка на котором говорили их предки. Это формирует их, как личность и дает чувство причастности к многовековой культуре</a:t>
            </a:r>
            <a:r>
              <a:rPr lang="ru-RU" sz="2400" dirty="0" smtClean="0">
                <a:latin typeface="Arial Black" panose="020B0A04020102020204" pitchFamily="34" charset="0"/>
              </a:rPr>
              <a:t>.</a:t>
            </a:r>
          </a:p>
          <a:p>
            <a:pPr indent="457200" algn="just"/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>
                <a:latin typeface="Arial Black" panose="020B0A04020102020204" pitchFamily="34" charset="0"/>
              </a:rPr>
              <a:t>Роль Кирилла и его брата </a:t>
            </a:r>
            <a:r>
              <a:rPr lang="ru-RU" sz="2400" dirty="0" err="1">
                <a:latin typeface="Arial Black" panose="020B0A04020102020204" pitchFamily="34" charset="0"/>
              </a:rPr>
              <a:t>Мефодия</a:t>
            </a:r>
            <a:r>
              <a:rPr lang="ru-RU" sz="2400" dirty="0">
                <a:latin typeface="Arial Black" panose="020B0A04020102020204" pitchFamily="34" charset="0"/>
              </a:rPr>
              <a:t>, несомненно, является основной в развитии языка и письменности.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18" y="-99392"/>
            <a:ext cx="8856984" cy="561662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ДАЖЕ ЕСЛИ ЭТО ТРУДНО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710" r="1710" b="7538"/>
          <a:stretch/>
        </p:blipFill>
        <p:spPr>
          <a:xfrm>
            <a:off x="107504" y="188640"/>
            <a:ext cx="8964487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4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68"/>
            <a:ext cx="9144000" cy="6857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971600" y="70607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P.S. Надеюсь, что моя презентация была полезна и интересна. Не судите меня строго, я всего лишь хотел поделиться с Вами своим мнением. </a:t>
            </a:r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СПАСИБО ЗА ВНИМАНИЕ!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3014396"/>
            <a:ext cx="3223049" cy="315427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же писались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расшифровывались</a:t>
            </a:r>
          </a:p>
          <a:p>
            <a:pPr marL="0" indent="0" algn="ctr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буквы в те далекие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времена?</a:t>
            </a:r>
          </a:p>
          <a:p>
            <a:pPr marL="0" indent="0" algn="ctr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Первый русский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алфавит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состоял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 49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букв,</a:t>
            </a:r>
          </a:p>
          <a:p>
            <a:pPr marL="0" indent="0" algn="ctr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а в современном 33 буквы.</a:t>
            </a:r>
          </a:p>
          <a:p>
            <a:pPr marL="0" indent="0" algn="ctr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каждой стране было своё </a:t>
            </a:r>
          </a:p>
          <a:p>
            <a:pPr marL="0" indent="0" algn="ctr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алфавитное письмо.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6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0"/>
            <a:ext cx="9144793" cy="7173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7632848" cy="61837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93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Азъ</a:t>
            </a:r>
            <a:r>
              <a:rPr lang="ru-RU" sz="2400" dirty="0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— я, начало</a:t>
            </a:r>
            <a:r>
              <a:rPr lang="ru-RU" sz="2400" dirty="0" smtClean="0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930"/>
              </a:lnSpc>
              <a:spcAft>
                <a:spcPts val="0"/>
              </a:spcAft>
            </a:pP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93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Буки</a:t>
            </a:r>
            <a:r>
              <a:rPr lang="ru-RU" sz="2400" dirty="0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— письмена, буквы.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93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Вѣди</a:t>
            </a:r>
            <a:r>
              <a:rPr lang="ru-RU" sz="2400" dirty="0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— познание, от глагола ведать, знать.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93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Глаголи</a:t>
            </a:r>
            <a:r>
              <a:rPr lang="ru-RU" sz="2400" dirty="0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— слово, причем как сказанное, так и написанное.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93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Добро</a:t>
            </a:r>
            <a:r>
              <a:rPr lang="ru-RU" sz="2400" dirty="0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— накопленное богатство (не </a:t>
            </a:r>
            <a:r>
              <a:rPr lang="ru-RU" sz="2400" dirty="0" err="1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бабло</a:t>
            </a:r>
            <a:r>
              <a:rPr lang="ru-RU" sz="2400" dirty="0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шмотки), достояние.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93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Єсть</a:t>
            </a:r>
            <a:r>
              <a:rPr lang="ru-RU" sz="2400" dirty="0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— от глагола «быть».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93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Ԑ</a:t>
            </a:r>
            <a:r>
              <a:rPr lang="ru-RU" sz="2400" b="1" dirty="0" err="1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смь</a:t>
            </a:r>
            <a:r>
              <a:rPr lang="ru-RU" sz="2400" dirty="0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— многомерность или единство многообразия.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93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Животъ</a:t>
            </a:r>
            <a:r>
              <a:rPr lang="ru-RU" sz="2400" dirty="0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— это жизнь во всем своем многообразии жизненных форм или от глагола «жить».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93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Ѕѣло</a:t>
            </a:r>
            <a:r>
              <a:rPr lang="ru-RU" sz="2400" b="1" dirty="0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(Зело)</a:t>
            </a:r>
            <a:r>
              <a:rPr lang="ru-RU" sz="2400" dirty="0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— усердно, очень.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93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Зємлѧ</a:t>
            </a:r>
            <a:r>
              <a:rPr lang="ru-RU" sz="2400" dirty="0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— сама планета и её обитатели</a:t>
            </a:r>
            <a:r>
              <a:rPr lang="ru-RU" sz="2400" dirty="0" smtClean="0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930"/>
              </a:lnSpc>
              <a:spcAft>
                <a:spcPts val="0"/>
              </a:spcAft>
            </a:pP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93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Иже</a:t>
            </a:r>
            <a:r>
              <a:rPr lang="ru-RU" sz="2400" dirty="0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—  применимо к выражению «те, которые, они же</a:t>
            </a:r>
            <a:r>
              <a:rPr lang="ru-RU" sz="2400" dirty="0" smtClean="0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».</a:t>
            </a:r>
          </a:p>
          <a:p>
            <a:pPr>
              <a:lnSpc>
                <a:spcPts val="1930"/>
              </a:lnSpc>
              <a:spcAft>
                <a:spcPts val="0"/>
              </a:spcAft>
            </a:pP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93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Іжєи</a:t>
            </a:r>
            <a:r>
              <a:rPr lang="ru-RU" sz="2400" b="1" dirty="0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2400" b="1" dirty="0" err="1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Ижеи</a:t>
            </a:r>
            <a:r>
              <a:rPr lang="ru-RU" sz="2400" b="1" dirty="0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ru-RU" sz="2400" dirty="0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— поток Вселенского знания или Родовая связь</a:t>
            </a:r>
            <a:r>
              <a:rPr lang="ru-RU" sz="2400" dirty="0" smtClean="0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930"/>
              </a:lnSpc>
              <a:spcAft>
                <a:spcPts val="0"/>
              </a:spcAft>
            </a:pP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93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Їнить</a:t>
            </a:r>
            <a:r>
              <a:rPr lang="ru-RU" sz="2400" b="1" dirty="0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2400" b="1" dirty="0" err="1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Инить</a:t>
            </a:r>
            <a:r>
              <a:rPr lang="ru-RU" sz="2400" b="1" dirty="0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ru-RU" sz="2400" dirty="0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— общность, мир</a:t>
            </a:r>
            <a:r>
              <a:rPr lang="ru-RU" sz="2400" dirty="0" smtClean="0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930"/>
              </a:lnSpc>
              <a:spcAft>
                <a:spcPts val="0"/>
              </a:spcAft>
            </a:pP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93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Ћѣрвь</a:t>
            </a:r>
            <a:r>
              <a:rPr lang="ru-RU" sz="2400" b="1" dirty="0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2400" b="1" dirty="0" err="1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Гервь</a:t>
            </a:r>
            <a:r>
              <a:rPr lang="ru-RU" sz="2400" b="1" dirty="0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ru-RU" sz="2400" dirty="0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— воодушевление.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74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332656"/>
            <a:ext cx="6840760" cy="61837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93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Како</a:t>
            </a:r>
            <a:r>
              <a:rPr lang="ru-RU" sz="2400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 — «как, подобно</a:t>
            </a:r>
            <a:r>
              <a:rPr lang="ru-RU" sz="2400" dirty="0" smtClean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».</a:t>
            </a:r>
          </a:p>
          <a:p>
            <a:pPr>
              <a:lnSpc>
                <a:spcPts val="193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3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Людїє</a:t>
            </a:r>
            <a:r>
              <a:rPr lang="ru-RU" sz="2400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 — люди, существа разумные</a:t>
            </a:r>
            <a:r>
              <a:rPr lang="ru-RU" sz="2400" dirty="0" smtClean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93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3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Мыслѣтѣ</a:t>
            </a:r>
            <a:r>
              <a:rPr lang="ru-RU" sz="2400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 — мыслить, постигать разумом</a:t>
            </a:r>
            <a:r>
              <a:rPr lang="ru-RU" sz="2400" dirty="0" smtClean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93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3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Нашь</a:t>
            </a:r>
            <a:r>
              <a:rPr lang="ru-RU" sz="2400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 — «наш», в обычном для нас значении</a:t>
            </a:r>
            <a:r>
              <a:rPr lang="ru-RU" sz="2400" dirty="0" smtClean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93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3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Онъ</a:t>
            </a:r>
            <a:r>
              <a:rPr lang="ru-RU" sz="2400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 — оный, в значении «единый</a:t>
            </a:r>
            <a:r>
              <a:rPr lang="ru-RU" sz="2400" dirty="0" smtClean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».</a:t>
            </a:r>
          </a:p>
          <a:p>
            <a:pPr>
              <a:lnSpc>
                <a:spcPts val="193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3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Покои</a:t>
            </a:r>
            <a:r>
              <a:rPr lang="ru-RU" sz="2400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 —  основа мироздания</a:t>
            </a:r>
            <a:r>
              <a:rPr lang="ru-RU" sz="2400" dirty="0" smtClean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93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3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Рѣци</a:t>
            </a:r>
            <a:r>
              <a:rPr lang="ru-RU" sz="2400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 —  говори, </a:t>
            </a:r>
            <a:r>
              <a:rPr lang="ru-RU" sz="2400" dirty="0" smtClean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изрекай</a:t>
            </a:r>
          </a:p>
          <a:p>
            <a:pPr>
              <a:lnSpc>
                <a:spcPts val="193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3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Слово</a:t>
            </a:r>
            <a:r>
              <a:rPr lang="ru-RU" sz="2400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 — озвученная мысль, знание</a:t>
            </a:r>
            <a:r>
              <a:rPr lang="ru-RU" sz="2400" dirty="0" smtClean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93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3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Твѣрдо</a:t>
            </a:r>
            <a:r>
              <a:rPr lang="ru-RU" sz="2400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 —  уверенно, убежденно</a:t>
            </a:r>
            <a:r>
              <a:rPr lang="ru-RU" sz="2400" dirty="0" smtClean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93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3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Укъ</a:t>
            </a:r>
            <a:r>
              <a:rPr lang="ru-RU" sz="2400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 — основа знания, доктрина</a:t>
            </a:r>
            <a:r>
              <a:rPr lang="ru-RU" sz="2400" dirty="0" smtClean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93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3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Ɣкъ</a:t>
            </a:r>
            <a:r>
              <a:rPr lang="ru-RU" sz="2400" b="1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2400" b="1" dirty="0" err="1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Оукъ</a:t>
            </a:r>
            <a:r>
              <a:rPr lang="ru-RU" sz="2400" b="1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ru-RU" sz="2400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 — устои, совесть</a:t>
            </a:r>
            <a:r>
              <a:rPr lang="ru-RU" sz="2400" dirty="0" smtClean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93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3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Фѣртъ</a:t>
            </a:r>
            <a:r>
              <a:rPr lang="ru-RU" sz="2400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 — «оплодотворяет</a:t>
            </a:r>
            <a:r>
              <a:rPr lang="ru-RU" sz="2400" dirty="0" smtClean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</a:p>
          <a:p>
            <a:pPr>
              <a:lnSpc>
                <a:spcPts val="193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3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Хѣръ</a:t>
            </a:r>
            <a:r>
              <a:rPr lang="ru-RU" sz="2400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 — божественный, данный свыше.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41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344816" cy="5940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930"/>
              </a:lnSpc>
              <a:spcAft>
                <a:spcPts val="0"/>
              </a:spcAft>
            </a:pPr>
            <a:r>
              <a:rPr lang="ru-RU" b="1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Ѿ (</a:t>
            </a:r>
            <a:r>
              <a:rPr lang="ru-RU" b="1" dirty="0" err="1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Отъ</a:t>
            </a:r>
            <a:r>
              <a:rPr lang="ru-RU" b="1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ru-RU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 — достижение определенного предела, после которого открываются новые горизонты; </a:t>
            </a:r>
            <a:endParaRPr lang="ru-RU" dirty="0" smtClean="0">
              <a:solidFill>
                <a:srgbClr val="363636"/>
              </a:solidFill>
              <a:latin typeface="inheri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93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30"/>
              </a:lnSpc>
              <a:spcAft>
                <a:spcPts val="0"/>
              </a:spcAft>
            </a:pPr>
            <a:r>
              <a:rPr lang="ru-RU" b="1" dirty="0" err="1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Цѣ</a:t>
            </a:r>
            <a:r>
              <a:rPr lang="ru-RU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 — «вникай, дерзай</a:t>
            </a:r>
            <a:r>
              <a:rPr lang="ru-RU" dirty="0" smtClean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».</a:t>
            </a:r>
          </a:p>
          <a:p>
            <a:pPr>
              <a:lnSpc>
                <a:spcPts val="193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30"/>
              </a:lnSpc>
              <a:spcAft>
                <a:spcPts val="0"/>
              </a:spcAft>
            </a:pPr>
            <a:r>
              <a:rPr lang="ru-RU" b="1" dirty="0" err="1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Чѣрвль</a:t>
            </a:r>
            <a:r>
              <a:rPr lang="ru-RU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 — «тот, кто точит, проникает</a:t>
            </a:r>
            <a:r>
              <a:rPr lang="ru-RU" dirty="0" smtClean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</a:p>
          <a:p>
            <a:pPr>
              <a:lnSpc>
                <a:spcPts val="193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30"/>
              </a:lnSpc>
              <a:spcAft>
                <a:spcPts val="0"/>
              </a:spcAft>
            </a:pPr>
            <a:r>
              <a:rPr lang="ru-RU" b="1" dirty="0" err="1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Ша</a:t>
            </a:r>
            <a:r>
              <a:rPr lang="ru-RU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 — ширь, простор</a:t>
            </a:r>
            <a:r>
              <a:rPr lang="ru-RU" dirty="0" smtClean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93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30"/>
              </a:lnSpc>
              <a:spcAft>
                <a:spcPts val="0"/>
              </a:spcAft>
            </a:pPr>
            <a:r>
              <a:rPr lang="ru-RU" b="1" dirty="0" err="1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Щта</a:t>
            </a:r>
            <a:r>
              <a:rPr lang="ru-RU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 — пространство, ограниченное пределом</a:t>
            </a:r>
            <a:r>
              <a:rPr lang="ru-RU" dirty="0" smtClean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93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30"/>
              </a:lnSpc>
              <a:spcAft>
                <a:spcPts val="0"/>
              </a:spcAft>
            </a:pPr>
            <a:r>
              <a:rPr lang="ru-RU" b="1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Ъ (</a:t>
            </a:r>
            <a:r>
              <a:rPr lang="ru-RU" b="1" dirty="0" err="1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Єръ</a:t>
            </a:r>
            <a:r>
              <a:rPr lang="ru-RU" b="1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ru-RU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 — процесс, который ещё не закончен и происходит прямо сейчас</a:t>
            </a:r>
            <a:r>
              <a:rPr lang="ru-RU" dirty="0" smtClean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93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30"/>
              </a:lnSpc>
              <a:spcAft>
                <a:spcPts val="0"/>
              </a:spcAft>
            </a:pPr>
            <a:r>
              <a:rPr lang="ru-RU" b="1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Ы (</a:t>
            </a:r>
            <a:r>
              <a:rPr lang="ru-RU" b="1" dirty="0" err="1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Єры</a:t>
            </a:r>
            <a:r>
              <a:rPr lang="ru-RU" b="1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ru-RU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 — единение, взаимосвязь с другими</a:t>
            </a:r>
            <a:r>
              <a:rPr lang="ru-RU" dirty="0" smtClean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93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30"/>
              </a:lnSpc>
              <a:spcAft>
                <a:spcPts val="0"/>
              </a:spcAft>
            </a:pPr>
            <a:r>
              <a:rPr lang="ru-RU" b="1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Ь (</a:t>
            </a:r>
            <a:r>
              <a:rPr lang="ru-RU" b="1" dirty="0" err="1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Єрь</a:t>
            </a:r>
            <a:r>
              <a:rPr lang="ru-RU" b="1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ru-RU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 — то, что уже существует, создано</a:t>
            </a:r>
            <a:r>
              <a:rPr lang="ru-RU" dirty="0" smtClean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93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30"/>
              </a:lnSpc>
              <a:spcAft>
                <a:spcPts val="0"/>
              </a:spcAft>
            </a:pPr>
            <a:r>
              <a:rPr lang="ru-RU" b="1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Ѣ (Ять)</a:t>
            </a:r>
            <a:r>
              <a:rPr lang="ru-RU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 — соединение всего Небесного и Земного; это способность жить и пользоваться земными благами</a:t>
            </a:r>
            <a:r>
              <a:rPr lang="ru-RU" dirty="0" smtClean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93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30"/>
              </a:lnSpc>
              <a:spcAft>
                <a:spcPts val="0"/>
              </a:spcAft>
            </a:pPr>
            <a:r>
              <a:rPr lang="ru-RU" b="1" dirty="0" err="1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Юнь</a:t>
            </a:r>
            <a:r>
              <a:rPr lang="ru-RU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 — выпадение из основного, выход за рамки</a:t>
            </a:r>
            <a:r>
              <a:rPr lang="ru-RU" dirty="0" smtClean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93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30"/>
              </a:lnSpc>
              <a:spcAft>
                <a:spcPts val="0"/>
              </a:spcAft>
            </a:pPr>
            <a:r>
              <a:rPr lang="ru-RU" b="1" dirty="0" err="1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Ҩрь</a:t>
            </a:r>
            <a:r>
              <a:rPr lang="ru-RU" b="1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b="1" dirty="0" err="1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Арь</a:t>
            </a:r>
            <a:r>
              <a:rPr lang="ru-RU" b="1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ru-RU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 — однородная структура, образ одного Рода.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45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7632848" cy="5452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930"/>
              </a:lnSpc>
              <a:spcAft>
                <a:spcPts val="0"/>
              </a:spcAft>
            </a:pPr>
            <a:r>
              <a:rPr lang="ru-RU" b="1" dirty="0" err="1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Ѥдо</a:t>
            </a:r>
            <a:r>
              <a:rPr lang="ru-RU" b="1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b="1" dirty="0" err="1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Эдо</a:t>
            </a:r>
            <a:r>
              <a:rPr lang="ru-RU" b="1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ru-RU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 —  скорее, как самопознание</a:t>
            </a:r>
            <a:r>
              <a:rPr lang="ru-RU" dirty="0" smtClean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ts val="193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30"/>
              </a:lnSpc>
              <a:spcAft>
                <a:spcPts val="0"/>
              </a:spcAft>
            </a:pPr>
            <a:r>
              <a:rPr lang="ru-RU" b="1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Ѡ (</a:t>
            </a:r>
            <a:r>
              <a:rPr lang="ru-RU" b="1" dirty="0" err="1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Омъ</a:t>
            </a:r>
            <a:r>
              <a:rPr lang="ru-RU" b="1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ru-RU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 — просветление, миг озарения</a:t>
            </a:r>
            <a:r>
              <a:rPr lang="ru-RU" dirty="0" smtClean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93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30"/>
              </a:lnSpc>
              <a:spcAft>
                <a:spcPts val="0"/>
              </a:spcAft>
            </a:pPr>
            <a:r>
              <a:rPr lang="ru-RU" b="1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Ѧ (</a:t>
            </a:r>
            <a:r>
              <a:rPr lang="ru-RU" b="1" dirty="0" err="1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Енъ</a:t>
            </a:r>
            <a:r>
              <a:rPr lang="ru-RU" b="1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ru-RU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 —  образ, структура</a:t>
            </a:r>
            <a:r>
              <a:rPr lang="ru-RU" dirty="0" smtClean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93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30"/>
              </a:lnSpc>
              <a:spcAft>
                <a:spcPts val="0"/>
              </a:spcAft>
            </a:pPr>
            <a:r>
              <a:rPr lang="ru-RU" b="1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Ѫ (</a:t>
            </a:r>
            <a:r>
              <a:rPr lang="ru-RU" b="1" dirty="0" err="1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Одь</a:t>
            </a:r>
            <a:r>
              <a:rPr lang="ru-RU" b="1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ru-RU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 — мудрость, переданная нам по наследству, накопленная опытом</a:t>
            </a:r>
            <a:r>
              <a:rPr lang="ru-RU" dirty="0" smtClean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93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30"/>
              </a:lnSpc>
              <a:spcAft>
                <a:spcPts val="0"/>
              </a:spcAft>
            </a:pPr>
            <a:r>
              <a:rPr lang="ru-RU" b="1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Ѩ (</a:t>
            </a:r>
            <a:r>
              <a:rPr lang="ru-RU" b="1" dirty="0" err="1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Ёта</a:t>
            </a:r>
            <a:r>
              <a:rPr lang="ru-RU" b="1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ru-RU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 — познание</a:t>
            </a:r>
            <a:r>
              <a:rPr lang="ru-RU" dirty="0" smtClean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93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30"/>
              </a:lnSpc>
              <a:spcAft>
                <a:spcPts val="0"/>
              </a:spcAft>
            </a:pPr>
            <a:r>
              <a:rPr lang="ru-RU" b="1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Ѭ (</a:t>
            </a:r>
            <a:r>
              <a:rPr lang="ru-RU" b="1" dirty="0" err="1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Ота</a:t>
            </a:r>
            <a:r>
              <a:rPr lang="ru-RU" b="1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ru-RU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 — неприятие чего-либо, отказ</a:t>
            </a:r>
            <a:r>
              <a:rPr lang="ru-RU" dirty="0" smtClean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93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30"/>
              </a:lnSpc>
              <a:spcAft>
                <a:spcPts val="0"/>
              </a:spcAft>
            </a:pPr>
            <a:r>
              <a:rPr lang="ru-RU" b="1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Ѯ (Кси)</a:t>
            </a:r>
            <a:r>
              <a:rPr lang="ru-RU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 — Дух, духовность</a:t>
            </a:r>
            <a:r>
              <a:rPr lang="ru-RU" dirty="0" smtClean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93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30"/>
              </a:lnSpc>
              <a:spcAft>
                <a:spcPts val="0"/>
              </a:spcAft>
            </a:pPr>
            <a:r>
              <a:rPr lang="ru-RU" b="1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Ѱ (Пси)</a:t>
            </a:r>
            <a:r>
              <a:rPr lang="ru-RU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 — душа и всё что к ней относится</a:t>
            </a:r>
            <a:r>
              <a:rPr lang="ru-RU" dirty="0" smtClean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93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30"/>
              </a:lnSpc>
              <a:spcAft>
                <a:spcPts val="0"/>
              </a:spcAft>
            </a:pPr>
            <a:r>
              <a:rPr lang="ru-RU" b="1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Ѳ (Фита)</a:t>
            </a:r>
            <a:r>
              <a:rPr lang="ru-RU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 — слияние с природой</a:t>
            </a:r>
            <a:r>
              <a:rPr lang="ru-RU" dirty="0" smtClean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93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30"/>
              </a:lnSpc>
              <a:spcAft>
                <a:spcPts val="0"/>
              </a:spcAft>
            </a:pPr>
            <a:r>
              <a:rPr lang="ru-RU" b="1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Ѵ (Ижица)</a:t>
            </a:r>
            <a:r>
              <a:rPr lang="ru-RU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 — состояние счастья, благости</a:t>
            </a:r>
            <a:r>
              <a:rPr lang="ru-RU" dirty="0" smtClean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93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30"/>
              </a:lnSpc>
              <a:spcAft>
                <a:spcPts val="0"/>
              </a:spcAft>
            </a:pPr>
            <a:r>
              <a:rPr lang="ru-RU" b="1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Ӕ (</a:t>
            </a:r>
            <a:r>
              <a:rPr lang="ru-RU" b="1" dirty="0" err="1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Ижа</a:t>
            </a:r>
            <a:r>
              <a:rPr lang="ru-RU" b="1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ru-RU" dirty="0">
                <a:solidFill>
                  <a:srgbClr val="36363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 — течение времени.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5008" y="1052736"/>
            <a:ext cx="8928992" cy="4031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        Каждая </a:t>
            </a:r>
            <a:r>
              <a:rPr lang="ru-RU" sz="3200" dirty="0"/>
              <a:t>буква несет в себе сакральный смысл и образ</a:t>
            </a:r>
            <a:r>
              <a:rPr lang="ru-RU" sz="3200" dirty="0" smtClean="0"/>
              <a:t>. Смысл</a:t>
            </a:r>
            <a:r>
              <a:rPr lang="ru-RU" sz="3200" dirty="0"/>
              <a:t>, который заложен в каждой букве намного глубже. </a:t>
            </a:r>
            <a:endParaRPr lang="ru-RU" sz="3200" dirty="0" smtClean="0"/>
          </a:p>
          <a:p>
            <a:pPr algn="just"/>
            <a:r>
              <a:rPr lang="ru-RU" sz="3200" dirty="0" smtClean="0"/>
              <a:t>       Многие </a:t>
            </a:r>
            <a:r>
              <a:rPr lang="ru-RU" sz="3200" dirty="0"/>
              <a:t>считают, что самый сложный язык – китайский</a:t>
            </a:r>
            <a:r>
              <a:rPr lang="ru-RU" sz="3200" dirty="0" smtClean="0"/>
              <a:t>, что </a:t>
            </a:r>
            <a:r>
              <a:rPr lang="ru-RU" sz="3200" dirty="0"/>
              <a:t>там один иероглиф может означать и букву, и слово или даже целую фразу. </a:t>
            </a:r>
            <a:endParaRPr lang="ru-RU" sz="3200" dirty="0" smtClean="0"/>
          </a:p>
          <a:p>
            <a:endParaRPr lang="ru-RU" sz="3200" dirty="0"/>
          </a:p>
          <a:p>
            <a:r>
              <a:rPr lang="ru-RU" sz="3200" dirty="0" smtClean="0"/>
              <a:t>            Что </a:t>
            </a:r>
            <a:r>
              <a:rPr lang="ru-RU" sz="3200" dirty="0"/>
              <a:t>же происходит в славянском алфавите?</a:t>
            </a:r>
          </a:p>
        </p:txBody>
      </p:sp>
    </p:spTree>
    <p:extLst>
      <p:ext uri="{BB962C8B-B14F-4D97-AF65-F5344CB8AC3E}">
        <p14:creationId xmlns:p14="http://schemas.microsoft.com/office/powerpoint/2010/main" val="17365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E:\конкурс чтецов\_DSC7256.JPG"/>
          <p:cNvPicPr>
            <a:picLocks noChangeAspect="1" noChangeArrowheads="1"/>
          </p:cNvPicPr>
          <p:nvPr/>
        </p:nvPicPr>
        <p:blipFill rotWithShape="1">
          <a:blip r:embed="rId2" cstate="print"/>
          <a:srcRect l="7092" t="8889" r="24815"/>
          <a:stretch/>
        </p:blipFill>
        <p:spPr bwMode="auto">
          <a:xfrm>
            <a:off x="467544" y="188640"/>
            <a:ext cx="3456384" cy="295232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997158" y="3072348"/>
            <a:ext cx="7128792" cy="37856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         </a:t>
            </a:r>
            <a:r>
              <a:rPr lang="ru-RU" sz="2400" dirty="0" smtClean="0"/>
              <a:t>Если </a:t>
            </a:r>
            <a:r>
              <a:rPr lang="ru-RU" sz="2400" dirty="0"/>
              <a:t>прочесть первые буквы алфавита на кириллице, получим: Аз, Буки, Веди. То есть: Я буквы ведаю, то есть знаю! И дальше: Глаголь, Добро, Есть – Слово есть достояние! </a:t>
            </a:r>
            <a:endParaRPr lang="ru-RU" sz="2400" dirty="0" smtClean="0"/>
          </a:p>
          <a:p>
            <a:r>
              <a:rPr lang="ru-RU" sz="2400" dirty="0" smtClean="0"/>
              <a:t>Попробуем </a:t>
            </a:r>
            <a:r>
              <a:rPr lang="ru-RU" sz="2400" dirty="0"/>
              <a:t>прочесть все основные буквы алфавита и получим</a:t>
            </a:r>
            <a:r>
              <a:rPr lang="ru-RU" sz="2400" dirty="0" smtClean="0"/>
              <a:t>:</a:t>
            </a:r>
          </a:p>
          <a:p>
            <a:r>
              <a:rPr lang="ru-RU" sz="2400" dirty="0" err="1" smtClean="0"/>
              <a:t>Азъ</a:t>
            </a:r>
            <a:r>
              <a:rPr lang="ru-RU" sz="2400" dirty="0" smtClean="0"/>
              <a:t> </a:t>
            </a:r>
            <a:r>
              <a:rPr lang="ru-RU" sz="2400" dirty="0"/>
              <a:t>буки </a:t>
            </a:r>
            <a:r>
              <a:rPr lang="ru-RU" sz="2400" dirty="0" err="1"/>
              <a:t>веде</a:t>
            </a:r>
            <a:r>
              <a:rPr lang="ru-RU" sz="2400" dirty="0"/>
              <a:t>. Глаголь добро </a:t>
            </a:r>
            <a:r>
              <a:rPr lang="ru-RU" sz="2400" dirty="0" err="1"/>
              <a:t>есте</a:t>
            </a:r>
            <a:r>
              <a:rPr lang="ru-RU" sz="2400" dirty="0"/>
              <a:t>. Живите зело, земля, и, иже </a:t>
            </a:r>
            <a:r>
              <a:rPr lang="ru-RU" sz="2400" dirty="0" err="1"/>
              <a:t>како</a:t>
            </a:r>
            <a:r>
              <a:rPr lang="ru-RU" sz="2400" dirty="0"/>
              <a:t> люди, мыслите </a:t>
            </a:r>
            <a:r>
              <a:rPr lang="ru-RU" sz="2400" dirty="0" err="1"/>
              <a:t>нашъ</a:t>
            </a:r>
            <a:r>
              <a:rPr lang="ru-RU" sz="2400" dirty="0"/>
              <a:t> </a:t>
            </a:r>
            <a:r>
              <a:rPr lang="ru-RU" sz="2400" dirty="0" err="1"/>
              <a:t>онъ</a:t>
            </a:r>
            <a:r>
              <a:rPr lang="ru-RU" sz="2400" dirty="0"/>
              <a:t> покои. </a:t>
            </a:r>
            <a:r>
              <a:rPr lang="ru-RU" sz="2400" dirty="0" err="1"/>
              <a:t>Рцы</a:t>
            </a:r>
            <a:r>
              <a:rPr lang="ru-RU" sz="2400" dirty="0"/>
              <a:t> слово твердо - </a:t>
            </a:r>
            <a:r>
              <a:rPr lang="ru-RU" sz="2400" dirty="0" err="1"/>
              <a:t>укъ</a:t>
            </a:r>
            <a:r>
              <a:rPr lang="ru-RU" sz="2400" dirty="0"/>
              <a:t> </a:t>
            </a:r>
            <a:r>
              <a:rPr lang="ru-RU" sz="2400" dirty="0" err="1"/>
              <a:t>фъретъ</a:t>
            </a:r>
            <a:r>
              <a:rPr lang="ru-RU" sz="2400" dirty="0"/>
              <a:t> </a:t>
            </a:r>
            <a:r>
              <a:rPr lang="ru-RU" sz="2400" dirty="0" err="1"/>
              <a:t>херъ</a:t>
            </a:r>
            <a:r>
              <a:rPr lang="ru-RU" sz="2400" dirty="0"/>
              <a:t>. </a:t>
            </a:r>
            <a:r>
              <a:rPr lang="ru-RU" sz="2400" dirty="0" err="1"/>
              <a:t>Цы</a:t>
            </a:r>
            <a:r>
              <a:rPr lang="ru-RU" sz="2400" dirty="0"/>
              <a:t>, черве, </a:t>
            </a:r>
            <a:r>
              <a:rPr lang="ru-RU" sz="2400" dirty="0" err="1"/>
              <a:t>шта</a:t>
            </a:r>
            <a:r>
              <a:rPr lang="ru-RU" sz="2400" dirty="0"/>
              <a:t> </a:t>
            </a:r>
            <a:r>
              <a:rPr lang="ru-RU" sz="2400" dirty="0" err="1"/>
              <a:t>ъра</a:t>
            </a:r>
            <a:r>
              <a:rPr lang="ru-RU" sz="2400" dirty="0"/>
              <a:t> </a:t>
            </a:r>
            <a:r>
              <a:rPr lang="ru-RU" sz="2400" dirty="0" err="1"/>
              <a:t>юсь</a:t>
            </a:r>
            <a:r>
              <a:rPr lang="ru-RU" sz="2400" dirty="0"/>
              <a:t> яти!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543</Words>
  <Application>Microsoft Office PowerPoint</Application>
  <PresentationFormat>Экран (4:3)</PresentationFormat>
  <Paragraphs>137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Microsoft YaHei</vt:lpstr>
      <vt:lpstr>Arial</vt:lpstr>
      <vt:lpstr>Arial Black</vt:lpstr>
      <vt:lpstr>Calibri</vt:lpstr>
      <vt:lpstr>Georgia</vt:lpstr>
      <vt:lpstr>inherit</vt:lpstr>
      <vt:lpstr>Times New Roman</vt:lpstr>
      <vt:lpstr>Тема Office</vt:lpstr>
      <vt:lpstr>«АЗ» и «БУКИ».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ЧЕРЕЗ ЯЗЫК МЫ ПОСТИГАЕМ МИР</vt:lpstr>
      <vt:lpstr>Презентация PowerPoint</vt:lpstr>
      <vt:lpstr>ДАЖЕ ЕСЛИ ЭТО ТРУДНО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ws354usr</cp:lastModifiedBy>
  <cp:revision>51</cp:revision>
  <cp:lastPrinted>2019-07-18T08:54:59Z</cp:lastPrinted>
  <dcterms:created xsi:type="dcterms:W3CDTF">2014-04-27T18:00:46Z</dcterms:created>
  <dcterms:modified xsi:type="dcterms:W3CDTF">2020-03-25T07:18:41Z</dcterms:modified>
</cp:coreProperties>
</file>