
<file path=[Content_Types].xml><?xml version="1.0" encoding="utf-8"?>
<Types xmlns="http://schemas.openxmlformats.org/package/2006/content-types">
  <Default ContentType="image/png" Extension="png"/>
  <Default ContentType="image/jpeg" Extension="jpeg"/>
  <Default ContentType="audio/mp4" Extension="m4a"/>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1" autoAdjust="0"/>
  </p:normalViewPr>
  <p:slideViewPr>
    <p:cSldViewPr snapToGrid="0">
      <p:cViewPr varScale="1">
        <p:scale>
          <a:sx n="62" d="100"/>
          <a:sy n="62" d="100"/>
        </p:scale>
        <p:origin x="660" y="66"/>
      </p:cViewPr>
      <p:guideLst/>
    </p:cSldViewPr>
  </p:slideViewPr>
  <p:notesTextViewPr>
    <p:cViewPr>
      <p:scale>
        <a:sx n="1" d="1"/>
        <a:sy n="1" d="1"/>
      </p:scale>
      <p:origin x="0" y="0"/>
    </p:cViewPr>
  </p:notesTextViewPr>
  <p:notesViewPr>
    <p:cSldViewPr snapToGrid="0">
      <p:cViewPr varScale="1">
        <p:scale>
          <a:sx n="54" d="100"/>
          <a:sy n="54" d="100"/>
        </p:scale>
        <p:origin x="24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B8046-6BC2-43DC-85CA-23C301FB7D04}" type="doc">
      <dgm:prSet loTypeId="urn:microsoft.com/office/officeart/2005/8/layout/hierarchy1" loCatId="hierarchy" qsTypeId="urn:microsoft.com/office/officeart/2005/8/quickstyle/simple1" qsCatId="simple" csTypeId="urn:microsoft.com/office/officeart/2005/8/colors/accent1_2" csCatId="accent1" phldr="1"/>
      <dgm:spPr/>
    </dgm:pt>
    <dgm:pt modelId="{2C643E10-589A-4F43-99AB-E0943A36F2B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ru-RU" sz="2800" b="1" i="1" u="none" strike="noStrike" cap="none" normalizeH="0" baseline="0" dirty="0" smtClean="0">
              <a:ln>
                <a:noFill/>
              </a:ln>
              <a:solidFill>
                <a:schemeClr val="tx1"/>
              </a:solidFill>
              <a:effectLst/>
              <a:latin typeface="Times New Roman" pitchFamily="18" charset="0"/>
            </a:rPr>
            <a:t>Механика</a:t>
          </a:r>
        </a:p>
      </dgm:t>
    </dgm:pt>
    <dgm:pt modelId="{D669FFBE-8C1E-42A3-A206-0D9BB00FC5C9}" type="parTrans" cxnId="{3E12053E-AE6A-4948-B01D-86B437994F9D}">
      <dgm:prSet/>
      <dgm:spPr/>
      <dgm:t>
        <a:bodyPr/>
        <a:lstStyle/>
        <a:p>
          <a:endParaRPr lang="ru-RU"/>
        </a:p>
      </dgm:t>
    </dgm:pt>
    <dgm:pt modelId="{188A839C-C5EA-4646-AB0E-737B2C0A5500}" type="sibTrans" cxnId="{3E12053E-AE6A-4948-B01D-86B437994F9D}">
      <dgm:prSet/>
      <dgm:spPr/>
      <dgm:t>
        <a:bodyPr/>
        <a:lstStyle/>
        <a:p>
          <a:endParaRPr lang="ru-RU"/>
        </a:p>
      </dgm:t>
    </dgm:pt>
    <dgm:pt modelId="{C7D7D6FB-3025-46B8-AA4F-9C7A0B234E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Классическая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механика</a:t>
          </a:r>
          <a:endParaRPr kumimoji="0" lang="ru-RU" sz="2000" b="1" i="0" u="none" strike="noStrike" cap="none" normalizeH="0" baseline="0" dirty="0" smtClean="0">
            <a:ln>
              <a:noFill/>
            </a:ln>
            <a:solidFill>
              <a:srgbClr val="FF0000"/>
            </a:solidFill>
            <a:effectLst/>
            <a:latin typeface="Times New Roman" pitchFamily="18" charset="0"/>
          </a:endParaRPr>
        </a:p>
      </dgm:t>
    </dgm:pt>
    <dgm:pt modelId="{D45639AF-1568-4343-B09C-832D2FA595CE}" type="parTrans" cxnId="{9B909177-B599-4A1C-8420-A8A1142A83E7}">
      <dgm:prSet/>
      <dgm:spPr/>
      <dgm:t>
        <a:bodyPr/>
        <a:lstStyle/>
        <a:p>
          <a:endParaRPr lang="ru-RU"/>
        </a:p>
      </dgm:t>
    </dgm:pt>
    <dgm:pt modelId="{B7CA8BC8-B211-4743-AC7A-9B8AD2683BC1}" type="sibTrans" cxnId="{9B909177-B599-4A1C-8420-A8A1142A83E7}">
      <dgm:prSet/>
      <dgm:spPr/>
      <dgm:t>
        <a:bodyPr/>
        <a:lstStyle/>
        <a:p>
          <a:endParaRPr lang="ru-RU"/>
        </a:p>
      </dgm:t>
    </dgm:pt>
    <dgm:pt modelId="{23BC7B9D-42D0-4489-A2C4-E1DF1B2843B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rPr>
            <a:t>Квантовая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ndParaRPr>
        </a:p>
      </dgm:t>
    </dgm:pt>
    <dgm:pt modelId="{D504D060-6650-4CCD-956C-3157ABCC4788}" type="parTrans" cxnId="{208F4985-6A6B-4245-879F-7323CCBB1632}">
      <dgm:prSet/>
      <dgm:spPr/>
      <dgm:t>
        <a:bodyPr/>
        <a:lstStyle/>
        <a:p>
          <a:endParaRPr lang="ru-RU"/>
        </a:p>
      </dgm:t>
    </dgm:pt>
    <dgm:pt modelId="{6E64D1E7-9E77-4CC0-99FE-226F80CEC936}" type="sibTrans" cxnId="{208F4985-6A6B-4245-879F-7323CCBB1632}">
      <dgm:prSet/>
      <dgm:spPr/>
      <dgm:t>
        <a:bodyPr/>
        <a:lstStyle/>
        <a:p>
          <a:endParaRPr lang="ru-RU"/>
        </a:p>
      </dgm:t>
    </dgm:pt>
    <dgm:pt modelId="{DD0B6545-76A0-42BF-A766-ED5EFAF6B15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rPr>
            <a:t>Релятивистская</a:t>
          </a:r>
        </a:p>
      </dgm:t>
    </dgm:pt>
    <dgm:pt modelId="{776E8C5D-751C-4D04-875D-D07D7286FC87}" type="sibTrans" cxnId="{B6547C0A-1B70-4558-B142-929CDC97569E}">
      <dgm:prSet/>
      <dgm:spPr/>
      <dgm:t>
        <a:bodyPr/>
        <a:lstStyle/>
        <a:p>
          <a:endParaRPr lang="ru-RU"/>
        </a:p>
      </dgm:t>
    </dgm:pt>
    <dgm:pt modelId="{F0325135-238B-4E19-AFF0-F1081F25B565}" type="parTrans" cxnId="{B6547C0A-1B70-4558-B142-929CDC97569E}">
      <dgm:prSet/>
      <dgm:spPr/>
      <dgm:t>
        <a:bodyPr/>
        <a:lstStyle/>
        <a:p>
          <a:endParaRPr lang="ru-RU"/>
        </a:p>
      </dgm:t>
    </dgm:pt>
    <dgm:pt modelId="{817A8783-DEC1-4BA4-8FB1-A6002AEE7A83}" type="pres">
      <dgm:prSet presAssocID="{31FB8046-6BC2-43DC-85CA-23C301FB7D04}" presName="hierChild1" presStyleCnt="0">
        <dgm:presLayoutVars>
          <dgm:chPref val="1"/>
          <dgm:dir/>
          <dgm:animOne val="branch"/>
          <dgm:animLvl val="lvl"/>
          <dgm:resizeHandles/>
        </dgm:presLayoutVars>
      </dgm:prSet>
      <dgm:spPr/>
    </dgm:pt>
    <dgm:pt modelId="{640FFE91-AE0E-4EBE-9E6F-E26BE238D68A}" type="pres">
      <dgm:prSet presAssocID="{2C643E10-589A-4F43-99AB-E0943A36F2BD}" presName="hierRoot1" presStyleCnt="0"/>
      <dgm:spPr/>
    </dgm:pt>
    <dgm:pt modelId="{E98F2BE6-1588-4CD0-836E-2E3A8E0721AF}" type="pres">
      <dgm:prSet presAssocID="{2C643E10-589A-4F43-99AB-E0943A36F2BD}" presName="composite" presStyleCnt="0"/>
      <dgm:spPr/>
    </dgm:pt>
    <dgm:pt modelId="{A0140D9A-CDFC-4A67-B8E6-64DF977C2ED6}" type="pres">
      <dgm:prSet presAssocID="{2C643E10-589A-4F43-99AB-E0943A36F2BD}" presName="background" presStyleLbl="node0" presStyleIdx="0" presStyleCnt="1"/>
      <dgm:spPr/>
    </dgm:pt>
    <dgm:pt modelId="{F68A5ECB-D79C-47CB-A326-52A352156E9D}" type="pres">
      <dgm:prSet presAssocID="{2C643E10-589A-4F43-99AB-E0943A36F2BD}" presName="text" presStyleLbl="fgAcc0" presStyleIdx="0" presStyleCnt="1">
        <dgm:presLayoutVars>
          <dgm:chPref val="3"/>
        </dgm:presLayoutVars>
      </dgm:prSet>
      <dgm:spPr/>
      <dgm:t>
        <a:bodyPr/>
        <a:lstStyle/>
        <a:p>
          <a:endParaRPr lang="ru-RU"/>
        </a:p>
      </dgm:t>
    </dgm:pt>
    <dgm:pt modelId="{4055D1F7-8B2A-4C8F-943D-67412E608060}" type="pres">
      <dgm:prSet presAssocID="{2C643E10-589A-4F43-99AB-E0943A36F2BD}" presName="hierChild2" presStyleCnt="0"/>
      <dgm:spPr/>
    </dgm:pt>
    <dgm:pt modelId="{CF21171A-00AE-486F-BA1B-200958E508E9}" type="pres">
      <dgm:prSet presAssocID="{D45639AF-1568-4343-B09C-832D2FA595CE}" presName="Name10" presStyleLbl="parChTrans1D2" presStyleIdx="0" presStyleCnt="3"/>
      <dgm:spPr/>
      <dgm:t>
        <a:bodyPr/>
        <a:lstStyle/>
        <a:p>
          <a:endParaRPr lang="ru-RU"/>
        </a:p>
      </dgm:t>
    </dgm:pt>
    <dgm:pt modelId="{153810FF-FD43-4F11-BE1E-E4D290C05052}" type="pres">
      <dgm:prSet presAssocID="{C7D7D6FB-3025-46B8-AA4F-9C7A0B234E52}" presName="hierRoot2" presStyleCnt="0"/>
      <dgm:spPr/>
    </dgm:pt>
    <dgm:pt modelId="{52587878-B884-43A5-AEF5-58B963894E23}" type="pres">
      <dgm:prSet presAssocID="{C7D7D6FB-3025-46B8-AA4F-9C7A0B234E52}" presName="composite2" presStyleCnt="0"/>
      <dgm:spPr/>
    </dgm:pt>
    <dgm:pt modelId="{B7DE7214-F4A7-4484-BBF7-0D64950A99D3}" type="pres">
      <dgm:prSet presAssocID="{C7D7D6FB-3025-46B8-AA4F-9C7A0B234E52}" presName="background2" presStyleLbl="node2" presStyleIdx="0" presStyleCnt="3"/>
      <dgm:spPr/>
    </dgm:pt>
    <dgm:pt modelId="{87CD7C4B-C78E-4A1D-9A9B-BC2953E4DA5A}" type="pres">
      <dgm:prSet presAssocID="{C7D7D6FB-3025-46B8-AA4F-9C7A0B234E52}" presName="text2" presStyleLbl="fgAcc2" presStyleIdx="0" presStyleCnt="3">
        <dgm:presLayoutVars>
          <dgm:chPref val="3"/>
        </dgm:presLayoutVars>
      </dgm:prSet>
      <dgm:spPr/>
      <dgm:t>
        <a:bodyPr/>
        <a:lstStyle/>
        <a:p>
          <a:endParaRPr lang="ru-RU"/>
        </a:p>
      </dgm:t>
    </dgm:pt>
    <dgm:pt modelId="{AC1581FF-3318-42CA-AF6F-8FB255A2E13B}" type="pres">
      <dgm:prSet presAssocID="{C7D7D6FB-3025-46B8-AA4F-9C7A0B234E52}" presName="hierChild3" presStyleCnt="0"/>
      <dgm:spPr/>
    </dgm:pt>
    <dgm:pt modelId="{A4D9F36C-6CB9-4968-BA6E-8D841CA6F3CE}" type="pres">
      <dgm:prSet presAssocID="{F0325135-238B-4E19-AFF0-F1081F25B565}" presName="Name10" presStyleLbl="parChTrans1D2" presStyleIdx="1" presStyleCnt="3"/>
      <dgm:spPr/>
      <dgm:t>
        <a:bodyPr/>
        <a:lstStyle/>
        <a:p>
          <a:endParaRPr lang="ru-RU"/>
        </a:p>
      </dgm:t>
    </dgm:pt>
    <dgm:pt modelId="{2BA406C6-936A-455B-82FC-2C73C82FD67F}" type="pres">
      <dgm:prSet presAssocID="{DD0B6545-76A0-42BF-A766-ED5EFAF6B158}" presName="hierRoot2" presStyleCnt="0"/>
      <dgm:spPr/>
    </dgm:pt>
    <dgm:pt modelId="{AB362C74-97CD-4706-9D1E-A03B4950A9F7}" type="pres">
      <dgm:prSet presAssocID="{DD0B6545-76A0-42BF-A766-ED5EFAF6B158}" presName="composite2" presStyleCnt="0"/>
      <dgm:spPr/>
    </dgm:pt>
    <dgm:pt modelId="{2730B78F-9578-4E7F-94AA-46FF8EFB0C37}" type="pres">
      <dgm:prSet presAssocID="{DD0B6545-76A0-42BF-A766-ED5EFAF6B158}" presName="background2" presStyleLbl="node2" presStyleIdx="1" presStyleCnt="3"/>
      <dgm:spPr/>
    </dgm:pt>
    <dgm:pt modelId="{475E2343-5B1D-467D-8AC8-4E4AFCBCE9A4}" type="pres">
      <dgm:prSet presAssocID="{DD0B6545-76A0-42BF-A766-ED5EFAF6B158}" presName="text2" presStyleLbl="fgAcc2" presStyleIdx="1" presStyleCnt="3" custScaleX="109288">
        <dgm:presLayoutVars>
          <dgm:chPref val="3"/>
        </dgm:presLayoutVars>
      </dgm:prSet>
      <dgm:spPr/>
      <dgm:t>
        <a:bodyPr/>
        <a:lstStyle/>
        <a:p>
          <a:endParaRPr lang="ru-RU"/>
        </a:p>
      </dgm:t>
    </dgm:pt>
    <dgm:pt modelId="{6C8B0BE3-11ED-4AE2-B200-73AA2D8171FF}" type="pres">
      <dgm:prSet presAssocID="{DD0B6545-76A0-42BF-A766-ED5EFAF6B158}" presName="hierChild3" presStyleCnt="0"/>
      <dgm:spPr/>
    </dgm:pt>
    <dgm:pt modelId="{8CC7A405-6324-4500-B1E1-3EFE525F1CF7}" type="pres">
      <dgm:prSet presAssocID="{D504D060-6650-4CCD-956C-3157ABCC4788}" presName="Name10" presStyleLbl="parChTrans1D2" presStyleIdx="2" presStyleCnt="3"/>
      <dgm:spPr/>
      <dgm:t>
        <a:bodyPr/>
        <a:lstStyle/>
        <a:p>
          <a:endParaRPr lang="ru-RU"/>
        </a:p>
      </dgm:t>
    </dgm:pt>
    <dgm:pt modelId="{091FECF0-FD3F-45C3-B9E5-8150BF72A94A}" type="pres">
      <dgm:prSet presAssocID="{23BC7B9D-42D0-4489-A2C4-E1DF1B2843B5}" presName="hierRoot2" presStyleCnt="0"/>
      <dgm:spPr/>
    </dgm:pt>
    <dgm:pt modelId="{A62E7B29-2F3B-4EE3-A19D-084B94D6441E}" type="pres">
      <dgm:prSet presAssocID="{23BC7B9D-42D0-4489-A2C4-E1DF1B2843B5}" presName="composite2" presStyleCnt="0"/>
      <dgm:spPr/>
    </dgm:pt>
    <dgm:pt modelId="{7A4C8972-92D2-42C0-83EB-2ED738E19EB8}" type="pres">
      <dgm:prSet presAssocID="{23BC7B9D-42D0-4489-A2C4-E1DF1B2843B5}" presName="background2" presStyleLbl="node2" presStyleIdx="2" presStyleCnt="3"/>
      <dgm:spPr/>
    </dgm:pt>
    <dgm:pt modelId="{66C6A76C-6BD3-419B-BC40-D8C2E41CD0D5}" type="pres">
      <dgm:prSet presAssocID="{23BC7B9D-42D0-4489-A2C4-E1DF1B2843B5}" presName="text2" presStyleLbl="fgAcc2" presStyleIdx="2" presStyleCnt="3">
        <dgm:presLayoutVars>
          <dgm:chPref val="3"/>
        </dgm:presLayoutVars>
      </dgm:prSet>
      <dgm:spPr/>
      <dgm:t>
        <a:bodyPr/>
        <a:lstStyle/>
        <a:p>
          <a:endParaRPr lang="ru-RU"/>
        </a:p>
      </dgm:t>
    </dgm:pt>
    <dgm:pt modelId="{9F4B873D-13BF-477D-BB84-CF489DDB9752}" type="pres">
      <dgm:prSet presAssocID="{23BC7B9D-42D0-4489-A2C4-E1DF1B2843B5}" presName="hierChild3" presStyleCnt="0"/>
      <dgm:spPr/>
    </dgm:pt>
  </dgm:ptLst>
  <dgm:cxnLst>
    <dgm:cxn modelId="{208F4985-6A6B-4245-879F-7323CCBB1632}" srcId="{2C643E10-589A-4F43-99AB-E0943A36F2BD}" destId="{23BC7B9D-42D0-4489-A2C4-E1DF1B2843B5}" srcOrd="2" destOrd="0" parTransId="{D504D060-6650-4CCD-956C-3157ABCC4788}" sibTransId="{6E64D1E7-9E77-4CC0-99FE-226F80CEC936}"/>
    <dgm:cxn modelId="{46FA8961-82A2-4BEF-B518-E3DD19B08BAB}" type="presOf" srcId="{2C643E10-589A-4F43-99AB-E0943A36F2BD}" destId="{F68A5ECB-D79C-47CB-A326-52A352156E9D}" srcOrd="0" destOrd="0" presId="urn:microsoft.com/office/officeart/2005/8/layout/hierarchy1"/>
    <dgm:cxn modelId="{41D699C0-24EA-491C-A480-E12240EFD430}" type="presOf" srcId="{C7D7D6FB-3025-46B8-AA4F-9C7A0B234E52}" destId="{87CD7C4B-C78E-4A1D-9A9B-BC2953E4DA5A}" srcOrd="0" destOrd="0" presId="urn:microsoft.com/office/officeart/2005/8/layout/hierarchy1"/>
    <dgm:cxn modelId="{ACE0C6EF-9A54-48D0-8FAB-0CAEAC3356FB}" type="presOf" srcId="{23BC7B9D-42D0-4489-A2C4-E1DF1B2843B5}" destId="{66C6A76C-6BD3-419B-BC40-D8C2E41CD0D5}" srcOrd="0" destOrd="0" presId="urn:microsoft.com/office/officeart/2005/8/layout/hierarchy1"/>
    <dgm:cxn modelId="{3E12053E-AE6A-4948-B01D-86B437994F9D}" srcId="{31FB8046-6BC2-43DC-85CA-23C301FB7D04}" destId="{2C643E10-589A-4F43-99AB-E0943A36F2BD}" srcOrd="0" destOrd="0" parTransId="{D669FFBE-8C1E-42A3-A206-0D9BB00FC5C9}" sibTransId="{188A839C-C5EA-4646-AB0E-737B2C0A5500}"/>
    <dgm:cxn modelId="{4A296A60-1A8D-4017-8F9D-1A8D53E95E4B}" type="presOf" srcId="{DD0B6545-76A0-42BF-A766-ED5EFAF6B158}" destId="{475E2343-5B1D-467D-8AC8-4E4AFCBCE9A4}" srcOrd="0" destOrd="0" presId="urn:microsoft.com/office/officeart/2005/8/layout/hierarchy1"/>
    <dgm:cxn modelId="{B6547C0A-1B70-4558-B142-929CDC97569E}" srcId="{2C643E10-589A-4F43-99AB-E0943A36F2BD}" destId="{DD0B6545-76A0-42BF-A766-ED5EFAF6B158}" srcOrd="1" destOrd="0" parTransId="{F0325135-238B-4E19-AFF0-F1081F25B565}" sibTransId="{776E8C5D-751C-4D04-875D-D07D7286FC87}"/>
    <dgm:cxn modelId="{BA4372E0-10D7-45D1-9C24-0FB4040AA14D}" type="presOf" srcId="{31FB8046-6BC2-43DC-85CA-23C301FB7D04}" destId="{817A8783-DEC1-4BA4-8FB1-A6002AEE7A83}" srcOrd="0" destOrd="0" presId="urn:microsoft.com/office/officeart/2005/8/layout/hierarchy1"/>
    <dgm:cxn modelId="{9B909177-B599-4A1C-8420-A8A1142A83E7}" srcId="{2C643E10-589A-4F43-99AB-E0943A36F2BD}" destId="{C7D7D6FB-3025-46B8-AA4F-9C7A0B234E52}" srcOrd="0" destOrd="0" parTransId="{D45639AF-1568-4343-B09C-832D2FA595CE}" sibTransId="{B7CA8BC8-B211-4743-AC7A-9B8AD2683BC1}"/>
    <dgm:cxn modelId="{EFC6CE0D-2F9B-452D-AF06-2E1200940B53}" type="presOf" srcId="{D504D060-6650-4CCD-956C-3157ABCC4788}" destId="{8CC7A405-6324-4500-B1E1-3EFE525F1CF7}" srcOrd="0" destOrd="0" presId="urn:microsoft.com/office/officeart/2005/8/layout/hierarchy1"/>
    <dgm:cxn modelId="{D38CE69E-B40D-498A-A295-E6037CF22A38}" type="presOf" srcId="{D45639AF-1568-4343-B09C-832D2FA595CE}" destId="{CF21171A-00AE-486F-BA1B-200958E508E9}" srcOrd="0" destOrd="0" presId="urn:microsoft.com/office/officeart/2005/8/layout/hierarchy1"/>
    <dgm:cxn modelId="{7B0BECF7-E549-4D16-9EBB-451EB11BDF5C}" type="presOf" srcId="{F0325135-238B-4E19-AFF0-F1081F25B565}" destId="{A4D9F36C-6CB9-4968-BA6E-8D841CA6F3CE}" srcOrd="0" destOrd="0" presId="urn:microsoft.com/office/officeart/2005/8/layout/hierarchy1"/>
    <dgm:cxn modelId="{55CAC6C7-E151-45E2-A6BB-B9B52E6AE2FE}" type="presParOf" srcId="{817A8783-DEC1-4BA4-8FB1-A6002AEE7A83}" destId="{640FFE91-AE0E-4EBE-9E6F-E26BE238D68A}" srcOrd="0" destOrd="0" presId="urn:microsoft.com/office/officeart/2005/8/layout/hierarchy1"/>
    <dgm:cxn modelId="{ED76BA88-F405-44BA-82FE-7CE60B1A595C}" type="presParOf" srcId="{640FFE91-AE0E-4EBE-9E6F-E26BE238D68A}" destId="{E98F2BE6-1588-4CD0-836E-2E3A8E0721AF}" srcOrd="0" destOrd="0" presId="urn:microsoft.com/office/officeart/2005/8/layout/hierarchy1"/>
    <dgm:cxn modelId="{9FD82227-5DDF-449E-96C6-CE0F13C9061A}" type="presParOf" srcId="{E98F2BE6-1588-4CD0-836E-2E3A8E0721AF}" destId="{A0140D9A-CDFC-4A67-B8E6-64DF977C2ED6}" srcOrd="0" destOrd="0" presId="urn:microsoft.com/office/officeart/2005/8/layout/hierarchy1"/>
    <dgm:cxn modelId="{BF6C3E66-82DE-41D1-957A-D70DEE0F8175}" type="presParOf" srcId="{E98F2BE6-1588-4CD0-836E-2E3A8E0721AF}" destId="{F68A5ECB-D79C-47CB-A326-52A352156E9D}" srcOrd="1" destOrd="0" presId="urn:microsoft.com/office/officeart/2005/8/layout/hierarchy1"/>
    <dgm:cxn modelId="{1C182F27-FBB1-4211-91AF-37B3A7BD1818}" type="presParOf" srcId="{640FFE91-AE0E-4EBE-9E6F-E26BE238D68A}" destId="{4055D1F7-8B2A-4C8F-943D-67412E608060}" srcOrd="1" destOrd="0" presId="urn:microsoft.com/office/officeart/2005/8/layout/hierarchy1"/>
    <dgm:cxn modelId="{02E2B708-2C7C-4AF8-AFAA-DE13A4367743}" type="presParOf" srcId="{4055D1F7-8B2A-4C8F-943D-67412E608060}" destId="{CF21171A-00AE-486F-BA1B-200958E508E9}" srcOrd="0" destOrd="0" presId="urn:microsoft.com/office/officeart/2005/8/layout/hierarchy1"/>
    <dgm:cxn modelId="{E5219123-2D6B-4FF3-9F60-4C7F8616FBE2}" type="presParOf" srcId="{4055D1F7-8B2A-4C8F-943D-67412E608060}" destId="{153810FF-FD43-4F11-BE1E-E4D290C05052}" srcOrd="1" destOrd="0" presId="urn:microsoft.com/office/officeart/2005/8/layout/hierarchy1"/>
    <dgm:cxn modelId="{B655BBA0-0C64-4AEC-A214-A7D6FB777100}" type="presParOf" srcId="{153810FF-FD43-4F11-BE1E-E4D290C05052}" destId="{52587878-B884-43A5-AEF5-58B963894E23}" srcOrd="0" destOrd="0" presId="urn:microsoft.com/office/officeart/2005/8/layout/hierarchy1"/>
    <dgm:cxn modelId="{D89C598F-0626-472C-9A05-945D7483DEBB}" type="presParOf" srcId="{52587878-B884-43A5-AEF5-58B963894E23}" destId="{B7DE7214-F4A7-4484-BBF7-0D64950A99D3}" srcOrd="0" destOrd="0" presId="urn:microsoft.com/office/officeart/2005/8/layout/hierarchy1"/>
    <dgm:cxn modelId="{CCE33A82-11ED-46F2-BD4C-D6467269848F}" type="presParOf" srcId="{52587878-B884-43A5-AEF5-58B963894E23}" destId="{87CD7C4B-C78E-4A1D-9A9B-BC2953E4DA5A}" srcOrd="1" destOrd="0" presId="urn:microsoft.com/office/officeart/2005/8/layout/hierarchy1"/>
    <dgm:cxn modelId="{1E7A51DE-6F8C-4044-BEF7-570F86B2D80D}" type="presParOf" srcId="{153810FF-FD43-4F11-BE1E-E4D290C05052}" destId="{AC1581FF-3318-42CA-AF6F-8FB255A2E13B}" srcOrd="1" destOrd="0" presId="urn:microsoft.com/office/officeart/2005/8/layout/hierarchy1"/>
    <dgm:cxn modelId="{C4AAF48B-0DBE-4F78-9866-EC8AD8C3B3D2}" type="presParOf" srcId="{4055D1F7-8B2A-4C8F-943D-67412E608060}" destId="{A4D9F36C-6CB9-4968-BA6E-8D841CA6F3CE}" srcOrd="2" destOrd="0" presId="urn:microsoft.com/office/officeart/2005/8/layout/hierarchy1"/>
    <dgm:cxn modelId="{12D60F13-C269-407C-84D6-23E620120ACA}" type="presParOf" srcId="{4055D1F7-8B2A-4C8F-943D-67412E608060}" destId="{2BA406C6-936A-455B-82FC-2C73C82FD67F}" srcOrd="3" destOrd="0" presId="urn:microsoft.com/office/officeart/2005/8/layout/hierarchy1"/>
    <dgm:cxn modelId="{93EAB1AF-A09E-4A16-B87F-067B10E6FC7B}" type="presParOf" srcId="{2BA406C6-936A-455B-82FC-2C73C82FD67F}" destId="{AB362C74-97CD-4706-9D1E-A03B4950A9F7}" srcOrd="0" destOrd="0" presId="urn:microsoft.com/office/officeart/2005/8/layout/hierarchy1"/>
    <dgm:cxn modelId="{6C256C95-CB97-4D62-B81B-1C1C53707A19}" type="presParOf" srcId="{AB362C74-97CD-4706-9D1E-A03B4950A9F7}" destId="{2730B78F-9578-4E7F-94AA-46FF8EFB0C37}" srcOrd="0" destOrd="0" presId="urn:microsoft.com/office/officeart/2005/8/layout/hierarchy1"/>
    <dgm:cxn modelId="{EE635D65-C7F0-4319-B725-9CE0A544C133}" type="presParOf" srcId="{AB362C74-97CD-4706-9D1E-A03B4950A9F7}" destId="{475E2343-5B1D-467D-8AC8-4E4AFCBCE9A4}" srcOrd="1" destOrd="0" presId="urn:microsoft.com/office/officeart/2005/8/layout/hierarchy1"/>
    <dgm:cxn modelId="{1F4AE6D7-C8D3-47A4-8B0A-09139B35F135}" type="presParOf" srcId="{2BA406C6-936A-455B-82FC-2C73C82FD67F}" destId="{6C8B0BE3-11ED-4AE2-B200-73AA2D8171FF}" srcOrd="1" destOrd="0" presId="urn:microsoft.com/office/officeart/2005/8/layout/hierarchy1"/>
    <dgm:cxn modelId="{CFBAF183-4B28-4B15-8CD1-8CEDB5E3A8FF}" type="presParOf" srcId="{4055D1F7-8B2A-4C8F-943D-67412E608060}" destId="{8CC7A405-6324-4500-B1E1-3EFE525F1CF7}" srcOrd="4" destOrd="0" presId="urn:microsoft.com/office/officeart/2005/8/layout/hierarchy1"/>
    <dgm:cxn modelId="{F566D303-92CE-4D9D-97A4-9F14D47F1167}" type="presParOf" srcId="{4055D1F7-8B2A-4C8F-943D-67412E608060}" destId="{091FECF0-FD3F-45C3-B9E5-8150BF72A94A}" srcOrd="5" destOrd="0" presId="urn:microsoft.com/office/officeart/2005/8/layout/hierarchy1"/>
    <dgm:cxn modelId="{BEDBC0D8-28A8-438A-9B55-39A9A895EA55}" type="presParOf" srcId="{091FECF0-FD3F-45C3-B9E5-8150BF72A94A}" destId="{A62E7B29-2F3B-4EE3-A19D-084B94D6441E}" srcOrd="0" destOrd="0" presId="urn:microsoft.com/office/officeart/2005/8/layout/hierarchy1"/>
    <dgm:cxn modelId="{F6491C68-556B-42E1-836D-F8C7D793FF5F}" type="presParOf" srcId="{A62E7B29-2F3B-4EE3-A19D-084B94D6441E}" destId="{7A4C8972-92D2-42C0-83EB-2ED738E19EB8}" srcOrd="0" destOrd="0" presId="urn:microsoft.com/office/officeart/2005/8/layout/hierarchy1"/>
    <dgm:cxn modelId="{AA2F2E2A-59C3-44E8-87B4-3C925D583335}" type="presParOf" srcId="{A62E7B29-2F3B-4EE3-A19D-084B94D6441E}" destId="{66C6A76C-6BD3-419B-BC40-D8C2E41CD0D5}" srcOrd="1" destOrd="0" presId="urn:microsoft.com/office/officeart/2005/8/layout/hierarchy1"/>
    <dgm:cxn modelId="{3EB3A3F0-C18F-48C2-A5BE-261C376BFE05}" type="presParOf" srcId="{091FECF0-FD3F-45C3-B9E5-8150BF72A94A}" destId="{9F4B873D-13BF-477D-BB84-CF489DDB97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A405-6324-4500-B1E1-3EFE525F1CF7}">
      <dsp:nvSpPr>
        <dsp:cNvPr id="0" name=""/>
        <dsp:cNvSpPr/>
      </dsp:nvSpPr>
      <dsp:spPr>
        <a:xfrm>
          <a:off x="4374297" y="1235516"/>
          <a:ext cx="2466478" cy="565425"/>
        </a:xfrm>
        <a:custGeom>
          <a:avLst/>
          <a:gdLst/>
          <a:ahLst/>
          <a:cxnLst/>
          <a:rect l="0" t="0" r="0" b="0"/>
          <a:pathLst>
            <a:path>
              <a:moveTo>
                <a:pt x="0" y="0"/>
              </a:moveTo>
              <a:lnTo>
                <a:pt x="0" y="385321"/>
              </a:lnTo>
              <a:lnTo>
                <a:pt x="2466478" y="385321"/>
              </a:lnTo>
              <a:lnTo>
                <a:pt x="2466478" y="565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9F36C-6CB9-4968-BA6E-8D841CA6F3CE}">
      <dsp:nvSpPr>
        <dsp:cNvPr id="0" name=""/>
        <dsp:cNvSpPr/>
      </dsp:nvSpPr>
      <dsp:spPr>
        <a:xfrm>
          <a:off x="4328577" y="1235516"/>
          <a:ext cx="91440" cy="565425"/>
        </a:xfrm>
        <a:custGeom>
          <a:avLst/>
          <a:gdLst/>
          <a:ahLst/>
          <a:cxnLst/>
          <a:rect l="0" t="0" r="0" b="0"/>
          <a:pathLst>
            <a:path>
              <a:moveTo>
                <a:pt x="45720" y="0"/>
              </a:moveTo>
              <a:lnTo>
                <a:pt x="45720" y="565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1171A-00AE-486F-BA1B-200958E508E9}">
      <dsp:nvSpPr>
        <dsp:cNvPr id="0" name=""/>
        <dsp:cNvSpPr/>
      </dsp:nvSpPr>
      <dsp:spPr>
        <a:xfrm>
          <a:off x="1907819" y="1235516"/>
          <a:ext cx="2466478" cy="565425"/>
        </a:xfrm>
        <a:custGeom>
          <a:avLst/>
          <a:gdLst/>
          <a:ahLst/>
          <a:cxnLst/>
          <a:rect l="0" t="0" r="0" b="0"/>
          <a:pathLst>
            <a:path>
              <a:moveTo>
                <a:pt x="2466478" y="0"/>
              </a:moveTo>
              <a:lnTo>
                <a:pt x="2466478" y="385321"/>
              </a:lnTo>
              <a:lnTo>
                <a:pt x="0" y="385321"/>
              </a:lnTo>
              <a:lnTo>
                <a:pt x="0" y="565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40D9A-CDFC-4A67-B8E6-64DF977C2ED6}">
      <dsp:nvSpPr>
        <dsp:cNvPr id="0" name=""/>
        <dsp:cNvSpPr/>
      </dsp:nvSpPr>
      <dsp:spPr>
        <a:xfrm>
          <a:off x="3402219" y="976"/>
          <a:ext cx="1944156" cy="1234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A5ECB-D79C-47CB-A326-52A352156E9D}">
      <dsp:nvSpPr>
        <dsp:cNvPr id="0" name=""/>
        <dsp:cNvSpPr/>
      </dsp:nvSpPr>
      <dsp:spPr>
        <a:xfrm>
          <a:off x="3618236" y="206193"/>
          <a:ext cx="1944156" cy="1234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ru-RU" sz="2800" b="1" i="1" u="none" strike="noStrike" kern="1200" cap="none" normalizeH="0" baseline="0" dirty="0" smtClean="0">
              <a:ln>
                <a:noFill/>
              </a:ln>
              <a:solidFill>
                <a:schemeClr val="tx1"/>
              </a:solidFill>
              <a:effectLst/>
              <a:latin typeface="Times New Roman" pitchFamily="18" charset="0"/>
            </a:rPr>
            <a:t>Механика</a:t>
          </a:r>
        </a:p>
      </dsp:txBody>
      <dsp:txXfrm>
        <a:off x="3654394" y="242351"/>
        <a:ext cx="1871840" cy="1162223"/>
      </dsp:txXfrm>
    </dsp:sp>
    <dsp:sp modelId="{B7DE7214-F4A7-4484-BBF7-0D64950A99D3}">
      <dsp:nvSpPr>
        <dsp:cNvPr id="0" name=""/>
        <dsp:cNvSpPr/>
      </dsp:nvSpPr>
      <dsp:spPr>
        <a:xfrm>
          <a:off x="935741" y="1800942"/>
          <a:ext cx="1944156" cy="1234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D7C4B-C78E-4A1D-9A9B-BC2953E4DA5A}">
      <dsp:nvSpPr>
        <dsp:cNvPr id="0" name=""/>
        <dsp:cNvSpPr/>
      </dsp:nvSpPr>
      <dsp:spPr>
        <a:xfrm>
          <a:off x="1151758" y="2006158"/>
          <a:ext cx="1944156" cy="1234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rPr>
            <a:t>Классическая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rPr>
            <a:t>механика</a:t>
          </a:r>
          <a:endParaRPr kumimoji="0" lang="ru-RU" sz="2000" b="1" i="0" u="none" strike="noStrike" kern="1200" cap="none" normalizeH="0" baseline="0" dirty="0" smtClean="0">
            <a:ln>
              <a:noFill/>
            </a:ln>
            <a:solidFill>
              <a:srgbClr val="FF0000"/>
            </a:solidFill>
            <a:effectLst/>
            <a:latin typeface="Times New Roman" pitchFamily="18" charset="0"/>
          </a:endParaRPr>
        </a:p>
      </dsp:txBody>
      <dsp:txXfrm>
        <a:off x="1187916" y="2042316"/>
        <a:ext cx="1871840" cy="1162223"/>
      </dsp:txXfrm>
    </dsp:sp>
    <dsp:sp modelId="{2730B78F-9578-4E7F-94AA-46FF8EFB0C37}">
      <dsp:nvSpPr>
        <dsp:cNvPr id="0" name=""/>
        <dsp:cNvSpPr/>
      </dsp:nvSpPr>
      <dsp:spPr>
        <a:xfrm>
          <a:off x="3311932" y="1800942"/>
          <a:ext cx="2124729" cy="1234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E2343-5B1D-467D-8AC8-4E4AFCBCE9A4}">
      <dsp:nvSpPr>
        <dsp:cNvPr id="0" name=""/>
        <dsp:cNvSpPr/>
      </dsp:nvSpPr>
      <dsp:spPr>
        <a:xfrm>
          <a:off x="3527950" y="2006158"/>
          <a:ext cx="2124729" cy="1234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Times New Roman" pitchFamily="18" charset="0"/>
            </a:rPr>
            <a:t>Релятивистская</a:t>
          </a:r>
        </a:p>
      </dsp:txBody>
      <dsp:txXfrm>
        <a:off x="3564108" y="2042316"/>
        <a:ext cx="2052413" cy="1162223"/>
      </dsp:txXfrm>
    </dsp:sp>
    <dsp:sp modelId="{7A4C8972-92D2-42C0-83EB-2ED738E19EB8}">
      <dsp:nvSpPr>
        <dsp:cNvPr id="0" name=""/>
        <dsp:cNvSpPr/>
      </dsp:nvSpPr>
      <dsp:spPr>
        <a:xfrm>
          <a:off x="5868697" y="1800942"/>
          <a:ext cx="1944156" cy="1234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6A76C-6BD3-419B-BC40-D8C2E41CD0D5}">
      <dsp:nvSpPr>
        <dsp:cNvPr id="0" name=""/>
        <dsp:cNvSpPr/>
      </dsp:nvSpPr>
      <dsp:spPr>
        <a:xfrm>
          <a:off x="6084714" y="2006158"/>
          <a:ext cx="1944156" cy="1234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600" b="1" i="0" u="none" strike="noStrike" kern="1200" cap="none" normalizeH="0" baseline="0" dirty="0" smtClean="0">
              <a:ln>
                <a:noFill/>
              </a:ln>
              <a:solidFill>
                <a:schemeClr val="tx1"/>
              </a:solidFill>
              <a:effectLst/>
              <a:latin typeface="Times New Roman" pitchFamily="18" charset="0"/>
            </a:rPr>
            <a:t>Квантовая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600" b="0" i="0" u="none" strike="noStrike" kern="1200" cap="none" normalizeH="0" baseline="0" dirty="0" smtClean="0">
            <a:ln>
              <a:noFill/>
            </a:ln>
            <a:solidFill>
              <a:schemeClr val="tx1"/>
            </a:solidFill>
            <a:effectLst/>
            <a:latin typeface="Times New Roman" pitchFamily="18" charset="0"/>
          </a:endParaRPr>
        </a:p>
      </dsp:txBody>
      <dsp:txXfrm>
        <a:off x="6120872" y="2042316"/>
        <a:ext cx="1871840" cy="1162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841E-786B-460B-9525-DC009B062C23}" type="datetimeFigureOut">
              <a:rPr lang="ru-RU" smtClean="0"/>
              <a:t>24.03.2020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C7DDC-FC43-46C6-BB06-944077491BE1}" type="slidenum">
              <a:rPr lang="ru-RU" smtClean="0"/>
              <a:t>‹#›</a:t>
            </a:fld>
            <a:endParaRPr lang="ru-RU"/>
          </a:p>
        </p:txBody>
      </p:sp>
    </p:spTree>
    <p:extLst>
      <p:ext uri="{BB962C8B-B14F-4D97-AF65-F5344CB8AC3E}">
        <p14:creationId xmlns:p14="http://schemas.microsoft.com/office/powerpoint/2010/main" val="155640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7C7DDC-FC43-46C6-BB06-944077491BE1}" type="slidenum">
              <a:rPr lang="ru-RU" smtClean="0"/>
              <a:t>3</a:t>
            </a:fld>
            <a:endParaRPr lang="ru-RU"/>
          </a:p>
        </p:txBody>
      </p:sp>
    </p:spTree>
    <p:extLst>
      <p:ext uri="{BB962C8B-B14F-4D97-AF65-F5344CB8AC3E}">
        <p14:creationId xmlns:p14="http://schemas.microsoft.com/office/powerpoint/2010/main" val="371406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47B1E4B-74CC-42A1-99C2-03B1D57800BB}" type="slidenum">
              <a:rPr lang="ru-RU" altLang="ru-RU" smtClean="0"/>
              <a:pPr/>
              <a:t>6</a:t>
            </a:fld>
            <a:endParaRPr lang="ru-RU" altLang="ru-RU"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ru-RU" altLang="ru-RU" sz="800" smtClean="0">
                <a:latin typeface="Arial" pitchFamily="34" charset="0"/>
              </a:rPr>
              <a:t>	В общем курсе физики раздел «Физические основы механики» - особый. В нем закладываются фундаментальные представления современной науки об окружающем нас мире и содержаться понятия, принципы, законы, методы, широко используемые во всех остальных разделах физики и во многих других учебных дисциплинах. Поэтому тщательное изучение данного раздела обеспечит преодоление многих трудностей при изучении последующих разделов курса физики и других дисциплин. Предметом механики является изучение механического движения тел и связанных с этим движением взаимодействий между телами. Под механическим движением понимают изменение взаимного положения тел или их частей в пространстве со временем.</a:t>
            </a:r>
          </a:p>
          <a:p>
            <a:pPr eaLnBrk="1" hangingPunct="1">
              <a:lnSpc>
                <a:spcPct val="80000"/>
              </a:lnSpc>
              <a:spcBef>
                <a:spcPct val="0"/>
              </a:spcBef>
            </a:pPr>
            <a:r>
              <a:rPr lang="ru-RU" altLang="ru-RU" sz="800" smtClean="0">
                <a:latin typeface="Arial" pitchFamily="34" charset="0"/>
              </a:rPr>
              <a:t>Обычно механику подразделяют на две части: кинематику и динамику. </a:t>
            </a:r>
          </a:p>
          <a:p>
            <a:pPr eaLnBrk="1" hangingPunct="1">
              <a:lnSpc>
                <a:spcPct val="80000"/>
              </a:lnSpc>
              <a:spcBef>
                <a:spcPct val="0"/>
              </a:spcBef>
            </a:pPr>
            <a:r>
              <a:rPr lang="ru-RU" altLang="ru-RU" sz="800" smtClean="0">
                <a:latin typeface="Arial" pitchFamily="34" charset="0"/>
              </a:rPr>
              <a:t>	В первой из них изучаются пространственно временные характеристики механического движения. При этом причины движения, т.е. взаимодействия между телами, не рассматриваются. Во второй – динамике – исследуется взаимосвязь между механическим движением тел и их взаимодействием.</a:t>
            </a:r>
          </a:p>
          <a:p>
            <a:pPr eaLnBrk="1" hangingPunct="1">
              <a:lnSpc>
                <a:spcPct val="80000"/>
              </a:lnSpc>
              <a:spcBef>
                <a:spcPct val="0"/>
              </a:spcBef>
            </a:pPr>
            <a:r>
              <a:rPr lang="ru-RU" altLang="ru-RU" sz="800" smtClean="0">
                <a:latin typeface="Arial" pitchFamily="34" charset="0"/>
              </a:rPr>
              <a:t>	 История развития физики показывает, что любая физическая теория имеет ограниченную сферу применимости. При этом «новая», более общая теория обязательно включает «старую» как частный случай. Иными словами, появление более общей теории не уничтожает «старую». В рамках своей применимости последняя продолжает с успехом работать.</a:t>
            </a:r>
          </a:p>
          <a:p>
            <a:pPr eaLnBrk="1" hangingPunct="1">
              <a:lnSpc>
                <a:spcPct val="80000"/>
              </a:lnSpc>
              <a:spcBef>
                <a:spcPct val="0"/>
              </a:spcBef>
            </a:pPr>
            <a:r>
              <a:rPr lang="ru-RU" altLang="ru-RU" sz="800" smtClean="0">
                <a:latin typeface="Arial" pitchFamily="34" charset="0"/>
              </a:rPr>
              <a:t>	Механика на первом этапе развивалась как наука  о движении макроскопических тел. </a:t>
            </a:r>
            <a:r>
              <a:rPr lang="ru-RU" altLang="ru-RU" sz="800" b="1" smtClean="0">
                <a:latin typeface="Arial" pitchFamily="34" charset="0"/>
              </a:rPr>
              <a:t>Макроскопическими телами (макротелами) называют</a:t>
            </a:r>
            <a:r>
              <a:rPr lang="ru-RU" altLang="ru-RU" sz="800" smtClean="0">
                <a:latin typeface="Arial" pitchFamily="34" charset="0"/>
              </a:rPr>
              <a:t> такие тела, которые содержат большое количество атомов или молекул (</a:t>
            </a:r>
            <a:r>
              <a:rPr lang="en-US" altLang="ru-RU" sz="800" smtClean="0">
                <a:latin typeface="Arial" pitchFamily="34" charset="0"/>
              </a:rPr>
              <a:t>&gt;10</a:t>
            </a:r>
            <a:r>
              <a:rPr lang="ru-RU" altLang="ru-RU" sz="800" baseline="30000" smtClean="0">
                <a:latin typeface="Arial" pitchFamily="34" charset="0"/>
              </a:rPr>
              <a:t>4</a:t>
            </a:r>
            <a:r>
              <a:rPr lang="ru-RU" altLang="ru-RU" sz="800" smtClean="0">
                <a:latin typeface="Arial" pitchFamily="34" charset="0"/>
              </a:rPr>
              <a:t>) и размеры которых (</a:t>
            </a:r>
            <a:r>
              <a:rPr lang="en-US" altLang="ru-RU" sz="800" smtClean="0">
                <a:latin typeface="Arial" pitchFamily="34" charset="0"/>
              </a:rPr>
              <a:t>&gt;10</a:t>
            </a:r>
            <a:r>
              <a:rPr lang="ru-RU" altLang="ru-RU" sz="800" baseline="30000" smtClean="0">
                <a:latin typeface="Arial" pitchFamily="34" charset="0"/>
              </a:rPr>
              <a:t>-8</a:t>
            </a:r>
            <a:r>
              <a:rPr lang="ru-RU" altLang="ru-RU" sz="800" smtClean="0">
                <a:latin typeface="Arial" pitchFamily="34" charset="0"/>
              </a:rPr>
              <a:t> м). Первоначально изучались механические движения таких тел со скоростями, много меньшими скорости света. В итоге была сформирована стройная теория, основанная на законах Ньютона – </a:t>
            </a:r>
            <a:r>
              <a:rPr lang="ru-RU" altLang="ru-RU" sz="800" b="1" smtClean="0">
                <a:latin typeface="Arial" pitchFamily="34" charset="0"/>
              </a:rPr>
              <a:t>классическая механика</a:t>
            </a:r>
            <a:r>
              <a:rPr lang="ru-RU" altLang="ru-RU" sz="800" smtClean="0">
                <a:latin typeface="Arial" pitchFamily="34" charset="0"/>
              </a:rPr>
              <a:t>. Однако при дальнейшем изучении природы выяснилось, что законы классической механики не всеобщи. Например, изучение явлений, связанных с электромагнетизмом, привело к необходимости обобщения классических законов на случаи таких движений, которые происходят со скоростями, сравнимыми со скоростью света. Возникла новая теория – </a:t>
            </a:r>
            <a:r>
              <a:rPr lang="ru-RU" altLang="ru-RU" sz="800" b="1" smtClean="0">
                <a:latin typeface="Arial" pitchFamily="34" charset="0"/>
              </a:rPr>
              <a:t>релятивистская механика</a:t>
            </a:r>
            <a:r>
              <a:rPr lang="ru-RU" altLang="ru-RU" sz="800" smtClean="0">
                <a:latin typeface="Arial" pitchFamily="34" charset="0"/>
              </a:rPr>
              <a:t>. Вместе с тем, если в уравнениях релятивистской механики произвести предельный  переход </a:t>
            </a:r>
            <a:r>
              <a:rPr lang="en-US" altLang="ru-RU" sz="800" smtClean="0">
                <a:latin typeface="Arial" pitchFamily="34" charset="0"/>
              </a:rPr>
              <a:t>v/c</a:t>
            </a:r>
            <a:r>
              <a:rPr lang="en-US" altLang="ru-RU" sz="800" smtClean="0">
                <a:latin typeface="Arial" pitchFamily="34" charset="0"/>
                <a:cs typeface="Arial" pitchFamily="34" charset="0"/>
              </a:rPr>
              <a:t>→0</a:t>
            </a:r>
            <a:r>
              <a:rPr lang="ru-RU" altLang="ru-RU" sz="800" smtClean="0">
                <a:latin typeface="Arial" pitchFamily="34" charset="0"/>
                <a:cs typeface="Arial" pitchFamily="34" charset="0"/>
              </a:rPr>
              <a:t>, то они превращаются в уравнения классической физики. Таким образом, выяснилось, что классическая физика применима лишь в области достаточно малых скоростей когда </a:t>
            </a:r>
            <a:r>
              <a:rPr lang="en-US" altLang="ru-RU" sz="800" smtClean="0">
                <a:latin typeface="Arial" pitchFamily="34" charset="0"/>
                <a:cs typeface="Arial" pitchFamily="34" charset="0"/>
              </a:rPr>
              <a:t>v/c&lt;&lt;1.</a:t>
            </a:r>
          </a:p>
          <a:p>
            <a:pPr eaLnBrk="1" hangingPunct="1">
              <a:lnSpc>
                <a:spcPct val="80000"/>
              </a:lnSpc>
              <a:spcBef>
                <a:spcPct val="0"/>
              </a:spcBef>
            </a:pPr>
            <a:r>
              <a:rPr lang="en-US" altLang="ru-RU" sz="800" smtClean="0">
                <a:latin typeface="Arial" pitchFamily="34" charset="0"/>
                <a:cs typeface="Arial" pitchFamily="34" charset="0"/>
              </a:rPr>
              <a:t>	</a:t>
            </a:r>
            <a:r>
              <a:rPr lang="ru-RU" altLang="ru-RU" sz="800" smtClean="0">
                <a:latin typeface="Arial" pitchFamily="34" charset="0"/>
                <a:cs typeface="Arial" pitchFamily="34" charset="0"/>
              </a:rPr>
              <a:t>Другое обобщение потребовалось, когда физики обратились к исследованию явлений микромира. Под этим подразумеваются явления, происходящие с микрочастицами: электронами, протонами, нейтронами, ядрами атомов и т.п. Оказалось, что такие тела ведут себя совершенно иначе, чем классические макротела. Например, при описании их механического движения неприменимо понятие траектории. Поведение таких частиц описывается более общей теорией  - </a:t>
            </a:r>
            <a:r>
              <a:rPr lang="ru-RU" altLang="ru-RU" sz="800" b="1" smtClean="0">
                <a:latin typeface="Arial" pitchFamily="34" charset="0"/>
                <a:cs typeface="Arial" pitchFamily="34" charset="0"/>
              </a:rPr>
              <a:t>квантовой механикой</a:t>
            </a:r>
            <a:r>
              <a:rPr lang="ru-RU" altLang="ru-RU" sz="800" smtClean="0">
                <a:latin typeface="Arial" pitchFamily="34" charset="0"/>
                <a:cs typeface="Arial" pitchFamily="34" charset="0"/>
              </a:rPr>
              <a:t>. Однако, если в законах квантовой механики осуществить определенным образом предельный переход, то мы придем к законам классической физики. Указанный переход реализуется для тел достаточно большой массы.</a:t>
            </a:r>
          </a:p>
          <a:p>
            <a:pPr eaLnBrk="1" hangingPunct="1">
              <a:lnSpc>
                <a:spcPct val="80000"/>
              </a:lnSpc>
              <a:spcBef>
                <a:spcPct val="0"/>
              </a:spcBef>
            </a:pPr>
            <a:r>
              <a:rPr lang="ru-RU" altLang="ru-RU" sz="800" smtClean="0">
                <a:latin typeface="Arial" pitchFamily="34" charset="0"/>
                <a:cs typeface="Arial" pitchFamily="34" charset="0"/>
              </a:rPr>
              <a:t>	</a:t>
            </a:r>
            <a:r>
              <a:rPr lang="ru-RU" altLang="ru-RU" sz="800" b="1" smtClean="0">
                <a:latin typeface="Arial" pitchFamily="34" charset="0"/>
                <a:cs typeface="Arial" pitchFamily="34" charset="0"/>
              </a:rPr>
              <a:t>Самой обобщенной формой механики в настоящее время является релятивистская квантовая механика</a:t>
            </a:r>
            <a:r>
              <a:rPr lang="ru-RU" altLang="ru-RU" sz="800" smtClean="0">
                <a:latin typeface="Arial" pitchFamily="34" charset="0"/>
                <a:cs typeface="Arial" pitchFamily="34" charset="0"/>
              </a:rPr>
              <a:t>, в которой рассматривается движение микрообъектов, с учетом и квантовых, и релятивистских эффектов. Разумеется, эта теория также находится в преемственной связи с менее общими теориями.</a:t>
            </a:r>
          </a:p>
          <a:p>
            <a:pPr eaLnBrk="1" hangingPunct="1">
              <a:lnSpc>
                <a:spcPct val="80000"/>
              </a:lnSpc>
              <a:spcBef>
                <a:spcPct val="0"/>
              </a:spcBef>
            </a:pPr>
            <a:r>
              <a:rPr lang="ru-RU" altLang="ru-RU" sz="800" smtClean="0">
                <a:latin typeface="Arial" pitchFamily="34" charset="0"/>
                <a:cs typeface="Arial" pitchFamily="34" charset="0"/>
              </a:rPr>
              <a:t>	Наконец, механическое движение в общем случае сопровождается  </a:t>
            </a:r>
            <a:r>
              <a:rPr lang="ru-RU" altLang="ru-RU" sz="800" b="1" smtClean="0">
                <a:latin typeface="Arial" pitchFamily="34" charset="0"/>
                <a:cs typeface="Arial" pitchFamily="34" charset="0"/>
              </a:rPr>
              <a:t>переходом механической энергии в другие виды</a:t>
            </a:r>
            <a:r>
              <a:rPr lang="ru-RU" altLang="ru-RU" sz="800" smtClean="0">
                <a:latin typeface="Arial" pitchFamily="34" charset="0"/>
                <a:cs typeface="Arial" pitchFamily="34" charset="0"/>
              </a:rPr>
              <a:t>, например, в энергию теплового хаотического движения молекул. Законы механики не дают возможности вскрыть и изучить природу и механизм  тех процессов в механических системах, которые связаны с переходами энергии в немеханические формы. Эти процессы учитываются в механике лишь в виде итогового уменьшения энергии системы, приводящего к ослаблению, затуханию, торможению движения. </a:t>
            </a:r>
          </a:p>
          <a:p>
            <a:pPr eaLnBrk="1" hangingPunct="1">
              <a:lnSpc>
                <a:spcPct val="80000"/>
              </a:lnSpc>
              <a:spcBef>
                <a:spcPct val="0"/>
              </a:spcBef>
            </a:pPr>
            <a:r>
              <a:rPr lang="ru-RU" altLang="ru-RU" sz="800" smtClean="0">
                <a:latin typeface="Arial" pitchFamily="34" charset="0"/>
                <a:cs typeface="Arial" pitchFamily="34" charset="0"/>
              </a:rPr>
              <a:t>	Противоречие! Объекты клас. Физики – макротела. Но, макротела состоят из микрочастиц, поведение которых описывается квант мех. Это противоречие однако кажущееся. Дело в том, что предметом классической механики являются такие движения макротел как целого, при которых характеристики движения огромного числа частиц, составляющих макротело, определенным образом усредняются. При этом координаты и скорости макротела в целом будут некоторыми средними значениями этих величин, для микрочастиц, составляющих это тело.  Сам процесс усреднения является предметом статистической механики. Классическая механика оперирует лишь этими средними значениями координат и скоростей.</a:t>
            </a:r>
            <a:endParaRPr lang="en-US" altLang="ru-RU" sz="800" smtClean="0">
              <a:latin typeface="Arial" pitchFamily="34" charset="0"/>
              <a:cs typeface="Arial" pitchFamily="34" charset="0"/>
            </a:endParaRPr>
          </a:p>
        </p:txBody>
      </p:sp>
    </p:spTree>
    <p:extLst>
      <p:ext uri="{BB962C8B-B14F-4D97-AF65-F5344CB8AC3E}">
        <p14:creationId xmlns:p14="http://schemas.microsoft.com/office/powerpoint/2010/main" val="382129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Возможности программного обеспечения</a:t>
            </a:r>
            <a:endParaRPr lang="ru-RU" dirty="0"/>
          </a:p>
        </p:txBody>
      </p:sp>
      <p:sp>
        <p:nvSpPr>
          <p:cNvPr id="4" name="Номер слайда 3"/>
          <p:cNvSpPr>
            <a:spLocks noGrp="1"/>
          </p:cNvSpPr>
          <p:nvPr>
            <p:ph type="sldNum" sz="quarter" idx="10"/>
          </p:nvPr>
        </p:nvSpPr>
        <p:spPr/>
        <p:txBody>
          <a:bodyPr/>
          <a:lstStyle/>
          <a:p>
            <a:fld id="{677C7DDC-FC43-46C6-BB06-944077491BE1}" type="slidenum">
              <a:rPr lang="ru-RU" smtClean="0"/>
              <a:t>7</a:t>
            </a:fld>
            <a:endParaRPr lang="ru-RU"/>
          </a:p>
        </p:txBody>
      </p:sp>
    </p:spTree>
    <p:extLst>
      <p:ext uri="{BB962C8B-B14F-4D97-AF65-F5344CB8AC3E}">
        <p14:creationId xmlns:p14="http://schemas.microsoft.com/office/powerpoint/2010/main" val="184197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7DDC-FC43-46C6-BB06-944077491BE1}" type="slidenum">
              <a:rPr lang="ru-RU" smtClean="0"/>
              <a:t>11</a:t>
            </a:fld>
            <a:endParaRPr lang="ru-RU"/>
          </a:p>
        </p:txBody>
      </p:sp>
    </p:spTree>
    <p:extLst>
      <p:ext uri="{BB962C8B-B14F-4D97-AF65-F5344CB8AC3E}">
        <p14:creationId xmlns:p14="http://schemas.microsoft.com/office/powerpoint/2010/main" val="358409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7DDC-FC43-46C6-BB06-944077491BE1}" type="slidenum">
              <a:rPr lang="ru-RU" smtClean="0"/>
              <a:t>16</a:t>
            </a:fld>
            <a:endParaRPr lang="ru-RU"/>
          </a:p>
        </p:txBody>
      </p:sp>
    </p:spTree>
    <p:extLst>
      <p:ext uri="{BB962C8B-B14F-4D97-AF65-F5344CB8AC3E}">
        <p14:creationId xmlns:p14="http://schemas.microsoft.com/office/powerpoint/2010/main" val="54257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13CC300B-69E1-4C35-A216-9BEFCBB900E3}" type="datetimeFigureOut">
              <a:rPr lang="ru-RU" smtClean="0"/>
              <a:t>24.03.2020</a:t>
            </a:fld>
            <a:endParaRPr lang="ru-RU"/>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ru-RU"/>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Номер слайда 28"/>
          <p:cNvSpPr>
            <a:spLocks noGrp="1"/>
          </p:cNvSpPr>
          <p:nvPr>
            <p:ph type="sldNum" sz="quarter" idx="12"/>
          </p:nvPr>
        </p:nvSpPr>
        <p:spPr bwMode="auto">
          <a:xfrm>
            <a:off x="1767392" y="4928702"/>
            <a:ext cx="812800" cy="517524"/>
          </a:xfrm>
        </p:spPr>
        <p:txBody>
          <a:bodyPr/>
          <a:lstStyle/>
          <a:p>
            <a:fld id="{69F49B72-129C-469D-A922-158816A241D3}" type="slidenum">
              <a:rPr lang="ru-RU" smtClean="0"/>
              <a:t>‹#›</a:t>
            </a:fld>
            <a:endParaRPr lang="ru-RU"/>
          </a:p>
        </p:txBody>
      </p:sp>
    </p:spTree>
    <p:extLst>
      <p:ext uri="{BB962C8B-B14F-4D97-AF65-F5344CB8AC3E}">
        <p14:creationId xmlns:p14="http://schemas.microsoft.com/office/powerpoint/2010/main" val="16914399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CC300B-69E1-4C35-A216-9BEFCBB900E3}"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F49B72-129C-469D-A922-158816A241D3}" type="slidenum">
              <a:rPr lang="ru-RU" smtClean="0"/>
              <a:t>‹#›</a:t>
            </a:fld>
            <a:endParaRPr lang="ru-RU"/>
          </a:p>
        </p:txBody>
      </p:sp>
    </p:spTree>
    <p:extLst>
      <p:ext uri="{BB962C8B-B14F-4D97-AF65-F5344CB8AC3E}">
        <p14:creationId xmlns:p14="http://schemas.microsoft.com/office/powerpoint/2010/main" val="424218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CC300B-69E1-4C35-A216-9BEFCBB900E3}"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F49B72-129C-469D-A922-158816A241D3}" type="slidenum">
              <a:rPr lang="ru-RU" smtClean="0"/>
              <a:t>‹#›</a:t>
            </a:fld>
            <a:endParaRPr lang="ru-RU"/>
          </a:p>
        </p:txBody>
      </p:sp>
    </p:spTree>
    <p:extLst>
      <p:ext uri="{BB962C8B-B14F-4D97-AF65-F5344CB8AC3E}">
        <p14:creationId xmlns:p14="http://schemas.microsoft.com/office/powerpoint/2010/main" val="349339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fld id="{13CC300B-69E1-4C35-A216-9BEFCBB900E3}" type="datetimeFigureOut">
              <a:rPr lang="ru-RU" smtClean="0"/>
              <a:t>24.03.2020</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69F49B72-129C-469D-A922-158816A241D3}" type="slidenum">
              <a:rPr lang="ru-RU" smtClean="0"/>
              <a:t>‹#›</a:t>
            </a:fld>
            <a:endParaRPr lang="ru-RU"/>
          </a:p>
        </p:txBody>
      </p:sp>
    </p:spTree>
    <p:extLst>
      <p:ext uri="{BB962C8B-B14F-4D97-AF65-F5344CB8AC3E}">
        <p14:creationId xmlns:p14="http://schemas.microsoft.com/office/powerpoint/2010/main" val="191006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9"/>
          <p:cNvSpPr>
            <a:spLocks noGrp="1"/>
          </p:cNvSpPr>
          <p:nvPr>
            <p:ph type="dt" sz="half" idx="10"/>
          </p:nvPr>
        </p:nvSpPr>
        <p:spPr/>
        <p:txBody>
          <a:bodyPr/>
          <a:lstStyle>
            <a:lvl1pPr>
              <a:defRPr/>
            </a:lvl1pPr>
          </a:lstStyle>
          <a:p>
            <a:pPr>
              <a:defRPr/>
            </a:pPr>
            <a:endParaRPr lang="ru-RU"/>
          </a:p>
        </p:txBody>
      </p:sp>
      <p:sp>
        <p:nvSpPr>
          <p:cNvPr id="7" name="Footer Placeholder 21"/>
          <p:cNvSpPr>
            <a:spLocks noGrp="1"/>
          </p:cNvSpPr>
          <p:nvPr>
            <p:ph type="ftr" sz="quarter" idx="11"/>
          </p:nvPr>
        </p:nvSpPr>
        <p:spPr/>
        <p:txBody>
          <a:bodyPr/>
          <a:lstStyle>
            <a:lvl1pPr>
              <a:defRPr/>
            </a:lvl1pPr>
          </a:lstStyle>
          <a:p>
            <a:pPr>
              <a:defRPr/>
            </a:pPr>
            <a:endParaRPr lang="ru-RU"/>
          </a:p>
        </p:txBody>
      </p:sp>
      <p:sp>
        <p:nvSpPr>
          <p:cNvPr id="8" name="Slide Number Placeholder 17"/>
          <p:cNvSpPr>
            <a:spLocks noGrp="1"/>
          </p:cNvSpPr>
          <p:nvPr>
            <p:ph type="sldNum" sz="quarter" idx="12"/>
          </p:nvPr>
        </p:nvSpPr>
        <p:spPr/>
        <p:txBody>
          <a:bodyPr/>
          <a:lstStyle>
            <a:lvl1pPr>
              <a:defRPr/>
            </a:lvl1pPr>
          </a:lstStyle>
          <a:p>
            <a:pPr>
              <a:defRPr/>
            </a:pPr>
            <a:fld id="{8D956DC1-0826-49EE-B4D5-579C5632046D}" type="slidenum">
              <a:rPr lang="ru-RU"/>
              <a:pPr>
                <a:defRPr/>
              </a:pPr>
              <a:t>‹#›</a:t>
            </a:fld>
            <a:endParaRPr lang="ru-RU"/>
          </a:p>
        </p:txBody>
      </p:sp>
    </p:spTree>
    <p:extLst>
      <p:ext uri="{BB962C8B-B14F-4D97-AF65-F5344CB8AC3E}">
        <p14:creationId xmlns:p14="http://schemas.microsoft.com/office/powerpoint/2010/main" val="76538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3CC300B-69E1-4C35-A216-9BEFCBB900E3}" type="datetimeFigureOut">
              <a:rPr lang="ru-RU" smtClean="0"/>
              <a:t>24.03.2020</a:t>
            </a:fld>
            <a:endParaRPr lang="ru-RU"/>
          </a:p>
        </p:txBody>
      </p:sp>
      <p:sp>
        <p:nvSpPr>
          <p:cNvPr id="9" name="Номер слайда 8"/>
          <p:cNvSpPr>
            <a:spLocks noGrp="1"/>
          </p:cNvSpPr>
          <p:nvPr>
            <p:ph type="sldNum" sz="quarter" idx="15"/>
          </p:nvPr>
        </p:nvSpPr>
        <p:spPr/>
        <p:txBody>
          <a:bodyPr rtlCol="0"/>
          <a:lstStyle/>
          <a:p>
            <a:fld id="{69F49B72-129C-469D-A922-158816A241D3}"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extLst>
      <p:ext uri="{BB962C8B-B14F-4D97-AF65-F5344CB8AC3E}">
        <p14:creationId xmlns:p14="http://schemas.microsoft.com/office/powerpoint/2010/main" val="2990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13CC300B-69E1-4C35-A216-9BEFCBB900E3}" type="datetimeFigureOut">
              <a:rPr lang="ru-RU" smtClean="0"/>
              <a:t>24.03.2020</a:t>
            </a:fld>
            <a:endParaRPr lang="ru-RU"/>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ru-RU"/>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Номер слайда 5"/>
          <p:cNvSpPr>
            <a:spLocks noGrp="1"/>
          </p:cNvSpPr>
          <p:nvPr>
            <p:ph type="sldNum" sz="quarter" idx="12"/>
          </p:nvPr>
        </p:nvSpPr>
        <p:spPr bwMode="auto">
          <a:xfrm>
            <a:off x="1787488" y="4928702"/>
            <a:ext cx="812800" cy="517524"/>
          </a:xfrm>
        </p:spPr>
        <p:txBody>
          <a:bodyPr/>
          <a:lstStyle/>
          <a:p>
            <a:fld id="{69F49B72-129C-469D-A922-158816A241D3}" type="slidenum">
              <a:rPr lang="ru-RU" smtClean="0"/>
              <a:t>‹#›</a:t>
            </a:fld>
            <a:endParaRPr lang="ru-RU"/>
          </a:p>
        </p:txBody>
      </p:sp>
    </p:spTree>
    <p:extLst>
      <p:ext uri="{BB962C8B-B14F-4D97-AF65-F5344CB8AC3E}">
        <p14:creationId xmlns:p14="http://schemas.microsoft.com/office/powerpoint/2010/main" val="38031181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3CC300B-69E1-4C35-A216-9BEFCBB900E3}"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F49B72-129C-469D-A922-158816A241D3}" type="slidenum">
              <a:rPr lang="ru-RU" smtClean="0"/>
              <a:t>‹#›</a:t>
            </a:fld>
            <a:endParaRPr lang="ru-RU"/>
          </a:p>
        </p:txBody>
      </p:sp>
      <p:sp>
        <p:nvSpPr>
          <p:cNvPr id="9" name="Содержимое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0627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3CC300B-69E1-4C35-A216-9BEFCBB900E3}" type="datetimeFigureOut">
              <a:rPr lang="ru-RU" smtClean="0"/>
              <a:t>24.03.2020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F49B72-129C-469D-A922-158816A241D3}" type="slidenum">
              <a:rPr lang="ru-RU" smtClean="0"/>
              <a:t>‹#›</a:t>
            </a:fld>
            <a:endParaRPr lang="ru-RU"/>
          </a:p>
        </p:txBody>
      </p:sp>
      <p:sp>
        <p:nvSpPr>
          <p:cNvPr id="11" name="Содержимое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1125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3CC300B-69E1-4C35-A216-9BEFCBB900E3}" type="datetimeFigureOut">
              <a:rPr lang="ru-RU" smtClean="0"/>
              <a:t>24.03.2020</a:t>
            </a:fld>
            <a:endParaRPr lang="ru-RU"/>
          </a:p>
        </p:txBody>
      </p:sp>
      <p:sp>
        <p:nvSpPr>
          <p:cNvPr id="7" name="Номер слайда 6"/>
          <p:cNvSpPr>
            <a:spLocks noGrp="1"/>
          </p:cNvSpPr>
          <p:nvPr>
            <p:ph type="sldNum" sz="quarter" idx="11"/>
          </p:nvPr>
        </p:nvSpPr>
        <p:spPr/>
        <p:txBody>
          <a:bodyPr rtlCol="0"/>
          <a:lstStyle/>
          <a:p>
            <a:fld id="{69F49B72-129C-469D-A922-158816A241D3}"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extLst>
      <p:ext uri="{BB962C8B-B14F-4D97-AF65-F5344CB8AC3E}">
        <p14:creationId xmlns:p14="http://schemas.microsoft.com/office/powerpoint/2010/main" val="144750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CC300B-69E1-4C35-A216-9BEFCBB900E3}" type="datetimeFigureOut">
              <a:rPr lang="ru-RU" smtClean="0"/>
              <a:t>24.03.2020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F49B72-129C-469D-A922-158816A241D3}" type="slidenum">
              <a:rPr lang="ru-RU" smtClean="0"/>
              <a:t>‹#›</a:t>
            </a:fld>
            <a:endParaRPr lang="ru-RU"/>
          </a:p>
        </p:txBody>
      </p:sp>
    </p:spTree>
    <p:extLst>
      <p:ext uri="{BB962C8B-B14F-4D97-AF65-F5344CB8AC3E}">
        <p14:creationId xmlns:p14="http://schemas.microsoft.com/office/powerpoint/2010/main" val="340419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Содержимое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3CC300B-69E1-4C35-A216-9BEFCBB900E3}" type="datetimeFigureOut">
              <a:rPr lang="ru-RU" smtClean="0"/>
              <a:t>24.03.2020</a:t>
            </a:fld>
            <a:endParaRPr lang="ru-RU"/>
          </a:p>
        </p:txBody>
      </p:sp>
      <p:sp>
        <p:nvSpPr>
          <p:cNvPr id="22" name="Номер слайда 21"/>
          <p:cNvSpPr>
            <a:spLocks noGrp="1"/>
          </p:cNvSpPr>
          <p:nvPr>
            <p:ph type="sldNum" sz="quarter" idx="15"/>
          </p:nvPr>
        </p:nvSpPr>
        <p:spPr/>
        <p:txBody>
          <a:bodyPr rtlCol="0"/>
          <a:lstStyle/>
          <a:p>
            <a:fld id="{69F49B72-129C-469D-A922-158816A241D3}"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extLst>
      <p:ext uri="{BB962C8B-B14F-4D97-AF65-F5344CB8AC3E}">
        <p14:creationId xmlns:p14="http://schemas.microsoft.com/office/powerpoint/2010/main" val="2026718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Дата 16"/>
          <p:cNvSpPr>
            <a:spLocks noGrp="1"/>
          </p:cNvSpPr>
          <p:nvPr>
            <p:ph type="dt" sz="half" idx="10"/>
          </p:nvPr>
        </p:nvSpPr>
        <p:spPr/>
        <p:txBody>
          <a:bodyPr rtlCol="0"/>
          <a:lstStyle/>
          <a:p>
            <a:fld id="{13CC300B-69E1-4C35-A216-9BEFCBB900E3}" type="datetimeFigureOut">
              <a:rPr lang="ru-RU" smtClean="0"/>
              <a:t>24.03.2020</a:t>
            </a:fld>
            <a:endParaRPr lang="ru-RU"/>
          </a:p>
        </p:txBody>
      </p:sp>
      <p:sp>
        <p:nvSpPr>
          <p:cNvPr id="18" name="Номер слайда 17"/>
          <p:cNvSpPr>
            <a:spLocks noGrp="1"/>
          </p:cNvSpPr>
          <p:nvPr>
            <p:ph type="sldNum" sz="quarter" idx="11"/>
          </p:nvPr>
        </p:nvSpPr>
        <p:spPr/>
        <p:txBody>
          <a:bodyPr rtlCol="0"/>
          <a:lstStyle/>
          <a:p>
            <a:fld id="{69F49B72-129C-469D-A922-158816A241D3}"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extLst>
      <p:ext uri="{BB962C8B-B14F-4D97-AF65-F5344CB8AC3E}">
        <p14:creationId xmlns:p14="http://schemas.microsoft.com/office/powerpoint/2010/main" val="30196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3CC300B-69E1-4C35-A216-9BEFCBB900E3}" type="datetimeFigureOut">
              <a:rPr lang="ru-RU" smtClean="0"/>
              <a:t>24.03.2020</a:t>
            </a:fld>
            <a:endParaRPr lang="ru-RU"/>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9F49B72-129C-469D-A922-158816A241D3}" type="slidenum">
              <a:rPr lang="ru-RU" smtClean="0"/>
              <a:t>‹#›</a:t>
            </a:fld>
            <a:endParaRPr lang="ru-RU"/>
          </a:p>
        </p:txBody>
      </p:sp>
    </p:spTree>
    <p:extLst>
      <p:ext uri="{BB962C8B-B14F-4D97-AF65-F5344CB8AC3E}">
        <p14:creationId xmlns:p14="http://schemas.microsoft.com/office/powerpoint/2010/main" val="25788883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5.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4" Target="../media/image16.jpeg" Type="http://schemas.openxmlformats.org/officeDocument/2006/relationships/image"/></Relationships>
</file>

<file path=ppt/slides/_rels/slide12.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29.jpeg" Type="http://schemas.openxmlformats.org/officeDocument/2006/relationships/image"/><Relationship Id="rId2" Target="../media/image28.png" Type="http://schemas.openxmlformats.org/officeDocument/2006/relationships/image"/><Relationship Id="rId1" Target="../slideLayouts/slideLayout2.xml" Type="http://schemas.openxmlformats.org/officeDocument/2006/relationships/slideLayout"/><Relationship Id="rId4" Target="../media/image30.jpeg" Type="http://schemas.openxmlformats.org/officeDocument/2006/relationships/image"/></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7088" y="2101312"/>
            <a:ext cx="8229600" cy="1894362"/>
          </a:xfrm>
        </p:spPr>
        <p:txBody>
          <a:bodyPr>
            <a:normAutofit/>
          </a:bodyPr>
          <a:lstStyle/>
          <a:p>
            <a:r>
              <a:rPr lang="ru-RU" dirty="0" smtClean="0">
                <a:solidFill>
                  <a:schemeClr val="tx1"/>
                </a:solidFill>
              </a:rPr>
              <a:t>Возможности реализации дистанционного обучения</a:t>
            </a:r>
            <a:endParaRPr lang="ru-RU" dirty="0">
              <a:solidFill>
                <a:schemeClr val="tx1"/>
              </a:solidFill>
            </a:endParaRPr>
          </a:p>
        </p:txBody>
      </p:sp>
      <p:sp>
        <p:nvSpPr>
          <p:cNvPr id="3" name="Подзаголовок 2"/>
          <p:cNvSpPr>
            <a:spLocks noGrp="1"/>
          </p:cNvSpPr>
          <p:nvPr>
            <p:ph type="subTitle" idx="1"/>
          </p:nvPr>
        </p:nvSpPr>
        <p:spPr>
          <a:xfrm>
            <a:off x="2452688" y="4873625"/>
            <a:ext cx="9144000" cy="1655762"/>
          </a:xfrm>
        </p:spPr>
        <p:txBody>
          <a:bodyPr/>
          <a:lstStyle/>
          <a:p>
            <a:endParaRPr lang="ru-RU"/>
          </a:p>
        </p:txBody>
      </p:sp>
    </p:spTree>
    <p:extLst>
      <p:ext uri="{BB962C8B-B14F-4D97-AF65-F5344CB8AC3E}">
        <p14:creationId xmlns:p14="http://schemas.microsoft.com/office/powerpoint/2010/main" val="357236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49265" y="198303"/>
            <a:ext cx="10515600" cy="4351338"/>
          </a:xfrm>
        </p:spPr>
        <p:txBody>
          <a:bodyPr/>
          <a:lstStyle/>
          <a:p>
            <a:pPr marL="0" indent="0">
              <a:buNone/>
            </a:pPr>
            <a:r>
              <a:rPr lang="ru-RU" u="sng" dirty="0" smtClean="0"/>
              <a:t>Рекомендуется</a:t>
            </a:r>
            <a:r>
              <a:rPr lang="ru-RU" dirty="0" smtClean="0"/>
              <a:t> установить регламент общения в группе:</a:t>
            </a:r>
          </a:p>
          <a:p>
            <a:r>
              <a:rPr lang="ru-RU" dirty="0" smtClean="0"/>
              <a:t>общение только по вопросам и тематике дисциплины</a:t>
            </a:r>
          </a:p>
          <a:p>
            <a:r>
              <a:rPr lang="ru-RU" dirty="0" smtClean="0"/>
              <a:t> временные рамки общения</a:t>
            </a:r>
          </a:p>
          <a:p>
            <a:r>
              <a:rPr lang="ru-RU" dirty="0" smtClean="0"/>
              <a:t>этика общения</a:t>
            </a:r>
          </a:p>
          <a:p>
            <a:r>
              <a:rPr lang="ru-RU" dirty="0" smtClean="0"/>
              <a:t>запрет на личные смс</a:t>
            </a:r>
            <a:endParaRPr lang="en-US" dirty="0" smtClean="0"/>
          </a:p>
          <a:p>
            <a:pPr marL="0" indent="0">
              <a:buNone/>
            </a:pPr>
            <a:r>
              <a:rPr lang="ru-RU" dirty="0" smtClean="0"/>
              <a:t> (общение только в группе)</a:t>
            </a:r>
          </a:p>
          <a:p>
            <a:pPr marL="0" indent="0">
              <a:buNone/>
            </a:pPr>
            <a:endParaRPr lang="ru-RU" dirty="0"/>
          </a:p>
        </p:txBody>
      </p:sp>
      <p:pic>
        <p:nvPicPr>
          <p:cNvPr id="4" name="Рисунок 3"/>
          <p:cNvPicPr>
            <a:picLocks noChangeAspect="1"/>
          </p:cNvPicPr>
          <p:nvPr/>
        </p:nvPicPr>
        <p:blipFill rotWithShape="1">
          <a:blip r:embed="rId2"/>
          <a:srcRect l="39407" t="17611" r="39746" b="23150"/>
          <a:stretch/>
        </p:blipFill>
        <p:spPr>
          <a:xfrm>
            <a:off x="9004515" y="-1"/>
            <a:ext cx="3031211" cy="5036949"/>
          </a:xfrm>
          <a:prstGeom prst="rect">
            <a:avLst/>
          </a:prstGeom>
        </p:spPr>
      </p:pic>
      <p:pic>
        <p:nvPicPr>
          <p:cNvPr id="5" name="Рисунок 4"/>
          <p:cNvPicPr>
            <a:picLocks noChangeAspect="1"/>
          </p:cNvPicPr>
          <p:nvPr/>
        </p:nvPicPr>
        <p:blipFill rotWithShape="1">
          <a:blip r:embed="rId3"/>
          <a:srcRect l="39280" t="17159" r="39746" b="18855"/>
          <a:stretch/>
        </p:blipFill>
        <p:spPr>
          <a:xfrm>
            <a:off x="5532896" y="1487837"/>
            <a:ext cx="3471620" cy="5370163"/>
          </a:xfrm>
          <a:prstGeom prst="rect">
            <a:avLst/>
          </a:prstGeom>
        </p:spPr>
      </p:pic>
    </p:spTree>
    <p:extLst>
      <p:ext uri="{BB962C8B-B14F-4D97-AF65-F5344CB8AC3E}">
        <p14:creationId xmlns:p14="http://schemas.microsoft.com/office/powerpoint/2010/main" val="141146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759" y="-209685"/>
            <a:ext cx="10515600" cy="926017"/>
          </a:xfrm>
        </p:spPr>
        <p:txBody>
          <a:bodyPr/>
          <a:lstStyle/>
          <a:p>
            <a:r>
              <a:rPr lang="ru-RU" dirty="0" smtClean="0">
                <a:solidFill>
                  <a:schemeClr val="tx1"/>
                </a:solidFill>
              </a:rPr>
              <a:t>3. Возможности социальных сетей</a:t>
            </a:r>
            <a:endParaRPr lang="ru-RU" dirty="0">
              <a:solidFill>
                <a:schemeClr val="tx1"/>
              </a:solidFill>
            </a:endParaRPr>
          </a:p>
        </p:txBody>
      </p:sp>
      <p:sp>
        <p:nvSpPr>
          <p:cNvPr id="3" name="Объект 2"/>
          <p:cNvSpPr>
            <a:spLocks noGrp="1"/>
          </p:cNvSpPr>
          <p:nvPr>
            <p:ph sz="quarter" idx="1"/>
          </p:nvPr>
        </p:nvSpPr>
        <p:spPr/>
        <p:txBody>
          <a:bodyPr/>
          <a:lstStyle/>
          <a:p>
            <a:endParaRPr lang="ru-RU"/>
          </a:p>
        </p:txBody>
      </p:sp>
      <p:pic>
        <p:nvPicPr>
          <p:cNvPr id="5" name="Рисунок 4"/>
          <p:cNvPicPr>
            <a:picLocks noChangeAspect="1"/>
          </p:cNvPicPr>
          <p:nvPr/>
        </p:nvPicPr>
        <p:blipFill rotWithShape="1">
          <a:blip r:embed="rId3"/>
          <a:srcRect l="40296" t="22812" r="39619" b="18855"/>
          <a:stretch/>
        </p:blipFill>
        <p:spPr>
          <a:xfrm>
            <a:off x="404247" y="1115878"/>
            <a:ext cx="3888784" cy="5579390"/>
          </a:xfrm>
          <a:prstGeom prst="rect">
            <a:avLst/>
          </a:prstGeom>
        </p:spPr>
      </p:pic>
      <p:pic>
        <p:nvPicPr>
          <p:cNvPr id="6" name="Рисунок 5"/>
          <p:cNvPicPr>
            <a:picLocks noChangeAspect="1"/>
          </p:cNvPicPr>
          <p:nvPr/>
        </p:nvPicPr>
        <p:blipFill rotWithShape="1">
          <a:blip r:embed="rId4"/>
          <a:srcRect l="39280" t="16028" r="39491" b="18176"/>
          <a:stretch/>
        </p:blipFill>
        <p:spPr>
          <a:xfrm>
            <a:off x="5935850" y="937648"/>
            <a:ext cx="4479010" cy="5757620"/>
          </a:xfrm>
          <a:prstGeom prst="rect">
            <a:avLst/>
          </a:prstGeom>
        </p:spPr>
      </p:pic>
      <p:cxnSp>
        <p:nvCxnSpPr>
          <p:cNvPr id="7" name="Прямая со стрелкой 6"/>
          <p:cNvCxnSpPr/>
          <p:nvPr/>
        </p:nvCxnSpPr>
        <p:spPr>
          <a:xfrm flipH="1" flipV="1">
            <a:off x="2811969" y="2122446"/>
            <a:ext cx="2441956" cy="33537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flipV="1">
            <a:off x="8270443" y="2122446"/>
            <a:ext cx="3004574" cy="30682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22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986" y="148149"/>
            <a:ext cx="11229814" cy="673261"/>
          </a:xfrm>
        </p:spPr>
        <p:txBody>
          <a:bodyPr>
            <a:normAutofit/>
          </a:bodyPr>
          <a:lstStyle/>
          <a:p>
            <a:r>
              <a:rPr lang="ru-RU" sz="3200" dirty="0" smtClean="0">
                <a:solidFill>
                  <a:schemeClr val="tx1"/>
                </a:solidFill>
              </a:rPr>
              <a:t>4. Возможности </a:t>
            </a:r>
            <a:r>
              <a:rPr lang="en-US" sz="3200" dirty="0" smtClean="0">
                <a:solidFill>
                  <a:schemeClr val="tx1"/>
                </a:solidFill>
              </a:rPr>
              <a:t>Skype</a:t>
            </a:r>
            <a:endParaRPr lang="ru-RU" sz="3200" dirty="0">
              <a:solidFill>
                <a:schemeClr val="tx1"/>
              </a:solidFill>
            </a:endParaRPr>
          </a:p>
        </p:txBody>
      </p:sp>
      <p:pic>
        <p:nvPicPr>
          <p:cNvPr id="4" name="Рисунок 3"/>
          <p:cNvPicPr>
            <a:picLocks noChangeAspect="1"/>
          </p:cNvPicPr>
          <p:nvPr/>
        </p:nvPicPr>
        <p:blipFill rotWithShape="1">
          <a:blip r:embed="rId2"/>
          <a:srcRect t="16008" r="35469"/>
          <a:stretch/>
        </p:blipFill>
        <p:spPr>
          <a:xfrm>
            <a:off x="0" y="821410"/>
            <a:ext cx="6625389" cy="5707727"/>
          </a:xfrm>
          <a:prstGeom prst="rect">
            <a:avLst/>
          </a:prstGeom>
        </p:spPr>
      </p:pic>
      <p:pic>
        <p:nvPicPr>
          <p:cNvPr id="5" name="Объект 4"/>
          <p:cNvPicPr>
            <a:picLocks noGrp="1" noChangeAspect="1"/>
          </p:cNvPicPr>
          <p:nvPr>
            <p:ph sz="quarter" idx="1"/>
          </p:nvPr>
        </p:nvPicPr>
        <p:blipFill rotWithShape="1">
          <a:blip r:embed="rId3"/>
          <a:stretch/>
        </p:blipFill>
        <p:spPr>
          <a:xfrm>
            <a:off x="3312694" y="1984375"/>
            <a:ext cx="8668452" cy="4873625"/>
          </a:xfrm>
          <a:prstGeom prst="rect">
            <a:avLst/>
          </a:prstGeom>
        </p:spPr>
      </p:pic>
    </p:spTree>
    <p:extLst>
      <p:ext uri="{BB962C8B-B14F-4D97-AF65-F5344CB8AC3E}">
        <p14:creationId xmlns:p14="http://schemas.microsoft.com/office/powerpoint/2010/main" val="78685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p:txBody>
          <a:bodyPr/>
          <a:lstStyle/>
          <a:p>
            <a:endParaRPr lang="ru-RU" dirty="0"/>
          </a:p>
        </p:txBody>
      </p:sp>
      <p:pic>
        <p:nvPicPr>
          <p:cNvPr id="4" name="Рисунок 3"/>
          <p:cNvPicPr>
            <a:picLocks noChangeAspect="1"/>
          </p:cNvPicPr>
          <p:nvPr/>
        </p:nvPicPr>
        <p:blipFill rotWithShape="1">
          <a:blip r:embed="rId2"/>
          <a:srcRect t="16532" r="52617"/>
          <a:stretch/>
        </p:blipFill>
        <p:spPr>
          <a:xfrm>
            <a:off x="-108488" y="201478"/>
            <a:ext cx="6183824" cy="5975485"/>
          </a:xfrm>
          <a:prstGeom prst="rect">
            <a:avLst/>
          </a:prstGeom>
        </p:spPr>
      </p:pic>
      <p:pic>
        <p:nvPicPr>
          <p:cNvPr id="7" name="Рисунок 6"/>
          <p:cNvPicPr>
            <a:picLocks noChangeAspect="1"/>
          </p:cNvPicPr>
          <p:nvPr/>
        </p:nvPicPr>
        <p:blipFill rotWithShape="1">
          <a:blip r:embed="rId3"/>
          <a:srcRect t="15299" r="36106"/>
          <a:stretch/>
        </p:blipFill>
        <p:spPr>
          <a:xfrm>
            <a:off x="5067946" y="1690688"/>
            <a:ext cx="7232542" cy="4885761"/>
          </a:xfrm>
          <a:prstGeom prst="rect">
            <a:avLst/>
          </a:prstGeom>
        </p:spPr>
      </p:pic>
      <p:cxnSp>
        <p:nvCxnSpPr>
          <p:cNvPr id="8" name="Прямая со стрелкой 7"/>
          <p:cNvCxnSpPr/>
          <p:nvPr/>
        </p:nvCxnSpPr>
        <p:spPr>
          <a:xfrm flipH="1">
            <a:off x="8533432" y="2120065"/>
            <a:ext cx="1771650" cy="1185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65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 name="Рисунок 3"/>
          <p:cNvPicPr>
            <a:picLocks noChangeAspect="1"/>
          </p:cNvPicPr>
          <p:nvPr/>
        </p:nvPicPr>
        <p:blipFill rotWithShape="1">
          <a:blip r:embed="rId2"/>
          <a:srcRect r="40381"/>
          <a:stretch/>
        </p:blipFill>
        <p:spPr>
          <a:xfrm>
            <a:off x="0" y="0"/>
            <a:ext cx="5377911" cy="5703376"/>
          </a:xfrm>
          <a:prstGeom prst="rect">
            <a:avLst/>
          </a:prstGeom>
        </p:spPr>
      </p:pic>
      <p:pic>
        <p:nvPicPr>
          <p:cNvPr id="5" name="Рисунок 4"/>
          <p:cNvPicPr>
            <a:picLocks noChangeAspect="1"/>
          </p:cNvPicPr>
          <p:nvPr/>
        </p:nvPicPr>
        <p:blipFill rotWithShape="1">
          <a:blip r:embed="rId3"/>
          <a:srcRect r="35258"/>
          <a:stretch/>
        </p:blipFill>
        <p:spPr>
          <a:xfrm>
            <a:off x="5098942" y="1363851"/>
            <a:ext cx="7093057" cy="5494149"/>
          </a:xfrm>
          <a:prstGeom prst="rect">
            <a:avLst/>
          </a:prstGeom>
        </p:spPr>
      </p:pic>
      <p:cxnSp>
        <p:nvCxnSpPr>
          <p:cNvPr id="6" name="Прямая со стрелкой 5"/>
          <p:cNvCxnSpPr/>
          <p:nvPr/>
        </p:nvCxnSpPr>
        <p:spPr>
          <a:xfrm flipH="1">
            <a:off x="7867003" y="2494743"/>
            <a:ext cx="1771650" cy="1185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972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endParaRPr lang="ru-RU"/>
          </a:p>
        </p:txBody>
      </p:sp>
      <p:pic>
        <p:nvPicPr>
          <p:cNvPr id="5" name="Рисунок 4"/>
          <p:cNvPicPr>
            <a:picLocks noChangeAspect="1"/>
          </p:cNvPicPr>
          <p:nvPr/>
        </p:nvPicPr>
        <p:blipFill rotWithShape="1">
          <a:blip r:embed="rId2"/>
          <a:srcRect t="19193" r="33517"/>
          <a:stretch/>
        </p:blipFill>
        <p:spPr>
          <a:xfrm>
            <a:off x="374677" y="1027906"/>
            <a:ext cx="8105614" cy="5538970"/>
          </a:xfrm>
          <a:prstGeom prst="rect">
            <a:avLst/>
          </a:prstGeom>
        </p:spPr>
      </p:pic>
    </p:spTree>
    <p:extLst>
      <p:ext uri="{BB962C8B-B14F-4D97-AF65-F5344CB8AC3E}">
        <p14:creationId xmlns:p14="http://schemas.microsoft.com/office/powerpoint/2010/main" val="374448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srcRect l="50704" b="22020"/>
          <a:stretch/>
        </p:blipFill>
        <p:spPr>
          <a:xfrm>
            <a:off x="6338808" y="1674"/>
            <a:ext cx="5853192" cy="6856326"/>
          </a:xfrm>
          <a:prstGeom prst="rect">
            <a:avLst/>
          </a:prstGeom>
        </p:spPr>
      </p:pic>
      <p:sp>
        <p:nvSpPr>
          <p:cNvPr id="2" name="Заголовок 1"/>
          <p:cNvSpPr>
            <a:spLocks noGrp="1"/>
          </p:cNvSpPr>
          <p:nvPr>
            <p:ph type="title"/>
          </p:nvPr>
        </p:nvSpPr>
        <p:spPr>
          <a:xfrm>
            <a:off x="233766" y="140093"/>
            <a:ext cx="10515600" cy="1325563"/>
          </a:xfrm>
        </p:spPr>
        <p:txBody>
          <a:bodyPr/>
          <a:lstStyle/>
          <a:p>
            <a:r>
              <a:rPr lang="en-US" dirty="0" smtClean="0">
                <a:solidFill>
                  <a:schemeClr val="tx1"/>
                </a:solidFill>
              </a:rPr>
              <a:t>6. </a:t>
            </a:r>
            <a:r>
              <a:rPr lang="ru-RU" dirty="0" smtClean="0">
                <a:solidFill>
                  <a:schemeClr val="tx1"/>
                </a:solidFill>
              </a:rPr>
              <a:t>Возможности </a:t>
            </a:r>
            <a:r>
              <a:rPr lang="en-US" dirty="0" smtClean="0">
                <a:solidFill>
                  <a:schemeClr val="tx1"/>
                </a:solidFill>
              </a:rPr>
              <a:t>YouTube</a:t>
            </a:r>
            <a:endParaRPr lang="ru-RU" dirty="0">
              <a:solidFill>
                <a:schemeClr val="tx1"/>
              </a:solidFill>
            </a:endParaRPr>
          </a:p>
        </p:txBody>
      </p:sp>
      <p:sp>
        <p:nvSpPr>
          <p:cNvPr id="3" name="Объект 2"/>
          <p:cNvSpPr>
            <a:spLocks noGrp="1"/>
          </p:cNvSpPr>
          <p:nvPr>
            <p:ph sz="quarter" idx="1"/>
          </p:nvPr>
        </p:nvSpPr>
        <p:spPr/>
        <p:txBody>
          <a:bodyPr/>
          <a:lstStyle/>
          <a:p>
            <a:endParaRPr lang="ru-RU" dirty="0"/>
          </a:p>
        </p:txBody>
      </p:sp>
      <p:pic>
        <p:nvPicPr>
          <p:cNvPr id="4" name="Рисунок 3"/>
          <p:cNvPicPr>
            <a:picLocks noChangeAspect="1"/>
          </p:cNvPicPr>
          <p:nvPr/>
        </p:nvPicPr>
        <p:blipFill rotWithShape="1">
          <a:blip r:embed="rId4"/>
          <a:srcRect l="31653" r="31610"/>
          <a:stretch/>
        </p:blipFill>
        <p:spPr>
          <a:xfrm>
            <a:off x="2525578" y="1690688"/>
            <a:ext cx="4479010" cy="4979352"/>
          </a:xfrm>
          <a:prstGeom prst="rect">
            <a:avLst/>
          </a:prstGeom>
        </p:spPr>
      </p:pic>
      <p:cxnSp>
        <p:nvCxnSpPr>
          <p:cNvPr id="6" name="Прямая со стрелкой 5"/>
          <p:cNvCxnSpPr/>
          <p:nvPr/>
        </p:nvCxnSpPr>
        <p:spPr>
          <a:xfrm flipH="1">
            <a:off x="3945934" y="1690688"/>
            <a:ext cx="1771650" cy="1185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7315200" y="3429837"/>
            <a:ext cx="2179774" cy="17086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169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b="41013"/>
          <a:stretch/>
        </p:blipFill>
        <p:spPr>
          <a:xfrm>
            <a:off x="-1" y="1673"/>
            <a:ext cx="12321153" cy="5453730"/>
          </a:xfrm>
          <a:prstGeom prst="rect">
            <a:avLst/>
          </a:prstGeom>
        </p:spPr>
      </p:pic>
      <p:cxnSp>
        <p:nvCxnSpPr>
          <p:cNvPr id="5" name="Прямая со стрелкой 4"/>
          <p:cNvCxnSpPr/>
          <p:nvPr/>
        </p:nvCxnSpPr>
        <p:spPr>
          <a:xfrm flipV="1">
            <a:off x="8028122" y="1213580"/>
            <a:ext cx="2210771" cy="49547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42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725478" y="666427"/>
            <a:ext cx="8741044" cy="6191573"/>
          </a:xfrm>
          <a:prstGeom prst="rect">
            <a:avLst/>
          </a:prstGeom>
        </p:spPr>
      </p:pic>
      <p:cxnSp>
        <p:nvCxnSpPr>
          <p:cNvPr id="5" name="Прямая со стрелкой 4"/>
          <p:cNvCxnSpPr/>
          <p:nvPr/>
        </p:nvCxnSpPr>
        <p:spPr>
          <a:xfrm flipH="1" flipV="1">
            <a:off x="8713602" y="1784754"/>
            <a:ext cx="2836511" cy="19536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flipV="1">
            <a:off x="6490886" y="1825625"/>
            <a:ext cx="4298518" cy="28597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927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980" y="132650"/>
            <a:ext cx="11353800" cy="1169207"/>
          </a:xfrm>
        </p:spPr>
        <p:txBody>
          <a:bodyPr>
            <a:normAutofit/>
          </a:bodyPr>
          <a:lstStyle/>
          <a:p>
            <a:r>
              <a:rPr lang="en-US" dirty="0" smtClean="0">
                <a:solidFill>
                  <a:schemeClr val="tx1"/>
                </a:solidFill>
              </a:rPr>
              <a:t>7. </a:t>
            </a:r>
            <a:r>
              <a:rPr lang="ru-RU" dirty="0" smtClean="0">
                <a:solidFill>
                  <a:schemeClr val="tx1"/>
                </a:solidFill>
              </a:rPr>
              <a:t>Возможности кафедры физики, математики и медицинской информатики</a:t>
            </a:r>
            <a:endParaRPr lang="ru-RU" dirty="0">
              <a:solidFill>
                <a:schemeClr val="tx1"/>
              </a:solidFill>
            </a:endParaRPr>
          </a:p>
        </p:txBody>
      </p:sp>
      <p:sp>
        <p:nvSpPr>
          <p:cNvPr id="3" name="Объект 2"/>
          <p:cNvSpPr>
            <a:spLocks noGrp="1"/>
          </p:cNvSpPr>
          <p:nvPr>
            <p:ph sz="quarter" idx="1"/>
          </p:nvPr>
        </p:nvSpPr>
        <p:spPr>
          <a:xfrm>
            <a:off x="588936" y="1301857"/>
            <a:ext cx="10578884" cy="4351338"/>
          </a:xfrm>
        </p:spPr>
        <p:txBody>
          <a:bodyPr/>
          <a:lstStyle/>
          <a:p>
            <a:r>
              <a:rPr lang="ru-RU" dirty="0" smtClean="0"/>
              <a:t>Две аудитории по 20 рабочих мест (15 ПК) с выходом в Интернет;</a:t>
            </a:r>
          </a:p>
          <a:p>
            <a:endParaRPr lang="ru-RU" dirty="0"/>
          </a:p>
        </p:txBody>
      </p:sp>
      <p:pic>
        <p:nvPicPr>
          <p:cNvPr id="4" name="Рисунок 3"/>
          <p:cNvPicPr>
            <a:picLocks noChangeAspect="1"/>
          </p:cNvPicPr>
          <p:nvPr/>
        </p:nvPicPr>
        <p:blipFill rotWithShape="1">
          <a:blip r:embed="rId2"/>
          <a:srcRect l="17670" t="16707" r="17373" b="17950"/>
          <a:stretch/>
        </p:blipFill>
        <p:spPr>
          <a:xfrm>
            <a:off x="1007389" y="1983784"/>
            <a:ext cx="8477574" cy="4838618"/>
          </a:xfrm>
          <a:prstGeom prst="rect">
            <a:avLst/>
          </a:prstGeom>
        </p:spPr>
      </p:pic>
    </p:spTree>
    <p:extLst>
      <p:ext uri="{BB962C8B-B14F-4D97-AF65-F5344CB8AC3E}">
        <p14:creationId xmlns:p14="http://schemas.microsoft.com/office/powerpoint/2010/main" val="3685955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850" y="239711"/>
            <a:ext cx="10515600" cy="6375401"/>
          </a:xfrm>
        </p:spPr>
        <p:txBody>
          <a:bodyPr>
            <a:normAutofit fontScale="85000" lnSpcReduction="20000"/>
          </a:bodyPr>
          <a:lstStyle/>
          <a:p>
            <a:pPr marL="0" indent="0">
              <a:buNone/>
            </a:pPr>
            <a:r>
              <a:rPr lang="ru-RU" b="1" dirty="0" smtClean="0"/>
              <a:t>Алгоритм взаимодействия со студентами</a:t>
            </a:r>
          </a:p>
          <a:p>
            <a:pPr lvl="0"/>
            <a:r>
              <a:rPr lang="ru-RU" dirty="0" smtClean="0"/>
              <a:t>Преподаватель </a:t>
            </a:r>
            <a:r>
              <a:rPr lang="ru-RU" dirty="0"/>
              <a:t>берет номер старосты в деканате (или у зав. кафедрой), созванивается со старостой.</a:t>
            </a:r>
          </a:p>
          <a:p>
            <a:pPr lvl="0"/>
            <a:r>
              <a:rPr lang="ru-RU" dirty="0"/>
              <a:t>Старосты создают группу в </a:t>
            </a:r>
            <a:r>
              <a:rPr lang="en-US" dirty="0"/>
              <a:t>WhatsApp</a:t>
            </a:r>
            <a:r>
              <a:rPr lang="ru-RU" dirty="0"/>
              <a:t>, включая преподавателя.</a:t>
            </a:r>
          </a:p>
          <a:p>
            <a:pPr lvl="0"/>
            <a:r>
              <a:rPr lang="ru-RU" dirty="0"/>
              <a:t>Преподаватель ежедневно делает отметку в журнале посещения занятий о контакте со студентами. </a:t>
            </a:r>
          </a:p>
          <a:p>
            <a:pPr lvl="0"/>
            <a:r>
              <a:rPr lang="ru-RU" dirty="0"/>
              <a:t>Преподаватели ежедневно пересылают в группу  в </a:t>
            </a:r>
            <a:r>
              <a:rPr lang="en-US" dirty="0"/>
              <a:t>WhatsApp</a:t>
            </a:r>
            <a:r>
              <a:rPr lang="ru-RU" dirty="0"/>
              <a:t>, или методические рекомендации для студентов, содержащие следующие пункты:    </a:t>
            </a:r>
          </a:p>
          <a:p>
            <a:r>
              <a:rPr lang="ru-RU" dirty="0"/>
              <a:t>-тема</a:t>
            </a:r>
          </a:p>
          <a:p>
            <a:r>
              <a:rPr lang="ru-RU" dirty="0"/>
              <a:t>-контрольные вопросы</a:t>
            </a:r>
          </a:p>
          <a:p>
            <a:r>
              <a:rPr lang="ru-RU" dirty="0"/>
              <a:t>-литература</a:t>
            </a:r>
          </a:p>
          <a:p>
            <a:r>
              <a:rPr lang="ru-RU" dirty="0"/>
              <a:t>- методички для преподавателей с теоретической частью (на усмотрение кафедры)</a:t>
            </a:r>
          </a:p>
          <a:p>
            <a:r>
              <a:rPr lang="ru-RU" dirty="0"/>
              <a:t>-тесты, </a:t>
            </a:r>
          </a:p>
          <a:p>
            <a:r>
              <a:rPr lang="ru-RU" dirty="0"/>
              <a:t>-задачи</a:t>
            </a:r>
          </a:p>
          <a:p>
            <a:r>
              <a:rPr lang="ru-RU" dirty="0"/>
              <a:t>- творческое задание (история болезни, реферат, конспект и т.п.)</a:t>
            </a:r>
          </a:p>
          <a:p>
            <a:r>
              <a:rPr lang="ru-RU" dirty="0"/>
              <a:t>      5)    Возможен вариант видеоконференции (на усмотрение кафедры)</a:t>
            </a:r>
          </a:p>
          <a:p>
            <a:pPr lvl="0"/>
            <a:r>
              <a:rPr lang="ru-RU" dirty="0"/>
              <a:t>Преподаватели сообщают старостам электронную почту.</a:t>
            </a:r>
          </a:p>
          <a:p>
            <a:pPr lvl="0"/>
            <a:r>
              <a:rPr lang="ru-RU" dirty="0"/>
              <a:t>Ежедневно студенты на электронную почту пересылают преподавателям результаты своей работы. Преподаватель проверяет работы и выставляет оценку в журнал.</a:t>
            </a:r>
          </a:p>
          <a:p>
            <a:pPr marL="0" indent="0">
              <a:buNone/>
            </a:pPr>
            <a:endParaRPr lang="ru-RU" dirty="0"/>
          </a:p>
        </p:txBody>
      </p:sp>
    </p:spTree>
    <p:extLst>
      <p:ext uri="{BB962C8B-B14F-4D97-AF65-F5344CB8AC3E}">
        <p14:creationId xmlns:p14="http://schemas.microsoft.com/office/powerpoint/2010/main" val="1767460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64763" y="229300"/>
            <a:ext cx="10515600" cy="4351338"/>
          </a:xfrm>
        </p:spPr>
        <p:txBody>
          <a:bodyPr/>
          <a:lstStyle/>
          <a:p>
            <a:r>
              <a:rPr lang="ru-RU" dirty="0" smtClean="0"/>
              <a:t>Три аудитории оснащены мультимедиа проекторами и экранами;</a:t>
            </a:r>
          </a:p>
          <a:p>
            <a:r>
              <a:rPr lang="ru-RU" dirty="0" smtClean="0"/>
              <a:t>Четыре ноутбука с возможностью передачи видео данных и веб-камера</a:t>
            </a:r>
          </a:p>
          <a:p>
            <a:endParaRPr lang="ru-RU" dirty="0"/>
          </a:p>
        </p:txBody>
      </p:sp>
      <p:pic>
        <p:nvPicPr>
          <p:cNvPr id="4" name="Рисунок 3"/>
          <p:cNvPicPr>
            <a:picLocks noChangeAspect="1"/>
          </p:cNvPicPr>
          <p:nvPr/>
        </p:nvPicPr>
        <p:blipFill rotWithShape="1">
          <a:blip r:embed="rId2"/>
          <a:srcRect l="23899" t="16028" r="22966" b="29256"/>
          <a:stretch/>
        </p:blipFill>
        <p:spPr>
          <a:xfrm>
            <a:off x="1" y="1503336"/>
            <a:ext cx="4184542" cy="2789695"/>
          </a:xfrm>
          <a:prstGeom prst="rect">
            <a:avLst/>
          </a:prstGeom>
        </p:spPr>
      </p:pic>
      <p:pic>
        <p:nvPicPr>
          <p:cNvPr id="5" name="Рисунок 4"/>
          <p:cNvPicPr>
            <a:picLocks noChangeAspect="1"/>
          </p:cNvPicPr>
          <p:nvPr/>
        </p:nvPicPr>
        <p:blipFill rotWithShape="1">
          <a:blip r:embed="rId3"/>
          <a:srcRect l="20720" t="15576" r="17500" b="21116"/>
          <a:stretch/>
        </p:blipFill>
        <p:spPr>
          <a:xfrm>
            <a:off x="7377840" y="1297539"/>
            <a:ext cx="4391186" cy="3283099"/>
          </a:xfrm>
          <a:prstGeom prst="rect">
            <a:avLst/>
          </a:prstGeom>
        </p:spPr>
      </p:pic>
      <p:pic>
        <p:nvPicPr>
          <p:cNvPr id="6" name="Рисунок 5"/>
          <p:cNvPicPr>
            <a:picLocks noChangeAspect="1"/>
          </p:cNvPicPr>
          <p:nvPr/>
        </p:nvPicPr>
        <p:blipFill rotWithShape="1">
          <a:blip r:embed="rId4"/>
          <a:srcRect l="18051" t="16481" r="24238" b="18854"/>
          <a:stretch/>
        </p:blipFill>
        <p:spPr>
          <a:xfrm>
            <a:off x="2917235" y="3409626"/>
            <a:ext cx="5885802" cy="3531073"/>
          </a:xfrm>
          <a:prstGeom prst="rect">
            <a:avLst/>
          </a:prstGeom>
        </p:spPr>
      </p:pic>
    </p:spTree>
    <p:extLst>
      <p:ext uri="{BB962C8B-B14F-4D97-AF65-F5344CB8AC3E}">
        <p14:creationId xmlns:p14="http://schemas.microsoft.com/office/powerpoint/2010/main" val="945484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09600" y="4045058"/>
            <a:ext cx="9956800" cy="2428894"/>
          </a:xfrm>
        </p:spPr>
        <p:txBody>
          <a:bodyPr/>
          <a:lstStyle/>
          <a:p>
            <a:pPr marL="0" indent="0">
              <a:buNone/>
            </a:pPr>
            <a:r>
              <a:rPr lang="ru-RU" dirty="0" smtClean="0"/>
              <a:t>Спасибо за внимание!</a:t>
            </a:r>
            <a:endParaRPr lang="ru-RU" dirty="0"/>
          </a:p>
        </p:txBody>
      </p:sp>
    </p:spTree>
    <p:extLst>
      <p:ext uri="{BB962C8B-B14F-4D97-AF65-F5344CB8AC3E}">
        <p14:creationId xmlns:p14="http://schemas.microsoft.com/office/powerpoint/2010/main" val="232774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6699" y="165100"/>
            <a:ext cx="11087100" cy="906463"/>
          </a:xfrm>
        </p:spPr>
        <p:txBody>
          <a:bodyPr>
            <a:noAutofit/>
          </a:bodyPr>
          <a:lstStyle/>
          <a:p>
            <a:r>
              <a:rPr lang="ru-RU" sz="2800" b="1" dirty="0" smtClean="0">
                <a:solidFill>
                  <a:schemeClr val="tx1"/>
                </a:solidFill>
              </a:rPr>
              <a:t>1. Возможные варианты подготовки учебного материала для отправки студентам</a:t>
            </a:r>
            <a:endParaRPr lang="ru-RU" sz="2800" b="1" dirty="0">
              <a:solidFill>
                <a:schemeClr val="tx1"/>
              </a:solidFill>
            </a:endParaRPr>
          </a:p>
        </p:txBody>
      </p:sp>
      <p:sp>
        <p:nvSpPr>
          <p:cNvPr id="3" name="Объект 2"/>
          <p:cNvSpPr>
            <a:spLocks noGrp="1"/>
          </p:cNvSpPr>
          <p:nvPr>
            <p:ph sz="quarter" idx="1"/>
          </p:nvPr>
        </p:nvSpPr>
        <p:spPr>
          <a:xfrm>
            <a:off x="266699" y="914401"/>
            <a:ext cx="11706225" cy="4351338"/>
          </a:xfrm>
        </p:spPr>
        <p:txBody>
          <a:bodyPr/>
          <a:lstStyle/>
          <a:p>
            <a:pPr marL="0" indent="0">
              <a:lnSpc>
                <a:spcPct val="100000"/>
              </a:lnSpc>
              <a:spcBef>
                <a:spcPts val="0"/>
              </a:spcBef>
              <a:buNone/>
            </a:pPr>
            <a:r>
              <a:rPr lang="ru-RU" dirty="0" smtClean="0"/>
              <a:t>1.1. Подготовка лекционного материала, представленного в виде презентаций:</a:t>
            </a:r>
          </a:p>
          <a:p>
            <a:pPr marL="0" indent="0">
              <a:lnSpc>
                <a:spcPct val="100000"/>
              </a:lnSpc>
              <a:spcBef>
                <a:spcPts val="0"/>
              </a:spcBef>
              <a:buNone/>
            </a:pPr>
            <a:r>
              <a:rPr lang="ru-RU" dirty="0" smtClean="0"/>
              <a:t>а) защита авторских прав на лекционный материал </a:t>
            </a:r>
            <a:endParaRPr lang="ru-RU" dirty="0"/>
          </a:p>
        </p:txBody>
      </p:sp>
      <p:pic>
        <p:nvPicPr>
          <p:cNvPr id="5" name="Рисунок 4"/>
          <p:cNvPicPr>
            <a:picLocks noChangeAspect="1"/>
          </p:cNvPicPr>
          <p:nvPr/>
        </p:nvPicPr>
        <p:blipFill>
          <a:blip r:embed="rId3"/>
          <a:stretch>
            <a:fillRect/>
          </a:stretch>
        </p:blipFill>
        <p:spPr>
          <a:xfrm>
            <a:off x="1457325" y="2286000"/>
            <a:ext cx="10619868" cy="4570326"/>
          </a:xfrm>
          <a:prstGeom prst="rect">
            <a:avLst/>
          </a:prstGeom>
        </p:spPr>
      </p:pic>
      <p:cxnSp>
        <p:nvCxnSpPr>
          <p:cNvPr id="9" name="Прямая со стрелкой 8"/>
          <p:cNvCxnSpPr/>
          <p:nvPr/>
        </p:nvCxnSpPr>
        <p:spPr>
          <a:xfrm flipH="1">
            <a:off x="9429750" y="1285875"/>
            <a:ext cx="1771650" cy="11858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814388" y="4824413"/>
            <a:ext cx="2452687" cy="11906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53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r="42811"/>
          <a:stretch/>
        </p:blipFill>
        <p:spPr>
          <a:xfrm>
            <a:off x="0" y="-1"/>
            <a:ext cx="7743825" cy="6215063"/>
          </a:xfrm>
          <a:prstGeom prst="rect">
            <a:avLst/>
          </a:prstGeom>
        </p:spPr>
      </p:pic>
      <p:pic>
        <p:nvPicPr>
          <p:cNvPr id="5" name="Рисунок 4"/>
          <p:cNvPicPr>
            <a:picLocks noChangeAspect="1"/>
          </p:cNvPicPr>
          <p:nvPr/>
        </p:nvPicPr>
        <p:blipFill>
          <a:blip r:embed="rId3"/>
          <a:stretch>
            <a:fillRect/>
          </a:stretch>
        </p:blipFill>
        <p:spPr>
          <a:xfrm>
            <a:off x="4876206" y="1500188"/>
            <a:ext cx="7315794" cy="5357812"/>
          </a:xfrm>
          <a:prstGeom prst="rect">
            <a:avLst/>
          </a:prstGeom>
        </p:spPr>
      </p:pic>
      <p:cxnSp>
        <p:nvCxnSpPr>
          <p:cNvPr id="6" name="Прямая со стрелкой 5"/>
          <p:cNvCxnSpPr/>
          <p:nvPr/>
        </p:nvCxnSpPr>
        <p:spPr>
          <a:xfrm flipH="1">
            <a:off x="4129087" y="407193"/>
            <a:ext cx="3343275" cy="5143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8676978" y="4400550"/>
            <a:ext cx="3371850" cy="20288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634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endParaRPr lang="ru-RU" dirty="0"/>
          </a:p>
        </p:txBody>
      </p:sp>
      <p:pic>
        <p:nvPicPr>
          <p:cNvPr id="5" name="Рисунок 4"/>
          <p:cNvPicPr>
            <a:picLocks noChangeAspect="1"/>
          </p:cNvPicPr>
          <p:nvPr/>
        </p:nvPicPr>
        <p:blipFill rotWithShape="1">
          <a:blip r:embed="rId2"/>
          <a:srcRect l="51680" r="7070" b="29990"/>
          <a:stretch/>
        </p:blipFill>
        <p:spPr>
          <a:xfrm>
            <a:off x="0" y="144589"/>
            <a:ext cx="9252488" cy="6329363"/>
          </a:xfrm>
          <a:prstGeom prst="rect">
            <a:avLst/>
          </a:prstGeom>
          <a:ln>
            <a:solidFill>
              <a:schemeClr val="tx1"/>
            </a:solidFill>
          </a:ln>
        </p:spPr>
      </p:pic>
      <p:cxnSp>
        <p:nvCxnSpPr>
          <p:cNvPr id="6" name="Прямая со стрелкой 5"/>
          <p:cNvCxnSpPr/>
          <p:nvPr/>
        </p:nvCxnSpPr>
        <p:spPr>
          <a:xfrm flipH="1" flipV="1">
            <a:off x="4853390" y="1600200"/>
            <a:ext cx="4543425" cy="23391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29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rot="1871272">
            <a:off x="4395930" y="2110056"/>
            <a:ext cx="9005041" cy="1323439"/>
          </a:xfrm>
          <a:prstGeom prst="rect">
            <a:avLst/>
          </a:prstGeom>
          <a:noFill/>
        </p:spPr>
        <p:txBody>
          <a:bodyPr wrap="square" lIns="91440" tIns="45720" rIns="91440" bIns="45720">
            <a:spAutoFit/>
          </a:bodyPr>
          <a:lstStyle/>
          <a:p>
            <a:pPr algn="ctr"/>
            <a:r>
              <a:rPr lang="ru-RU" sz="8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Иванчук</a:t>
            </a:r>
            <a:endParaRPr lang="ru-RU"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3159" name="Group 87"/>
          <p:cNvGraphicFramePr>
            <a:graphicFrameLocks noGrp="1"/>
          </p:cNvGraphicFramePr>
          <p:nvPr>
            <p:ph sz="half" idx="1"/>
            <p:extLst>
              <p:ext uri="{D42A27DB-BD31-4B8C-83A1-F6EECF244321}">
                <p14:modId xmlns:p14="http://schemas.microsoft.com/office/powerpoint/2010/main" val="2170515699"/>
              </p:ext>
            </p:extLst>
          </p:nvPr>
        </p:nvGraphicFramePr>
        <p:xfrm>
          <a:off x="300037" y="492348"/>
          <a:ext cx="11787187" cy="3340100"/>
        </p:xfrm>
        <a:graphic>
          <a:graphicData uri="http://schemas.openxmlformats.org/drawingml/2006/table">
            <a:tbl>
              <a:tblPr/>
              <a:tblGrid>
                <a:gridCol w="11787187"/>
              </a:tblGrid>
              <a:tr h="3340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chemeClr val="tx1"/>
                          </a:solidFill>
                          <a:effectLst/>
                          <a:latin typeface="Times New Roman" pitchFamily="18" charset="0"/>
                        </a:rPr>
                        <a:t> </a:t>
                      </a:r>
                      <a:r>
                        <a:rPr kumimoji="0" lang="ru-RU" sz="2800" b="1" i="1" u="none" strike="noStrike" cap="none" spc="-80" normalizeH="0" baseline="0" dirty="0" smtClean="0">
                          <a:ln>
                            <a:noFill/>
                          </a:ln>
                          <a:solidFill>
                            <a:srgbClr val="FF0000"/>
                          </a:solidFill>
                          <a:effectLst/>
                          <a:latin typeface="+mn-lt"/>
                        </a:rPr>
                        <a:t>Механика</a:t>
                      </a:r>
                      <a:r>
                        <a:rPr kumimoji="0" lang="ru-RU" sz="2400" b="0" i="0" u="none" strike="noStrike" cap="none" spc="-80" normalizeH="0" baseline="0" dirty="0" smtClean="0">
                          <a:ln>
                            <a:noFill/>
                          </a:ln>
                          <a:solidFill>
                            <a:schemeClr val="tx1"/>
                          </a:solidFill>
                          <a:effectLst/>
                          <a:latin typeface="+mn-lt"/>
                        </a:rPr>
                        <a:t> - </a:t>
                      </a:r>
                      <a:r>
                        <a:rPr kumimoji="0" lang="ru-RU" sz="2800" b="0" i="0" u="none" strike="noStrike" cap="none" spc="-80" normalizeH="0" baseline="0" dirty="0" smtClean="0">
                          <a:ln>
                            <a:noFill/>
                          </a:ln>
                          <a:solidFill>
                            <a:schemeClr val="tx1"/>
                          </a:solidFill>
                          <a:effectLst/>
                          <a:latin typeface="+mn-lt"/>
                        </a:rPr>
                        <a:t>часть физики, которая изучает закономерности механического  движения и причины,</a:t>
                      </a:r>
                      <a:r>
                        <a:rPr kumimoji="0" lang="en-US" sz="2800" b="0" i="0" u="none" strike="noStrike" cap="none" spc="-80" normalizeH="0" baseline="0" dirty="0" smtClean="0">
                          <a:ln>
                            <a:noFill/>
                          </a:ln>
                          <a:solidFill>
                            <a:schemeClr val="tx1"/>
                          </a:solidFill>
                          <a:effectLst/>
                          <a:latin typeface="+mn-lt"/>
                        </a:rPr>
                        <a:t> </a:t>
                      </a:r>
                      <a:r>
                        <a:rPr kumimoji="0" lang="ru-RU" sz="2800" b="0" i="0" u="none" strike="noStrike" cap="none" spc="-80" normalizeH="0" baseline="0" dirty="0" smtClean="0">
                          <a:ln>
                            <a:noFill/>
                          </a:ln>
                          <a:solidFill>
                            <a:schemeClr val="tx1"/>
                          </a:solidFill>
                          <a:effectLst/>
                          <a:latin typeface="+mn-lt"/>
                        </a:rPr>
                        <a:t>вызывающие</a:t>
                      </a:r>
                      <a:r>
                        <a:rPr kumimoji="0" lang="en-US" sz="2800" b="0" i="0" u="none" strike="noStrike" cap="none" spc="-80" normalizeH="0" baseline="0" dirty="0" smtClean="0">
                          <a:ln>
                            <a:noFill/>
                          </a:ln>
                          <a:solidFill>
                            <a:schemeClr val="tx1"/>
                          </a:solidFill>
                          <a:effectLst/>
                          <a:latin typeface="+mn-lt"/>
                        </a:rPr>
                        <a:t> </a:t>
                      </a:r>
                      <a:r>
                        <a:rPr kumimoji="0" lang="ru-RU" sz="2800" b="0" i="0" u="none" strike="noStrike" cap="none" spc="-80" normalizeH="0" baseline="0" dirty="0" smtClean="0">
                          <a:ln>
                            <a:noFill/>
                          </a:ln>
                          <a:solidFill>
                            <a:schemeClr val="tx1"/>
                          </a:solidFill>
                          <a:effectLst/>
                          <a:latin typeface="+mn-lt"/>
                        </a:rPr>
                        <a:t>или изменяющие это движение.</a:t>
                      </a:r>
                      <a:r>
                        <a:rPr kumimoji="0" lang="ru-RU" sz="2400" b="1" i="1" u="none" strike="noStrike" cap="none" spc="-80" normalizeH="0" baseline="0" dirty="0" smtClean="0">
                          <a:ln>
                            <a:noFill/>
                          </a:ln>
                          <a:solidFill>
                            <a:schemeClr val="tx1"/>
                          </a:solidFill>
                          <a:effectLst/>
                          <a:latin typeface="+mn-lt"/>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800" b="1" i="1" u="none" strike="noStrike" cap="none" normalizeH="0" baseline="0" dirty="0" smtClean="0">
                          <a:ln>
                            <a:noFill/>
                          </a:ln>
                          <a:solidFill>
                            <a:srgbClr val="FF0000"/>
                          </a:solidFill>
                          <a:effectLst/>
                          <a:latin typeface="+mn-lt"/>
                        </a:rPr>
                        <a:t>Механическое движение</a:t>
                      </a:r>
                      <a:r>
                        <a:rPr kumimoji="0" lang="ru-RU" sz="2800" b="0" i="0" u="none" strike="noStrike" cap="none" normalizeH="0" baseline="0" dirty="0" smtClean="0">
                          <a:ln>
                            <a:noFill/>
                          </a:ln>
                          <a:solidFill>
                            <a:schemeClr val="tx1"/>
                          </a:solidFill>
                          <a:effectLst/>
                          <a:latin typeface="+mn-lt"/>
                        </a:rPr>
                        <a:t> - изменение взаимного положения тел или их частей в пространстве со временем.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 name="Схема 5"/>
          <p:cNvGraphicFramePr/>
          <p:nvPr>
            <p:extLst>
              <p:ext uri="{D42A27DB-BD31-4B8C-83A1-F6EECF244321}">
                <p14:modId xmlns:p14="http://schemas.microsoft.com/office/powerpoint/2010/main" val="2356692449"/>
              </p:ext>
            </p:extLst>
          </p:nvPr>
        </p:nvGraphicFramePr>
        <p:xfrm>
          <a:off x="1335088" y="3130122"/>
          <a:ext cx="8964613" cy="324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txBox="1">
            <a:spLocks noChangeArrowheads="1"/>
          </p:cNvSpPr>
          <p:nvPr/>
        </p:nvSpPr>
        <p:spPr bwMode="auto">
          <a:xfrm>
            <a:off x="300037" y="-141898"/>
            <a:ext cx="11787187" cy="981075"/>
          </a:xfrm>
          <a:prstGeom prst="rect">
            <a:avLst/>
          </a:prstGeom>
          <a:noFill/>
          <a:ln w="9525">
            <a:noFill/>
            <a:miter lim="800000"/>
            <a:headEnd/>
            <a:tailEnd/>
          </a:ln>
        </p:spPr>
        <p:txBody>
          <a:bodyPr anchor="ctr"/>
          <a:lstStyle/>
          <a:p>
            <a:pPr algn="ctr">
              <a:defRPr/>
            </a:pPr>
            <a:r>
              <a:rPr lang="ru-RU" sz="2800" b="1" kern="0" dirty="0">
                <a:solidFill>
                  <a:srgbClr val="0000FF"/>
                </a:solidFill>
                <a:ea typeface="+mj-ea"/>
                <a:cs typeface="+mj-cs"/>
              </a:rPr>
              <a:t>1.1. </a:t>
            </a:r>
            <a:r>
              <a:rPr lang="ru-RU" sz="2800" b="1" kern="0" dirty="0">
                <a:solidFill>
                  <a:srgbClr val="0000FF"/>
                </a:solidFill>
                <a:ea typeface="+mj-ea"/>
                <a:cs typeface="+mj-cs"/>
              </a:rPr>
              <a:t>Основные понятия и законы поступательного  движения</a:t>
            </a:r>
            <a:endParaRPr lang="ru-RU" sz="2800" b="1" kern="0" dirty="0">
              <a:solidFill>
                <a:srgbClr val="0000FF"/>
              </a:solidFill>
              <a:ea typeface="+mj-ea"/>
              <a:cs typeface="+mj-cs"/>
            </a:endParaRPr>
          </a:p>
        </p:txBody>
      </p:sp>
    </p:spTree>
    <p:extLst>
      <p:ext uri="{BB962C8B-B14F-4D97-AF65-F5344CB8AC3E}">
        <p14:creationId xmlns:p14="http://schemas.microsoft.com/office/powerpoint/2010/main" val="301062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4" y="117474"/>
            <a:ext cx="11877675" cy="1290235"/>
          </a:xfrm>
        </p:spPr>
        <p:txBody>
          <a:bodyPr>
            <a:normAutofit fontScale="90000"/>
          </a:bodyPr>
          <a:lstStyle/>
          <a:p>
            <a:r>
              <a:rPr lang="ru-RU" sz="2800" dirty="0" smtClean="0">
                <a:solidFill>
                  <a:schemeClr val="tx1"/>
                </a:solidFill>
              </a:rPr>
              <a:t>1.2. Возможности </a:t>
            </a:r>
            <a:r>
              <a:rPr lang="en-US" sz="2800" dirty="0" smtClean="0">
                <a:solidFill>
                  <a:schemeClr val="tx1"/>
                </a:solidFill>
              </a:rPr>
              <a:t>PowerPoint</a:t>
            </a:r>
            <a:r>
              <a:rPr lang="ru-RU" sz="2800" dirty="0" smtClean="0">
                <a:solidFill>
                  <a:schemeClr val="tx1"/>
                </a:solidFill>
              </a:rPr>
              <a:t> для создания лекций с необходимыми комментариями</a:t>
            </a:r>
            <a:br>
              <a:rPr lang="ru-RU" sz="2800" dirty="0" smtClean="0">
                <a:solidFill>
                  <a:schemeClr val="tx1"/>
                </a:solidFill>
              </a:rPr>
            </a:br>
            <a:endParaRPr lang="ru-RU" sz="2800" dirty="0">
              <a:solidFill>
                <a:schemeClr val="tx1"/>
              </a:solidFill>
              <a:latin typeface="+mn-lt"/>
            </a:endParaRPr>
          </a:p>
        </p:txBody>
      </p:sp>
      <p:pic>
        <p:nvPicPr>
          <p:cNvPr id="6" name="Рисунок 5"/>
          <p:cNvPicPr>
            <a:picLocks noChangeAspect="1"/>
          </p:cNvPicPr>
          <p:nvPr/>
        </p:nvPicPr>
        <p:blipFill rotWithShape="1">
          <a:blip r:embed="rId3"/>
          <a:srcRect t="60466" r="46274"/>
          <a:stretch/>
        </p:blipFill>
        <p:spPr>
          <a:xfrm>
            <a:off x="0" y="1906287"/>
            <a:ext cx="5765371" cy="4618499"/>
          </a:xfrm>
          <a:prstGeom prst="rect">
            <a:avLst/>
          </a:prstGeom>
          <a:ln>
            <a:solidFill>
              <a:schemeClr val="tx1"/>
            </a:solidFill>
          </a:ln>
        </p:spPr>
      </p:pic>
      <p:pic>
        <p:nvPicPr>
          <p:cNvPr id="7" name="Рисунок 6"/>
          <p:cNvPicPr>
            <a:picLocks noChangeAspect="1"/>
          </p:cNvPicPr>
          <p:nvPr/>
        </p:nvPicPr>
        <p:blipFill rotWithShape="1">
          <a:blip r:embed="rId4"/>
          <a:srcRect r="28032"/>
          <a:stretch/>
        </p:blipFill>
        <p:spPr>
          <a:xfrm>
            <a:off x="5413884" y="2588217"/>
            <a:ext cx="6644765" cy="4269783"/>
          </a:xfrm>
          <a:prstGeom prst="rect">
            <a:avLst/>
          </a:prstGeom>
          <a:ln>
            <a:solidFill>
              <a:schemeClr val="tx1"/>
            </a:solidFill>
          </a:ln>
        </p:spPr>
      </p:pic>
      <p:cxnSp>
        <p:nvCxnSpPr>
          <p:cNvPr id="8" name="Прямая со стрелкой 7"/>
          <p:cNvCxnSpPr/>
          <p:nvPr/>
        </p:nvCxnSpPr>
        <p:spPr>
          <a:xfrm flipH="1">
            <a:off x="3276922" y="2488434"/>
            <a:ext cx="3061884" cy="24475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8623839" y="2107769"/>
            <a:ext cx="3071864" cy="28281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500916" y="1203741"/>
            <a:ext cx="4179349" cy="461665"/>
          </a:xfrm>
          <a:prstGeom prst="rect">
            <a:avLst/>
          </a:prstGeom>
        </p:spPr>
        <p:txBody>
          <a:bodyPr wrap="none">
            <a:spAutoFit/>
          </a:bodyPr>
          <a:lstStyle/>
          <a:p>
            <a:r>
              <a:rPr lang="ru-RU" sz="2400" dirty="0" smtClean="0"/>
              <a:t>а)  текстовые комментарии</a:t>
            </a:r>
            <a:endParaRPr lang="ru-RU" sz="2400" dirty="0"/>
          </a:p>
        </p:txBody>
      </p:sp>
    </p:spTree>
    <p:extLst>
      <p:ext uri="{BB962C8B-B14F-4D97-AF65-F5344CB8AC3E}">
        <p14:creationId xmlns:p14="http://schemas.microsoft.com/office/powerpoint/2010/main" val="306243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85977" y="173898"/>
            <a:ext cx="6183825" cy="4525963"/>
          </a:xfrm>
        </p:spPr>
        <p:txBody>
          <a:bodyPr/>
          <a:lstStyle/>
          <a:p>
            <a:pPr marL="0" indent="0">
              <a:buNone/>
            </a:pPr>
            <a:r>
              <a:rPr lang="ru-RU" dirty="0" smtClean="0"/>
              <a:t>б) звуковые комментарии</a:t>
            </a:r>
            <a:endParaRPr lang="ru-RU" dirty="0"/>
          </a:p>
        </p:txBody>
      </p:sp>
      <p:sp>
        <p:nvSpPr>
          <p:cNvPr id="4" name="Объект 3"/>
          <p:cNvSpPr>
            <a:spLocks noGrp="1"/>
          </p:cNvSpPr>
          <p:nvPr>
            <p:ph sz="quarter" idx="2"/>
          </p:nvPr>
        </p:nvSpPr>
        <p:spPr/>
        <p:txBody>
          <a:bodyPr/>
          <a:lstStyle/>
          <a:p>
            <a:endParaRPr lang="ru-RU"/>
          </a:p>
        </p:txBody>
      </p:sp>
      <p:sp>
        <p:nvSpPr>
          <p:cNvPr id="5" name="Объект 4"/>
          <p:cNvSpPr>
            <a:spLocks noGrp="1"/>
          </p:cNvSpPr>
          <p:nvPr>
            <p:ph sz="quarter" idx="3"/>
          </p:nvPr>
        </p:nvSpPr>
        <p:spPr/>
        <p:txBody>
          <a:bodyPr/>
          <a:lstStyle/>
          <a:p>
            <a:endParaRPr lang="ru-RU" dirty="0"/>
          </a:p>
        </p:txBody>
      </p:sp>
      <p:pic>
        <p:nvPicPr>
          <p:cNvPr id="6" name="Рисунок 5"/>
          <p:cNvPicPr>
            <a:picLocks noChangeAspect="1"/>
          </p:cNvPicPr>
          <p:nvPr/>
        </p:nvPicPr>
        <p:blipFill rotWithShape="1">
          <a:blip r:embed="rId4"/>
          <a:srcRect l="8898" b="73345"/>
          <a:stretch/>
        </p:blipFill>
        <p:spPr>
          <a:xfrm>
            <a:off x="0" y="709884"/>
            <a:ext cx="11437749" cy="2896510"/>
          </a:xfrm>
          <a:prstGeom prst="rect">
            <a:avLst/>
          </a:prstGeom>
          <a:ln>
            <a:solidFill>
              <a:schemeClr val="tx1"/>
            </a:solidFill>
          </a:ln>
        </p:spPr>
      </p:pic>
      <p:pic>
        <p:nvPicPr>
          <p:cNvPr id="7"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pic>
        <p:nvPicPr>
          <p:cNvPr id="9" name="Рисунок 8"/>
          <p:cNvPicPr>
            <a:picLocks noChangeAspect="1"/>
          </p:cNvPicPr>
          <p:nvPr/>
        </p:nvPicPr>
        <p:blipFill rotWithShape="1">
          <a:blip r:embed="rId6"/>
          <a:srcRect l="33432" t="23264" r="16483" b="34908"/>
          <a:stretch/>
        </p:blipFill>
        <p:spPr>
          <a:xfrm>
            <a:off x="3144433" y="3429000"/>
            <a:ext cx="7270427" cy="3429000"/>
          </a:xfrm>
          <a:prstGeom prst="rect">
            <a:avLst/>
          </a:prstGeom>
          <a:ln>
            <a:solidFill>
              <a:schemeClr val="tx1"/>
            </a:solidFill>
          </a:ln>
        </p:spPr>
      </p:pic>
      <p:cxnSp>
        <p:nvCxnSpPr>
          <p:cNvPr id="10" name="Прямая со стрелкой 9"/>
          <p:cNvCxnSpPr/>
          <p:nvPr/>
        </p:nvCxnSpPr>
        <p:spPr>
          <a:xfrm flipV="1">
            <a:off x="154979" y="1363028"/>
            <a:ext cx="347743" cy="29565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10293030" y="2335533"/>
            <a:ext cx="1330696" cy="23643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421558" y="5635354"/>
            <a:ext cx="2753153" cy="9816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3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485" y="0"/>
            <a:ext cx="11214315" cy="914374"/>
          </a:xfrm>
        </p:spPr>
        <p:txBody>
          <a:bodyPr>
            <a:normAutofit/>
          </a:bodyPr>
          <a:lstStyle/>
          <a:p>
            <a:r>
              <a:rPr lang="ru-RU" dirty="0" smtClean="0">
                <a:solidFill>
                  <a:schemeClr val="tx1"/>
                </a:solidFill>
              </a:rPr>
              <a:t>2. Возможности известных мессенджеров</a:t>
            </a:r>
            <a:endParaRPr lang="ru-RU" dirty="0">
              <a:solidFill>
                <a:schemeClr val="tx1"/>
              </a:solidFill>
            </a:endParaRPr>
          </a:p>
        </p:txBody>
      </p:sp>
      <p:sp>
        <p:nvSpPr>
          <p:cNvPr id="3" name="Объект 2"/>
          <p:cNvSpPr>
            <a:spLocks noGrp="1"/>
          </p:cNvSpPr>
          <p:nvPr>
            <p:ph sz="quarter" idx="1"/>
          </p:nvPr>
        </p:nvSpPr>
        <p:spPr>
          <a:xfrm>
            <a:off x="139485" y="1179649"/>
            <a:ext cx="11065791" cy="4351338"/>
          </a:xfrm>
        </p:spPr>
        <p:txBody>
          <a:bodyPr/>
          <a:lstStyle/>
          <a:p>
            <a:pPr marL="0" indent="0">
              <a:buNone/>
            </a:pPr>
            <a:r>
              <a:rPr lang="ru-RU" dirty="0" smtClean="0"/>
              <a:t>2.1. Возможности </a:t>
            </a:r>
            <a:r>
              <a:rPr lang="en-US" dirty="0" smtClean="0"/>
              <a:t>WhatsApp</a:t>
            </a:r>
            <a:r>
              <a:rPr lang="ru-RU" dirty="0" smtClean="0"/>
              <a:t>, </a:t>
            </a:r>
            <a:r>
              <a:rPr lang="en-US" dirty="0" smtClean="0"/>
              <a:t>Viber</a:t>
            </a:r>
          </a:p>
          <a:p>
            <a:pPr marL="0" indent="0">
              <a:buNone/>
            </a:pPr>
            <a:r>
              <a:rPr lang="ru-RU" dirty="0" smtClean="0"/>
              <a:t>а) создание групп и одновременная рассылка </a:t>
            </a:r>
            <a:endParaRPr lang="en-US" dirty="0" smtClean="0"/>
          </a:p>
          <a:p>
            <a:pPr marL="0" indent="0">
              <a:buNone/>
            </a:pPr>
            <a:r>
              <a:rPr lang="ru-RU" dirty="0" smtClean="0"/>
              <a:t>информации участникам группы;</a:t>
            </a:r>
          </a:p>
          <a:p>
            <a:pPr marL="0" indent="0">
              <a:buNone/>
            </a:pPr>
            <a:r>
              <a:rPr lang="ru-RU" dirty="0" smtClean="0"/>
              <a:t>б) видео и аудио звонок одновременно трем </a:t>
            </a:r>
            <a:endParaRPr lang="en-US" dirty="0" smtClean="0"/>
          </a:p>
          <a:p>
            <a:pPr marL="0" indent="0">
              <a:buNone/>
            </a:pPr>
            <a:r>
              <a:rPr lang="ru-RU" dirty="0" smtClean="0"/>
              <a:t>участникам группы;</a:t>
            </a:r>
          </a:p>
          <a:p>
            <a:pPr marL="0" indent="0">
              <a:buNone/>
            </a:pPr>
            <a:r>
              <a:rPr lang="ru-RU" dirty="0" smtClean="0"/>
              <a:t>в) создание фото и видео </a:t>
            </a:r>
            <a:endParaRPr lang="en-US" dirty="0" smtClean="0"/>
          </a:p>
          <a:p>
            <a:pPr marL="0" indent="0">
              <a:buNone/>
            </a:pPr>
            <a:r>
              <a:rPr lang="ru-RU" dirty="0" smtClean="0"/>
              <a:t>материалов</a:t>
            </a:r>
            <a:endParaRPr lang="en-US" dirty="0" smtClean="0"/>
          </a:p>
        </p:txBody>
      </p:sp>
      <p:pic>
        <p:nvPicPr>
          <p:cNvPr id="4" name="Рисунок 3"/>
          <p:cNvPicPr>
            <a:picLocks noChangeAspect="1"/>
          </p:cNvPicPr>
          <p:nvPr/>
        </p:nvPicPr>
        <p:blipFill rotWithShape="1">
          <a:blip r:embed="rId2"/>
          <a:srcRect l="40043" t="18290" r="39237" b="18403"/>
          <a:stretch/>
        </p:blipFill>
        <p:spPr>
          <a:xfrm>
            <a:off x="8524068" y="-177342"/>
            <a:ext cx="3667932" cy="5532895"/>
          </a:xfrm>
          <a:prstGeom prst="rect">
            <a:avLst/>
          </a:prstGeom>
        </p:spPr>
      </p:pic>
      <p:pic>
        <p:nvPicPr>
          <p:cNvPr id="5" name="Рисунок 4"/>
          <p:cNvPicPr>
            <a:picLocks noChangeAspect="1"/>
          </p:cNvPicPr>
          <p:nvPr/>
        </p:nvPicPr>
        <p:blipFill rotWithShape="1">
          <a:blip r:embed="rId3"/>
          <a:srcRect l="39406" t="18516" r="39619" b="19080"/>
          <a:stretch/>
        </p:blipFill>
        <p:spPr>
          <a:xfrm>
            <a:off x="5501898" y="2399062"/>
            <a:ext cx="3161655" cy="4277532"/>
          </a:xfrm>
          <a:prstGeom prst="rect">
            <a:avLst/>
          </a:prstGeom>
        </p:spPr>
      </p:pic>
    </p:spTree>
    <p:extLst>
      <p:ext uri="{BB962C8B-B14F-4D97-AF65-F5344CB8AC3E}">
        <p14:creationId xmlns:p14="http://schemas.microsoft.com/office/powerpoint/2010/main" val="2571429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Лекция_1_БФ_16.02.2019</Template>
  <TotalTime>124</TotalTime>
  <Words>373</Words>
  <Application>Microsoft Office PowerPoint</Application>
  <PresentationFormat>Широкоэкранный</PresentationFormat>
  <Paragraphs>68</Paragraphs>
  <Slides>21</Slides>
  <Notes>5</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Century Schoolbook</vt:lpstr>
      <vt:lpstr>Times New Roman</vt:lpstr>
      <vt:lpstr>Wingdings</vt:lpstr>
      <vt:lpstr>Wingdings 2</vt:lpstr>
      <vt:lpstr>Эркер</vt:lpstr>
      <vt:lpstr>Возможности реализации дистанционного обучения</vt:lpstr>
      <vt:lpstr>Презентация PowerPoint</vt:lpstr>
      <vt:lpstr>1. Возможные варианты подготовки учебного материала для отправки студентам</vt:lpstr>
      <vt:lpstr>Презентация PowerPoint</vt:lpstr>
      <vt:lpstr>Презентация PowerPoint</vt:lpstr>
      <vt:lpstr>Презентация PowerPoint</vt:lpstr>
      <vt:lpstr>1.2. Возможности PowerPoint для создания лекций с необходимыми комментариями </vt:lpstr>
      <vt:lpstr>Презентация PowerPoint</vt:lpstr>
      <vt:lpstr>2. Возможности известных мессенджеров</vt:lpstr>
      <vt:lpstr>Презентация PowerPoint</vt:lpstr>
      <vt:lpstr>3. Возможности социальных сетей</vt:lpstr>
      <vt:lpstr>4. Возможности Skype</vt:lpstr>
      <vt:lpstr>Презентация PowerPoint</vt:lpstr>
      <vt:lpstr>Презентация PowerPoint</vt:lpstr>
      <vt:lpstr>Презентация PowerPoint</vt:lpstr>
      <vt:lpstr>6. Возможности YouTube</vt:lpstr>
      <vt:lpstr>Презентация PowerPoint</vt:lpstr>
      <vt:lpstr>Презентация PowerPoint</vt:lpstr>
      <vt:lpstr>7. Возможности кафедры физики, математики и медицинской информатики</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Возможности реализации дистанционного обучения</dc:title>
  <dc:creator>User</dc:creator>
  <cp:lastModifiedBy>User</cp:lastModifiedBy>
  <cp:revision>14</cp:revision>
  <dcterms:created xsi:type="dcterms:W3CDTF">2020-03-24T07:20:37Z</dcterms:created>
  <dcterms:modified xsi:type="dcterms:W3CDTF">2020-03-24T09:25:29Z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2397951</vt:lpwstr>
  </property>
  <property fmtid="{D5CDD505-2E9C-101B-9397-08002B2CF9AE}" name="NXPowerLiteSettings" pid="3">
    <vt:lpwstr>C7000400038000</vt:lpwstr>
  </property>
  <property fmtid="{D5CDD505-2E9C-101B-9397-08002B2CF9AE}" name="NXPowerLiteVersion" pid="4">
    <vt:lpwstr>S9.0.1</vt:lpwstr>
  </property>
</Properties>
</file>