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19C74-544B-4990-9E33-5D9173F42F9E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0CF15-8D3E-459D-A894-6EF6201CB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87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0CF15-8D3E-459D-A894-6EF6201CBE3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457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F5A6-738F-4FC4-95B8-BF8714186B7F}" type="datetime1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82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72DD-6CBF-4F04-BF86-087DBD6C491F}" type="datetime1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54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A8DAB-66D0-4E10-A01B-840E195BE875}" type="datetime1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45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00BA-3D93-426E-B473-9D2192A8DDD5}" type="datetime1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59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F22C-DE43-4A84-A5B7-7B56D4580BA3}" type="datetime1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6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46E1-CBA5-43CC-B7DF-15CAE591D8D5}" type="datetime1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93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C372-41F7-47F0-91EB-9FC7022688D2}" type="datetime1">
              <a:rPr lang="ru-RU" smtClean="0"/>
              <a:t>18.03.2020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77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8AD0-CB80-4B9D-A16C-8B6BE39F8F19}" type="datetime1">
              <a:rPr lang="ru-RU" smtClean="0"/>
              <a:t>18.03.2020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89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2F9E-9110-4760-906D-7CDBE49886DB}" type="datetime1">
              <a:rPr lang="ru-RU" smtClean="0"/>
              <a:t>18.03.2020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42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7707-2F93-4111-B09E-7307EFA41A40}" type="datetime1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88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C9BBC-4C34-4675-866D-2A81057EDC83}" type="datetime1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80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F331C-4B29-47F9-9FC7-AC37189DF4E0}" type="datetime1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D105-8286-436C-9B04-4606307ED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77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/>
              <a:t>Микробиологические </a:t>
            </a:r>
            <a:br>
              <a:rPr lang="ru-RU" sz="4800" b="1" dirty="0"/>
            </a:br>
            <a:r>
              <a:rPr lang="ru-RU" sz="4800" b="1" dirty="0"/>
              <a:t>основы химиотерапии </a:t>
            </a:r>
            <a:br>
              <a:rPr lang="ru-RU" sz="4800" b="1" dirty="0"/>
            </a:br>
            <a:r>
              <a:rPr lang="ru-RU" sz="4800" b="1" dirty="0"/>
              <a:t>инфекционных заболеваний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32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10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764704"/>
            <a:ext cx="835292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Продуценты антибиотиков микробного происхождения:</a:t>
            </a:r>
          </a:p>
          <a:p>
            <a:endParaRPr lang="en-US" sz="3600" dirty="0"/>
          </a:p>
          <a:p>
            <a:endParaRPr lang="ru-RU" sz="3600" dirty="0"/>
          </a:p>
          <a:p>
            <a:pPr marL="342900" indent="-342900">
              <a:buFont typeface="+mj-lt"/>
              <a:buAutoNum type="arabicPeriod"/>
            </a:pPr>
            <a:r>
              <a:rPr lang="ru-RU" sz="3600" dirty="0">
                <a:solidFill>
                  <a:srgbClr val="FFFF00"/>
                </a:solidFill>
              </a:rPr>
              <a:t>Грибы</a:t>
            </a:r>
            <a:r>
              <a:rPr lang="ru-RU" sz="3600" dirty="0"/>
              <a:t>:  Р</a:t>
            </a:r>
            <a:r>
              <a:rPr lang="en-US" sz="3600" dirty="0" err="1"/>
              <a:t>enicillium</a:t>
            </a:r>
            <a:r>
              <a:rPr lang="en-US" sz="3600" dirty="0"/>
              <a:t>  </a:t>
            </a:r>
            <a:r>
              <a:rPr lang="en-US" sz="3600" dirty="0" err="1"/>
              <a:t>notatum</a:t>
            </a:r>
            <a:r>
              <a:rPr lang="ru-RU" sz="3600" dirty="0"/>
              <a:t> </a:t>
            </a:r>
            <a:endParaRPr lang="en-US" sz="3600" dirty="0"/>
          </a:p>
          <a:p>
            <a:pPr marL="342900" indent="-342900">
              <a:buFont typeface="+mj-lt"/>
              <a:buAutoNum type="arabicPeriod"/>
            </a:pPr>
            <a:endParaRPr lang="ru-RU" sz="3600" spc="300" dirty="0"/>
          </a:p>
          <a:p>
            <a:pPr marL="342900" indent="-342900">
              <a:buFont typeface="+mj-lt"/>
              <a:buAutoNum type="arabicPeriod"/>
            </a:pPr>
            <a:r>
              <a:rPr lang="ru-RU" sz="3600" spc="300" dirty="0">
                <a:solidFill>
                  <a:srgbClr val="FFFF00"/>
                </a:solidFill>
              </a:rPr>
              <a:t>Актиномицеты</a:t>
            </a:r>
            <a:r>
              <a:rPr lang="en-US" sz="3600" spc="300" dirty="0"/>
              <a:t>:  </a:t>
            </a:r>
            <a:r>
              <a:rPr lang="ru-RU" sz="3600" spc="300" dirty="0"/>
              <a:t>А</a:t>
            </a:r>
            <a:r>
              <a:rPr lang="en-US" sz="3600" dirty="0" err="1"/>
              <a:t>ctinomyces</a:t>
            </a:r>
            <a:r>
              <a:rPr lang="en-US" sz="3600" dirty="0"/>
              <a:t> </a:t>
            </a:r>
            <a:r>
              <a:rPr lang="en-US" sz="3600" dirty="0" err="1"/>
              <a:t>griseus</a:t>
            </a:r>
            <a:endParaRPr lang="en-US" sz="3600" dirty="0"/>
          </a:p>
          <a:p>
            <a:pPr marL="342900" indent="-342900">
              <a:buFont typeface="+mj-lt"/>
              <a:buAutoNum type="arabicPeriod"/>
            </a:pPr>
            <a:endParaRPr lang="ru-RU" sz="3600" dirty="0"/>
          </a:p>
          <a:p>
            <a:pPr marL="342900" indent="-342900">
              <a:buFont typeface="+mj-lt"/>
              <a:buAutoNum type="arabicPeriod"/>
            </a:pPr>
            <a:r>
              <a:rPr lang="ru-RU" sz="3600" dirty="0">
                <a:solidFill>
                  <a:srgbClr val="FFFF00"/>
                </a:solidFill>
              </a:rPr>
              <a:t>Бактерии</a:t>
            </a:r>
            <a:r>
              <a:rPr lang="en-US" sz="3600" dirty="0"/>
              <a:t>:   </a:t>
            </a:r>
            <a:r>
              <a:rPr lang="ru-RU" sz="3600" dirty="0"/>
              <a:t>В</a:t>
            </a:r>
            <a:r>
              <a:rPr lang="en-US" sz="3600" dirty="0"/>
              <a:t>ac. </a:t>
            </a:r>
            <a:r>
              <a:rPr lang="en-US" sz="3600" dirty="0" err="1"/>
              <a:t>brevis</a:t>
            </a:r>
            <a:r>
              <a:rPr lang="en-US" sz="3600" dirty="0"/>
              <a:t>,   </a:t>
            </a:r>
            <a:r>
              <a:rPr lang="ru-RU" sz="3600" dirty="0"/>
              <a:t>В</a:t>
            </a:r>
            <a:r>
              <a:rPr lang="en-US" sz="3600" dirty="0"/>
              <a:t>ac. </a:t>
            </a:r>
            <a:r>
              <a:rPr lang="en-US" sz="3600" dirty="0" err="1"/>
              <a:t>polymyxa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68267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11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260648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Классификация антибиотиков микробного происхождения по механизму действия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988840"/>
            <a:ext cx="8568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/>
              <a:t>Нарушение </a:t>
            </a:r>
            <a:r>
              <a:rPr lang="ru-RU" sz="2800" i="1" dirty="0">
                <a:solidFill>
                  <a:srgbClr val="FFFF00"/>
                </a:solidFill>
              </a:rPr>
              <a:t>синтеза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/>
              <a:t>клеточной стенки </a:t>
            </a:r>
          </a:p>
          <a:p>
            <a:r>
              <a:rPr lang="ru-RU" sz="2800" dirty="0"/>
              <a:t>     </a:t>
            </a:r>
            <a:r>
              <a:rPr lang="el-GR" sz="2800" dirty="0"/>
              <a:t>β</a:t>
            </a:r>
            <a:r>
              <a:rPr lang="ru-RU" sz="2800" dirty="0"/>
              <a:t>-</a:t>
            </a:r>
            <a:r>
              <a:rPr lang="ru-RU" sz="2800" dirty="0" err="1"/>
              <a:t>лактамные</a:t>
            </a:r>
            <a:r>
              <a:rPr lang="ru-RU" sz="2800" dirty="0"/>
              <a:t>  антибиотики </a:t>
            </a:r>
          </a:p>
          <a:p>
            <a:pPr marL="342900" indent="-342900">
              <a:buFont typeface="+mj-lt"/>
              <a:buAutoNum type="arabicPeriod"/>
            </a:pPr>
            <a:endParaRPr lang="ru-RU" sz="2800" dirty="0"/>
          </a:p>
          <a:p>
            <a:pPr marL="342900" indent="-342900">
              <a:buFont typeface="+mj-lt"/>
              <a:buAutoNum type="arabicPeriod"/>
            </a:pPr>
            <a:r>
              <a:rPr lang="ru-RU" sz="2800" dirty="0"/>
              <a:t>Нарушение </a:t>
            </a:r>
            <a:r>
              <a:rPr lang="ru-RU" sz="2800" i="1" dirty="0">
                <a:solidFill>
                  <a:srgbClr val="FFFF00"/>
                </a:solidFill>
              </a:rPr>
              <a:t>проницаемости</a:t>
            </a:r>
            <a:r>
              <a:rPr lang="ru-RU" sz="2800" dirty="0"/>
              <a:t> цитоплазматической мембраны :</a:t>
            </a:r>
            <a:r>
              <a:rPr lang="ru-RU" sz="2800" dirty="0" err="1"/>
              <a:t>полимиксины</a:t>
            </a:r>
            <a:r>
              <a:rPr lang="ru-RU" sz="2800" dirty="0"/>
              <a:t>, противогрибковые антибиотики</a:t>
            </a:r>
          </a:p>
          <a:p>
            <a:pPr marL="342900" indent="-342900">
              <a:buFont typeface="+mj-lt"/>
              <a:buAutoNum type="arabicPeriod"/>
            </a:pPr>
            <a:endParaRPr lang="ru-RU" sz="2800" dirty="0"/>
          </a:p>
          <a:p>
            <a:pPr marL="342900" indent="-342900">
              <a:buFont typeface="+mj-lt"/>
              <a:buAutoNum type="arabicPeriod"/>
            </a:pPr>
            <a:r>
              <a:rPr lang="ru-RU" sz="2800" dirty="0" err="1"/>
              <a:t>Ингибиция</a:t>
            </a:r>
            <a:r>
              <a:rPr lang="ru-RU" sz="2800" dirty="0"/>
              <a:t> синтеза белка:</a:t>
            </a:r>
          </a:p>
          <a:p>
            <a:r>
              <a:rPr lang="ru-RU" sz="2800" dirty="0"/>
              <a:t>  а) на уровне рибосом – </a:t>
            </a:r>
            <a:r>
              <a:rPr lang="ru-RU" sz="2800" dirty="0" err="1"/>
              <a:t>аминогликозиды</a:t>
            </a:r>
            <a:r>
              <a:rPr lang="ru-RU" sz="2800" dirty="0"/>
              <a:t>, </a:t>
            </a:r>
            <a:r>
              <a:rPr lang="ru-RU" sz="2800" dirty="0" err="1"/>
              <a:t>тетрацикли-ны</a:t>
            </a:r>
            <a:r>
              <a:rPr lang="ru-RU" sz="2800" dirty="0"/>
              <a:t>, </a:t>
            </a:r>
            <a:r>
              <a:rPr lang="ru-RU" sz="2800" dirty="0" err="1"/>
              <a:t>макролиды,левомицетин</a:t>
            </a:r>
            <a:r>
              <a:rPr lang="ru-RU" sz="2800" dirty="0"/>
              <a:t>;</a:t>
            </a:r>
          </a:p>
          <a:p>
            <a:r>
              <a:rPr lang="ru-RU" sz="2800" dirty="0"/>
              <a:t>  б) на уровне транскрипции - </a:t>
            </a:r>
            <a:r>
              <a:rPr lang="ru-RU" sz="2800" dirty="0" err="1"/>
              <a:t>рифампицин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30554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12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99592" y="548680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Побочное  действие антибиотиков</a:t>
            </a:r>
          </a:p>
          <a:p>
            <a:endParaRPr lang="ru-RU" sz="2800" dirty="0"/>
          </a:p>
          <a:p>
            <a:endParaRPr lang="ru-RU" sz="2800" dirty="0"/>
          </a:p>
          <a:p>
            <a:r>
              <a:rPr lang="ru-RU" sz="2800" u="sng" spc="300" dirty="0"/>
              <a:t>На уровне </a:t>
            </a:r>
            <a:r>
              <a:rPr lang="ru-RU" sz="2800" u="sng" spc="300" dirty="0" err="1">
                <a:solidFill>
                  <a:srgbClr val="FFFF00"/>
                </a:solidFill>
              </a:rPr>
              <a:t>макроорганизма</a:t>
            </a:r>
            <a:r>
              <a:rPr lang="ru-RU" sz="2800" dirty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/>
              <a:t>Аллергические реакции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/>
              <a:t>Токсическое действие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/>
              <a:t>Иммунодепрессия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/>
          </a:p>
          <a:p>
            <a:r>
              <a:rPr lang="ru-RU" sz="2800" u="sng" spc="300" dirty="0"/>
              <a:t>На уровне </a:t>
            </a:r>
            <a:r>
              <a:rPr lang="ru-RU" sz="2800" u="sng" spc="300" dirty="0">
                <a:solidFill>
                  <a:srgbClr val="FFFF00"/>
                </a:solidFill>
              </a:rPr>
              <a:t>микробов</a:t>
            </a:r>
            <a:r>
              <a:rPr lang="ru-RU" sz="2800" dirty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/>
              <a:t>Развитие дисбактериоза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/>
              <a:t>Возникновение атипичных форм микробов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/>
              <a:t>Лекарственная устойчивость их штаммов</a:t>
            </a:r>
          </a:p>
        </p:txBody>
      </p:sp>
    </p:spTree>
    <p:extLst>
      <p:ext uri="{BB962C8B-B14F-4D97-AF65-F5344CB8AC3E}">
        <p14:creationId xmlns:p14="http://schemas.microsoft.com/office/powerpoint/2010/main" val="2158640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13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922069"/>
            <a:ext cx="806489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Антибиотики растительного происхождения:</a:t>
            </a:r>
          </a:p>
          <a:p>
            <a:endParaRPr lang="ru-RU" sz="3200" dirty="0"/>
          </a:p>
          <a:p>
            <a:pPr algn="ctr"/>
            <a:r>
              <a:rPr lang="ru-RU" sz="4000" b="1" spc="300" dirty="0">
                <a:solidFill>
                  <a:srgbClr val="FFFF00"/>
                </a:solidFill>
              </a:rPr>
              <a:t>Фитонциды</a:t>
            </a:r>
            <a:r>
              <a:rPr lang="ru-RU" sz="4000" b="1" spc="300" dirty="0"/>
              <a:t> 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/>
              <a:t>(1928 г. </a:t>
            </a:r>
            <a:r>
              <a:rPr lang="ru-RU" sz="3200" dirty="0" err="1"/>
              <a:t>Б.Токин</a:t>
            </a:r>
            <a:r>
              <a:rPr lang="ru-RU" sz="3200" dirty="0"/>
              <a:t>)  </a:t>
            </a:r>
          </a:p>
          <a:p>
            <a:endParaRPr lang="ru-RU" sz="3200" dirty="0"/>
          </a:p>
          <a:p>
            <a:r>
              <a:rPr lang="ru-RU" sz="3200" dirty="0"/>
              <a:t> </a:t>
            </a:r>
            <a:r>
              <a:rPr lang="ru-RU" sz="3600" dirty="0"/>
              <a:t>Из: </a:t>
            </a:r>
            <a:r>
              <a:rPr lang="ru-RU" sz="3600" i="1" dirty="0"/>
              <a:t>ромашки</a:t>
            </a:r>
            <a:r>
              <a:rPr lang="ru-RU" sz="3600" dirty="0"/>
              <a:t> – </a:t>
            </a:r>
            <a:r>
              <a:rPr lang="ru-RU" sz="3600" dirty="0" err="1"/>
              <a:t>сангвиритрин</a:t>
            </a:r>
            <a:r>
              <a:rPr lang="ru-RU" sz="3600" dirty="0"/>
              <a:t>,</a:t>
            </a:r>
          </a:p>
          <a:p>
            <a:r>
              <a:rPr lang="ru-RU" sz="3600" dirty="0"/>
              <a:t>        </a:t>
            </a:r>
            <a:r>
              <a:rPr lang="ru-RU" sz="3600" i="1" dirty="0"/>
              <a:t>зверобоя </a:t>
            </a:r>
            <a:r>
              <a:rPr lang="ru-RU" sz="3600" dirty="0"/>
              <a:t>– </a:t>
            </a:r>
            <a:r>
              <a:rPr lang="ru-RU" sz="3600" dirty="0" err="1"/>
              <a:t>иманин</a:t>
            </a:r>
            <a:r>
              <a:rPr lang="ru-RU" sz="3600" dirty="0"/>
              <a:t>,</a:t>
            </a:r>
          </a:p>
          <a:p>
            <a:r>
              <a:rPr lang="ru-RU" sz="3600" dirty="0"/>
              <a:t>        </a:t>
            </a:r>
            <a:r>
              <a:rPr lang="ru-RU" sz="3600" i="1" dirty="0"/>
              <a:t>эвкалипта</a:t>
            </a:r>
            <a:r>
              <a:rPr lang="ru-RU" sz="3600" dirty="0"/>
              <a:t> – </a:t>
            </a:r>
            <a:r>
              <a:rPr lang="ru-RU" sz="3600" dirty="0" err="1"/>
              <a:t>хлорофиллипт</a:t>
            </a:r>
            <a:r>
              <a:rPr lang="ru-RU" sz="3600" dirty="0"/>
              <a:t>, </a:t>
            </a:r>
            <a:r>
              <a:rPr lang="ru-RU" sz="3600" dirty="0" err="1"/>
              <a:t>эвка</a:t>
            </a:r>
            <a:r>
              <a:rPr lang="ru-RU" sz="3600" dirty="0"/>
              <a:t>-</a:t>
            </a:r>
          </a:p>
          <a:p>
            <a:r>
              <a:rPr lang="ru-RU" sz="3600" dirty="0" err="1"/>
              <a:t>лимин</a:t>
            </a:r>
            <a:endParaRPr lang="ru-RU" sz="3600" dirty="0"/>
          </a:p>
          <a:p>
            <a:r>
              <a:rPr lang="ru-RU" sz="3600" dirty="0"/>
              <a:t>        </a:t>
            </a:r>
            <a:r>
              <a:rPr lang="ru-RU" sz="3600" i="1" dirty="0"/>
              <a:t>чеснока</a:t>
            </a:r>
            <a:r>
              <a:rPr lang="ru-RU" sz="3600" dirty="0"/>
              <a:t> - аллицин</a:t>
            </a:r>
          </a:p>
        </p:txBody>
      </p:sp>
    </p:spTree>
    <p:extLst>
      <p:ext uri="{BB962C8B-B14F-4D97-AF65-F5344CB8AC3E}">
        <p14:creationId xmlns:p14="http://schemas.microsoft.com/office/powerpoint/2010/main" val="755303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14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83568" y="1004530"/>
            <a:ext cx="77048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/>
              <a:t>Антибиотики животного происхождения:</a:t>
            </a:r>
          </a:p>
          <a:p>
            <a:endParaRPr lang="ru-RU" sz="4000" dirty="0"/>
          </a:p>
          <a:p>
            <a:endParaRPr lang="ru-RU" sz="4000" dirty="0"/>
          </a:p>
          <a:p>
            <a:r>
              <a:rPr lang="ru-RU" sz="4000" spc="300" dirty="0"/>
              <a:t>Лизоцим</a:t>
            </a:r>
            <a:r>
              <a:rPr lang="ru-RU" sz="4000" dirty="0"/>
              <a:t> (</a:t>
            </a:r>
            <a:r>
              <a:rPr lang="ru-RU" sz="4000" dirty="0" err="1"/>
              <a:t>Лащенков</a:t>
            </a:r>
            <a:r>
              <a:rPr lang="ru-RU" sz="4000" dirty="0"/>
              <a:t>, Флеминг)</a:t>
            </a:r>
          </a:p>
          <a:p>
            <a:r>
              <a:rPr lang="ru-RU" sz="4000" spc="300" dirty="0" err="1"/>
              <a:t>Эктерицид</a:t>
            </a:r>
            <a:endParaRPr lang="ru-RU" sz="4000" spc="300" dirty="0"/>
          </a:p>
          <a:p>
            <a:r>
              <a:rPr lang="ru-RU" sz="4000" spc="300" dirty="0"/>
              <a:t>Интерфероны</a:t>
            </a:r>
            <a:r>
              <a:rPr lang="ru-RU" sz="4000" dirty="0"/>
              <a:t> (</a:t>
            </a:r>
            <a:r>
              <a:rPr lang="ru-RU" sz="4000" dirty="0" err="1"/>
              <a:t>противовирус</a:t>
            </a:r>
            <a:r>
              <a:rPr lang="ru-RU" sz="4000" dirty="0"/>
              <a:t>-</a:t>
            </a:r>
          </a:p>
          <a:p>
            <a:r>
              <a:rPr lang="ru-RU" sz="4000" dirty="0"/>
              <a:t>                                 </a:t>
            </a:r>
            <a:r>
              <a:rPr lang="ru-RU" sz="4000" dirty="0" err="1"/>
              <a:t>ное</a:t>
            </a:r>
            <a:r>
              <a:rPr lang="ru-RU" sz="4000" dirty="0"/>
              <a:t>  действие)</a:t>
            </a:r>
          </a:p>
        </p:txBody>
      </p:sp>
    </p:spTree>
    <p:extLst>
      <p:ext uri="{BB962C8B-B14F-4D97-AF65-F5344CB8AC3E}">
        <p14:creationId xmlns:p14="http://schemas.microsoft.com/office/powerpoint/2010/main" val="3538898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15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294213" y="777245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Противовирусные препараты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2122978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spc="300" dirty="0">
                <a:solidFill>
                  <a:srgbClr val="FFFF00"/>
                </a:solidFill>
              </a:rPr>
              <a:t>Интерфероны</a:t>
            </a:r>
            <a:r>
              <a:rPr lang="ru-RU" sz="2800" dirty="0"/>
              <a:t>: человеческий лейкоцитарный интерферон, </a:t>
            </a:r>
            <a:r>
              <a:rPr lang="ru-RU" sz="2800" dirty="0" err="1"/>
              <a:t>гриппферон</a:t>
            </a:r>
            <a:r>
              <a:rPr lang="ru-RU" sz="2800" dirty="0"/>
              <a:t>, </a:t>
            </a:r>
            <a:r>
              <a:rPr lang="ru-RU" sz="2800" dirty="0" err="1"/>
              <a:t>бетаферон</a:t>
            </a:r>
            <a:endParaRPr lang="ru-RU" sz="2800" dirty="0"/>
          </a:p>
          <a:p>
            <a:endParaRPr lang="ru-RU" sz="2800" b="1" spc="300" dirty="0"/>
          </a:p>
          <a:p>
            <a:r>
              <a:rPr lang="ru-RU" sz="2800" b="1" spc="300" dirty="0">
                <a:solidFill>
                  <a:srgbClr val="FFFF00"/>
                </a:solidFill>
              </a:rPr>
              <a:t>Химиопрепараты</a:t>
            </a:r>
            <a:r>
              <a:rPr lang="ru-RU" sz="2800" b="1" spc="300" dirty="0"/>
              <a:t> </a:t>
            </a:r>
            <a:r>
              <a:rPr lang="ru-RU" sz="2800" dirty="0"/>
              <a:t>: </a:t>
            </a:r>
            <a:r>
              <a:rPr lang="ru-RU" sz="2800" dirty="0" err="1"/>
              <a:t>оксолин</a:t>
            </a:r>
            <a:r>
              <a:rPr lang="ru-RU" sz="2800" dirty="0"/>
              <a:t>, арбидол, ремантадин, амиксин, </a:t>
            </a:r>
            <a:r>
              <a:rPr lang="ru-RU" sz="2800" dirty="0" err="1"/>
              <a:t>осельтамивир</a:t>
            </a:r>
            <a:r>
              <a:rPr lang="ru-RU" sz="2800" dirty="0"/>
              <a:t>, ацикловир, </a:t>
            </a:r>
            <a:r>
              <a:rPr lang="ru-RU" sz="2800" dirty="0" err="1"/>
              <a:t>азидотимидин</a:t>
            </a:r>
            <a:endParaRPr lang="ru-RU" sz="2800" dirty="0"/>
          </a:p>
          <a:p>
            <a:endParaRPr lang="ru-RU" sz="2800" dirty="0"/>
          </a:p>
          <a:p>
            <a:r>
              <a:rPr lang="ru-RU" sz="2800" dirty="0"/>
              <a:t>Препараты </a:t>
            </a:r>
            <a:r>
              <a:rPr lang="ru-RU" sz="2800" b="1" spc="300" dirty="0">
                <a:solidFill>
                  <a:srgbClr val="FFFF00"/>
                </a:solidFill>
              </a:rPr>
              <a:t>растительного</a:t>
            </a:r>
            <a:r>
              <a:rPr lang="ru-RU" sz="2800" b="1" spc="300" dirty="0"/>
              <a:t> происхождения</a:t>
            </a:r>
            <a:r>
              <a:rPr lang="ru-RU" sz="2800" dirty="0"/>
              <a:t>: </a:t>
            </a:r>
            <a:r>
              <a:rPr lang="ru-RU" sz="2800" dirty="0" err="1"/>
              <a:t>хелепин</a:t>
            </a:r>
            <a:r>
              <a:rPr lang="ru-RU" sz="2800" dirty="0"/>
              <a:t>, </a:t>
            </a:r>
            <a:r>
              <a:rPr lang="ru-RU" sz="2800" dirty="0" err="1"/>
              <a:t>госсипол</a:t>
            </a:r>
            <a:r>
              <a:rPr lang="ru-RU" sz="2800" dirty="0"/>
              <a:t>, </a:t>
            </a:r>
            <a:r>
              <a:rPr lang="ru-RU" sz="2800" dirty="0" err="1"/>
              <a:t>флакозид</a:t>
            </a:r>
            <a:r>
              <a:rPr 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869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76672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Химиотерапия – это лечение препаратами, избирательно действующими на возбудителя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76190" y="2276872"/>
            <a:ext cx="47081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Д. Романовский – </a:t>
            </a:r>
          </a:p>
          <a:p>
            <a:pPr algn="ctr"/>
            <a:r>
              <a:rPr lang="ru-RU" sz="3200" dirty="0">
                <a:solidFill>
                  <a:srgbClr val="FFFF00"/>
                </a:solidFill>
              </a:rPr>
              <a:t>основоположник химиотерапии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5817" y="5085184"/>
            <a:ext cx="52565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П. Эрлих – синтезировал эффективные препараты для лечения сифилиса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437112"/>
            <a:ext cx="1696537" cy="2276872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2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61" y="1772816"/>
            <a:ext cx="1622276" cy="230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662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764704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Принципы химиотерапии</a:t>
            </a:r>
          </a:p>
          <a:p>
            <a:endParaRPr lang="ru-RU" sz="3200" dirty="0"/>
          </a:p>
          <a:p>
            <a:pPr marL="342900" indent="-342900">
              <a:buFont typeface="+mj-lt"/>
              <a:buAutoNum type="arabicPeriod"/>
            </a:pPr>
            <a:r>
              <a:rPr lang="ru-RU" sz="3200" dirty="0"/>
              <a:t>Препарат должен быть   </a:t>
            </a:r>
            <a:r>
              <a:rPr lang="ru-RU" sz="3200" b="1" i="1" spc="300" dirty="0"/>
              <a:t>максимально</a:t>
            </a:r>
            <a:r>
              <a:rPr lang="ru-RU" sz="3200" b="1" i="1" dirty="0"/>
              <a:t> </a:t>
            </a:r>
            <a:r>
              <a:rPr lang="ru-RU" sz="3200" dirty="0">
                <a:solidFill>
                  <a:srgbClr val="FFFF00"/>
                </a:solidFill>
              </a:rPr>
              <a:t>этиотропным.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dirty="0"/>
              <a:t>Препарат должен быть   </a:t>
            </a:r>
            <a:r>
              <a:rPr lang="ru-RU" sz="3200" b="1" i="1" spc="300" dirty="0"/>
              <a:t>минимально</a:t>
            </a:r>
            <a:r>
              <a:rPr lang="ru-RU" sz="3200" dirty="0"/>
              <a:t> </a:t>
            </a:r>
            <a:r>
              <a:rPr lang="ru-RU" sz="3200" dirty="0" err="1">
                <a:solidFill>
                  <a:srgbClr val="FFFF00"/>
                </a:solidFill>
              </a:rPr>
              <a:t>органотропен</a:t>
            </a:r>
            <a:r>
              <a:rPr lang="ru-RU" sz="32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b="1" i="1" spc="300" dirty="0"/>
              <a:t>Химиотерапевтический индекс</a:t>
            </a:r>
            <a:r>
              <a:rPr lang="ru-RU" sz="3200" dirty="0"/>
              <a:t>:</a:t>
            </a:r>
          </a:p>
          <a:p>
            <a:r>
              <a:rPr lang="ru-RU" sz="3200" dirty="0"/>
              <a:t>               </a:t>
            </a:r>
            <a:r>
              <a:rPr lang="ru-RU" sz="3200" u="sng" dirty="0"/>
              <a:t>максимальная переносимая доза  </a:t>
            </a:r>
          </a:p>
          <a:p>
            <a:r>
              <a:rPr lang="ru-RU" sz="3200" dirty="0"/>
              <a:t>                  минимальная лечебная доза                  должен быть  ≥ 3.      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11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55576" y="476672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Классификация химиотерапевтических препаратов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2411010"/>
            <a:ext cx="4176464" cy="397031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  </a:t>
            </a:r>
            <a:r>
              <a:rPr lang="ru-RU" sz="2800" b="1" i="1" dirty="0"/>
              <a:t>По происхождению</a:t>
            </a:r>
            <a:r>
              <a:rPr lang="ru-RU" sz="2800" dirty="0"/>
              <a:t>:</a:t>
            </a:r>
          </a:p>
          <a:p>
            <a:endParaRPr lang="ru-RU" sz="2800" dirty="0"/>
          </a:p>
          <a:p>
            <a:pPr marL="342900" indent="-342900">
              <a:buFont typeface="+mj-lt"/>
              <a:buAutoNum type="arabicPeriod"/>
            </a:pPr>
            <a:r>
              <a:rPr lang="ru-RU" sz="2800" dirty="0"/>
              <a:t>Производные мышьяка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/>
              <a:t>Производные висмута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/>
              <a:t>Производные сурьмы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/>
              <a:t>Сульфамидные препараты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err="1"/>
              <a:t>Фторхинолоны</a:t>
            </a:r>
            <a:r>
              <a:rPr lang="ru-RU" sz="2800" dirty="0"/>
              <a:t> . </a:t>
            </a:r>
          </a:p>
          <a:p>
            <a:pPr marL="342900" indent="-342900">
              <a:buFont typeface="+mj-lt"/>
              <a:buAutoNum type="arabicPeriod"/>
            </a:pP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788024" y="2420888"/>
            <a:ext cx="4104456" cy="2677656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/>
              <a:t>По назначению</a:t>
            </a:r>
            <a:r>
              <a:rPr lang="ru-RU" sz="2800" i="1" dirty="0"/>
              <a:t>:</a:t>
            </a:r>
          </a:p>
          <a:p>
            <a:endParaRPr lang="ru-RU" sz="2800" i="1" dirty="0"/>
          </a:p>
          <a:p>
            <a:pPr marL="342900" indent="-342900">
              <a:buFont typeface="+mj-lt"/>
              <a:buAutoNum type="arabicPeriod"/>
            </a:pPr>
            <a:r>
              <a:rPr lang="ru-RU" sz="2800" dirty="0"/>
              <a:t>Противомалярийные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/>
              <a:t>Противотуберкулезные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err="1"/>
              <a:t>Противолепрозные</a:t>
            </a:r>
            <a:endParaRPr lang="ru-RU" sz="2800" dirty="0"/>
          </a:p>
          <a:p>
            <a:pPr marL="342900" indent="-342900">
              <a:buFont typeface="+mj-lt"/>
              <a:buAutoNum type="arabicPeriod"/>
            </a:pPr>
            <a:r>
              <a:rPr lang="ru-RU" sz="2800" dirty="0"/>
              <a:t>Противовирусные.</a:t>
            </a:r>
          </a:p>
        </p:txBody>
      </p:sp>
      <p:cxnSp>
        <p:nvCxnSpPr>
          <p:cNvPr id="7" name="Прямая со стрелкой 6"/>
          <p:cNvCxnSpPr>
            <a:stCxn id="3" idx="2"/>
          </p:cNvCxnSpPr>
          <p:nvPr/>
        </p:nvCxnSpPr>
        <p:spPr>
          <a:xfrm flipH="1">
            <a:off x="2267744" y="1677001"/>
            <a:ext cx="2232248" cy="67187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3" idx="2"/>
          </p:cNvCxnSpPr>
          <p:nvPr/>
        </p:nvCxnSpPr>
        <p:spPr>
          <a:xfrm>
            <a:off x="4499992" y="1677001"/>
            <a:ext cx="1944216" cy="67187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97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620688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/>
              <a:t>Производные </a:t>
            </a:r>
            <a:r>
              <a:rPr lang="ru-RU" sz="2800" b="1" u="sng" dirty="0">
                <a:solidFill>
                  <a:srgbClr val="FFFF00"/>
                </a:solidFill>
              </a:rPr>
              <a:t>мышьяка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/>
              <a:t>:  сальварсан, </a:t>
            </a:r>
            <a:r>
              <a:rPr lang="ru-RU" sz="2800" dirty="0" err="1"/>
              <a:t>неосальварсан</a:t>
            </a:r>
            <a:r>
              <a:rPr lang="ru-RU" sz="2800" dirty="0"/>
              <a:t>, </a:t>
            </a:r>
            <a:r>
              <a:rPr lang="ru-RU" sz="2800" dirty="0" err="1"/>
              <a:t>осарсол</a:t>
            </a:r>
            <a:r>
              <a:rPr lang="ru-RU" sz="2800" dirty="0"/>
              <a:t>.</a:t>
            </a:r>
          </a:p>
          <a:p>
            <a:endParaRPr lang="ru-RU" sz="2800" dirty="0"/>
          </a:p>
          <a:p>
            <a:r>
              <a:rPr lang="ru-RU" sz="2800" b="1" u="sng" dirty="0"/>
              <a:t>Производные </a:t>
            </a:r>
            <a:r>
              <a:rPr lang="ru-RU" sz="2800" b="1" u="sng" dirty="0">
                <a:solidFill>
                  <a:srgbClr val="FFFF00"/>
                </a:solidFill>
              </a:rPr>
              <a:t>сурьмы</a:t>
            </a:r>
            <a:r>
              <a:rPr lang="ru-RU" sz="2800" b="1" u="sng" dirty="0"/>
              <a:t> </a:t>
            </a:r>
            <a:r>
              <a:rPr lang="ru-RU" sz="2800" dirty="0"/>
              <a:t>: </a:t>
            </a:r>
            <a:r>
              <a:rPr lang="ru-RU" sz="2800" dirty="0" err="1"/>
              <a:t>солюсурьмин</a:t>
            </a:r>
            <a:r>
              <a:rPr lang="ru-RU" sz="2800" dirty="0"/>
              <a:t>.</a:t>
            </a:r>
          </a:p>
          <a:p>
            <a:endParaRPr lang="ru-RU" sz="2800" dirty="0"/>
          </a:p>
          <a:p>
            <a:r>
              <a:rPr lang="ru-RU" sz="2800" b="1" u="sng" dirty="0"/>
              <a:t>Производные </a:t>
            </a:r>
            <a:r>
              <a:rPr lang="ru-RU" sz="2800" b="1" u="sng" dirty="0">
                <a:solidFill>
                  <a:srgbClr val="FFFF00"/>
                </a:solidFill>
              </a:rPr>
              <a:t>висмута</a:t>
            </a:r>
            <a:r>
              <a:rPr lang="ru-RU" sz="2800" b="1" u="sng" dirty="0"/>
              <a:t> </a:t>
            </a:r>
            <a:r>
              <a:rPr lang="ru-RU" sz="2800" dirty="0"/>
              <a:t>: </a:t>
            </a:r>
            <a:r>
              <a:rPr lang="ru-RU" sz="2800" dirty="0" err="1"/>
              <a:t>бийохинол</a:t>
            </a:r>
            <a:r>
              <a:rPr lang="ru-RU" sz="2800" dirty="0"/>
              <a:t>, </a:t>
            </a:r>
            <a:r>
              <a:rPr lang="ru-RU" sz="2800" dirty="0" err="1"/>
              <a:t>субцитрат</a:t>
            </a:r>
            <a:r>
              <a:rPr lang="ru-RU" sz="2800" dirty="0"/>
              <a:t> висмута.</a:t>
            </a:r>
          </a:p>
          <a:p>
            <a:endParaRPr lang="ru-RU" sz="2800" dirty="0"/>
          </a:p>
          <a:p>
            <a:r>
              <a:rPr lang="ru-RU" sz="2800" b="1" u="sng" dirty="0">
                <a:solidFill>
                  <a:srgbClr val="FFFF00"/>
                </a:solidFill>
              </a:rPr>
              <a:t>Сульфамидные</a:t>
            </a:r>
            <a:r>
              <a:rPr lang="ru-RU" sz="2800" b="1" u="sng" dirty="0"/>
              <a:t> препараты </a:t>
            </a:r>
            <a:r>
              <a:rPr lang="ru-RU" sz="2800" dirty="0"/>
              <a:t>: стрептоцид, </a:t>
            </a:r>
            <a:r>
              <a:rPr lang="ru-RU" sz="2800" dirty="0" err="1"/>
              <a:t>сульфацил</a:t>
            </a:r>
            <a:r>
              <a:rPr lang="ru-RU" sz="2800" dirty="0"/>
              <a:t>- </a:t>
            </a:r>
            <a:r>
              <a:rPr lang="en-US" sz="2800" dirty="0"/>
              <a:t>Na</a:t>
            </a:r>
            <a:r>
              <a:rPr lang="ru-RU" sz="2800" dirty="0"/>
              <a:t>, бисептол-комбинация с </a:t>
            </a:r>
            <a:r>
              <a:rPr lang="ru-RU" sz="2800" dirty="0" err="1"/>
              <a:t>триметопримом</a:t>
            </a:r>
            <a:endParaRPr lang="ru-RU" sz="2800" dirty="0"/>
          </a:p>
          <a:p>
            <a:pPr algn="ctr"/>
            <a:endParaRPr lang="ru-RU" sz="2800" dirty="0"/>
          </a:p>
          <a:p>
            <a:r>
              <a:rPr lang="ru-RU" sz="2800" b="1" u="sng" dirty="0" err="1">
                <a:solidFill>
                  <a:srgbClr val="FFFF00"/>
                </a:solidFill>
              </a:rPr>
              <a:t>Фторхинолоны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/>
              <a:t>: </a:t>
            </a:r>
            <a:r>
              <a:rPr lang="ru-RU" sz="2800" dirty="0" err="1"/>
              <a:t>ципрофлоксацин</a:t>
            </a:r>
            <a:r>
              <a:rPr lang="ru-RU" sz="2800" dirty="0"/>
              <a:t>, </a:t>
            </a:r>
            <a:r>
              <a:rPr lang="ru-RU" sz="2800" dirty="0" err="1"/>
              <a:t>спарфлоксацин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0185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6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11560" y="1064925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u="sng" spc="300" dirty="0">
                <a:solidFill>
                  <a:srgbClr val="FFFF00"/>
                </a:solidFill>
              </a:rPr>
              <a:t>Противотуберкулезные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/>
              <a:t>препараты: </a:t>
            </a:r>
          </a:p>
          <a:p>
            <a:r>
              <a:rPr lang="ru-RU" sz="3600" dirty="0" err="1"/>
              <a:t>изониазид</a:t>
            </a:r>
            <a:r>
              <a:rPr lang="ru-RU" sz="3600" dirty="0"/>
              <a:t>, ПАСК, </a:t>
            </a:r>
            <a:r>
              <a:rPr lang="ru-RU" sz="3600" dirty="0" err="1"/>
              <a:t>этионамид</a:t>
            </a:r>
            <a:r>
              <a:rPr lang="ru-RU" sz="3600" dirty="0"/>
              <a:t>.</a:t>
            </a:r>
          </a:p>
          <a:p>
            <a:endParaRPr lang="ru-RU" sz="3600" dirty="0"/>
          </a:p>
          <a:p>
            <a:pPr algn="ctr"/>
            <a:r>
              <a:rPr lang="ru-RU" sz="3600" u="sng" spc="300" dirty="0">
                <a:solidFill>
                  <a:srgbClr val="FFC000"/>
                </a:solidFill>
              </a:rPr>
              <a:t>Противомалярийные</a:t>
            </a:r>
            <a:r>
              <a:rPr lang="ru-RU" sz="3600" dirty="0">
                <a:solidFill>
                  <a:srgbClr val="FFC000"/>
                </a:solidFill>
              </a:rPr>
              <a:t> </a:t>
            </a:r>
            <a:r>
              <a:rPr lang="ru-RU" sz="3600" dirty="0"/>
              <a:t>препараты:</a:t>
            </a:r>
          </a:p>
          <a:p>
            <a:r>
              <a:rPr lang="ru-RU" sz="3600" dirty="0"/>
              <a:t>хинин, </a:t>
            </a:r>
            <a:r>
              <a:rPr lang="ru-RU" sz="3600" dirty="0" err="1"/>
              <a:t>хлоридин</a:t>
            </a:r>
            <a:r>
              <a:rPr lang="ru-RU" sz="3600" dirty="0"/>
              <a:t>, плазмоцид.</a:t>
            </a:r>
          </a:p>
          <a:p>
            <a:endParaRPr lang="ru-RU" sz="3600" dirty="0"/>
          </a:p>
          <a:p>
            <a:pPr algn="ctr"/>
            <a:r>
              <a:rPr lang="ru-RU" sz="3600" u="sng" spc="300" dirty="0" err="1">
                <a:solidFill>
                  <a:schemeClr val="accent6"/>
                </a:solidFill>
              </a:rPr>
              <a:t>Противолепрозные</a:t>
            </a:r>
            <a:r>
              <a:rPr lang="ru-RU" sz="3600" dirty="0">
                <a:solidFill>
                  <a:schemeClr val="accent6"/>
                </a:solidFill>
              </a:rPr>
              <a:t> </a:t>
            </a:r>
            <a:r>
              <a:rPr lang="ru-RU" sz="3600" dirty="0"/>
              <a:t>препараты:</a:t>
            </a:r>
          </a:p>
          <a:p>
            <a:r>
              <a:rPr lang="ru-RU" sz="3600" dirty="0" err="1"/>
              <a:t>дапсон</a:t>
            </a:r>
            <a:r>
              <a:rPr lang="ru-RU" sz="3600" dirty="0"/>
              <a:t>, </a:t>
            </a:r>
            <a:r>
              <a:rPr lang="ru-RU" sz="3600" dirty="0" err="1"/>
              <a:t>солюсульфон</a:t>
            </a:r>
            <a:r>
              <a:rPr lang="ru-RU" sz="3600" dirty="0"/>
              <a:t>, </a:t>
            </a:r>
            <a:r>
              <a:rPr lang="ru-RU" sz="3600" dirty="0" err="1"/>
              <a:t>лампрен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577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110781" y="539856"/>
            <a:ext cx="71287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Антибиотики</a:t>
            </a:r>
            <a:r>
              <a:rPr lang="ru-RU" sz="2800" dirty="0"/>
              <a:t>:</a:t>
            </a:r>
          </a:p>
          <a:p>
            <a:r>
              <a:rPr lang="ru-RU" sz="2800" dirty="0"/>
              <a:t>продукты метаболизма живых организмов, их полусинтетические производные или синтетические аналоги, избирательно подавляющие рост микробов (или опухолевых клеток)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5616" y="3573016"/>
            <a:ext cx="7128792" cy="280076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FF00"/>
                </a:solidFill>
              </a:rPr>
              <a:t>Антибиоз</a:t>
            </a:r>
            <a:r>
              <a:rPr lang="ru-RU" sz="3600" dirty="0"/>
              <a:t>:</a:t>
            </a:r>
          </a:p>
          <a:p>
            <a:r>
              <a:rPr lang="ru-RU" sz="2800" dirty="0"/>
              <a:t>это микробный антагонизм, когда микробы одной популяции противодействуют другой популяции в естественных условиях или на питательных средах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39051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48680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/>
              <a:t>Классификация антибиотиков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2471405"/>
            <a:ext cx="2304256" cy="347787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u="sng" dirty="0"/>
              <a:t>По </a:t>
            </a:r>
          </a:p>
          <a:p>
            <a:pPr algn="ctr"/>
            <a:r>
              <a:rPr lang="ru-RU" sz="2000" i="1" u="sng" dirty="0"/>
              <a:t>происхождению:</a:t>
            </a:r>
          </a:p>
          <a:p>
            <a:pPr algn="ctr"/>
            <a:endParaRPr lang="ru-RU" sz="2000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/>
              <a:t>Микробного происхождения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/>
              <a:t>Растительного происхождения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/>
              <a:t>Животного происхождения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15816" y="2491149"/>
            <a:ext cx="1872208" cy="317009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u="sng" dirty="0"/>
              <a:t>По  способу</a:t>
            </a:r>
          </a:p>
          <a:p>
            <a:pPr algn="ctr"/>
            <a:r>
              <a:rPr lang="ru-RU" sz="2000" i="1" u="sng" dirty="0"/>
              <a:t>получения:</a:t>
            </a:r>
          </a:p>
          <a:p>
            <a:endParaRPr lang="ru-RU" sz="2000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/>
              <a:t>Природные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 err="1"/>
              <a:t>Полусинте-тические</a:t>
            </a:r>
            <a:endParaRPr lang="ru-RU" sz="2000" dirty="0"/>
          </a:p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 err="1"/>
              <a:t>Синтетиче-ские</a:t>
            </a:r>
            <a:r>
              <a:rPr lang="ru-RU" sz="2000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6056" y="2499861"/>
            <a:ext cx="1728192" cy="258532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i="1" u="sng" dirty="0"/>
              <a:t>По  спектру</a:t>
            </a:r>
          </a:p>
          <a:p>
            <a:pPr algn="ctr"/>
            <a:r>
              <a:rPr lang="ru-RU" i="1" u="sng" dirty="0"/>
              <a:t>действия</a:t>
            </a:r>
            <a:r>
              <a:rPr lang="ru-RU" u="sng" dirty="0"/>
              <a:t>:</a:t>
            </a:r>
          </a:p>
          <a:p>
            <a:pPr algn="ctr"/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Широкого спектра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Узкого спектра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164288" y="2492896"/>
            <a:ext cx="1728192" cy="203132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i="1" u="sng" dirty="0"/>
              <a:t>По эффекту:</a:t>
            </a:r>
          </a:p>
          <a:p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 err="1"/>
              <a:t>Микробо</a:t>
            </a:r>
            <a:r>
              <a:rPr lang="ru-RU" dirty="0"/>
              <a:t>-статические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 err="1"/>
              <a:t>Микроби-цидные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9065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D105-8286-436C-9B04-4606307ED7B9}" type="slidenum">
              <a:rPr lang="ru-RU" smtClean="0"/>
              <a:t>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83568" y="476672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tx2"/>
                </a:solidFill>
              </a:rPr>
              <a:t>История открытия антибиотиков:</a:t>
            </a:r>
          </a:p>
          <a:p>
            <a:pPr algn="ctr"/>
            <a:r>
              <a:rPr lang="ru-RU" sz="3200" dirty="0">
                <a:solidFill>
                  <a:schemeClr val="tx2"/>
                </a:solidFill>
              </a:rPr>
              <a:t> роль выдающихся ученых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1042" y="2001029"/>
            <a:ext cx="512127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FF00"/>
                </a:solidFill>
              </a:rPr>
              <a:t>19-й  век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spc="300" dirty="0" err="1"/>
              <a:t>В.Полотебнов,А.Манассеин</a:t>
            </a:r>
            <a:endParaRPr lang="ru-RU" sz="2400" spc="3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spc="300" dirty="0" err="1"/>
              <a:t>Л.Пастер</a:t>
            </a:r>
            <a:endParaRPr lang="ru-RU" sz="2400" spc="3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spc="300" dirty="0" err="1"/>
              <a:t>И.Мечников</a:t>
            </a:r>
            <a:endParaRPr lang="ru-RU" sz="2400" spc="300" dirty="0"/>
          </a:p>
          <a:p>
            <a:pPr marL="285750" indent="-285750" algn="just">
              <a:buFont typeface="Arial" pitchFamily="34" charset="0"/>
              <a:buChar char="•"/>
            </a:pPr>
            <a:endParaRPr lang="ru-RU" sz="2400" dirty="0"/>
          </a:p>
          <a:p>
            <a:r>
              <a:rPr lang="ru-RU" sz="2400" dirty="0">
                <a:solidFill>
                  <a:srgbClr val="FFFF00"/>
                </a:solidFill>
              </a:rPr>
              <a:t>20-й  век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spc="300" dirty="0"/>
              <a:t>1928 г.</a:t>
            </a:r>
            <a:r>
              <a:rPr lang="ru-RU" sz="2400" dirty="0"/>
              <a:t>  </a:t>
            </a:r>
            <a:r>
              <a:rPr lang="ru-RU" sz="2400" spc="300" dirty="0" err="1"/>
              <a:t>А.Флеминг</a:t>
            </a:r>
            <a:endParaRPr lang="ru-RU" sz="2400" spc="3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spc="300" dirty="0"/>
              <a:t>1940 г. </a:t>
            </a:r>
            <a:r>
              <a:rPr lang="ru-RU" sz="2400" spc="300" dirty="0" err="1"/>
              <a:t>Э.Чейн</a:t>
            </a:r>
            <a:r>
              <a:rPr lang="ru-RU" sz="2400" spc="300" dirty="0"/>
              <a:t>, </a:t>
            </a:r>
            <a:r>
              <a:rPr lang="ru-RU" sz="2400" spc="300" dirty="0" err="1"/>
              <a:t>Г.Флори</a:t>
            </a:r>
            <a:endParaRPr lang="ru-RU" sz="2400" spc="3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spc="300" dirty="0"/>
              <a:t>1942 г. </a:t>
            </a:r>
            <a:r>
              <a:rPr lang="ru-RU" sz="2400" spc="300" dirty="0" err="1"/>
              <a:t>З.Ермольева</a:t>
            </a:r>
            <a:endParaRPr lang="ru-RU" sz="2400" spc="3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spc="300" dirty="0"/>
              <a:t>1943 г. </a:t>
            </a:r>
            <a:r>
              <a:rPr lang="ru-RU" sz="2400" spc="300" dirty="0" err="1"/>
              <a:t>С.Ваксман</a:t>
            </a:r>
            <a:endParaRPr lang="ru-RU" sz="2400" spc="3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spc="300" dirty="0"/>
              <a:t>1957 г. </a:t>
            </a:r>
            <a:r>
              <a:rPr lang="ru-RU" sz="2400" spc="300" dirty="0" err="1"/>
              <a:t>Д.Батчелор</a:t>
            </a:r>
            <a:endParaRPr lang="ru-RU" sz="2400" spc="300" dirty="0"/>
          </a:p>
          <a:p>
            <a:pPr marL="285750" indent="-285750">
              <a:buFont typeface="Arial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7254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496</Words>
  <Application>Microsoft Office PowerPoint</Application>
  <PresentationFormat>Экран (4:3)</PresentationFormat>
  <Paragraphs>155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Микробиологические  основы химиотерапии  инфекционных заболеваний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Микробиологические  основы химиотерапии  инфекционных заболеваний</dc:title>
  <dc:creator>Саша</dc:creator>
  <cp:lastModifiedBy>adaudova@mail.ru</cp:lastModifiedBy>
  <cp:revision>39</cp:revision>
  <dcterms:created xsi:type="dcterms:W3CDTF">2013-03-23T15:42:36Z</dcterms:created>
  <dcterms:modified xsi:type="dcterms:W3CDTF">2020-03-18T08:59:47Z</dcterms:modified>
</cp:coreProperties>
</file>