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75" r:id="rId7"/>
    <p:sldId id="292" r:id="rId8"/>
    <p:sldId id="276" r:id="rId9"/>
    <p:sldId id="277" r:id="rId10"/>
    <p:sldId id="294" r:id="rId11"/>
    <p:sldId id="293" r:id="rId12"/>
    <p:sldId id="278" r:id="rId13"/>
    <p:sldId id="279" r:id="rId14"/>
    <p:sldId id="295" r:id="rId15"/>
    <p:sldId id="280" r:id="rId16"/>
    <p:sldId id="281" r:id="rId17"/>
    <p:sldId id="282" r:id="rId18"/>
    <p:sldId id="285" r:id="rId19"/>
    <p:sldId id="283" r:id="rId20"/>
    <p:sldId id="284" r:id="rId21"/>
    <p:sldId id="288" r:id="rId22"/>
    <p:sldId id="286" r:id="rId23"/>
    <p:sldId id="287" r:id="rId24"/>
    <p:sldId id="297" r:id="rId25"/>
    <p:sldId id="296" r:id="rId26"/>
    <p:sldId id="289" r:id="rId27"/>
    <p:sldId id="298" r:id="rId28"/>
    <p:sldId id="290" r:id="rId29"/>
    <p:sldId id="291" r:id="rId30"/>
    <p:sldId id="299" r:id="rId31"/>
    <p:sldId id="274" r:id="rId32"/>
    <p:sldId id="265" r:id="rId33"/>
    <p:sldId id="266" r:id="rId34"/>
    <p:sldId id="267" r:id="rId35"/>
    <p:sldId id="269" r:id="rId36"/>
    <p:sldId id="270" r:id="rId37"/>
    <p:sldId id="271" r:id="rId38"/>
    <p:sldId id="272" r:id="rId39"/>
    <p:sldId id="27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9999"/>
    <a:srgbClr val="0080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6"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0BF973-F2A7-48C9-B145-CCA0AFC63A86}" type="datetimeFigureOut">
              <a:rPr lang="ru-RU" smtClean="0"/>
              <a:pPr/>
              <a:t>20.04.2016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9CC4CE-622E-470F-9170-80FAE79B4C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F973-F2A7-48C9-B145-CCA0AFC63A86}" type="datetimeFigureOut">
              <a:rPr lang="ru-RU" smtClean="0"/>
              <a:pPr/>
              <a:t>20.04.2016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CC4CE-622E-470F-9170-80FAE79B4C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9987" y="116632"/>
            <a:ext cx="8924938" cy="954107"/>
          </a:xfrm>
          <a:prstGeom prst="rect">
            <a:avLst/>
          </a:prstGeom>
        </p:spPr>
        <p:txBody>
          <a:bodyPr wrap="square">
            <a:spAutoFit/>
          </a:bodyPr>
          <a:lstStyle/>
          <a:p>
            <a:pPr algn="ctr"/>
            <a:r>
              <a:rPr lang="fr-FR" sz="2800" b="1" cap="all" dirty="0" smtClean="0">
                <a:ln w="9000" cmpd="sng">
                  <a:solidFill>
                    <a:schemeClr val="accent4">
                      <a:shade val="50000"/>
                      <a:satMod val="120000"/>
                    </a:schemeClr>
                  </a:solidFill>
                  <a:prstDash val="solid"/>
                </a:ln>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effectLst>
                  <a:glow rad="101600">
                    <a:schemeClr val="accent4">
                      <a:satMod val="175000"/>
                      <a:alpha val="40000"/>
                    </a:schemeClr>
                  </a:glow>
                  <a:reflection blurRad="6350" stA="60000" endA="900" endPos="58000" dir="5400000" sy="-100000" algn="bl" rotWithShape="0"/>
                </a:effectLst>
              </a:rPr>
              <a:t>Les programmes complexes de la prévention des maladies dentaires.</a:t>
            </a:r>
            <a:endParaRPr lang="ru-RU" sz="2800" dirty="0"/>
          </a:p>
        </p:txBody>
      </p:sp>
      <p:sp>
        <p:nvSpPr>
          <p:cNvPr id="2" name="Прямоугольник 1"/>
          <p:cNvSpPr/>
          <p:nvPr/>
        </p:nvSpPr>
        <p:spPr>
          <a:xfrm>
            <a:off x="20912" y="5499357"/>
            <a:ext cx="9123088" cy="1384995"/>
          </a:xfrm>
          <a:prstGeom prst="rect">
            <a:avLst/>
          </a:prstGeom>
        </p:spPr>
        <p:txBody>
          <a:bodyPr wrap="square">
            <a:spAutoFit/>
          </a:bodyPr>
          <a:lstStyle/>
          <a:p>
            <a:pPr lvl="0" algn="ctr"/>
            <a:r>
              <a:rPr lang="fr-FR" sz="2800" b="1" cap="all" dirty="0" smtClean="0">
                <a:ln w="9000" cmpd="sng">
                  <a:solidFill>
                    <a:srgbClr val="8064A2">
                      <a:shade val="50000"/>
                      <a:satMod val="120000"/>
                    </a:srgbClr>
                  </a:solidFill>
                  <a:prstDash val="solid"/>
                </a:ln>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effectLst>
                  <a:glow rad="101600">
                    <a:srgbClr val="8064A2">
                      <a:satMod val="175000"/>
                      <a:alpha val="40000"/>
                    </a:srgbClr>
                  </a:glow>
                  <a:reflection blurRad="6350" stA="60000" endA="900" endPos="58000" dir="5400000" sy="-100000" algn="bl" rotWithShape="0"/>
                </a:effectLst>
              </a:rPr>
              <a:t>L'analyse de la situation est une base de la planification des programmes de prévention.</a:t>
            </a:r>
            <a:endParaRPr lang="ru-RU" sz="2800" dirty="0">
              <a:solidFill>
                <a:prstClr val="black"/>
              </a:solidFill>
            </a:endParaRPr>
          </a:p>
        </p:txBody>
      </p:sp>
      <p:pic>
        <p:nvPicPr>
          <p:cNvPr id="1026" name="Picture 2" descr="http://sexconf.ru/image/55e95c47069d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2785">
            <a:off x="78798" y="1550138"/>
            <a:ext cx="5079804" cy="380985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dentnn.ru/wp-content/uploads/wall_gallery_smile/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5545" y="2369438"/>
            <a:ext cx="3542810" cy="23630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424936" cy="1631216"/>
          </a:xfrm>
          <a:prstGeom prst="rect">
            <a:avLst/>
          </a:prstGeom>
        </p:spPr>
        <p:txBody>
          <a:bodyPr wrap="square">
            <a:spAutoFit/>
          </a:bodyPr>
          <a:lstStyle/>
          <a:p>
            <a:r>
              <a:rPr lang="ru-RU"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a:t>
            </a:r>
            <a:r>
              <a:rPr lang="fr-F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Calibrage entre experts.</a:t>
            </a:r>
            <a:endPar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b="1" dirty="0" smtClean="0"/>
              <a:t>Tous les spécialistes examinent groupe des patients (25-30 personnes) et comparent les résultats obtenus par les chercheurs différents. On croit que les résultats doivent être identiques à au moins en 85% cas.</a:t>
            </a:r>
            <a:endParaRPr lang="ru-RU" dirty="0"/>
          </a:p>
        </p:txBody>
      </p:sp>
      <p:pic>
        <p:nvPicPr>
          <p:cNvPr id="10244" name="Picture 4" descr="http://www.konsilium.ru/sites/default/files/services/oral-and-maxillofacial-surgery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81461"/>
            <a:ext cx="6441552" cy="42930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http://www.arbesplus.cz/files/shutterstock_531566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8482" y="1484784"/>
            <a:ext cx="3240360"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340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16633"/>
            <a:ext cx="9036496" cy="2400657"/>
          </a:xfrm>
          <a:prstGeom prst="rect">
            <a:avLst/>
          </a:prstGeom>
        </p:spPr>
        <p:txBody>
          <a:bodyPr wrap="square">
            <a:spAutoFit/>
          </a:bodyPr>
          <a:lstStyle/>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 </a:t>
            </a: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calibrage du spécialiste "à l'intérieur de soi-même".</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b="1" dirty="0" smtClean="0"/>
              <a:t>Au cours de la journée de travail il est nécessaire de calibrer le chercheur, parce que vers la fin du travail la fatigue développe et les taux d'erreur augmente.</a:t>
            </a:r>
          </a:p>
          <a:p>
            <a:r>
              <a:rPr lang="fr-FR" b="1" dirty="0" smtClean="0"/>
              <a:t>Pour réduire le nombre de ces erreurs chaque chercheur doit réexaminer chaque patient sur dix, sans savoir s'il inspecte pour la première ou la deuxième fois. </a:t>
            </a:r>
          </a:p>
          <a:p>
            <a:r>
              <a:rPr lang="fr-FR" b="1" dirty="0" smtClean="0"/>
              <a:t>Précision des résultats de ce type d'étalonnage doit être d'au moins 85%.</a:t>
            </a:r>
            <a:endParaRPr lang="ru-RU" b="1" dirty="0"/>
          </a:p>
        </p:txBody>
      </p:sp>
      <p:sp>
        <p:nvSpPr>
          <p:cNvPr id="3" name="Прямоугольник 2"/>
          <p:cNvSpPr/>
          <p:nvPr/>
        </p:nvSpPr>
        <p:spPr>
          <a:xfrm>
            <a:off x="3779912" y="4293096"/>
            <a:ext cx="5076056" cy="1631216"/>
          </a:xfrm>
          <a:prstGeom prst="rect">
            <a:avLst/>
          </a:prstGeom>
        </p:spPr>
        <p:txBody>
          <a:bodyPr wrap="square">
            <a:spAutoFit/>
          </a:bodyPr>
          <a:lstStyle/>
          <a:p>
            <a:r>
              <a:rPr lang="fr-FR" sz="2000" b="1" dirty="0" smtClean="0"/>
              <a:t>On réalise l'enquête à l'aide d'un ensemble standard d'outils dans un fauteuil dentaire. Pour déterminer l'état des tissus parodontaux on utilise une sonde spéciale boutonnée. </a:t>
            </a:r>
            <a:endParaRPr lang="ru-RU" sz="2000" b="1" dirty="0"/>
          </a:p>
        </p:txBody>
      </p:sp>
    </p:spTree>
    <p:extLst>
      <p:ext uri="{BB962C8B-B14F-4D97-AF65-F5344CB8AC3E}">
        <p14:creationId xmlns:p14="http://schemas.microsoft.com/office/powerpoint/2010/main" xmlns="" val="319597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omatlife.ru/sites/default/files/field/image/metallokeramika_ili_fotopolime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1196752"/>
            <a:ext cx="30480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5682" y="39425"/>
            <a:ext cx="9010813" cy="1754326"/>
          </a:xfrm>
          <a:prstGeom prst="rect">
            <a:avLst/>
          </a:prstGeom>
        </p:spPr>
        <p:txBody>
          <a:bodyPr wrap="square">
            <a:spAutoFit/>
          </a:bodyPr>
          <a:lstStyle/>
          <a:p>
            <a:r>
              <a:rPr lang="fr-FR" b="1" dirty="0" smtClean="0"/>
              <a:t>L'enquête se réalise dans plusieurs zones de la ville ou de la région qui se distinquent par les caractéristiques climatiques et géographiques, l'état de l'environnement, la présence ou l'absence des entreprises industrielles, la teneur du fluorure dans l'eau potable etc.</a:t>
            </a:r>
          </a:p>
          <a:p>
            <a:r>
              <a:rPr lang="fr-FR" b="1" dirty="0" smtClean="0"/>
              <a:t>De plus les données de la population urbaine et rurale doivent être séparées</a:t>
            </a:r>
            <a:endParaRPr lang="ru-RU" b="1" dirty="0" smtClean="0"/>
          </a:p>
        </p:txBody>
      </p:sp>
      <p:sp>
        <p:nvSpPr>
          <p:cNvPr id="3" name="Прямоугольник 2"/>
          <p:cNvSpPr/>
          <p:nvPr/>
        </p:nvSpPr>
        <p:spPr>
          <a:xfrm>
            <a:off x="179511" y="3284984"/>
            <a:ext cx="8856983" cy="3416320"/>
          </a:xfrm>
          <a:prstGeom prst="rect">
            <a:avLst/>
          </a:prstGeom>
        </p:spPr>
        <p:txBody>
          <a:bodyPr wrap="square">
            <a:spAutoFit/>
          </a:bodyPr>
          <a:lstStyle/>
          <a:p>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Selon la méthodologie l'OMS on examinent les groupes suivants clés d'âge: 5-6 ans, 12 ans, 15 ans, 35-44 ans, 65 ans et plus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b="1" dirty="0" smtClean="0"/>
              <a:t>L’examen de la population </a:t>
            </a:r>
          </a:p>
          <a:p>
            <a:r>
              <a:rPr lang="fr-FR" b="1" dirty="0" smtClean="0"/>
              <a:t>5-6 ans: conduit à la conclusion sur l'état et les besoins dans le traitement des dents temporaires;</a:t>
            </a:r>
          </a:p>
          <a:p>
            <a:r>
              <a:rPr lang="fr-FR" b="1" dirty="0" smtClean="0"/>
              <a:t>12 ans - la conclusion sur la situation et les besoins dans le traitement des dents permanentes;</a:t>
            </a:r>
          </a:p>
          <a:p>
            <a:r>
              <a:rPr lang="fr-FR" b="1" dirty="0" smtClean="0"/>
              <a:t>15 ans - la conclusion sur les besoins dans le traitement des maladies parodontales;</a:t>
            </a:r>
          </a:p>
          <a:p>
            <a:r>
              <a:rPr lang="fr-FR" b="1" dirty="0" smtClean="0"/>
              <a:t>35-44 ans - la conclusion sur le besoin de soins dentaires complets;</a:t>
            </a:r>
          </a:p>
          <a:p>
            <a:r>
              <a:rPr lang="fr-FR" b="1" dirty="0" smtClean="0"/>
              <a:t>65 ans et plus - sur une aide possible aux personnes de cet âge.</a:t>
            </a:r>
            <a:endParaRPr lang="ru-RU" b="1" dirty="0"/>
          </a:p>
        </p:txBody>
      </p:sp>
      <p:pic>
        <p:nvPicPr>
          <p:cNvPr id="11268" name="Picture 4" descr="http://media3.onsugar.com/files/2014/04/23/552/n/24155406/35ea50718372bb47_teeth.xxxlarge_2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0626" y="1563347"/>
            <a:ext cx="2671437" cy="17818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178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astelobrancoodonto.com.br/images/temp/slider_img_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330" y="3573016"/>
            <a:ext cx="6582008" cy="30441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0" y="285728"/>
            <a:ext cx="9144000" cy="2646878"/>
          </a:xfrm>
          <a:prstGeom prst="rect">
            <a:avLst/>
          </a:prstGeom>
        </p:spPr>
        <p:txBody>
          <a:bodyPr wrap="square">
            <a:spAutoFit/>
          </a:bodyPr>
          <a:lstStyle/>
          <a:p>
            <a:r>
              <a:rPr lang="fr-FR" b="1" dirty="0" smtClean="0"/>
              <a:t>Dans les zones avec différentes conditions climatiques et géographiques et le niveau de fluorure dans l'eau potable, la présence ou l'absence de contamination de l'environnement il faut examiner </a:t>
            </a:r>
            <a:r>
              <a:rPr lang="ru-RU" b="1" dirty="0" smtClean="0"/>
              <a:t> </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50</a:t>
            </a:r>
            <a:r>
              <a:rPr lang="ru-RU" b="1" dirty="0"/>
              <a:t> </a:t>
            </a:r>
            <a:r>
              <a:rPr lang="fr-FR" b="1" dirty="0" smtClean="0"/>
              <a:t>personnes de la population rurale et urbaine du même groupe d'âge.</a:t>
            </a:r>
          </a:p>
          <a:p>
            <a:r>
              <a:rPr lang="fr-FR" b="1" dirty="0" smtClean="0"/>
              <a:t>Ainsi, on examine </a:t>
            </a:r>
            <a:r>
              <a:rPr lang="ru-RU" b="1" dirty="0" smtClean="0"/>
              <a:t> </a:t>
            </a:r>
            <a:r>
              <a:rPr lang="ru-RU" sz="2400" b="1" dirty="0" smtClean="0">
                <a:solidFill>
                  <a:srgbClr val="FF0000"/>
                </a:solidFill>
              </a:rPr>
              <a:t>500 </a:t>
            </a:r>
            <a:r>
              <a:rPr lang="fr-FR" b="1" dirty="0" smtClean="0"/>
              <a:t>personnes, et dans la région, composée de 5-10 districts, différentes les unes des autres en termes du logement, de la nourriture, des facteurs de risque de maladies dentaires </a:t>
            </a:r>
            <a:r>
              <a:rPr lang="fr-FR" b="1" dirty="0" smtClean="0"/>
              <a:t>diverse</a:t>
            </a:r>
            <a:r>
              <a:rPr lang="en-US" b="1" dirty="0" smtClean="0"/>
              <a:t>s</a:t>
            </a:r>
            <a:r>
              <a:rPr lang="fr-FR" b="1" dirty="0" smtClean="0"/>
              <a:t>, respectivement</a:t>
            </a:r>
            <a:r>
              <a:rPr lang="ru-RU" b="1" dirty="0" smtClean="0"/>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2500 – 5000 </a:t>
            </a:r>
            <a:r>
              <a:rPr lang="fr-FR" b="1" dirty="0" smtClean="0"/>
              <a:t>personnes</a:t>
            </a:r>
            <a:r>
              <a:rPr lang="ru-RU" b="1" dirty="0" smtClean="0"/>
              <a:t>.</a:t>
            </a:r>
            <a:endParaRPr lang="ru-RU" b="1" i="1" dirty="0"/>
          </a:p>
        </p:txBody>
      </p:sp>
      <p:sp>
        <p:nvSpPr>
          <p:cNvPr id="6" name="Овал 5"/>
          <p:cNvSpPr/>
          <p:nvPr/>
        </p:nvSpPr>
        <p:spPr>
          <a:xfrm>
            <a:off x="4499992" y="2924944"/>
            <a:ext cx="4536504" cy="3933055"/>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w="117475" cmpd="thinThick">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Après l'examen tous les résultats sont résumés dans le tableau, et les données reçues nous permettent de juger de la présence de maladies dentaires et la nécessité d'un traitement thérapeutique, chirurgical, orthopédique, orthodontique et de la prophylaxie</a:t>
            </a:r>
            <a:r>
              <a:rPr lang="ru-RU"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51594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2708434"/>
          </a:xfrm>
          <a:prstGeom prst="rect">
            <a:avLst/>
          </a:prstGeom>
        </p:spPr>
        <p:txBody>
          <a:bodyPr wrap="square">
            <a:spAutoFit/>
          </a:bodyPr>
          <a:lstStyle/>
          <a:p>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Une enquête épidémiologique est recommandé 1 fois par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a:t>
            </a: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ans</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Tous les matériaux réçus dans les pays différents sont représentés dans la base des données de l'OMS. Maintenant partout dans le monde, et dans notre pays, il y a un processus d'accumulation de l'information de l'état de la santé de la population (dont dentaire) et le suivi des tendances de sa dynamique.</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314" name="Picture 2" descr="http://content-mcdn.ethnos.gr/filesystem/images/20111004/low/assets_LARGE_t_183761_5383979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174073"/>
            <a:ext cx="5030049" cy="335127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www.skai.gr/files/1/aristidis-stavros%20samouilidis/october%202013/po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92669">
            <a:off x="5129698" y="3689903"/>
            <a:ext cx="3667597" cy="2457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343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42" y="154"/>
            <a:ext cx="9036496" cy="6063198"/>
          </a:xfrm>
          <a:prstGeom prst="rect">
            <a:avLst/>
          </a:prstGeom>
        </p:spPr>
        <p:txBody>
          <a:bodyPr wrap="square">
            <a:spAutoFit/>
          </a:bodyPr>
          <a:lstStyle/>
          <a:p>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FORMULATION DES BUTS ET OBJECTIFS </a:t>
            </a: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b="1" dirty="0" smtClean="0"/>
              <a:t> Les objectifs du programme doivent être réels et tenir compte du niveau de prestation de services dentaires avec des ressources matérielles.</a:t>
            </a:r>
          </a:p>
          <a:p>
            <a:r>
              <a:rPr lang="fr-FR" b="1" dirty="0" smtClean="0"/>
              <a:t>Ils ne doivent pas être isolées, ils doivent combiner avec les objectifs et les buts d'autres domaines de la médecine. </a:t>
            </a:r>
          </a:p>
          <a:p>
            <a:r>
              <a:rPr lang="fr-FR" b="1" dirty="0" smtClean="0"/>
              <a:t>L'analyse de la situation après avoir mené une enquête épidémiologique aide à définir des buts et des objectifs mesurables du programme de la prophylaxie </a:t>
            </a:r>
            <a:r>
              <a:rPr lang="fr-FR" b="1" dirty="0" smtClean="0"/>
              <a:t>des </a:t>
            </a:r>
            <a:r>
              <a:rPr lang="fr-FR" b="1" dirty="0" smtClean="0"/>
              <a:t>maladies dentaires. </a:t>
            </a:r>
            <a:r>
              <a:rPr lang="ru-RU" b="1" dirty="0"/>
              <a:t/>
            </a:r>
            <a:br>
              <a:rPr lang="ru-RU" b="1" dirty="0"/>
            </a:b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En formulant les objectifs il est nécessaire de répondre aux questions suivantes</a:t>
            </a:r>
          </a:p>
          <a:p>
            <a:endPar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pPr>
              <a:buFontTx/>
              <a:buChar char="-"/>
            </a:pP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L'apparition </a:t>
            </a: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de quelles maladies dentaires peut être évitée</a:t>
            </a: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a:t>
            </a:r>
            <a:endParaRPr lang="ru-RU"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pPr>
              <a:buFontTx/>
              <a:buChar char="-"/>
            </a:pPr>
            <a:endPar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-parmi lesquels groupes de la population la mise en application des programmes préventifs est le plus </a:t>
            </a: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efficace</a:t>
            </a:r>
            <a:endParaRPr lang="ru-RU"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endPar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pPr>
              <a:buFontTx/>
              <a:buChar char="-"/>
            </a:pP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Comment </a:t>
            </a: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atteindre les objectifs fixés le plus rapidement</a:t>
            </a:r>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a:t>
            </a:r>
            <a:endParaRPr lang="ru-RU"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pPr>
              <a:buFontTx/>
              <a:buChar char="-"/>
            </a:pPr>
            <a:endPar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a:p>
            <a:r>
              <a:rPr lang="fr-FR" b="1" i="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Quelles ressources (le personnel, l'équipement, les finances) sont nécessaires pour exécuter le programme?</a:t>
            </a:r>
            <a:endParaRPr lang="ru-RU" b="1" i="1" cap="all" dirty="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89479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6896" y="116632"/>
            <a:ext cx="9137104" cy="5632311"/>
          </a:xfrm>
          <a:prstGeom prst="rect">
            <a:avLst/>
          </a:prstGeom>
        </p:spPr>
        <p:txBody>
          <a:bodyPr wrap="square">
            <a:spAutoFit/>
          </a:bodyPr>
          <a:lstStyle/>
          <a:p>
            <a:r>
              <a:rPr lang="fr-FR" b="1" cap="all" dirty="0" smtClean="0">
                <a:ln w="9000" cmpd="sng">
                  <a:solidFill>
                    <a:srgbClr val="002060"/>
                  </a:solidFill>
                  <a:prstDash val="solid"/>
                </a:ln>
                <a:solidFill>
                  <a:srgbClr val="00B0F0"/>
                </a:solidFill>
                <a:effectLst>
                  <a:reflection blurRad="12700" stA="28000" endPos="45000" dist="1000" dir="5400000" sy="-100000" algn="bl" rotWithShape="0"/>
                </a:effectLst>
              </a:rPr>
              <a:t>Les objectifs du programme de prévention doivent être mesurables, de sorte que vous pouvez évaluer son efficacité, y compris des économies de coûts matéiels. Ils devraient tenir compte des objectifs globaux de l'OMS que le monde fait face des dentistes pour atteindre vers 2020</a:t>
            </a:r>
            <a:r>
              <a:rPr lang="fr-FR" b="1" cap="all" dirty="0" smtClean="0">
                <a:ln w="9000" cmpd="sng">
                  <a:solidFill>
                    <a:srgbClr val="002060"/>
                  </a:solidFill>
                  <a:prstDash val="solid"/>
                </a:ln>
                <a:solidFill>
                  <a:srgbClr val="00B0F0"/>
                </a:solidFill>
                <a:effectLst>
                  <a:reflection blurRad="12700" stA="28000" endPos="45000" dist="1000" dir="5400000" sy="-100000" algn="bl" rotWithShape="0"/>
                </a:effectLst>
              </a:rPr>
              <a:t>:</a:t>
            </a:r>
            <a:endParaRPr lang="ru-RU" b="1" cap="all" dirty="0" smtClean="0">
              <a:ln w="9000" cmpd="sng">
                <a:solidFill>
                  <a:srgbClr val="002060"/>
                </a:solidFill>
                <a:prstDash val="solid"/>
              </a:ln>
              <a:solidFill>
                <a:srgbClr val="00B0F0"/>
              </a:solidFill>
              <a:effectLst>
                <a:reflection blurRad="12700" stA="28000" endPos="45000" dist="1000" dir="5400000" sy="-100000" algn="bl" rotWithShape="0"/>
              </a:effectLst>
            </a:endParaRPr>
          </a:p>
          <a:p>
            <a:endPar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endParaRPr>
          </a:p>
          <a:p>
            <a:r>
              <a:rPr lang="fr-FR" b="1" cap="all" dirty="0" smtClean="0">
                <a:ln w="9000" cmpd="sng">
                  <a:solidFill>
                    <a:srgbClr val="FF0000"/>
                  </a:solidFill>
                  <a:prstDash val="solid"/>
                </a:ln>
                <a:solidFill>
                  <a:srgbClr val="FF0000"/>
                </a:solidFill>
                <a:effectLst>
                  <a:reflection blurRad="12700" stA="28000" endPos="45000" dist="1000" dir="5400000" sy="-100000" algn="bl" rotWithShape="0"/>
                </a:effectLst>
              </a:rPr>
              <a:t>1. 50% des enfants de 5-6 ans doivent avoir des dents intactes;</a:t>
            </a:r>
          </a:p>
          <a:p>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2. L'indice CPE de enfants de 12 ans ne devrait pas dépasser 3, 0, et le composant "P" (plombage) dans la structure de l'indice CPE devrait être augmemté jusqu'à 85%;</a:t>
            </a:r>
          </a:p>
          <a:p>
            <a:r>
              <a:rPr lang="fr-FR" b="1" cap="all" dirty="0" smtClean="0">
                <a:ln w="9000" cmpd="sng">
                  <a:solidFill>
                    <a:srgbClr val="92D050"/>
                  </a:solidFill>
                  <a:prstDash val="solid"/>
                </a:ln>
                <a:solidFill>
                  <a:srgbClr val="00B050"/>
                </a:solidFill>
                <a:effectLst>
                  <a:reflection blurRad="12700" stA="28000" endPos="45000" dist="1000" dir="5400000" sy="-100000" algn="bl" rotWithShape="0"/>
                </a:effectLst>
              </a:rPr>
              <a:t>3. 85% de la population de 18 ans ne devrait pas avoir les dents extrait;</a:t>
            </a:r>
          </a:p>
          <a:p>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4. </a:t>
            </a:r>
            <a:r>
              <a:rPr lang="fr-FR" b="1" cap="all" dirty="0" smtClean="0">
                <a:ln w="9000" cmpd="sng">
                  <a:solidFill>
                    <a:schemeClr val="accent2">
                      <a:lumMod val="60000"/>
                      <a:lumOff val="40000"/>
                    </a:schemeClr>
                  </a:solidFill>
                  <a:prstDash val="solid"/>
                </a:ln>
                <a:solidFill>
                  <a:schemeClr val="accent2">
                    <a:lumMod val="75000"/>
                  </a:schemeClr>
                </a:solidFill>
                <a:effectLst>
                  <a:reflection blurRad="12700" stA="28000" endPos="45000" dist="1000" dir="5400000" sy="-100000" algn="bl" rotWithShape="0"/>
                </a:effectLst>
              </a:rPr>
              <a:t>Le nombre de personnes édentées de l'âge 35-44 ans devrait être réduit еn 50% par rapport au niveau actuel;</a:t>
            </a:r>
            <a:endParaRPr lang="fr-FR" b="1" cap="all" dirty="0" smtClean="0">
              <a:ln w="9000" cmpd="sng">
                <a:solidFill>
                  <a:schemeClr val="accent2">
                    <a:lumMod val="60000"/>
                    <a:lumOff val="40000"/>
                  </a:schemeClr>
                </a:solidFill>
                <a:prstDash val="solid"/>
              </a:ln>
              <a:solidFill>
                <a:schemeClr val="accent2">
                  <a:lumMod val="75000"/>
                </a:schemeClr>
              </a:solidFill>
              <a:effectLst>
                <a:reflection blurRad="12700" stA="28000" endPos="45000" dist="1000" dir="5400000" sy="-100000" algn="bl" rotWithShape="0"/>
              </a:effectLst>
            </a:endParaRPr>
          </a:p>
          <a:p>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5. Le </a:t>
            </a:r>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nombre </a:t>
            </a:r>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de personnes édentées âgées de 65 ans et plus devrait être réduit en 25% par rapport au niveau actuel;</a:t>
            </a:r>
          </a:p>
          <a:p>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6. </a:t>
            </a:r>
            <a:r>
              <a:rPr lang="fr-FR" b="1" cap="all" dirty="0" smtClean="0">
                <a:ln w="9000" cmpd="sng">
                  <a:solidFill>
                    <a:schemeClr val="accent6">
                      <a:lumMod val="75000"/>
                    </a:schemeClr>
                  </a:solidFill>
                  <a:prstDash val="solid"/>
                </a:ln>
                <a:solidFill>
                  <a:srgbClr val="FFC000"/>
                </a:solidFill>
                <a:effectLst>
                  <a:reflection blurRad="12700" stA="28000" endPos="45000" dist="1000" dir="5400000" sy="-100000" algn="bl" rotWithShape="0"/>
                </a:effectLst>
              </a:rPr>
              <a:t>Il faut sauver 3 sextants parodontals intacts chez 75% des adolescents de15 ans</a:t>
            </a:r>
          </a:p>
          <a:p>
            <a:r>
              <a:rPr lang="fr-FR" b="1" cap="all" dirty="0" smtClean="0">
                <a:ln w="9000" cmpd="sng">
                  <a:solidFill>
                    <a:srgbClr val="002060"/>
                  </a:solidFill>
                  <a:prstDash val="solid"/>
                </a:ln>
                <a:solidFill>
                  <a:srgbClr val="6600FF"/>
                </a:solidFill>
                <a:effectLst>
                  <a:reflection blurRad="12700" stA="28000" endPos="45000" dist="1000" dir="5400000" sy="-100000" algn="bl" rotWithShape="0"/>
                </a:effectLst>
              </a:rPr>
              <a:t>7. Il faut sauver 3 sextants parodontals intacts chez 65% chez personnes de 35-44 ans</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8725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29886" y="0"/>
            <a:ext cx="9144000" cy="7017306"/>
          </a:xfrm>
          <a:prstGeom prst="rect">
            <a:avLst/>
          </a:prstGeom>
        </p:spPr>
        <p:txBody>
          <a:bodyPr wrap="square">
            <a:spAutoFit/>
          </a:bodyPr>
          <a:lstStyle/>
          <a:p>
            <a:r>
              <a:rPr lang="fr-FR" b="1" cap="all" dirty="0" smtClean="0">
                <a:ln w="9000" cmpd="sng">
                  <a:solidFill>
                    <a:schemeClr val="accent4">
                      <a:shade val="50000"/>
                      <a:satMod val="120000"/>
                    </a:schemeClr>
                  </a:solidFill>
                  <a:prstDash val="solid"/>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a:reflection blurRad="12700" stA="28000" endPos="45000" dist="1000" dir="5400000" sy="-100000" algn="bl" rotWithShape="0"/>
                </a:effectLst>
              </a:rPr>
              <a:t>Au niveau de l'État, les objectifs nationals de la dentisterie doivent être déterminés sur la base de lesquels, en tenant compte des ressources matérielles et du personnel, des objectifs régionaux peuvent être formulées.</a:t>
            </a:r>
          </a:p>
          <a:p>
            <a:r>
              <a:rPr lang="fr-FR" b="1" cap="all" dirty="0" smtClean="0">
                <a:ln w="9000" cmpd="sng">
                  <a:solidFill>
                    <a:schemeClr val="accent6">
                      <a:lumMod val="60000"/>
                      <a:lumOff val="40000"/>
                    </a:schemeClr>
                  </a:solidFill>
                  <a:prstDash val="solid"/>
                </a:ln>
                <a:solidFill>
                  <a:srgbClr val="FFC000"/>
                </a:solidFill>
                <a:effectLst>
                  <a:reflection blurRad="12700" stA="28000" endPos="45000" dist="1000" dir="5400000" sy="-100000" algn="bl" rotWithShape="0"/>
                </a:effectLst>
              </a:rPr>
              <a:t>Les exemples des objectifs spécifiques sont suivants:</a:t>
            </a:r>
          </a:p>
          <a:p>
            <a:r>
              <a:rPr lang="fr-FR" b="1" cap="all" dirty="0" smtClean="0">
                <a:ln w="9000" cmpd="sng">
                  <a:solidFill>
                    <a:schemeClr val="accent4">
                      <a:shade val="50000"/>
                      <a:satMod val="120000"/>
                    </a:schemeClr>
                  </a:solidFill>
                  <a:prstDash val="solid"/>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a:reflection blurRad="12700" stA="28000" endPos="45000" dist="1000" dir="5400000" sy="-100000" algn="bl" rotWithShape="0"/>
                </a:effectLst>
              </a:rPr>
              <a:t>- </a:t>
            </a:r>
            <a:r>
              <a:rPr lang="fr-FR" b="1" cap="all" dirty="0" smtClean="0">
                <a:ln w="9000" cmpd="sng">
                  <a:solidFill>
                    <a:srgbClr val="FF0000"/>
                  </a:solidFill>
                  <a:prstDash val="solid"/>
                </a:ln>
                <a:solidFill>
                  <a:srgbClr val="FF0000"/>
                </a:solidFill>
                <a:effectLst>
                  <a:reflection blurRad="12700" stA="28000" endPos="45000" dist="1000" dir="5400000" sy="-100000" algn="bl" rotWithShape="0"/>
                </a:effectLst>
              </a:rPr>
              <a:t>Réduction de l'intensité et de la prévalence de la carie dentaire: une diminution des indices CPEd et CPEs et augmenter le nombre de personnes qui ne disposent pas de caries dentaires.</a:t>
            </a:r>
          </a:p>
          <a:p>
            <a:r>
              <a:rPr lang="fr-FR" b="1" cap="all" dirty="0" smtClean="0">
                <a:ln w="9000" cmpd="sng">
                  <a:solidFill>
                    <a:srgbClr val="00B050"/>
                  </a:solidFill>
                  <a:prstDash val="solid"/>
                </a:ln>
                <a:solidFill>
                  <a:srgbClr val="00B050"/>
                </a:solidFill>
                <a:effectLst>
                  <a:reflection blurRad="12700" stA="28000" endPos="45000" dist="1000" dir="5400000" sy="-100000" algn="bl" rotWithShape="0"/>
                </a:effectLst>
              </a:rPr>
              <a:t>- Réduction du pourcentage des personnes qui ont montré des signes de destruction des tissus parodontaux; réduction du nombre de sextants avec le saignement, le tartre et les poches pathologiques dans le groupe d'âge de base, selon un indice des besoins dans le traitement des maladies parodontales (CPITN). </a:t>
            </a:r>
            <a:r>
              <a:rPr lang="ru-RU" sz="2000" b="1" dirty="0">
                <a:ln w="1905">
                  <a:solidFill>
                    <a:srgbClr val="92D050"/>
                  </a:solidFill>
                </a:ln>
                <a:solidFill>
                  <a:srgbClr val="00B050"/>
                </a:solidFill>
                <a:effectLst>
                  <a:glow rad="63500">
                    <a:schemeClr val="accent3">
                      <a:satMod val="175000"/>
                      <a:alpha val="40000"/>
                    </a:schemeClr>
                  </a:glow>
                  <a:innerShdw blurRad="69850" dist="43180" dir="5400000">
                    <a:srgbClr val="000000">
                      <a:alpha val="65000"/>
                    </a:srgbClr>
                  </a:innerShdw>
                </a:effectLst>
              </a:rPr>
              <a:t/>
            </a:r>
            <a:br>
              <a:rPr lang="ru-RU" sz="2000" b="1" dirty="0">
                <a:ln w="1905">
                  <a:solidFill>
                    <a:srgbClr val="92D050"/>
                  </a:solidFill>
                </a:ln>
                <a:solidFill>
                  <a:srgbClr val="00B050"/>
                </a:solidFill>
                <a:effectLst>
                  <a:glow rad="63500">
                    <a:schemeClr val="accent3">
                      <a:satMod val="175000"/>
                      <a:alpha val="40000"/>
                    </a:schemeClr>
                  </a:glow>
                  <a:innerShdw blurRad="69850" dist="43180" dir="5400000">
                    <a:srgbClr val="000000">
                      <a:alpha val="65000"/>
                    </a:srgbClr>
                  </a:innerShdw>
                </a:effectLst>
              </a:rPr>
            </a:br>
            <a:r>
              <a:rPr lang="fr-FR" b="1" dirty="0" smtClean="0"/>
              <a:t> Les mesures visant à améliorer la santé bucco-dentaire sont étroitement liés avec ces objectifs:</a:t>
            </a:r>
          </a:p>
          <a:p>
            <a:r>
              <a:rPr lang="fr-FR" b="1" dirty="0" smtClean="0"/>
              <a:t>diminution de la valeur des indices caractérisant la plaque; une augmentation du nombre des personnes qui prennent soin de la cavité buccale.</a:t>
            </a:r>
          </a:p>
          <a:p>
            <a:r>
              <a:rPr lang="fr-FR" b="1" dirty="0" smtClean="0"/>
              <a:t>La prévention des maladies de la muqueuse et des maladies malignes de la cavité buccale:</a:t>
            </a:r>
          </a:p>
          <a:p>
            <a:r>
              <a:rPr lang="fr-FR" b="1" dirty="0" smtClean="0"/>
              <a:t>- Réduction du nombre de personnes avec les états pathologiques indiqués; la réduction de la prévalence de mauvaises habitudes ou conditions qui prédisposent à la maladie.</a:t>
            </a:r>
            <a:endParaRPr lang="ru-RU" b="1" dirty="0"/>
          </a:p>
        </p:txBody>
      </p:sp>
    </p:spTree>
    <p:extLst>
      <p:ext uri="{BB962C8B-B14F-4D97-AF65-F5344CB8AC3E}">
        <p14:creationId xmlns:p14="http://schemas.microsoft.com/office/powerpoint/2010/main" xmlns="" val="223520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570756"/>
          </a:xfrm>
          <a:prstGeom prst="rect">
            <a:avLst/>
          </a:prstGeom>
        </p:spPr>
        <p:txBody>
          <a:bodyPr wrap="square">
            <a:spAutoFit/>
          </a:bodyPr>
          <a:lstStyle/>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a:t>
            </a: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 choix des méthodes et des moyens de prévention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b="1" dirty="0" smtClean="0"/>
              <a:t> Le choix des méthodes spécifiques de prévention des maladies dentaires dépend des problèmes posés, les buts et lesobjectifs. Ce processus doit impliquer non seulement les dentistes, mais aussi des représentants de tous les services médicaux et l'administration de la région. </a:t>
            </a:r>
            <a:r>
              <a:rPr lang="ru-RU" b="1" dirty="0"/>
              <a:t/>
            </a:r>
            <a:br>
              <a:rPr lang="ru-RU" b="1" dirty="0"/>
            </a:b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Les facteurs suivants peuvent influer sur le choix des méthodes de prévention: </a:t>
            </a: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 la prévalence et l'intensité des maladies dentaires;</a:t>
            </a:r>
          </a:p>
          <a:p>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l'état des services médicaux et dentaires;</a:t>
            </a:r>
          </a:p>
          <a:p>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l'approvisionnement du personnel qui participeront dans la réalisation des programmes de prévention;</a:t>
            </a:r>
          </a:p>
          <a:p>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le financement;</a:t>
            </a:r>
          </a:p>
          <a:p>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l'état de la santé générale de la population;</a:t>
            </a:r>
          </a:p>
          <a:p>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les habitudes alimentaires, en particulier la consommation de sucre;</a:t>
            </a:r>
          </a:p>
          <a:p>
            <a:r>
              <a:rPr lang="fr-FR" sz="2000" b="1" cap="all" dirty="0" smtClean="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la composition chimique de l'eau potable. </a:t>
            </a:r>
            <a:r>
              <a:rPr lang="ru-RU" sz="2000" b="1" cap="all" dirty="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t/>
            </a:r>
            <a:br>
              <a:rPr lang="ru-RU" sz="2000" b="1" cap="all" dirty="0">
                <a:ln w="9000" cmpd="sng">
                  <a:solidFill>
                    <a:srgbClr val="002060"/>
                  </a:solidFill>
                  <a:prstDash val="solid"/>
                </a:ln>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path path="circle">
                    <a:fillToRect l="50000" t="50000" r="50000" b="50000"/>
                  </a:path>
                  <a:tileRect/>
                </a:gradFill>
                <a:effectLst>
                  <a:reflection blurRad="12700" stA="28000" endPos="45000" dist="1000" dir="5400000" sy="-100000" algn="bl" rotWithShape="0"/>
                </a:effectLst>
              </a:rPr>
            </a:br>
            <a:r>
              <a:rPr lang="fr-FR" sz="2000" b="1" dirty="0" smtClean="0"/>
              <a:t> En choisissant les méthodes et les moyens de la prophylaxie il faut tenir compte de leur efficacité et du coût.</a:t>
            </a:r>
            <a:endParaRPr lang="ru-RU" sz="2000" b="1" dirty="0"/>
          </a:p>
        </p:txBody>
      </p:sp>
    </p:spTree>
    <p:extLst>
      <p:ext uri="{BB962C8B-B14F-4D97-AF65-F5344CB8AC3E}">
        <p14:creationId xmlns:p14="http://schemas.microsoft.com/office/powerpoint/2010/main" xmlns="" val="247923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785652"/>
          </a:xfrm>
          <a:prstGeom prst="rect">
            <a:avLst/>
          </a:prstGeom>
        </p:spPr>
        <p:txBody>
          <a:bodyPr wrap="square">
            <a:spAutoFit/>
          </a:bodyPr>
          <a:lstStyle/>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a:t>
            </a: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FORMATION DU PERSONNEL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sz="2400" dirty="0" smtClean="0"/>
              <a:t> Les programmes de prévention peuvent être effectués par les experts des services dentaires (dentistes, hygiénistes et personnel de soutien).</a:t>
            </a:r>
          </a:p>
          <a:p>
            <a:r>
              <a:rPr lang="fr-FR" sz="2400" dirty="0" smtClean="0"/>
              <a:t>Pour réaliser les programmes ilest nécessaire d'attirer le personnel non dentaire:</a:t>
            </a:r>
          </a:p>
          <a:p>
            <a:r>
              <a:rPr lang="fr-FR" sz="2400" dirty="0" smtClean="0"/>
              <a:t>• les enseignants,</a:t>
            </a:r>
          </a:p>
          <a:p>
            <a:r>
              <a:rPr lang="fr-FR" sz="2400" dirty="0" smtClean="0"/>
              <a:t>• les infirmières,</a:t>
            </a:r>
          </a:p>
          <a:p>
            <a:r>
              <a:rPr lang="fr-FR" sz="2400" dirty="0" smtClean="0"/>
              <a:t>• la </a:t>
            </a:r>
            <a:r>
              <a:rPr lang="fr-FR" sz="2400" dirty="0" smtClean="0"/>
              <a:t>maternelle</a:t>
            </a:r>
            <a:r>
              <a:rPr lang="ru-RU" sz="2400" dirty="0" smtClean="0"/>
              <a:t>,</a:t>
            </a:r>
            <a:endParaRPr lang="fr-FR" sz="2400" dirty="0" smtClean="0"/>
          </a:p>
          <a:p>
            <a:r>
              <a:rPr lang="fr-FR" sz="2400" dirty="0" smtClean="0"/>
              <a:t>• les parents.</a:t>
            </a:r>
            <a:endParaRPr lang="ru-RU" sz="2400" dirty="0"/>
          </a:p>
        </p:txBody>
      </p:sp>
      <p:pic>
        <p:nvPicPr>
          <p:cNvPr id="14338" name="Picture 2" descr="http://greystoneconstructions.com.au/wp-content/uploads/2012/05/medical_0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4157" y="3643948"/>
            <a:ext cx="4608512"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healthandwellnesscare.com/wp-content/uploads/5715960_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43205">
            <a:off x="396144" y="3894923"/>
            <a:ext cx="3567555" cy="2378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36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89985" y="239118"/>
            <a:ext cx="887450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fontAlgn="base">
              <a:spcBef>
                <a:spcPct val="0"/>
              </a:spcBef>
              <a:spcAft>
                <a:spcPct val="0"/>
              </a:spcAft>
            </a:pP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Arial" pitchFamily="34" charset="0"/>
                <a:ea typeface="Times New Roman" pitchFamily="18" charset="0"/>
                <a:cs typeface="Arial" pitchFamily="34" charset="0"/>
              </a:rPr>
              <a:t>La priorité de la politique de l'Etat est de préserver et fortifier la santé publique sur la base d'un mode de vie sain.</a:t>
            </a:r>
            <a:endParaRPr kumimoji="0" lang="ru-RU"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Arial" pitchFamily="34" charset="0"/>
              <a:cs typeface="Arial" pitchFamily="34" charset="0"/>
            </a:endParaRPr>
          </a:p>
        </p:txBody>
      </p:sp>
      <p:pic>
        <p:nvPicPr>
          <p:cNvPr id="2056" name="Picture 8" descr="http://www.gorzdrav72.ru/upload/news/newsthumb/orig_c695b4dfcf5c7d731d3ec2955f458fb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999355">
            <a:off x="384030" y="1961353"/>
            <a:ext cx="4063380" cy="27089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4.bp.blogspot.com/-bfuLlN3DbA8/UKDPJvDRpLI/AAAAAAAAAQE/9dkz_MiWih4/s1600/zdoroviy-obraz-zhizn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3550" y="1866186"/>
            <a:ext cx="4762500" cy="476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okeydoc.ru/wp-content/uploads/2015/10/profilaktik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7994" y="4822299"/>
            <a:ext cx="2835556" cy="183956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036496" cy="2492990"/>
          </a:xfrm>
          <a:prstGeom prst="rect">
            <a:avLst/>
          </a:prstGeom>
        </p:spPr>
        <p:txBody>
          <a:bodyPr wrap="square">
            <a:spAutoFit/>
          </a:bodyPr>
          <a:lstStyle/>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a:t>
            </a: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MISE EN ŒUVRE DES PROGRAMMES DE PRÉVENTION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b="1" dirty="0" smtClean="0"/>
              <a:t> La mise en oeuvre des programmes de prévention comprend les étapes suivantes:</a:t>
            </a:r>
          </a:p>
          <a:p>
            <a:r>
              <a:rPr lang="fr-FR" b="1" dirty="0" smtClean="0"/>
              <a:t>• Les programmes pré-planification;</a:t>
            </a:r>
          </a:p>
          <a:p>
            <a:r>
              <a:rPr lang="fr-FR" b="1" dirty="0" smtClean="0"/>
              <a:t>• les mesures d'organisation pour mettre en œuvre;</a:t>
            </a:r>
          </a:p>
          <a:p>
            <a:r>
              <a:rPr lang="fr-FR" b="1" dirty="0" smtClean="0"/>
              <a:t>• le choix des groupes, parmi lesquels le programme sera mis en œuvre;</a:t>
            </a:r>
          </a:p>
          <a:p>
            <a:r>
              <a:rPr lang="fr-FR" b="1" dirty="0" smtClean="0"/>
              <a:t>• l'évaluation des besoins du personnel et des ressources.</a:t>
            </a:r>
            <a:endParaRPr lang="ru-RU" dirty="0"/>
          </a:p>
        </p:txBody>
      </p:sp>
      <p:pic>
        <p:nvPicPr>
          <p:cNvPr id="15362" name="Picture 2" descr="http://beachmeredental.com.au/wp-content/uploads/2015/07/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636912"/>
            <a:ext cx="6048672"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1777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982" y="3226713"/>
            <a:ext cx="8964488" cy="2123658"/>
          </a:xfrm>
          <a:prstGeom prst="rect">
            <a:avLst/>
          </a:prstGeom>
        </p:spPr>
        <p:txBody>
          <a:bodyPr wrap="square">
            <a:spAutoFit/>
          </a:bodyP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PROGRAMME PRE-PLANIFICATION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b="1" i="1" dirty="0" smtClean="0"/>
              <a:t> Les organisateurs de services dentaires devraient d'abord créer le schéma général du programme général de prévention, puis le détailler. </a:t>
            </a:r>
            <a:r>
              <a:rPr lang="ru-RU" b="1" i="1" dirty="0"/>
              <a:t/>
            </a:r>
            <a:br>
              <a:rPr lang="ru-RU" b="1" i="1" dirty="0"/>
            </a:b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Ce plan général est basé sur les résultats de l'analyse de </a:t>
            </a: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situation des problèmes dentaire </a:t>
            </a:r>
            <a:r>
              <a:rPr lang="ru-RU" b="1" i="1" dirty="0" smtClean="0"/>
              <a:t/>
            </a:r>
            <a:br>
              <a:rPr lang="ru-RU" b="1" i="1" dirty="0" smtClean="0"/>
            </a:br>
            <a:r>
              <a:rPr lang="fr-FR" b="1" i="1" dirty="0" smtClean="0"/>
              <a:t> La planification des programmes doit être effectuée conformément à la politique nationale de l'État en domaine de la santé et l'éducation.</a:t>
            </a:r>
            <a:endParaRPr lang="ru-RU" b="1" i="1" dirty="0"/>
          </a:p>
        </p:txBody>
      </p:sp>
      <p:pic>
        <p:nvPicPr>
          <p:cNvPr id="16386" name="Picture 2" descr="http://szgmu.ru/upload/images/%D0%90%D1%80%D1%85%D0%B8%D0%B2%20%D0%BD%D0%B0%D1%83%D1%87%D0%BD%D0%BE-%D0%BF%D1%80%D0%B0%D0%BA%D1%82%D0%B8%D1%87%D0%B5%D1%81%D0%BA%D0%B8%D1%85%20%D0%BC%D0%B5%D1%80%D0%BE%D0%BF%D1%80%D0%B8%D1%8F%D1%82%D0%B8%D0%B9/%D0%A1%D1%82%D0%BE%D0%BC%D0%B0%202012/IMG_33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6632"/>
            <a:ext cx="4464496" cy="2974471"/>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http://dentalmagazine.ru/wp-content/uploads/2014/12/%D1%80%D0%B8%D1%81.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94642">
            <a:off x="4922639" y="473976"/>
            <a:ext cx="3868577" cy="25727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041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85323"/>
          </a:xfrm>
          <a:prstGeom prst="rect">
            <a:avLst/>
          </a:prstGeom>
        </p:spPr>
        <p:txBody>
          <a:bodyPr wrap="square">
            <a:spAutoFit/>
          </a:bodyPr>
          <a:lstStyle/>
          <a:p>
            <a:r>
              <a:rPr lang="fr-FR" b="1" dirty="0" smtClean="0"/>
              <a:t>MESURES D'ORGANISATION POUR METTRE EN PRATIQUE LE PROGRAMME</a:t>
            </a:r>
          </a:p>
          <a:p>
            <a:r>
              <a:rPr lang="fr-FR" b="1" dirty="0" smtClean="0"/>
              <a:t>Au cours de la planification et la mise en œuvre des programmes de prévention les dentistes principaux de niveaux différents sont responsables.</a:t>
            </a:r>
          </a:p>
          <a:p>
            <a:r>
              <a:rPr lang="fr-FR" b="1" dirty="0" smtClean="0"/>
              <a:t>Les tâches des organisateurs du service dentaire devraient inclure: l'organisation de la mise en œuvre des programmes de la prophylaxie par les services locaux, l'assurance du financement, la formation du personnel, la vérification de la mise en œuvre, le suivi (supervision) et l'évaluation du programme.</a:t>
            </a:r>
            <a:endParaRPr lang="ru-RU" b="1" dirty="0"/>
          </a:p>
        </p:txBody>
      </p:sp>
      <p:pic>
        <p:nvPicPr>
          <p:cNvPr id="17410" name="Picture 2" descr="http://www.tablichki-m.ru/upload/information_system_41/7/4/0/item_740/information_items_7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68682">
            <a:off x="5260274" y="2601047"/>
            <a:ext cx="3600687" cy="2524982"/>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smilepost.ru/uploads/posts/2011-11/daily_picdump_841_640_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31" y="2572822"/>
            <a:ext cx="5270356" cy="38085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3124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images.ibox.bg/2007/05/28/26597/256x29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29603"/>
            <a:ext cx="2808312" cy="3214201"/>
          </a:xfrm>
          <a:prstGeom prst="rect">
            <a:avLst/>
          </a:prstGeom>
          <a:noFill/>
          <a:extLst>
            <a:ext uri="{909E8E84-426E-40DD-AFC4-6F175D3DCCD1}">
              <a14:hiddenFill xmlns:a14="http://schemas.microsoft.com/office/drawing/2010/main" xmlns="">
                <a:solidFill>
                  <a:srgbClr val="FFFFFF"/>
                </a:solidFill>
              </a14:hiddenFill>
            </a:ext>
          </a:extLst>
        </p:spPr>
      </p:pic>
      <p:pic>
        <p:nvPicPr>
          <p:cNvPr id="18438" name="Picture 6" descr="http://zhenskie.com/wp-content/uploads/2012/12/%D0%9F%D0%BE%D1%85%D0%BE%D0%B4-%D0%BA-%D1%81%D1%82%D0%BE%D0%BC%D0%B0%D1%82%D0%BE%D0%BB%D0%BE%D0%B3%D1%8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85497"/>
            <a:ext cx="3092061" cy="2063951"/>
          </a:xfrm>
          <a:prstGeom prst="rect">
            <a:avLst/>
          </a:prstGeom>
          <a:noFill/>
          <a:extLst>
            <a:ext uri="{909E8E84-426E-40DD-AFC4-6F175D3DCCD1}">
              <a14:hiddenFill xmlns:a14="http://schemas.microsoft.com/office/drawing/2010/main" xmlns="">
                <a:solidFill>
                  <a:srgbClr val="FFFFFF"/>
                </a:solidFill>
              </a14:hiddenFill>
            </a:ext>
          </a:extLst>
        </p:spPr>
      </p:pic>
      <p:pic>
        <p:nvPicPr>
          <p:cNvPr id="18440" name="Picture 8" descr="http://www.mamadaika.ru/abakan/images/articles/editor/1349049600-19577f9627e2441feac15b4946a0e0e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1404" y="3507928"/>
            <a:ext cx="5800725" cy="32575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07504" y="44056"/>
            <a:ext cx="5832648" cy="4154984"/>
          </a:xfrm>
          <a:prstGeom prst="rect">
            <a:avLst/>
          </a:prstGeom>
        </p:spPr>
        <p:txBody>
          <a:bodyPr wrap="square">
            <a:spAutoFit/>
          </a:bodyPr>
          <a:lstStyle/>
          <a:p>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CHOIX DES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GROUPES DE LA </a:t>
            </a: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POPULATIONS</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b="1" dirty="0" smtClean="0"/>
              <a:t> Une attention particulière devrait être accordée aux groupes de population à haut risque de l'apparition et pdu développement des maladies: c'est-à-dire aux enfants, aux femmes enceintes, aux travailleurs industriels et autres.</a:t>
            </a:r>
          </a:p>
          <a:p>
            <a:r>
              <a:rPr lang="fr-FR" b="1" dirty="0" smtClean="0"/>
              <a:t>S'il est impossible de mettre en œuvre un programme parmi la population totale des enfants, il est nécessaire de se concentrer sur les enfants de 6-7 ans, le plus souvent soumis à la pourriture immédiatement après l'éruption de leurs premières molaires permanentes.</a:t>
            </a:r>
            <a:endParaRPr lang="ru-RU" b="1" dirty="0"/>
          </a:p>
        </p:txBody>
      </p:sp>
    </p:spTree>
    <p:extLst>
      <p:ext uri="{BB962C8B-B14F-4D97-AF65-F5344CB8AC3E}">
        <p14:creationId xmlns:p14="http://schemas.microsoft.com/office/powerpoint/2010/main" xmlns="" val="3384933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026" y="42388"/>
            <a:ext cx="8935469" cy="2308324"/>
          </a:xfrm>
          <a:prstGeom prst="rect">
            <a:avLst/>
          </a:prstGeom>
        </p:spPr>
        <p:txBody>
          <a:bodyPr wrap="square">
            <a:spAutoFit/>
          </a:bodyPr>
          <a:lstStyle/>
          <a:p>
            <a:r>
              <a:rPr lang="fr-FR" b="1" dirty="0" smtClean="0"/>
              <a:t>Parmi la population adulte des programmes de prévention peuvent être mises en œuvre sur la base des services dentaires, les installations médicales au travail, pendant le séjour dans les sanatoriums et les hôpitaux.</a:t>
            </a:r>
          </a:p>
          <a:p>
            <a:r>
              <a:rPr lang="fr-FR" b="1" dirty="0" smtClean="0"/>
              <a:t>Dans les pays et les régions avec de grandes zones où il y a les différences significatives dans la prévalence et l'intensité des maladies dentaires dans les régions différentes, la population avec une haute morbidité range dans le groupe de risque.</a:t>
            </a:r>
            <a:endParaRPr lang="ru-RU" b="1" dirty="0"/>
          </a:p>
        </p:txBody>
      </p:sp>
      <p:pic>
        <p:nvPicPr>
          <p:cNvPr id="3" name="Picture 2" descr="http://mos-doctor.com/files/source/mos-doctor/articles/0-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348880"/>
            <a:ext cx="6552727" cy="4366778"/>
          </a:xfrm>
          <a:prstGeom prst="rect">
            <a:avLst/>
          </a:prstGeom>
          <a:noFill/>
          <a:extLst>
            <a:ext uri="{909E8E84-426E-40DD-AFC4-6F175D3DCCD1}">
              <a14:hiddenFill xmlns:a14="http://schemas.microsoft.com/office/drawing/2010/main" xmlns="">
                <a:solidFill>
                  <a:srgbClr val="FFFFFF"/>
                </a:solidFill>
              </a14:hiddenFill>
            </a:ext>
          </a:extLst>
        </p:spPr>
      </p:pic>
      <p:pic>
        <p:nvPicPr>
          <p:cNvPr id="19458" name="Picture 2" descr="http://helpcentrum.ru/images/stomatolog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708920"/>
            <a:ext cx="3307836" cy="2492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41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6633"/>
            <a:ext cx="9036496" cy="1477328"/>
          </a:xfrm>
          <a:prstGeom prst="rect">
            <a:avLst/>
          </a:prstGeom>
        </p:spPr>
        <p:txBody>
          <a:bodyPr wrap="square">
            <a:spAutoFit/>
          </a:bodyPr>
          <a:lstStyle/>
          <a:p>
            <a:r>
              <a:rPr lang="fr-FR" b="1" dirty="0" smtClean="0"/>
              <a:t>Les groupes d'une haute risque sont les travailleurs exposés à risque industriel; groupes spécifiques de lapopulation présentant un risque élevé de développer un cancer de la voie orale; les jeunes impliqués dans les sports de contact; les conducteurs et les représentants d'autres professions.</a:t>
            </a:r>
            <a:endParaRPr lang="ru-RU" b="1" dirty="0"/>
          </a:p>
        </p:txBody>
      </p:sp>
      <p:pic>
        <p:nvPicPr>
          <p:cNvPr id="20482" name="Picture 2" descr="http://sever-barrikady.ucoz.ru/_ph/6/2/3449547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3" y="2924944"/>
            <a:ext cx="5244073" cy="3933056"/>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http://simpletasks.org/wp-content/uploads/2015/09/Your-First-Appointment-with-a-Rheumatologi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870959"/>
            <a:ext cx="3724645" cy="24594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768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sktutorial.com/wp-content/uploads/2012/11/compra-en-l%C3%ADne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15" y="3814772"/>
            <a:ext cx="4057637" cy="30432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82315" y="116632"/>
            <a:ext cx="8928992" cy="3200876"/>
          </a:xfrm>
          <a:prstGeom prst="rect">
            <a:avLst/>
          </a:prstGeom>
        </p:spPr>
        <p:txBody>
          <a:bodyPr wrap="square">
            <a:spAutoFit/>
          </a:bodyPr>
          <a:lstStyle/>
          <a:p>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L'ÉVALUATION DE LA DEMANDE DU PERSONNEL </a:t>
            </a: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i="1" dirty="0" smtClean="0"/>
              <a:t> Le nombre et le type de personnel requis dépend du programme de maintenance préventive planifiée. (Il y a un calcul approximatif du coût du temps pour chaque professionnel impliqué dans le programme.) </a:t>
            </a:r>
            <a:r>
              <a:rPr lang="ru-RU" sz="1400" i="1" dirty="0"/>
              <a:t/>
            </a:r>
            <a:br>
              <a:rPr lang="ru-RU" sz="1400" i="1" dirty="0"/>
            </a:br>
            <a:r>
              <a:rPr lang="fr-FR" sz="2000" b="1" i="1" dirty="0" smtClean="0">
                <a:solidFill>
                  <a:srgbClr val="6600FF"/>
                </a:solidFill>
              </a:rPr>
              <a:t> Par exemple, pour apprendre les règles de la brossage des dents on demande 6 minutes pour le groupe de 30 personnes ou 30 minutes par une semaine</a:t>
            </a:r>
            <a:r>
              <a:rPr lang="fr-FR" sz="2000" b="1" i="1" dirty="0" smtClean="0">
                <a:solidFill>
                  <a:srgbClr val="6600FF"/>
                </a:solidFill>
              </a:rPr>
              <a:t>.</a:t>
            </a:r>
          </a:p>
          <a:p>
            <a:r>
              <a:rPr lang="fr-FR" sz="1600" b="1" i="1" dirty="0" smtClean="0">
                <a:solidFill>
                  <a:srgbClr val="6600FF"/>
                </a:solidFill>
              </a:rPr>
              <a:t>Pour effectuer des rinçages nécessaires on demande 5 minutes par semaine pour le groupe de 30 enfants.</a:t>
            </a:r>
            <a:endParaRPr lang="ru-RU" sz="1600" b="1" i="1" dirty="0" smtClean="0">
              <a:solidFill>
                <a:srgbClr val="6600FF"/>
              </a:solidFill>
            </a:endParaRPr>
          </a:p>
        </p:txBody>
      </p:sp>
      <p:pic>
        <p:nvPicPr>
          <p:cNvPr id="22532" name="Picture 4" descr="http://www.magistrblog.ru/files/2012-03-15_kilmas_4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793068"/>
            <a:ext cx="4268890" cy="406493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14282" y="3286124"/>
            <a:ext cx="4572000" cy="2123658"/>
          </a:xfrm>
          <a:prstGeom prst="rect">
            <a:avLst/>
          </a:prstGeom>
        </p:spPr>
        <p:txBody>
          <a:bodyPr>
            <a:spAutoFit/>
          </a:bodyPr>
          <a:lstStyle/>
          <a:p>
            <a:r>
              <a:rPr lang="fr-FR" sz="1600" b="1" i="1" dirty="0" smtClean="0">
                <a:solidFill>
                  <a:srgbClr val="FF0000"/>
                </a:solidFill>
              </a:rPr>
              <a:t>Le coût du programme dépend de son type.</a:t>
            </a:r>
          </a:p>
          <a:p>
            <a:r>
              <a:rPr lang="fr-FR" sz="1600" b="1" i="1" dirty="0" smtClean="0">
                <a:solidFill>
                  <a:srgbClr val="FF0000"/>
                </a:solidFill>
              </a:rPr>
              <a:t>Les coûts comprennent</a:t>
            </a:r>
          </a:p>
          <a:p>
            <a:r>
              <a:rPr lang="fr-FR" sz="1600" b="1" i="1" dirty="0" smtClean="0">
                <a:solidFill>
                  <a:srgbClr val="FF0000"/>
                </a:solidFill>
              </a:rPr>
              <a:t>salaires du personnel,</a:t>
            </a:r>
          </a:p>
          <a:p>
            <a:r>
              <a:rPr lang="fr-FR" sz="1600" b="1" i="1" dirty="0" smtClean="0">
                <a:solidFill>
                  <a:srgbClr val="FF0000"/>
                </a:solidFill>
              </a:rPr>
              <a:t>le coût des équipements et des matériaux,</a:t>
            </a:r>
          </a:p>
          <a:p>
            <a:r>
              <a:rPr lang="fr-FR" sz="1600" b="1" i="1" dirty="0" smtClean="0">
                <a:solidFill>
                  <a:srgbClr val="FF0000"/>
                </a:solidFill>
              </a:rPr>
              <a:t>Les frais de transport et de séjour et d'autres.</a:t>
            </a:r>
            <a:endParaRPr lang="ru-RU" b="1" i="1" dirty="0">
              <a:solidFill>
                <a:srgbClr val="6600FF"/>
              </a:solidFill>
            </a:endParaRPr>
          </a:p>
        </p:txBody>
      </p:sp>
    </p:spTree>
    <p:extLst>
      <p:ext uri="{BB962C8B-B14F-4D97-AF65-F5344CB8AC3E}">
        <p14:creationId xmlns:p14="http://schemas.microsoft.com/office/powerpoint/2010/main" xmlns="" val="1851020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906542"/>
            <a:ext cx="4572000" cy="3693319"/>
          </a:xfrm>
          <a:prstGeom prst="rect">
            <a:avLst/>
          </a:prstGeom>
        </p:spPr>
        <p:txBody>
          <a:bodyPr>
            <a:spAutoFit/>
          </a:bodyPr>
          <a:lstStyle/>
          <a:p>
            <a:r>
              <a:rPr lang="fr-FR" b="1" dirty="0" smtClean="0">
                <a:solidFill>
                  <a:srgbClr val="6600FF"/>
                </a:solidFill>
              </a:rPr>
              <a:t>Parmi les méthodes de la prophylaxie les méthodes réalisées par les stomatologues sont les plus coûteuses.</a:t>
            </a:r>
          </a:p>
          <a:p>
            <a:r>
              <a:rPr lang="fr-FR" b="1" dirty="0" smtClean="0">
                <a:solidFill>
                  <a:srgbClr val="6600FF"/>
                </a:solidFill>
              </a:rPr>
              <a:t>Pour calculer le coût des données nécessaires sur le nombre de personnes, parmi lesquelles le programme sera mis en œuvre, sur les méthodes de prévention, le prix des médicaments pour la prophylaxie, les salaires du personnel, les coûts d'équipement, les frais de transport et de séjour.</a:t>
            </a:r>
            <a:endParaRPr lang="ru-RU" dirty="0"/>
          </a:p>
        </p:txBody>
      </p:sp>
      <p:pic>
        <p:nvPicPr>
          <p:cNvPr id="21506" name="Picture 2" descr="http://inodent.spb.ru/kcfinder/upload/images/IMG_91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28625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http://freedomphysicaltherapy.ca/wp-content/uploads/2014/03/Depositphotos_4850440_origi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7909" y="3865213"/>
            <a:ext cx="4101973" cy="2734648"/>
          </a:xfrm>
          <a:prstGeom prst="rect">
            <a:avLst/>
          </a:prstGeom>
          <a:noFill/>
          <a:extLst>
            <a:ext uri="{909E8E84-426E-40DD-AFC4-6F175D3DCCD1}">
              <a14:hiddenFill xmlns:a14="http://schemas.microsoft.com/office/drawing/2010/main" xmlns="">
                <a:solidFill>
                  <a:srgbClr val="FFFFFF"/>
                </a:solidFill>
              </a14:hiddenFill>
            </a:ext>
          </a:extLst>
        </p:spPr>
      </p:pic>
      <p:pic>
        <p:nvPicPr>
          <p:cNvPr id="21510" name="Picture 6" descr="http://www.naturamagazineusa.com/wp-content/uploads/2014/05/time-and-mone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1549" y="667167"/>
            <a:ext cx="4474692" cy="2982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350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tatic.wixstatic.com/media/9c16ad_8107c8b01246767a4d1f6832f538b601.jpg_srz_260_175_85_22_0.50_1.20_0.00_jpg_sr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555510"/>
            <a:ext cx="3168352"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http://www.cap.ru/UserFiles/news/201509/13/Original/check-li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3657175"/>
            <a:ext cx="4055667" cy="30422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0" y="116632"/>
            <a:ext cx="9144000" cy="3724096"/>
          </a:xfrm>
          <a:prstGeom prst="rect">
            <a:avLst/>
          </a:prstGeom>
        </p:spPr>
        <p:txBody>
          <a:bodyPr wrap="square">
            <a:spAutoFit/>
          </a:bodyPr>
          <a:lstStyle/>
          <a:p>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VALUATION </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L'EFFICACITÉ DU PROGRAMME </a:t>
            </a:r>
            <a:endPar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b="1" i="1" u="sng" dirty="0" smtClean="0">
                <a:ln w="10541" cmpd="sng">
                  <a:solidFill>
                    <a:schemeClr val="accent3">
                      <a:lumMod val="50000"/>
                    </a:schemeClr>
                  </a:solidFill>
                  <a:prstDash val="solid"/>
                </a:ln>
                <a:solidFill>
                  <a:srgbClr val="008000"/>
                </a:solidFill>
              </a:rPr>
              <a:t>Une méthode d'évaluation de l'efficacité du programme devrait être fournie au stade de la planification.</a:t>
            </a:r>
          </a:p>
          <a:p>
            <a:r>
              <a:rPr lang="fr-FR" b="1" dirty="0" smtClean="0">
                <a:ln w="10541" cmpd="sng">
                  <a:solidFill>
                    <a:schemeClr val="accent3">
                      <a:lumMod val="50000"/>
                    </a:schemeClr>
                  </a:solidFill>
                  <a:prstDash val="solid"/>
                </a:ln>
                <a:solidFill>
                  <a:srgbClr val="008000"/>
                </a:solidFill>
              </a:rPr>
              <a:t>Cela nécessite des objectifs clairs et mesurables.</a:t>
            </a:r>
          </a:p>
          <a:p>
            <a:r>
              <a:rPr lang="fr-FR" b="1" dirty="0" smtClean="0">
                <a:ln w="10541" cmpd="sng">
                  <a:solidFill>
                    <a:schemeClr val="accent3">
                      <a:lumMod val="50000"/>
                    </a:schemeClr>
                  </a:solidFill>
                  <a:prstDash val="solid"/>
                </a:ln>
                <a:solidFill>
                  <a:srgbClr val="008000"/>
                </a:solidFill>
              </a:rPr>
              <a:t>L'évaluation peut être effectuée à tout stade du programme, en comparant les objectifs planifiés et les résultats.</a:t>
            </a:r>
          </a:p>
          <a:p>
            <a:r>
              <a:rPr lang="fr-FR" b="1" dirty="0" smtClean="0">
                <a:ln w="10541" cmpd="sng">
                  <a:solidFill>
                    <a:schemeClr val="accent3">
                      <a:lumMod val="50000"/>
                    </a:schemeClr>
                  </a:solidFill>
                  <a:prstDash val="solid"/>
                </a:ln>
                <a:solidFill>
                  <a:srgbClr val="008000"/>
                </a:solidFill>
              </a:rPr>
              <a:t>Il faut évaluer l'efficacité des techniques utilisées: par exemple, non seulement la réduction de l'intensité d'une maladie, mais aussi la façon dont fonctionne avec succès l'enseignement dentaire.</a:t>
            </a:r>
          </a:p>
          <a:p>
            <a:r>
              <a:rPr lang="fr-FR" dirty="0" smtClean="0">
                <a:ln w="10541" cmpd="sng">
                  <a:solidFill>
                    <a:schemeClr val="tx1"/>
                  </a:solidFill>
                  <a:prstDash val="solid"/>
                </a:ln>
              </a:rPr>
              <a:t>Pour évaluer on utilise les mêmes indices et critères qui on été utilisés pour la l'enquête initiale de la population.</a:t>
            </a:r>
            <a:endParaRPr lang="ru-RU" dirty="0">
              <a:ln w="10541" cmpd="sng">
                <a:solidFill>
                  <a:schemeClr val="tx1"/>
                </a:solidFill>
                <a:prstDash val="solid"/>
              </a:ln>
            </a:endParaRPr>
          </a:p>
        </p:txBody>
      </p:sp>
    </p:spTree>
    <p:extLst>
      <p:ext uri="{BB962C8B-B14F-4D97-AF65-F5344CB8AC3E}">
        <p14:creationId xmlns:p14="http://schemas.microsoft.com/office/powerpoint/2010/main" xmlns="" val="51429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8847"/>
            <a:ext cx="8928992" cy="2308324"/>
          </a:xfrm>
          <a:prstGeom prst="rect">
            <a:avLst/>
          </a:prstGeom>
        </p:spPr>
        <p:txBody>
          <a:bodyPr wrap="square">
            <a:spAutoFit/>
          </a:bodyPr>
          <a:lstStyle/>
          <a:p>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L'évaluation de l'efficacité du programme devrait prendre en compte les principes suivants: </a:t>
            </a:r>
            <a:endPar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sz="2400" b="1" dirty="0" smtClean="0"/>
              <a:t>1. Enquête au début et à la fin du programme se réalise avec les mêmes groupes d'âge (par exemple, 12 ans);</a:t>
            </a:r>
          </a:p>
          <a:p>
            <a:r>
              <a:rPr lang="fr-FR" sz="2400" b="1" dirty="0" smtClean="0"/>
              <a:t>2. En comparant les résultats on utilise des groupes adéquate de contrôle;</a:t>
            </a:r>
            <a:endParaRPr lang="ru-RU" sz="2400" b="1" dirty="0"/>
          </a:p>
        </p:txBody>
      </p:sp>
      <p:pic>
        <p:nvPicPr>
          <p:cNvPr id="24578" name="Picture 2" descr="http://bfmnsk.ru/wp-content/uploads/2015/03/rost.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2671530"/>
            <a:ext cx="4189492" cy="418647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www.kyiv-obl.gov.ua/files/com_news/845520001407421439.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048" y="2740366"/>
            <a:ext cx="4283968" cy="3763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33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5898"/>
            <a:ext cx="90011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fr-FR" sz="2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Arial" pitchFamily="34" charset="0"/>
                <a:ea typeface="Times New Roman" pitchFamily="18" charset="0"/>
                <a:cs typeface="Arial" pitchFamily="34" charset="0"/>
              </a:rPr>
              <a:t>Le programme fédéral d'État pour la prévention primaire des maladies dentaires parmi la population de la Russie est développé conformément au Concept du développement du système de la santé dans la Fédération de Russie jusqu'en 2020, tient compte de l'expérience du travail de prévention cumulé en Russie et est basé sur les recommandations de l'Organisation mondiale de la santé pour la prévention des maladies dentaires.</a:t>
            </a:r>
            <a:endParaRPr kumimoji="0" lang="ru-RU" sz="2800" b="1" i="0" u="none" strike="noStrike" normalizeH="0" baseline="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Arial" pitchFamily="34" charset="0"/>
              <a:cs typeface="Arial" pitchFamily="34" charset="0"/>
            </a:endParaRPr>
          </a:p>
        </p:txBody>
      </p:sp>
      <p:pic>
        <p:nvPicPr>
          <p:cNvPr id="3" name="Picture 2" descr="http://es-stom.ru/images/50539-dentist-holding-a-toothbrus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171431"/>
            <a:ext cx="3896630" cy="259875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www.stomatologia23.ru/images/prof-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306" y="2420888"/>
            <a:ext cx="3814511" cy="155427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zdorovya.ucoz.net/_ph/1/15079134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0578" y="2296610"/>
            <a:ext cx="4342166" cy="3256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3170099"/>
          </a:xfrm>
          <a:prstGeom prst="rect">
            <a:avLst/>
          </a:prstGeom>
        </p:spPr>
        <p:txBody>
          <a:bodyPr wrap="square">
            <a:spAutoFit/>
          </a:bodyPr>
          <a:lstStyle/>
          <a:p>
            <a:r>
              <a:rPr lang="fr-FR" sz="2000" b="1" dirty="0" smtClean="0"/>
              <a:t>3. L'examen doit être effectué par une équipe bien calibrée des spécialistes;</a:t>
            </a:r>
          </a:p>
          <a:p>
            <a:r>
              <a:rPr lang="fr-FR" sz="2000" b="1" dirty="0" smtClean="0"/>
              <a:t>4. On utilise les mêmes indices pour l'enquête et l'évaluation de l'efficacité épidémiologique;</a:t>
            </a:r>
          </a:p>
          <a:p>
            <a:r>
              <a:rPr lang="fr-FR" sz="2000" b="1" dirty="0" smtClean="0"/>
              <a:t>5. On réalise l'évaluation de l'efficacité pas plus rarement que dans 5 ans.</a:t>
            </a:r>
          </a:p>
          <a:p>
            <a:r>
              <a:rPr lang="fr-FR" sz="2000" b="1" dirty="0" smtClean="0"/>
              <a:t>Par exemple, en déterminant l'efficacité du programme, il est nécessaire de comparer les CPE des enfants de 12 ans dans l'année courante avec les CPE des enfants de 12 ans, qui vivaient dans la même zone avant le début de la mise en œuvre du programme.</a:t>
            </a:r>
            <a:endParaRPr lang="ru-RU" sz="2000" b="1" dirty="0"/>
          </a:p>
        </p:txBody>
      </p:sp>
      <p:pic>
        <p:nvPicPr>
          <p:cNvPr id="25604" name="Picture 4" descr="http://os1.i.ua/3/1/9788884_5846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3330894"/>
            <a:ext cx="4286250" cy="3219451"/>
          </a:xfrm>
          <a:prstGeom prst="rect">
            <a:avLst/>
          </a:prstGeom>
          <a:noFill/>
          <a:extLst>
            <a:ext uri="{909E8E84-426E-40DD-AFC4-6F175D3DCCD1}">
              <a14:hiddenFill xmlns:a14="http://schemas.microsoft.com/office/drawing/2010/main" xmlns="">
                <a:solidFill>
                  <a:srgbClr val="FFFFFF"/>
                </a:solidFill>
              </a14:hiddenFill>
            </a:ext>
          </a:extLst>
        </p:spPr>
      </p:pic>
      <p:pic>
        <p:nvPicPr>
          <p:cNvPr id="25606" name="Picture 6" descr="http://vesti22.tv/sites/default/files/news/4634634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5971" y="3140968"/>
            <a:ext cx="4209461"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837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4524315"/>
          </a:xfrm>
          <a:prstGeom prst="rect">
            <a:avLst/>
          </a:prstGeom>
        </p:spPr>
        <p:txBody>
          <a:bodyPr wrap="square">
            <a:spAutoFit/>
          </a:bodyPr>
          <a:lstStyle/>
          <a:p>
            <a:pPr lvl="0" fontAlgn="base">
              <a:spcBef>
                <a:spcPct val="0"/>
              </a:spcBef>
              <a:spcAft>
                <a:spcPct val="0"/>
              </a:spcAft>
            </a:pPr>
            <a:r>
              <a:rPr lang="fr-FR" sz="2400" b="1" i="1" cap="all" dirty="0" smtClean="0">
                <a:ln w="9000" cmpd="sng">
                  <a:solidFill>
                    <a:schemeClr val="accent4">
                      <a:shade val="50000"/>
                      <a:satMod val="120000"/>
                    </a:schemeClr>
                  </a:solidFill>
                  <a:prstDash val="solid"/>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tileRect/>
                </a:gradFill>
                <a:effectLst>
                  <a:reflection blurRad="12700" stA="28000" endPos="45000" dist="1000" dir="5400000" sy="-100000" algn="bl" rotWithShape="0"/>
                </a:effectLst>
                <a:ea typeface="Times New Roman" pitchFamily="18" charset="0"/>
                <a:cs typeface="Arial" pitchFamily="34" charset="0"/>
              </a:rPr>
              <a:t>Parmi les nombreuses méthodes de la prophylaxie inclus dans le programme trois méthodes sont très efficaces, leur mise en œuvre est réelle, et ne nécessitent pas de coûts importants financiers: </a:t>
            </a:r>
            <a:r>
              <a:rPr lang="fr-FR" sz="2800" b="1" i="1" dirty="0" smtClean="0">
                <a:ln>
                  <a:solidFill>
                    <a:srgbClr val="C00000"/>
                  </a:solidFill>
                </a:ln>
                <a:solidFill>
                  <a:srgbClr val="FF9999"/>
                </a:solidFill>
                <a:ea typeface="Times New Roman" pitchFamily="18" charset="0"/>
                <a:cs typeface="Arial" pitchFamily="34" charset="0"/>
              </a:rPr>
              <a:t>informer le public </a:t>
            </a:r>
            <a:r>
              <a:rPr lang="fr-FR" sz="2800" dirty="0" smtClean="0">
                <a:ea typeface="Times New Roman" pitchFamily="18" charset="0"/>
                <a:cs typeface="Arial" pitchFamily="34" charset="0"/>
              </a:rPr>
              <a:t>de facteurs de risque dans le mode et la structure de </a:t>
            </a:r>
            <a:r>
              <a:rPr lang="fr-FR" sz="2800" dirty="0" smtClean="0">
                <a:ea typeface="Times New Roman" pitchFamily="18" charset="0"/>
                <a:cs typeface="Arial" pitchFamily="34" charset="0"/>
              </a:rPr>
              <a:t>l'alimentation</a:t>
            </a:r>
            <a:r>
              <a:rPr lang="ru-RU" sz="2800" dirty="0" smtClean="0">
                <a:ea typeface="Times New Roman" pitchFamily="18" charset="0"/>
                <a:cs typeface="Arial" pitchFamily="34" charset="0"/>
              </a:rPr>
              <a:t>, </a:t>
            </a:r>
            <a:endParaRPr lang="ru-RU" sz="2800" dirty="0" smtClean="0">
              <a:ea typeface="Times New Roman" pitchFamily="18" charset="0"/>
              <a:cs typeface="Arial" pitchFamily="34" charset="0"/>
            </a:endParaRPr>
          </a:p>
          <a:p>
            <a:pPr marL="342900" lvl="0" indent="-342900" fontAlgn="base">
              <a:spcBef>
                <a:spcPct val="0"/>
              </a:spcBef>
              <a:spcAft>
                <a:spcPct val="0"/>
              </a:spcAft>
              <a:buFont typeface="Wingdings" panose="05000000000000000000" pitchFamily="2" charset="2"/>
              <a:buChar char="q"/>
            </a:pPr>
            <a:r>
              <a:rPr lang="fr-FR" sz="2800" b="1" i="1" dirty="0" smtClean="0">
                <a:ln>
                  <a:solidFill>
                    <a:srgbClr val="6600FF"/>
                  </a:soli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a typeface="Times New Roman" pitchFamily="18" charset="0"/>
                <a:cs typeface="Arial" pitchFamily="34" charset="0"/>
              </a:rPr>
              <a:t> hygiène buccale </a:t>
            </a:r>
            <a:endParaRPr lang="fr-FR" sz="2800" b="1" i="1" dirty="0" smtClean="0">
              <a:ln>
                <a:solidFill>
                  <a:srgbClr val="6600FF"/>
                </a:solidFill>
              </a:ln>
              <a:gradFill>
                <a:gsLst>
                  <a:gs pos="0">
                    <a:srgbClr val="CCCCFF"/>
                  </a:gs>
                  <a:gs pos="17999">
                    <a:srgbClr val="99CCFF"/>
                  </a:gs>
                  <a:gs pos="36000">
                    <a:srgbClr val="9966FF"/>
                  </a:gs>
                  <a:gs pos="61000">
                    <a:srgbClr val="CC99FF"/>
                  </a:gs>
                  <a:gs pos="82001">
                    <a:srgbClr val="99CCFF"/>
                  </a:gs>
                  <a:gs pos="100000">
                    <a:srgbClr val="CCCCFF"/>
                  </a:gs>
                </a:gsLst>
                <a:lin ang="5400000" scaled="0"/>
              </a:gradFill>
              <a:ea typeface="Times New Roman" pitchFamily="18" charset="0"/>
              <a:cs typeface="Arial" pitchFamily="34" charset="0"/>
            </a:endParaRPr>
          </a:p>
          <a:p>
            <a:pPr marL="342900" lvl="0" indent="-342900" fontAlgn="base">
              <a:spcBef>
                <a:spcPct val="0"/>
              </a:spcBef>
              <a:spcAft>
                <a:spcPct val="0"/>
              </a:spcAft>
              <a:buFont typeface="Wingdings" panose="05000000000000000000" pitchFamily="2" charset="2"/>
              <a:buChar char="q"/>
            </a:pPr>
            <a:r>
              <a:rPr lang="en-US" sz="2800" dirty="0" smtClean="0">
                <a:ea typeface="Times New Roman" pitchFamily="18" charset="0"/>
                <a:cs typeface="Arial" pitchFamily="34" charset="0"/>
              </a:rPr>
              <a:t>et</a:t>
            </a:r>
            <a:r>
              <a:rPr lang="ru-RU" sz="2800" dirty="0" smtClean="0">
                <a:ea typeface="Times New Roman" pitchFamily="18" charset="0"/>
                <a:cs typeface="Arial" pitchFamily="34" charset="0"/>
              </a:rPr>
              <a:t> </a:t>
            </a:r>
            <a:r>
              <a:rPr lang="fr-FR" sz="2800" b="1" dirty="0" smtClean="0">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a typeface="Times New Roman" pitchFamily="18" charset="0"/>
                <a:cs typeface="Arial" pitchFamily="34" charset="0"/>
              </a:rPr>
              <a:t>la prophylaxie fluorure locales </a:t>
            </a:r>
            <a:r>
              <a:rPr lang="fr-FR" sz="2800" dirty="0" smtClean="0">
                <a:ea typeface="Times New Roman" pitchFamily="18" charset="0"/>
                <a:cs typeface="Arial" pitchFamily="34" charset="0"/>
              </a:rPr>
              <a:t>avec un dentifrice au fluorure dans les régions où elle est </a:t>
            </a:r>
            <a:r>
              <a:rPr lang="fr-FR" sz="2800" dirty="0" smtClean="0">
                <a:ea typeface="Times New Roman" pitchFamily="18" charset="0"/>
                <a:cs typeface="Arial" pitchFamily="34" charset="0"/>
              </a:rPr>
              <a:t>nécessaire</a:t>
            </a:r>
            <a:r>
              <a:rPr lang="ru-RU" sz="2800" dirty="0" smtClean="0">
                <a:ea typeface="Times New Roman" pitchFamily="18" charset="0"/>
                <a:cs typeface="Arial" pitchFamily="34" charset="0"/>
              </a:rPr>
              <a:t>. </a:t>
            </a:r>
            <a:endParaRPr lang="ru-RU" sz="3600" dirty="0">
              <a:cs typeface="Arial" pitchFamily="34" charset="0"/>
            </a:endParaRPr>
          </a:p>
        </p:txBody>
      </p:sp>
      <p:pic>
        <p:nvPicPr>
          <p:cNvPr id="26626" name="Picture 2" descr="http://moscow-stom.ru/upload/medialibrary/fc4/fc41e8ebb4f2a360864a4f7afa6a343c.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011603"/>
            <a:ext cx="6317886" cy="1844824"/>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 name="Picture 4" descr="http://eurovostok.com/userfiles/category/9149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4600901"/>
            <a:ext cx="1728192" cy="2255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60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863" y="184666"/>
            <a:ext cx="907259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fontAlgn="base">
              <a:spcBef>
                <a:spcPct val="0"/>
              </a:spcBef>
              <a:spcAft>
                <a:spcPct val="0"/>
              </a:spcAft>
            </a:pP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latin typeface="Arial" pitchFamily="34" charset="0"/>
                <a:ea typeface="Times New Roman" pitchFamily="18" charset="0"/>
                <a:cs typeface="Arial" pitchFamily="34" charset="0"/>
              </a:rPr>
              <a:t>Le but de l'analyse de la situation est d'identifier les causes et les facteurs qui influent sur la morbidité dentaires. </a:t>
            </a:r>
            <a:r>
              <a:rPr lang="fr-FR" sz="2400" b="1" dirty="0" smtClean="0">
                <a:ln w="1905">
                  <a:solidFill>
                    <a:srgbClr val="6600FF"/>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Sur la base de l'analyse de la situation du programme de prévention les facteurs étiologiques suivants de la carie dentaire sont montrés:</a:t>
            </a:r>
            <a:endParaRPr kumimoji="0" lang="ru-RU" sz="1000" b="1" i="0" u="none" strike="noStrike" normalizeH="0" baseline="0" dirty="0" smtClean="0">
              <a:ln w="1905">
                <a:solidFill>
                  <a:srgbClr val="6600FF"/>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pP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déficit de fluorure,</a:t>
            </a:r>
          </a:p>
          <a:p>
            <a:pPr marL="342900" lvl="0" indent="-342900" eaLnBrk="0" fontAlgn="base" hangingPunct="0">
              <a:spcBef>
                <a:spcPct val="0"/>
              </a:spcBef>
              <a:spcAft>
                <a:spcPct val="0"/>
              </a:spcAft>
              <a:buFont typeface="Arial" panose="020B0604020202020204" pitchFamily="34" charset="0"/>
              <a:buChar char="•"/>
            </a:pP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plaque microbienne</a:t>
            </a:r>
          </a:p>
          <a:p>
            <a:pPr marL="342900" lvl="0" indent="-342900" eaLnBrk="0" fontAlgn="base" hangingPunct="0">
              <a:spcBef>
                <a:spcPct val="0"/>
              </a:spcBef>
              <a:spcAft>
                <a:spcPct val="0"/>
              </a:spcAft>
              <a:buFont typeface="Arial" panose="020B0604020202020204" pitchFamily="34" charset="0"/>
              <a:buChar char="•"/>
            </a:pP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et la consommation fréquente de glucides.</a:t>
            </a:r>
          </a:p>
          <a:p>
            <a:pPr marL="342900" lvl="0" indent="-342900" eaLnBrk="0" fontAlgn="base" hangingPunct="0">
              <a:spcBef>
                <a:spcPct val="0"/>
              </a:spcBef>
              <a:spcAft>
                <a:spcPct val="0"/>
              </a:spcAft>
              <a:buFont typeface="Arial" panose="020B0604020202020204" pitchFamily="34" charset="0"/>
              <a:buChar char="•"/>
            </a:pP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Le facteur étiologique des maladies parodontales est la plaque microbienne.</a:t>
            </a:r>
            <a:endParaRPr kumimoji="0" lang="ru-RU"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28674" name="Picture 2" descr="http://previews.123rf.com/images/ia64/ia641202/ia64120200002/12342279-Dental-medicine-and-healthcare-dentist-examining-little-child-boy-patient-open-mouth-showing-caries--Stock-Pho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66793">
            <a:off x="5015009" y="4268581"/>
            <a:ext cx="3411791" cy="2272778"/>
          </a:xfrm>
          <a:prstGeom prst="rect">
            <a:avLst/>
          </a:prstGeom>
          <a:noFill/>
          <a:extLst>
            <a:ext uri="{909E8E84-426E-40DD-AFC4-6F175D3DCCD1}">
              <a14:hiddenFill xmlns:a14="http://schemas.microsoft.com/office/drawing/2010/main" xmlns="">
                <a:solidFill>
                  <a:srgbClr val="FFFFFF"/>
                </a:solidFill>
              </a14:hiddenFill>
            </a:ext>
          </a:extLst>
        </p:spPr>
      </p:pic>
      <p:pic>
        <p:nvPicPr>
          <p:cNvPr id="28676" name="Picture 4" descr="http://www.dentalolujic.it/upload/images/prevenzione%20gengivit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4139745"/>
            <a:ext cx="3624337" cy="27182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30129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2400" b="1" dirty="0" smtClean="0">
                <a:ln w="1905">
                  <a:solidFill>
                    <a:srgbClr val="6600FF"/>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Sur la base de ces données, iun programme de prévention primaire des maladies dentaires a été élaboré, qui est basée sur l'utilisation combinée des trois méthodes suivantes: </a:t>
            </a:r>
            <a:endParaRPr lang="fr-FR" sz="2400" b="1" dirty="0" smtClean="0">
              <a:ln w="1905">
                <a:solidFill>
                  <a:srgbClr val="6600FF"/>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endParaRPr>
          </a:p>
          <a:p>
            <a:pPr lvl="0" indent="457200" algn="just" fontAlgn="base">
              <a:spcBef>
                <a:spcPct val="0"/>
              </a:spcBef>
              <a:spcAft>
                <a:spcPct val="0"/>
              </a:spcAft>
            </a:pPr>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1) l'hygiène buccale,</a:t>
            </a:r>
          </a:p>
          <a:p>
            <a:pPr lvl="0" indent="457200" algn="just" fontAlgn="base">
              <a:spcBef>
                <a:spcPct val="0"/>
              </a:spcBef>
              <a:spcAft>
                <a:spcPct val="0"/>
              </a:spcAft>
            </a:pPr>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2) les dentifrices fluorés</a:t>
            </a:r>
          </a:p>
          <a:p>
            <a:pPr lvl="0" indent="457200" algn="just" fontAlgn="base">
              <a:spcBef>
                <a:spcPct val="0"/>
              </a:spcBef>
              <a:spcAft>
                <a:spcPct val="0"/>
              </a:spcAft>
            </a:pPr>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3) une alimentation équilibrée. </a:t>
            </a:r>
            <a:endPar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endParaRPr>
          </a:p>
          <a:p>
            <a:pPr lvl="0" indent="457200" algn="just" fontAlgn="base">
              <a:spcBef>
                <a:spcPct val="0"/>
              </a:spcBef>
              <a:spcAft>
                <a:spcPct val="0"/>
              </a:spcAft>
            </a:pP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Dans la prévention des programmes régionaux, en fonction des conditions spécifiques, il est possible d'utiliser d'autres techniques, si elles sont complémentaires à ces trois méthodes.</a:t>
            </a:r>
            <a:endParaRPr kumimoji="0" lang="ru-RU"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29698" name="Picture 2" descr="http://www.praxisdent.ru/data/images/udalenie_zubnogo_kamny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4433537"/>
            <a:ext cx="4867275" cy="2419351"/>
          </a:xfrm>
          <a:prstGeom prst="rect">
            <a:avLst/>
          </a:prstGeom>
          <a:noFill/>
          <a:extLst>
            <a:ext uri="{909E8E84-426E-40DD-AFC4-6F175D3DCCD1}">
              <a14:hiddenFill xmlns:a14="http://schemas.microsoft.com/office/drawing/2010/main" xmlns="">
                <a:solidFill>
                  <a:srgbClr val="FFFFFF"/>
                </a:solidFill>
              </a14:hiddenFill>
            </a:ext>
          </a:extLst>
        </p:spPr>
      </p:pic>
      <p:pic>
        <p:nvPicPr>
          <p:cNvPr id="29700" name="Picture 4" descr="http://holly-smile.ru/uploadedFiles/eshopimages/big/img1579_30787_b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4283735"/>
            <a:ext cx="3648871" cy="15678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Овал 1"/>
          <p:cNvSpPr/>
          <p:nvPr/>
        </p:nvSpPr>
        <p:spPr>
          <a:xfrm>
            <a:off x="2771800" y="5067650"/>
            <a:ext cx="1296144" cy="1385686"/>
          </a:xfrm>
          <a:prstGeom prst="ellipse">
            <a:avLst/>
          </a:prstGeom>
          <a:solidFill>
            <a:schemeClr val="accent3">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987824" y="5484391"/>
            <a:ext cx="972108" cy="369332"/>
          </a:xfrm>
          <a:prstGeom prst="rect">
            <a:avLst/>
          </a:prstGeom>
          <a:noFill/>
        </p:spPr>
        <p:txBody>
          <a:bodyPr wrap="square" rtlCol="0">
            <a:spAutoFit/>
          </a:bodyPr>
          <a:lstStyle/>
          <a:p>
            <a:r>
              <a:rPr lang="ru-RU" dirty="0" smtClean="0"/>
              <a:t>фтор</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88640"/>
            <a:ext cx="9072594"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2800" b="1" cap="all" dirty="0" smtClean="0">
                <a:ln w="9000" cmpd="sng">
                  <a:solidFill>
                    <a:srgbClr val="6600FF"/>
                  </a:solidFill>
                  <a:prstDash val="solid"/>
                </a:ln>
                <a:solidFill>
                  <a:schemeClr val="accent5">
                    <a:lumMod val="60000"/>
                    <a:lumOff val="40000"/>
                  </a:schemeClr>
                </a:solidFill>
                <a:effectLst>
                  <a:reflection blurRad="12700" stA="28000" endPos="45000" dist="1000" dir="5400000" sy="-100000" algn="bl" rotWithShape="0"/>
                </a:effectLst>
                <a:latin typeface="Arial" pitchFamily="34" charset="0"/>
                <a:ea typeface="Times New Roman" pitchFamily="18" charset="0"/>
                <a:cs typeface="Arial" pitchFamily="34" charset="0"/>
              </a:rPr>
              <a:t>Hygiène </a:t>
            </a:r>
            <a:r>
              <a:rPr lang="fr-FR" sz="2800" b="1" cap="all" dirty="0" smtClean="0">
                <a:ln w="9000" cmpd="sng">
                  <a:solidFill>
                    <a:srgbClr val="6600FF"/>
                  </a:solidFill>
                  <a:prstDash val="solid"/>
                </a:ln>
                <a:solidFill>
                  <a:schemeClr val="accent5">
                    <a:lumMod val="60000"/>
                    <a:lumOff val="40000"/>
                  </a:schemeClr>
                </a:solidFill>
                <a:effectLst>
                  <a:reflection blurRad="12700" stA="28000" endPos="45000" dist="1000" dir="5400000" sy="-100000" algn="bl" rotWithShape="0"/>
                </a:effectLst>
                <a:latin typeface="Arial" pitchFamily="34" charset="0"/>
                <a:ea typeface="Times New Roman" pitchFamily="18" charset="0"/>
                <a:cs typeface="Arial" pitchFamily="34" charset="0"/>
              </a:rPr>
              <a:t>bucco-dentaire</a:t>
            </a:r>
          </a:p>
          <a:p>
            <a:pPr lvl="0" indent="457200" algn="just" fontAlgn="base">
              <a:spcBef>
                <a:spcPct val="0"/>
              </a:spcBef>
              <a:spcAft>
                <a:spcPct val="0"/>
              </a:spcAf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fr-FR" b="1" i="1" dirty="0" smtClean="0">
                <a:latin typeface="Arial" pitchFamily="34" charset="0"/>
                <a:ea typeface="Times New Roman" pitchFamily="18" charset="0"/>
                <a:cs typeface="Arial" pitchFamily="34" charset="0"/>
              </a:rPr>
              <a:t>L'objectif principal de l'hygiène bucco-dentaire dans le programme de prévention de la carie dentaire et la maladie parodontale est la diminution maximale de la quantité de plaque microbienne mou et de tartre.</a:t>
            </a:r>
          </a:p>
          <a:p>
            <a:pPr lvl="0" indent="457200" algn="just" fontAlgn="base">
              <a:spcBef>
                <a:spcPct val="0"/>
              </a:spcBef>
              <a:spcAft>
                <a:spcPct val="0"/>
              </a:spcAft>
            </a:pPr>
            <a:r>
              <a:rPr lang="fr-FR" b="1" i="1" dirty="0" smtClean="0">
                <a:latin typeface="Arial" pitchFamily="34" charset="0"/>
                <a:ea typeface="Times New Roman" pitchFamily="18" charset="0"/>
                <a:cs typeface="Arial" pitchFamily="34" charset="0"/>
              </a:rPr>
              <a:t>Ceci est réalisé par un brossage régulier, le rinçage de la bouche après avoir mangé et enlèvement de la plaque dentaire chez les adolescents et les adultes.</a:t>
            </a:r>
            <a:endParaRPr kumimoji="0" lang="ru-RU" sz="2400" b="1" i="1"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descr="http://dynastystom.kiev.ua/blog/wp-content/uploads/2015/08/gigiena-polosti-rt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86" y="2215249"/>
            <a:ext cx="7231424" cy="2090539"/>
          </a:xfrm>
          <a:prstGeom prst="rect">
            <a:avLst/>
          </a:prstGeom>
          <a:noFill/>
          <a:extLst>
            <a:ext uri="{909E8E84-426E-40DD-AFC4-6F175D3DCCD1}">
              <a14:hiddenFill xmlns:a14="http://schemas.microsoft.com/office/drawing/2010/main" xmlns="">
                <a:solidFill>
                  <a:srgbClr val="FFFFFF"/>
                </a:solidFill>
              </a14:hiddenFill>
            </a:ext>
          </a:extLst>
        </p:spPr>
      </p:pic>
      <p:pic>
        <p:nvPicPr>
          <p:cNvPr id="27652" name="Picture 4" descr="http://ilive.com.ua/sites/default/files/zubnoy-kame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5832" y="4305788"/>
            <a:ext cx="5034190" cy="25338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285728"/>
            <a:ext cx="90011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2400" b="1" dirty="0" smtClean="0">
                <a:latin typeface="Arial" pitchFamily="34" charset="0"/>
                <a:ea typeface="Times New Roman" pitchFamily="18" charset="0"/>
                <a:cs typeface="Arial" pitchFamily="34" charset="0"/>
              </a:rPr>
              <a:t>L'utilisation du fluorure</a:t>
            </a:r>
          </a:p>
          <a:p>
            <a:pPr lvl="0" indent="457200" algn="just" fontAlgn="base">
              <a:spcBef>
                <a:spcPct val="0"/>
              </a:spcBef>
              <a:spcAft>
                <a:spcPct val="0"/>
              </a:spcAft>
            </a:pPr>
            <a:r>
              <a:rPr lang="fr-FR" sz="2400" b="1" dirty="0" smtClean="0">
                <a:solidFill>
                  <a:schemeClr val="accent6">
                    <a:lumMod val="75000"/>
                  </a:schemeClr>
                </a:solidFill>
                <a:latin typeface="Arial" pitchFamily="34" charset="0"/>
                <a:ea typeface="Times New Roman" pitchFamily="18" charset="0"/>
                <a:cs typeface="Arial" pitchFamily="34" charset="0"/>
              </a:rPr>
              <a:t>Le combinaison le plus efficace pour réduire les caries dentaires est</a:t>
            </a:r>
          </a:p>
          <a:p>
            <a:pPr lvl="0" indent="457200" algn="just" fontAlgn="base">
              <a:spcBef>
                <a:spcPct val="0"/>
              </a:spcBef>
              <a:spcAft>
                <a:spcPct val="0"/>
              </a:spcAft>
            </a:pPr>
            <a:r>
              <a:rPr lang="fr-FR" sz="2400" b="1" dirty="0" smtClean="0">
                <a:solidFill>
                  <a:srgbClr val="0070C0"/>
                </a:solidFill>
                <a:latin typeface="Arial" pitchFamily="34" charset="0"/>
                <a:ea typeface="Times New Roman" pitchFamily="18" charset="0"/>
                <a:cs typeface="Arial" pitchFamily="34" charset="0"/>
              </a:rPr>
              <a:t>• le système (à une faible concentration de fluor dans l'eau potable)</a:t>
            </a:r>
          </a:p>
          <a:p>
            <a:pPr lvl="0" indent="457200" algn="just" fontAlgn="base">
              <a:spcBef>
                <a:spcPct val="0"/>
              </a:spcBef>
              <a:spcAft>
                <a:spcPct val="0"/>
              </a:spcAft>
            </a:pPr>
            <a:r>
              <a:rPr lang="fr-FR" sz="2400" b="1" dirty="0" smtClean="0">
                <a:solidFill>
                  <a:srgbClr val="0070C0"/>
                </a:solidFill>
                <a:latin typeface="Arial" pitchFamily="34" charset="0"/>
                <a:ea typeface="Times New Roman" pitchFamily="18" charset="0"/>
                <a:cs typeface="Arial" pitchFamily="34" charset="0"/>
              </a:rPr>
              <a:t>• utilisation locale du fluorure.</a:t>
            </a:r>
          </a:p>
          <a:p>
            <a:pPr lvl="0" indent="457200" algn="just" fontAlgn="base">
              <a:spcBef>
                <a:spcPct val="0"/>
              </a:spcBef>
              <a:spcAft>
                <a:spcPct val="0"/>
              </a:spcAft>
            </a:pPr>
            <a:r>
              <a:rPr lang="fr-FR" sz="2400" b="1" dirty="0" smtClean="0">
                <a:solidFill>
                  <a:schemeClr val="accent6">
                    <a:lumMod val="75000"/>
                  </a:schemeClr>
                </a:solidFill>
                <a:latin typeface="Arial" pitchFamily="34" charset="0"/>
                <a:ea typeface="Times New Roman" pitchFamily="18" charset="0"/>
                <a:cs typeface="Arial" pitchFamily="34" charset="0"/>
              </a:rPr>
              <a:t>Dans certaines régions de la Russie, où les capacités techniques et économiques permettent, les méthodes de fluoration de système compléteront ce programme.</a:t>
            </a:r>
            <a:endParaRPr kumimoji="0" lang="ru-RU" sz="2800" b="1" i="1" u="none" strike="noStrike" normalizeH="0" baseline="0" dirty="0" smtClean="0">
              <a:ln w="1905"/>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endParaRPr>
          </a:p>
        </p:txBody>
      </p:sp>
      <p:pic>
        <p:nvPicPr>
          <p:cNvPr id="30722" name="Picture 2" descr="http://arkstom.com.ua/images/ca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5" y="4005064"/>
            <a:ext cx="3394005"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s://anewleafteaco.files.wordpress.com/2013/11/toothbrushandpast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3428999"/>
            <a:ext cx="4608512" cy="30646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3260" y="3789040"/>
            <a:ext cx="900115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2400" b="1" i="1" dirty="0" smtClean="0">
                <a:latin typeface="Arial" pitchFamily="34" charset="0"/>
                <a:ea typeface="Times New Roman" pitchFamily="18" charset="0"/>
                <a:cs typeface="Arial" pitchFamily="34" charset="0"/>
              </a:rPr>
              <a:t>Parmi les nombreuses méthodes de la prophylaxie fluorure locale, dans la Fédération de Russie dans le cadre du plus pratique est la fluoration de dents par les dentifrices au fluorure.</a:t>
            </a:r>
          </a:p>
          <a:p>
            <a:pPr lvl="0" indent="457200" algn="just" fontAlgn="base">
              <a:spcBef>
                <a:spcPct val="0"/>
              </a:spcBef>
              <a:spcAft>
                <a:spcPct val="0"/>
              </a:spcAft>
            </a:pPr>
            <a:r>
              <a:rPr lang="fr-FR" sz="2400" b="1" i="1" dirty="0" smtClean="0">
                <a:latin typeface="Arial" pitchFamily="34" charset="0"/>
                <a:ea typeface="Times New Roman" pitchFamily="18" charset="0"/>
                <a:cs typeface="Arial" pitchFamily="34" charset="0"/>
              </a:rPr>
              <a:t>Cette méthode est justifiée aussi parce que le brossage des dents dans ce programme est une méthode principale pour la prévention des maladies parodontales.</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4" descr="http://dentissimo.in/wp-content/uploads/2014/02/fluoride-treatm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88640"/>
            <a:ext cx="4773411"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31748" name="Picture 4" descr="http://www.dentalkompakt-online.de/typo3temp/cmyk2rgb_cache/3e477390752b380e331f7f4998673258_cmy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188640"/>
            <a:ext cx="3329583" cy="332958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http://stakato.ru/pic/small-55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2224" y="2132856"/>
            <a:ext cx="4755682" cy="23004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7463" y="17447"/>
            <a:ext cx="9072594" cy="2677656"/>
          </a:xfrm>
          <a:prstGeom prst="rect">
            <a:avLst/>
          </a:prstGeom>
        </p:spPr>
        <p:txBody>
          <a:bodyPr wrap="square">
            <a:spAutoFit/>
          </a:bodyPr>
          <a:lstStyle/>
          <a:p>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Dentifrices contenant du fluorure, doivent avoir un certificat indiquant la qualité de l'hygiène d'enregistrement de fluor actif et doivent être cliniquement testé en Russie.</a:t>
            </a:r>
          </a:p>
          <a:p>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Pour les enfants d'âge préscolaire on recommande les pâtes contenant du fluor actif dans une concentration de 500 ppm (0,05%).</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5220072" y="4077072"/>
            <a:ext cx="3571626" cy="2554545"/>
          </a:xfrm>
          <a:prstGeom prst="rect">
            <a:avLst/>
          </a:prstGeom>
        </p:spPr>
        <p:txBody>
          <a:bodyPr wrap="square">
            <a:spAutoFit/>
          </a:bodyPr>
          <a:lstStyle/>
          <a:p>
            <a:pPr lvl="0" algn="ctr"/>
            <a:r>
              <a:rPr lang="ru-RU"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Пасты, содержащие ион </a:t>
            </a:r>
            <a:r>
              <a:rPr lang="en-US"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F</a:t>
            </a:r>
            <a:r>
              <a:rPr lang="ru-RU"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менее </a:t>
            </a:r>
            <a:r>
              <a:rPr lang="ru-RU" sz="2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500рр</a:t>
            </a:r>
            <a:r>
              <a:rPr lang="en-US"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m</a:t>
            </a:r>
            <a:r>
              <a:rPr lang="ru-RU"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ru-RU" sz="2400" b="1"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противокариозным</a:t>
            </a:r>
            <a:r>
              <a:rPr lang="ru-RU" sz="2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ru-RU"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действием </a:t>
            </a:r>
            <a:r>
              <a:rPr lang="ru-RU" sz="2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ru-RU" sz="3200" b="1" dirty="0" smtClean="0">
                <a:ln w="1905">
                  <a:solidFill>
                    <a:srgbClr val="6600FF"/>
                  </a:solidFill>
                </a:ln>
                <a:solidFill>
                  <a:schemeClr val="accent5">
                    <a:lumMod val="60000"/>
                    <a:lumOff val="40000"/>
                  </a:schemeClr>
                </a:solidFill>
                <a:effectLst>
                  <a:innerShdw blurRad="69850" dist="43180" dir="5400000">
                    <a:srgbClr val="000000">
                      <a:alpha val="65000"/>
                    </a:srgbClr>
                  </a:innerShdw>
                </a:effectLst>
              </a:rPr>
              <a:t>не </a:t>
            </a:r>
            <a:r>
              <a:rPr lang="ru-RU"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обладают</a:t>
            </a:r>
            <a:r>
              <a:rPr lang="ru-RU" sz="3200" dirty="0">
                <a:solidFill>
                  <a:prstClr val="black"/>
                </a:solidFill>
              </a:rPr>
              <a:t>. </a:t>
            </a:r>
          </a:p>
        </p:txBody>
      </p:sp>
      <p:pic>
        <p:nvPicPr>
          <p:cNvPr id="32770" name="Picture 2" descr="http://www.nensi.ru/health/article/250906/250906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4709195"/>
            <a:ext cx="1685925"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32772" name="Picture 4" descr="http://www.sayri.ru/assets/Catalog/00013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124256">
            <a:off x="484009" y="3123996"/>
            <a:ext cx="2085543" cy="35152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6708" y="-160366"/>
            <a:ext cx="90011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3600" b="1" cap="all" dirty="0" smtClean="0">
                <a:ln w="9000" cmpd="sng">
                  <a:solidFill>
                    <a:schemeClr val="accent4">
                      <a:shade val="50000"/>
                      <a:satMod val="120000"/>
                    </a:scheme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reflection blurRad="12700" stA="28000" endPos="45000" dist="1000" dir="5400000" sy="-100000" algn="bl" rotWithShape="0"/>
                </a:effectLst>
                <a:latin typeface="Arial" pitchFamily="34" charset="0"/>
                <a:ea typeface="Times New Roman" pitchFamily="18" charset="0"/>
                <a:cs typeface="Arial" pitchFamily="34" charset="0"/>
              </a:rPr>
              <a:t>Nutrition rationale </a:t>
            </a:r>
            <a:endParaRPr lang="fr-FR" sz="3600" b="1" cap="all" dirty="0" smtClean="0">
              <a:ln w="9000" cmpd="sng">
                <a:solidFill>
                  <a:schemeClr val="accent4">
                    <a:shade val="50000"/>
                    <a:satMod val="120000"/>
                  </a:scheme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reflection blurRad="12700" stA="28000" endPos="45000" dist="1000" dir="5400000" sy="-100000" algn="bl" rotWithShape="0"/>
              </a:effectLst>
              <a:latin typeface="Arial" pitchFamily="34" charset="0"/>
              <a:ea typeface="Times New Roman" pitchFamily="18" charset="0"/>
              <a:cs typeface="Arial" pitchFamily="34" charset="0"/>
            </a:endParaRPr>
          </a:p>
          <a:p>
            <a:pPr lvl="0" indent="457200" algn="just" fontAlgn="base">
              <a:spcBef>
                <a:spcPct val="0"/>
              </a:spcBef>
              <a:spcAft>
                <a:spcPct val="0"/>
              </a:spcAft>
            </a:pPr>
            <a:r>
              <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Pour la prophylaxie des maladies dentaires et parodontales en nutritionnelle trois facteurs interdépendants sont importants: </a:t>
            </a:r>
            <a:endParaRPr lang="fr-FR"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endParaRPr>
          </a:p>
          <a:p>
            <a:pPr lvl="0" indent="457200" algn="just" fontAlgn="base">
              <a:spcBef>
                <a:spcPct val="0"/>
              </a:spcBef>
              <a:spcAft>
                <a:spcPct val="0"/>
              </a:spcAft>
            </a:pPr>
            <a:r>
              <a:rPr lang="fr-F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 </a:t>
            </a:r>
            <a:r>
              <a:rPr lang="fr-F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une </a:t>
            </a:r>
            <a:r>
              <a:rPr lang="fr-F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gamme complète de produits alimentaires,</a:t>
            </a:r>
          </a:p>
          <a:p>
            <a:pPr lvl="0" indent="457200" algn="just" fontAlgn="base">
              <a:spcBef>
                <a:spcPct val="0"/>
              </a:spcBef>
              <a:spcAft>
                <a:spcPct val="0"/>
              </a:spcAft>
            </a:pPr>
            <a:r>
              <a:rPr lang="fr-F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 fréquence modérée de l'apport en glucides</a:t>
            </a:r>
          </a:p>
          <a:p>
            <a:pPr lvl="0" indent="457200" algn="just" fontAlgn="base">
              <a:spcBef>
                <a:spcPct val="0"/>
              </a:spcBef>
              <a:spcAft>
                <a:spcPct val="0"/>
              </a:spcAft>
            </a:pPr>
            <a:r>
              <a:rPr lang="fr-F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 et d'accroître l'auto-nettoyage de la bouche.</a:t>
            </a:r>
            <a:endParaRPr kumimoji="0" lang="ru-RU" sz="24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endParaRPr>
          </a:p>
        </p:txBody>
      </p:sp>
      <p:sp>
        <p:nvSpPr>
          <p:cNvPr id="2" name="Прямоугольник 1"/>
          <p:cNvSpPr/>
          <p:nvPr/>
        </p:nvSpPr>
        <p:spPr>
          <a:xfrm>
            <a:off x="4211960" y="4271123"/>
            <a:ext cx="4572000" cy="2585323"/>
          </a:xfrm>
          <a:prstGeom prst="rect">
            <a:avLst/>
          </a:prstGeom>
        </p:spPr>
        <p:txBody>
          <a:bodyPr>
            <a:spAutoFit/>
          </a:bodyPr>
          <a:lstStyle/>
          <a:p>
            <a:pPr lvl="0" eaLnBrk="0" fontAlgn="base" hangingPunct="0">
              <a:spcBef>
                <a:spcPct val="0"/>
              </a:spcBef>
              <a:spcAft>
                <a:spcPct val="0"/>
              </a:spcAft>
            </a:pPr>
            <a:r>
              <a:rPr lang="fr-FR" b="1" dirty="0" smtClean="0">
                <a:latin typeface="Arial" pitchFamily="34" charset="0"/>
                <a:ea typeface="Times New Roman" pitchFamily="18" charset="0"/>
                <a:cs typeface="Arial" pitchFamily="34" charset="0"/>
              </a:rPr>
              <a:t>Au système d'alimentation unique de 3-4 fois il est nécessaire pour que</a:t>
            </a:r>
          </a:p>
          <a:p>
            <a:pPr lvl="0" eaLnBrk="0" fontAlgn="base" hangingPunct="0">
              <a:spcBef>
                <a:spcPct val="0"/>
              </a:spcBef>
              <a:spcAft>
                <a:spcPct val="0"/>
              </a:spcAft>
            </a:pPr>
            <a:r>
              <a:rPr lang="fr-FR" b="1" dirty="0" smtClean="0">
                <a:latin typeface="Arial" pitchFamily="34" charset="0"/>
                <a:ea typeface="Times New Roman" pitchFamily="18" charset="0"/>
                <a:cs typeface="Arial" pitchFamily="34" charset="0"/>
              </a:rPr>
              <a:t>3-4 fois par jour dans l'alimentation quatre grands groupes de produits se trouve t:</a:t>
            </a:r>
          </a:p>
          <a:p>
            <a:pPr lvl="0" eaLnBrk="0" fontAlgn="base" hangingPunct="0">
              <a:spcBef>
                <a:spcPct val="0"/>
              </a:spcBef>
              <a:spcAft>
                <a:spcPct val="0"/>
              </a:spcAft>
            </a:pPr>
            <a:r>
              <a:rPr lang="fr-FR" b="1" dirty="0" smtClean="0">
                <a:latin typeface="Arial" pitchFamily="34" charset="0"/>
                <a:ea typeface="Times New Roman" pitchFamily="18" charset="0"/>
                <a:cs typeface="Arial" pitchFamily="34" charset="0"/>
              </a:rPr>
              <a:t>• Pain;</a:t>
            </a:r>
          </a:p>
          <a:p>
            <a:pPr lvl="0" eaLnBrk="0" fontAlgn="base" hangingPunct="0">
              <a:spcBef>
                <a:spcPct val="0"/>
              </a:spcBef>
              <a:spcAft>
                <a:spcPct val="0"/>
              </a:spcAft>
            </a:pPr>
            <a:r>
              <a:rPr lang="fr-FR" b="1" dirty="0" smtClean="0">
                <a:latin typeface="Arial" pitchFamily="34" charset="0"/>
                <a:ea typeface="Times New Roman" pitchFamily="18" charset="0"/>
                <a:cs typeface="Arial" pitchFamily="34" charset="0"/>
              </a:rPr>
              <a:t>• Produits laitiers;</a:t>
            </a:r>
          </a:p>
          <a:p>
            <a:pPr lvl="0" eaLnBrk="0" fontAlgn="base" hangingPunct="0">
              <a:spcBef>
                <a:spcPct val="0"/>
              </a:spcBef>
              <a:spcAft>
                <a:spcPct val="0"/>
              </a:spcAft>
            </a:pPr>
            <a:r>
              <a:rPr lang="fr-FR" b="1" dirty="0" smtClean="0">
                <a:latin typeface="Arial" pitchFamily="34" charset="0"/>
                <a:ea typeface="Times New Roman" pitchFamily="18" charset="0"/>
                <a:cs typeface="Arial" pitchFamily="34" charset="0"/>
              </a:rPr>
              <a:t>• La viande;</a:t>
            </a:r>
          </a:p>
          <a:p>
            <a:pPr lvl="0" eaLnBrk="0" fontAlgn="base" hangingPunct="0">
              <a:spcBef>
                <a:spcPct val="0"/>
              </a:spcBef>
              <a:spcAft>
                <a:spcPct val="0"/>
              </a:spcAft>
            </a:pPr>
            <a:r>
              <a:rPr lang="fr-FR" b="1" dirty="0" smtClean="0">
                <a:latin typeface="Arial" pitchFamily="34" charset="0"/>
                <a:ea typeface="Times New Roman" pitchFamily="18" charset="0"/>
                <a:cs typeface="Arial" pitchFamily="34" charset="0"/>
              </a:rPr>
              <a:t>• fruits et </a:t>
            </a:r>
            <a:r>
              <a:rPr lang="fr-FR" b="1" dirty="0" smtClean="0">
                <a:latin typeface="Arial" pitchFamily="34" charset="0"/>
                <a:ea typeface="Times New Roman" pitchFamily="18" charset="0"/>
                <a:cs typeface="Arial" pitchFamily="34" charset="0"/>
              </a:rPr>
              <a:t>légumes</a:t>
            </a:r>
            <a:r>
              <a:rPr lang="fr-FR" b="1" dirty="0" smtClean="0">
                <a:latin typeface="Arial" pitchFamily="34" charset="0"/>
                <a:ea typeface="Times New Roman" pitchFamily="18" charset="0"/>
                <a:cs typeface="Arial" pitchFamily="34" charset="0"/>
              </a:rPr>
              <a:t>.</a:t>
            </a:r>
            <a:endParaRPr lang="ru-RU" sz="2400" b="1" dirty="0">
              <a:latin typeface="Arial" pitchFamily="34" charset="0"/>
              <a:cs typeface="Arial" pitchFamily="34" charset="0"/>
            </a:endParaRPr>
          </a:p>
        </p:txBody>
      </p:sp>
      <p:pic>
        <p:nvPicPr>
          <p:cNvPr id="33796" name="Picture 4" descr="http://scelnews.com/wp-content/uploads/2012/01/Balanced-diet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5" y="2072868"/>
            <a:ext cx="3146384" cy="2220038"/>
          </a:xfrm>
          <a:prstGeom prst="rect">
            <a:avLst/>
          </a:prstGeom>
          <a:noFill/>
          <a:extLst>
            <a:ext uri="{909E8E84-426E-40DD-AFC4-6F175D3DCCD1}">
              <a14:hiddenFill xmlns:a14="http://schemas.microsoft.com/office/drawing/2010/main" xmlns="">
                <a:solidFill>
                  <a:srgbClr val="FFFFFF"/>
                </a:solidFill>
              </a14:hiddenFill>
            </a:ext>
          </a:extLst>
        </p:spPr>
      </p:pic>
      <p:pic>
        <p:nvPicPr>
          <p:cNvPr id="33798" name="Picture 6" descr="http://1.bp.blogspot.com/-f6ygOSwuoJM/UR0D1M--udI/AAAAAAAAAO0/qIkPqzH4WIk/s1600/yzzzz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600718"/>
            <a:ext cx="3877924" cy="40686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42844" y="4500570"/>
            <a:ext cx="90011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L'apport en glucides est souvent </a:t>
            </a:r>
            <a:r>
              <a:rPr lang="fr-F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fr-FR" sz="2000" b="1" dirty="0" smtClean="0">
                <a:ln w="1905">
                  <a:solidFill>
                    <a:srgbClr val="6600FF"/>
                  </a:solidFill>
                </a:ln>
                <a:solidFill>
                  <a:schemeClr val="accent5">
                    <a:lumMod val="60000"/>
                    <a:lumOff val="40000"/>
                  </a:schemeClr>
                </a:solidFill>
                <a:effectLst>
                  <a:innerShdw blurRad="69850" dist="43180" dir="5400000">
                    <a:srgbClr val="000000">
                      <a:alpha val="65000"/>
                    </a:srgbClr>
                  </a:innerShdw>
                </a:effectLst>
                <a:latin typeface="Arial" pitchFamily="34" charset="0"/>
                <a:ea typeface="Times New Roman" pitchFamily="18" charset="0"/>
                <a:cs typeface="Arial" pitchFamily="34" charset="0"/>
              </a:rPr>
              <a:t>cinq </a:t>
            </a:r>
            <a:r>
              <a:rPr lang="fr-FR" sz="2000" b="1" dirty="0" smtClean="0">
                <a:ln w="1905">
                  <a:solidFill>
                    <a:srgbClr val="6600FF"/>
                  </a:solidFill>
                </a:ln>
                <a:solidFill>
                  <a:schemeClr val="accent5">
                    <a:lumMod val="60000"/>
                    <a:lumOff val="40000"/>
                  </a:schemeClr>
                </a:solidFill>
                <a:effectLst>
                  <a:innerShdw blurRad="69850" dist="43180" dir="5400000">
                    <a:srgbClr val="000000">
                      <a:alpha val="65000"/>
                    </a:srgbClr>
                  </a:innerShdw>
                </a:effectLst>
                <a:latin typeface="Arial" pitchFamily="34" charset="0"/>
                <a:ea typeface="Times New Roman" pitchFamily="18" charset="0"/>
                <a:cs typeface="Arial" pitchFamily="34" charset="0"/>
              </a:rPr>
              <a:t>ou six fois</a:t>
            </a:r>
            <a:r>
              <a:rPr kumimoji="0" lang="ru-RU"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fr-F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par jour est </a:t>
            </a:r>
            <a:r>
              <a:rPr lang="fr-FR" sz="2000" b="1" dirty="0" smtClean="0">
                <a:ln w="1905">
                  <a:solidFill>
                    <a:srgbClr val="6600FF"/>
                  </a:solidFill>
                </a:ln>
                <a:solidFill>
                  <a:schemeClr val="accent5">
                    <a:lumMod val="60000"/>
                    <a:lumOff val="40000"/>
                  </a:schemeClr>
                </a:solidFill>
                <a:effectLst>
                  <a:innerShdw blurRad="69850" dist="43180" dir="5400000">
                    <a:srgbClr val="000000">
                      <a:alpha val="65000"/>
                    </a:srgbClr>
                  </a:innerShdw>
                </a:effectLst>
                <a:latin typeface="Arial" pitchFamily="34" charset="0"/>
                <a:ea typeface="Times New Roman" pitchFamily="18" charset="0"/>
                <a:cs typeface="Arial" pitchFamily="34" charset="0"/>
              </a:rPr>
              <a:t>un </a:t>
            </a:r>
            <a:r>
              <a:rPr lang="fr-FR" sz="2000" b="1" dirty="0" smtClean="0">
                <a:ln w="1905">
                  <a:solidFill>
                    <a:srgbClr val="6600FF"/>
                  </a:solidFill>
                </a:ln>
                <a:solidFill>
                  <a:schemeClr val="accent5">
                    <a:lumMod val="60000"/>
                    <a:lumOff val="40000"/>
                  </a:schemeClr>
                </a:solidFill>
                <a:effectLst>
                  <a:innerShdw blurRad="69850" dist="43180" dir="5400000">
                    <a:srgbClr val="000000">
                      <a:alpha val="65000"/>
                    </a:srgbClr>
                  </a:innerShdw>
                </a:effectLst>
                <a:latin typeface="Arial" pitchFamily="34" charset="0"/>
                <a:ea typeface="Times New Roman" pitchFamily="18" charset="0"/>
                <a:cs typeface="Arial" pitchFamily="34" charset="0"/>
              </a:rPr>
              <a:t>facteur de risque de caries</a:t>
            </a:r>
            <a:r>
              <a:rPr lang="fr-FR" sz="2000" b="1" dirty="0" smtClean="0">
                <a:ln w="1905">
                  <a:solidFill>
                    <a:srgbClr val="6600FF"/>
                  </a:solidFill>
                </a:ln>
                <a:solidFill>
                  <a:schemeClr val="accent5">
                    <a:lumMod val="60000"/>
                    <a:lumOff val="40000"/>
                  </a:schemeClr>
                </a:solidFill>
                <a:effectLst>
                  <a:innerShdw blurRad="69850" dist="43180" dir="5400000">
                    <a:srgbClr val="000000">
                      <a:alpha val="65000"/>
                    </a:srgbClr>
                  </a:innerShdw>
                </a:effectLst>
                <a:latin typeface="Arial" pitchFamily="34" charset="0"/>
                <a:ea typeface="Times New Roman" pitchFamily="18" charset="0"/>
                <a:cs typeface="Arial" pitchFamily="34" charset="0"/>
              </a:rPr>
              <a:t>.</a:t>
            </a:r>
            <a:r>
              <a:rPr kumimoji="0" lang="ru-RU"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fr-F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Par conséquent, dans l'organisation de la nutrition et des conseils pour les adultes on recommend rincer la bouche avec de l'eau après avoir mangé, et de limiter le nombre de repas d'hydrate de carbone à pas plus de cinq ou six fois, y compris des collations, car tout aliment féculent dans votre bouche crée des conditions pour le développement de la carie. </a:t>
            </a:r>
          </a:p>
          <a:p>
            <a:pPr lvl="0" indent="457200" algn="just" fontAlgn="base">
              <a:spcBef>
                <a:spcPct val="0"/>
              </a:spcBef>
              <a:spcAft>
                <a:spcPct val="0"/>
              </a:spcAft>
            </a:pPr>
            <a:endParaRPr kumimoji="0" lang="ru-RU"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3" name="Picture 2" descr="http://salauat.kz/images/pitani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417" y="0"/>
            <a:ext cx="5640711" cy="4639187"/>
          </a:xfrm>
          <a:prstGeom prst="rect">
            <a:avLst/>
          </a:prstGeom>
          <a:noFill/>
          <a:extLst>
            <a:ext uri="{909E8E84-426E-40DD-AFC4-6F175D3DCCD1}">
              <a14:hiddenFill xmlns:a14="http://schemas.microsoft.com/office/drawing/2010/main" xmlns="">
                <a:solidFill>
                  <a:srgbClr val="FFFFFF"/>
                </a:solidFill>
              </a14:hiddenFill>
            </a:ext>
          </a:extLst>
        </p:spPr>
      </p:pic>
      <p:pic>
        <p:nvPicPr>
          <p:cNvPr id="34818" name="Picture 2" descr="http://www.frandsendental.com/wp-content/uploads/2014/08/Using-Too-Much-Mouthwas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7964" y="1484784"/>
            <a:ext cx="3391038" cy="23042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16632"/>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fr-FR" sz="2400" b="1" i="1" dirty="0" smtClean="0">
                <a:ln w="10541"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Le programme contribue à la formation des qualités spirituelles et morales de la personne et est adapté à la situation économique actuelle dans le pays.</a:t>
            </a:r>
            <a:endParaRPr kumimoji="0" lang="ru-RU" sz="3200" b="1" i="1" u="none" strike="noStrike" normalizeH="0" baseline="0" dirty="0" smtClean="0">
              <a:ln w="10541"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pic>
        <p:nvPicPr>
          <p:cNvPr id="3" name="Picture 4" descr="http://www.zahnarzt-implantologie-kroatien.eu/images/fotolia_1522886_subscription_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4857" y="1556792"/>
            <a:ext cx="3664861" cy="2435606"/>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s://www.new-you.me/me2013/wp-content/uploads/2012/12/1017349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703" y="1330711"/>
            <a:ext cx="4679701" cy="46678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milesincluded.com/wp-content/uploads/2015/07/Dental-Crowns-Brooksvil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76361">
            <a:off x="5253833" y="4437112"/>
            <a:ext cx="3040956" cy="20276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5931" y="32983"/>
            <a:ext cx="89297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800" b="1" dirty="0" smtClean="0">
                <a:latin typeface="Arial" pitchFamily="34" charset="0"/>
                <a:ea typeface="Times New Roman" pitchFamily="18" charset="0"/>
                <a:cs typeface="Arial" pitchFamily="34" charset="0"/>
              </a:rPr>
              <a:t>Le programme défini des objectifs mesurables à long </a:t>
            </a:r>
            <a:r>
              <a:rPr lang="fr-FR" sz="2800" b="1" dirty="0" smtClean="0">
                <a:latin typeface="Arial" pitchFamily="34" charset="0"/>
                <a:ea typeface="Times New Roman" pitchFamily="18" charset="0"/>
                <a:cs typeface="Arial" pitchFamily="34" charset="0"/>
              </a:rPr>
              <a:t>termed'après </a:t>
            </a:r>
            <a:r>
              <a:rPr lang="fr-FR" sz="2800" b="1" dirty="0" smtClean="0">
                <a:latin typeface="Arial" pitchFamily="34" charset="0"/>
                <a:ea typeface="Times New Roman" pitchFamily="18" charset="0"/>
                <a:cs typeface="Arial" pitchFamily="34" charset="0"/>
              </a:rPr>
              <a:t>les paramètres de base de la santé dentaire.</a:t>
            </a:r>
            <a:endPar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 name="Прямоугольник 1"/>
          <p:cNvSpPr/>
          <p:nvPr/>
        </p:nvSpPr>
        <p:spPr>
          <a:xfrm>
            <a:off x="29588" y="4221088"/>
            <a:ext cx="9128353" cy="1815882"/>
          </a:xfrm>
          <a:prstGeom prst="rect">
            <a:avLst/>
          </a:prstGeom>
        </p:spPr>
        <p:txBody>
          <a:bodyPr wrap="square">
            <a:spAutoFit/>
          </a:bodyPr>
          <a:lstStyle/>
          <a:p>
            <a:pPr lvl="0" fontAlgn="base">
              <a:spcBef>
                <a:spcPct val="0"/>
              </a:spcBef>
              <a:spcAft>
                <a:spcPct val="0"/>
              </a:spcAft>
            </a:pPr>
            <a:r>
              <a:rPr lang="fr-FR" sz="2800" b="1" i="1" dirty="0" smtClean="0">
                <a:solidFill>
                  <a:prstClr val="black"/>
                </a:solidFill>
                <a:latin typeface="Arial" pitchFamily="34" charset="0"/>
                <a:ea typeface="Times New Roman" pitchFamily="18" charset="0"/>
                <a:cs typeface="Arial" pitchFamily="34" charset="0"/>
              </a:rPr>
              <a:t>Ces objectifs sont un guide pour les dirigeants d'organisations de soins dentaires et des centres de santé dans la formulation des tâches de la prévention</a:t>
            </a:r>
            <a:endParaRPr lang="ru-RU" sz="3600" b="1" i="1" dirty="0">
              <a:solidFill>
                <a:prstClr val="black"/>
              </a:solidFill>
              <a:latin typeface="Arial" pitchFamily="34" charset="0"/>
              <a:cs typeface="Arial" pitchFamily="34" charset="0"/>
            </a:endParaRPr>
          </a:p>
        </p:txBody>
      </p:sp>
      <p:pic>
        <p:nvPicPr>
          <p:cNvPr id="5126" name="Picture 6" descr="http://prodoctorov.ru/media/photo/astrahan/lpuimage/3445/27271-stomatologicheskaya-poliklinika-2_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417978"/>
            <a:ext cx="3816424" cy="2544283"/>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http://astoblstom.com/assets/images/isenov.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434946"/>
            <a:ext cx="2407227" cy="27861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fotky.com.ua/wp-content/uploads/2015/02/29185467__2-e14141266995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5149" y="3645024"/>
            <a:ext cx="4761464" cy="31782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5078" y="0"/>
            <a:ext cx="9144000" cy="4801314"/>
          </a:xfrm>
          <a:prstGeom prst="rect">
            <a:avLst/>
          </a:prstGeom>
        </p:spPr>
        <p:txBody>
          <a:bodyPr wrap="square">
            <a:spAutoFit/>
          </a:bodyPr>
          <a:lstStyle/>
          <a:p>
            <a:pPr algn="ct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planification et la mise en œuvre des programmes pour la stomatologie - à la fois prophylactiques et de traitement - doit être complexe</a:t>
            </a: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fr-FR" b="1" dirty="0" smtClean="0"/>
              <a:t>ls peuvent différer dans les détails et ont leurs propres caractéristiques, mais le schéma général est le même.</a:t>
            </a:r>
            <a:r>
              <a:rPr lang="ru-RU" b="1" dirty="0"/>
              <a:t/>
            </a:r>
            <a:br>
              <a:rPr lang="ru-RU" b="1" dirty="0"/>
            </a:b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planification des programmes de prévention des maladies dentaires parmi la population est composée des étapes suivantes:</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57200" indent="-457200">
              <a:buFont typeface="+mj-lt"/>
              <a:buAutoNum type="arabicPeriod"/>
            </a:pP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chemeClr val="tx2">
                      <a:lumMod val="60000"/>
                      <a:lumOff val="40000"/>
                    </a:schemeClr>
                  </a:solidFill>
                </a:ln>
                <a:solidFill>
                  <a:schemeClr val="accent1">
                    <a:lumMod val="75000"/>
                  </a:schemeClr>
                </a:solidFill>
                <a:effectLst>
                  <a:glow rad="63500">
                    <a:schemeClr val="accent2">
                      <a:satMod val="175000"/>
                      <a:alpha val="40000"/>
                    </a:schemeClr>
                  </a:glow>
                  <a:innerShdw blurRad="69850" dist="43180" dir="5400000">
                    <a:srgbClr val="000000">
                      <a:alpha val="65000"/>
                    </a:srgbClr>
                  </a:innerShdw>
                </a:effectLst>
              </a:rPr>
              <a:t>• identification des problèmes principaux;</a:t>
            </a:r>
          </a:p>
          <a:p>
            <a:pPr marL="457200" indent="-457200">
              <a:buFont typeface="+mj-lt"/>
              <a:buAutoNum type="arabicPeriod"/>
            </a:pP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chemeClr val="accent2">
                      <a:lumMod val="60000"/>
                      <a:lumOff val="40000"/>
                    </a:schemeClr>
                  </a:solidFill>
                </a:ln>
                <a:solidFill>
                  <a:schemeClr val="accent2">
                    <a:lumMod val="40000"/>
                    <a:lumOff val="60000"/>
                  </a:schemeClr>
                </a:solidFill>
                <a:effectLst>
                  <a:glow rad="63500">
                    <a:schemeClr val="accent2">
                      <a:satMod val="175000"/>
                      <a:alpha val="40000"/>
                    </a:schemeClr>
                  </a:glow>
                  <a:innerShdw blurRad="69850" dist="43180" dir="5400000">
                    <a:srgbClr val="000000">
                      <a:alpha val="65000"/>
                    </a:srgbClr>
                  </a:innerShdw>
                </a:effectLst>
              </a:rPr>
              <a:t>formulation des buts et objectifs;</a:t>
            </a:r>
          </a:p>
          <a:p>
            <a:pPr marL="457200" indent="-457200">
              <a:buFont typeface="+mj-lt"/>
              <a:buAutoNum type="arabicPeriod"/>
            </a:pP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choix des méthodes et des moyens de prévention;</a:t>
            </a:r>
          </a:p>
          <a:p>
            <a:pPr marL="457200" indent="-457200">
              <a:buFont typeface="+mj-lt"/>
              <a:buAutoNum type="arabicPeriod"/>
            </a:pP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rgbClr val="C00000"/>
                  </a:solidFill>
                </a:ln>
                <a:solidFill>
                  <a:schemeClr val="accent4">
                    <a:lumMod val="40000"/>
                    <a:lumOff val="60000"/>
                  </a:schemeClr>
                </a:solidFill>
                <a:effectLst>
                  <a:glow rad="63500">
                    <a:schemeClr val="accent2">
                      <a:satMod val="175000"/>
                      <a:alpha val="40000"/>
                    </a:schemeClr>
                  </a:glow>
                  <a:innerShdw blurRad="69850" dist="43180" dir="5400000">
                    <a:srgbClr val="000000">
                      <a:alpha val="65000"/>
                    </a:srgbClr>
                  </a:innerShdw>
                </a:effectLst>
              </a:rPr>
              <a:t>formation du personnel;</a:t>
            </a:r>
          </a:p>
          <a:p>
            <a:pPr marL="457200" indent="-457200">
              <a:buFont typeface="+mj-lt"/>
              <a:buAutoNum type="arabicPeriod"/>
            </a:pP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chemeClr val="accent2">
                      <a:lumMod val="60000"/>
                      <a:lumOff val="40000"/>
                    </a:schemeClr>
                  </a:solidFill>
                </a:ln>
                <a:solidFill>
                  <a:schemeClr val="accent2">
                    <a:lumMod val="75000"/>
                  </a:schemeClr>
                </a:solidFill>
                <a:effectLst>
                  <a:glow rad="63500">
                    <a:schemeClr val="accent2">
                      <a:satMod val="175000"/>
                      <a:alpha val="40000"/>
                    </a:schemeClr>
                  </a:glow>
                  <a:innerShdw blurRad="69850" dist="43180" dir="5400000">
                    <a:srgbClr val="000000">
                      <a:alpha val="65000"/>
                    </a:srgbClr>
                  </a:innerShdw>
                </a:effectLst>
              </a:rPr>
              <a:t>la mise en œuvre du programme;</a:t>
            </a:r>
          </a:p>
          <a:p>
            <a:pPr marL="457200" indent="-457200">
              <a:buFont typeface="+mj-lt"/>
              <a:buAutoNum type="arabicPeriod"/>
            </a:pP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 </a:t>
            </a:r>
            <a:r>
              <a:rPr lang="fr-FR" sz="2400" b="1" dirty="0" smtClean="0">
                <a:ln w="1905">
                  <a:solidFill>
                    <a:schemeClr val="accent3">
                      <a:lumMod val="75000"/>
                    </a:schemeClr>
                  </a:solidFill>
                </a:ln>
                <a:solidFill>
                  <a:srgbClr val="7030A0"/>
                </a:solidFill>
                <a:effectLst>
                  <a:glow rad="63500">
                    <a:schemeClr val="accent2">
                      <a:satMod val="175000"/>
                      <a:alpha val="40000"/>
                    </a:schemeClr>
                  </a:glow>
                  <a:innerShdw blurRad="69850" dist="43180" dir="5400000">
                    <a:srgbClr val="000000">
                      <a:alpha val="65000"/>
                    </a:srgbClr>
                  </a:innerShdw>
                </a:effectLst>
              </a:rPr>
              <a:t>évaluation de l'efficacité du programme</a:t>
            </a:r>
            <a:r>
              <a:rPr lang="fr-FR" sz="24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rPr>
              <a:t>.</a:t>
            </a:r>
            <a:endParaRPr lang="ru-RU" sz="2400" b="1" dirty="0">
              <a:ln w="1905"/>
              <a:solidFill>
                <a:sysClr val="windowText" lastClr="000000"/>
              </a:solidFill>
              <a:effectLst>
                <a:innerShdw blurRad="69850" dist="43180" dir="5400000">
                  <a:srgbClr val="000000">
                    <a:alpha val="65000"/>
                  </a:srgbClr>
                </a:innerShdw>
              </a:effectLst>
            </a:endParaRPr>
          </a:p>
        </p:txBody>
      </p:sp>
      <p:pic>
        <p:nvPicPr>
          <p:cNvPr id="6146" name="Picture 2" descr="http://medvoenkom.webtm.ru/upload/medialibrary/6f0/6f0c590059adbbfba436c277742560b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4825521"/>
            <a:ext cx="2993328" cy="19977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971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4504291"/>
            <a:ext cx="4572000" cy="2031325"/>
          </a:xfrm>
          <a:prstGeom prst="rect">
            <a:avLst/>
          </a:prstGeom>
        </p:spPr>
        <p:txBody>
          <a:bodyPr>
            <a:spAutoFit/>
          </a:bodyPr>
          <a:lstStyle/>
          <a:p>
            <a:r>
              <a:rPr lang="fr-FR" b="1" dirty="0" smtClean="0"/>
              <a:t>Les programmes de la prévention peuvent être mises en application aux niveaux national, régional et local.</a:t>
            </a:r>
          </a:p>
          <a:p>
            <a:r>
              <a:rPr lang="fr-FR" b="1" dirty="0" smtClean="0"/>
              <a:t>La sélection du programme dépend des besoins de la région, des objectifs fixés et les ressources disponibles.</a:t>
            </a:r>
            <a:endParaRPr lang="ru-RU" b="1" dirty="0"/>
          </a:p>
        </p:txBody>
      </p:sp>
      <p:sp>
        <p:nvSpPr>
          <p:cNvPr id="3" name="Прямоугольник 2"/>
          <p:cNvSpPr/>
          <p:nvPr/>
        </p:nvSpPr>
        <p:spPr>
          <a:xfrm>
            <a:off x="68059" y="0"/>
            <a:ext cx="877809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Les programmes de prévention doivent commencer par </a:t>
            </a:r>
            <a:r>
              <a:rPr lang="fr-FR" sz="2400" b="1" i="1" dirty="0" smtClean="0">
                <a:ln w="11430"/>
                <a:solidFill>
                  <a:schemeClr val="tx2">
                    <a:lumMod val="75000"/>
                  </a:schemeClr>
                </a:solidFill>
                <a:effectLst>
                  <a:outerShdw blurRad="50800" dist="39000" dir="5460000" algn="tl">
                    <a:srgbClr val="000000">
                      <a:alpha val="38000"/>
                    </a:srgbClr>
                  </a:outerShdw>
                </a:effectLst>
              </a:rPr>
              <a:t>une analyse de la situation </a:t>
            </a:r>
            <a:r>
              <a:rPr lang="fr-FR"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dans la région et par le positionnement des objectifs, puis la mise en œuvre progressive suivie, l'évaluation préliminaire de l'efficacité et, à la nécessité, la correction du programme avec sa mise en application postérieure généralisée etc. </a:t>
            </a:r>
            <a:endParaRPr lang="ru-RU"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descr="http://conf.pskovedu.ru/site/htmlimages/image/sch2170/%D0%97%D1%83%D0%B1%D1%8B%20%D0%95%D0%9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01" y="3136393"/>
            <a:ext cx="4267200" cy="320040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ahabali.com/work/medical-guide/images/blog/side-bar/post-img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308324"/>
            <a:ext cx="4169578" cy="21527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641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novayagazeta-ug.ru/sites/default/files/news/02-2014/0-mon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67" y="2465500"/>
            <a:ext cx="3342105" cy="22287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8675" y="23563"/>
            <a:ext cx="9144000" cy="3170099"/>
          </a:xfrm>
          <a:prstGeom prst="rect">
            <a:avLst/>
          </a:prstGeom>
        </p:spPr>
        <p:txBody>
          <a:bodyPr wrap="square">
            <a:spAutoFit/>
          </a:bodyPr>
          <a:lstStyle/>
          <a:p>
            <a:pPr marL="514350" indent="-514350">
              <a:buAutoNum type="arabicPeriod"/>
            </a:pP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DENTIFICATION DES PROBLEMES PRINCIPAUX</a:t>
            </a: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b="1" i="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Avant de choisir un programme de la prophylaxie spécifique, il est nécessaire de déterminer la morbidité dentaire, qui se trouve dans cette région.</a:t>
            </a:r>
            <a:r>
              <a:rPr lang="ru-RU"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b="1" dirty="0" smtClean="0"/>
              <a:t>À la planification il faut prendre en compte:</a:t>
            </a:r>
          </a:p>
          <a:p>
            <a:pPr marL="514350" indent="-514350"/>
            <a:r>
              <a:rPr lang="fr-FR" b="1" dirty="0" smtClean="0"/>
              <a:t>- La dynamique des processus démographiques dans la région;</a:t>
            </a:r>
          </a:p>
          <a:p>
            <a:pPr marL="514350" indent="-514350"/>
            <a:r>
              <a:rPr lang="fr-FR" b="1" dirty="0" smtClean="0"/>
              <a:t>- L'etat de l'environnement;</a:t>
            </a:r>
          </a:p>
          <a:p>
            <a:pPr marL="514350" indent="-514350"/>
            <a:r>
              <a:rPr lang="fr-FR" b="1" dirty="0" smtClean="0"/>
              <a:t>- La présence du personnel et des ressources matérielles;</a:t>
            </a:r>
          </a:p>
          <a:p>
            <a:pPr marL="514350" indent="-514350"/>
            <a:r>
              <a:rPr lang="fr-FR" b="1" dirty="0" smtClean="0"/>
              <a:t>- Le status dentaire de la population. </a:t>
            </a:r>
            <a:endParaRPr lang="ru-RU" dirty="0"/>
          </a:p>
        </p:txBody>
      </p:sp>
      <p:pic>
        <p:nvPicPr>
          <p:cNvPr id="8194" name="Picture 2" descr="http://gov.cap.ru/UserFiles/news/20130904/Original/p101124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2492896"/>
            <a:ext cx="2304256" cy="1728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77767" y="4221088"/>
            <a:ext cx="8990320" cy="2123658"/>
          </a:xfrm>
          <a:prstGeom prst="rect">
            <a:avLst/>
          </a:prstGeom>
        </p:spPr>
        <p:txBody>
          <a:bodyPr wrap="square">
            <a:spAutoFit/>
          </a:bodyPr>
          <a:lstStyle/>
          <a:p>
            <a:r>
              <a:rPr lang="fr-FR" b="1" dirty="0" smtClean="0">
                <a:ln w="10541" cmpd="sng">
                  <a:solidFill>
                    <a:schemeClr val="accent1">
                      <a:shade val="88000"/>
                      <a:satMod val="110000"/>
                    </a:schemeClr>
                  </a:solidFill>
                  <a:prstDash val="solid"/>
                </a:ln>
                <a:solidFill>
                  <a:sysClr val="windowText" lastClr="000000"/>
                </a:solidFill>
              </a:rPr>
              <a:t>Les données démographiques présente l'informations sur le nombre et la croissance attendue de la population urbaine et rurale, sa répartition par les groupes d'âge.</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fr-FR" sz="24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L'étude </a:t>
            </a:r>
            <a:r>
              <a:rPr lang="fr-FR" sz="24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la morbidité dentaire</a:t>
            </a:r>
            <a:r>
              <a:rPr lang="ru-RU" sz="24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parmi </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population prend une place centrale dans la </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région</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dirty="0"/>
              <a:t> </a:t>
            </a:r>
            <a:r>
              <a:rPr lang="fr-FR" dirty="0" smtClean="0"/>
              <a:t>Pour cela on fait les enquêtes dentaires épidémiologiques de la population de différents groupes d'âge et sur la base des données</a:t>
            </a:r>
            <a:endParaRPr lang="ru-RU" dirty="0"/>
          </a:p>
        </p:txBody>
      </p:sp>
    </p:spTree>
    <p:extLst>
      <p:ext uri="{BB962C8B-B14F-4D97-AF65-F5344CB8AC3E}">
        <p14:creationId xmlns:p14="http://schemas.microsoft.com/office/powerpoint/2010/main" xmlns="" val="71238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79" y="0"/>
            <a:ext cx="7203717" cy="1631216"/>
          </a:xfrm>
          <a:prstGeom prst="rect">
            <a:avLst/>
          </a:prstGeom>
        </p:spPr>
        <p:txBody>
          <a:bodyPr wrap="square">
            <a:spAutoFit/>
          </a:bodyPr>
          <a:lstStyle/>
          <a:p>
            <a:r>
              <a:rPr lang="fr-FR" sz="2000" b="1" dirty="0" smtClean="0"/>
              <a:t>L'enquête épidémiologique comprend trois étapes successives</a:t>
            </a:r>
            <a:r>
              <a:rPr lang="fr-FR" sz="2000" b="1" dirty="0" smtClean="0"/>
              <a:t>:</a:t>
            </a:r>
            <a:endParaRPr lang="ru-RU" sz="2000" b="1" dirty="0" smtClean="0"/>
          </a:p>
          <a:p>
            <a:pPr>
              <a:buFont typeface="Arial" pitchFamily="34" charset="0"/>
              <a:buChar char="•"/>
            </a:pP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a:t>
            </a: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période préparatoire,</a:t>
            </a:r>
          </a:p>
          <a:p>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l'enquête réelle</a:t>
            </a:r>
          </a:p>
          <a:p>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et l'analyse de ses résultats.</a:t>
            </a:r>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62884" y="2865793"/>
            <a:ext cx="9081116" cy="1477328"/>
          </a:xfrm>
          <a:prstGeom prst="rect">
            <a:avLst/>
          </a:prstGeom>
        </p:spPr>
        <p:txBody>
          <a:bodyPr wrap="square">
            <a:spAutoFit/>
          </a:bodyPr>
          <a:lstStyle/>
          <a:p>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période </a:t>
            </a: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préparatoire</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fr-FR" b="1" dirty="0" smtClean="0"/>
              <a:t>comprend la formation du personnel, qui effectue une enquête dentaire.</a:t>
            </a:r>
          </a:p>
          <a:p>
            <a:r>
              <a:rPr lang="fr-FR" b="1" dirty="0" smtClean="0"/>
              <a:t>Pour que tous les experts qui ont maîtrisé les méthodes d'inspection, puissent évaluer le status dentaire du patient également au maximum, il est nécessaire de réaliser les études de calibrage suivantes:</a:t>
            </a:r>
            <a:endParaRPr lang="ru-RU" dirty="0"/>
          </a:p>
        </p:txBody>
      </p:sp>
      <p:pic>
        <p:nvPicPr>
          <p:cNvPr id="9218" name="Picture 2" descr="http://edit.listerine.ru/sites/listerine_russia/files/3_2_3_see_your_dentistt_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5029" y="439969"/>
            <a:ext cx="4283968" cy="2414422"/>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www.zahnheilkunde-drkeller.de/images/slider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4599404"/>
            <a:ext cx="5224560" cy="21850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02706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2431</Words>
  <Application>Microsoft Office PowerPoint</Application>
  <PresentationFormat>Экран (4:3)</PresentationFormat>
  <Paragraphs>166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Настя</cp:lastModifiedBy>
  <cp:revision>51</cp:revision>
  <dcterms:created xsi:type="dcterms:W3CDTF">2015-01-03T05:24:31Z</dcterms:created>
  <dcterms:modified xsi:type="dcterms:W3CDTF">2016-04-21T23:03:32Z</dcterms:modified>
</cp:coreProperties>
</file>