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73" r:id="rId3"/>
    <p:sldId id="309" r:id="rId4"/>
    <p:sldId id="274" r:id="rId5"/>
    <p:sldId id="312" r:id="rId6"/>
    <p:sldId id="275" r:id="rId7"/>
    <p:sldId id="306" r:id="rId8"/>
    <p:sldId id="307" r:id="rId9"/>
    <p:sldId id="276" r:id="rId10"/>
    <p:sldId id="277" r:id="rId11"/>
    <p:sldId id="308" r:id="rId12"/>
    <p:sldId id="278" r:id="rId13"/>
    <p:sldId id="279" r:id="rId14"/>
    <p:sldId id="280" r:id="rId15"/>
    <p:sldId id="281" r:id="rId16"/>
    <p:sldId id="313" r:id="rId17"/>
    <p:sldId id="282" r:id="rId18"/>
    <p:sldId id="314" r:id="rId19"/>
    <p:sldId id="284" r:id="rId20"/>
    <p:sldId id="311" r:id="rId21"/>
    <p:sldId id="285" r:id="rId22"/>
    <p:sldId id="315" r:id="rId23"/>
    <p:sldId id="316" r:id="rId24"/>
    <p:sldId id="317" r:id="rId25"/>
    <p:sldId id="337" r:id="rId26"/>
    <p:sldId id="336" r:id="rId27"/>
    <p:sldId id="320" r:id="rId28"/>
    <p:sldId id="321" r:id="rId29"/>
    <p:sldId id="322" r:id="rId30"/>
    <p:sldId id="323" r:id="rId31"/>
    <p:sldId id="324" r:id="rId32"/>
    <p:sldId id="339" r:id="rId33"/>
    <p:sldId id="338" r:id="rId34"/>
    <p:sldId id="327" r:id="rId35"/>
    <p:sldId id="328" r:id="rId36"/>
    <p:sldId id="329" r:id="rId37"/>
    <p:sldId id="330" r:id="rId38"/>
    <p:sldId id="331" r:id="rId39"/>
    <p:sldId id="301" r:id="rId40"/>
    <p:sldId id="333" r:id="rId41"/>
    <p:sldId id="334" r:id="rId42"/>
    <p:sldId id="335" r:id="rId4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00"/>
    <a:srgbClr val="FF00FF"/>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0" d="100"/>
          <a:sy n="70" d="100"/>
        </p:scale>
        <p:origin x="138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F1923920-CD79-4CE0-BED0-FAED620761BA}" type="datetimeFigureOut">
              <a:rPr lang="ru-RU" smtClean="0"/>
              <a:pPr/>
              <a:t>28.03.2017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2F815CC-B863-4B0C-9323-2A799DC42EF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1923920-CD79-4CE0-BED0-FAED620761BA}" type="datetimeFigureOut">
              <a:rPr lang="ru-RU" smtClean="0"/>
              <a:pPr/>
              <a:t>28.03.2017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2F815CC-B863-4B0C-9323-2A799DC42EF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1923920-CD79-4CE0-BED0-FAED620761BA}" type="datetimeFigureOut">
              <a:rPr lang="ru-RU" smtClean="0"/>
              <a:pPr/>
              <a:t>28.03.2017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2F815CC-B863-4B0C-9323-2A799DC42EF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1923920-CD79-4CE0-BED0-FAED620761BA}" type="datetimeFigureOut">
              <a:rPr lang="ru-RU" smtClean="0"/>
              <a:pPr/>
              <a:t>28.03.2017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2F815CC-B863-4B0C-9323-2A799DC42EF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F1923920-CD79-4CE0-BED0-FAED620761BA}" type="datetimeFigureOut">
              <a:rPr lang="ru-RU" smtClean="0"/>
              <a:pPr/>
              <a:t>28.03.2017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2F815CC-B863-4B0C-9323-2A799DC42EF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F1923920-CD79-4CE0-BED0-FAED620761BA}" type="datetimeFigureOut">
              <a:rPr lang="ru-RU" smtClean="0"/>
              <a:pPr/>
              <a:t>28.03.2017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2F815CC-B863-4B0C-9323-2A799DC42EF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F1923920-CD79-4CE0-BED0-FAED620761BA}" type="datetimeFigureOut">
              <a:rPr lang="ru-RU" smtClean="0"/>
              <a:pPr/>
              <a:t>28.03.2017</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92F815CC-B863-4B0C-9323-2A799DC42EF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F1923920-CD79-4CE0-BED0-FAED620761BA}" type="datetimeFigureOut">
              <a:rPr lang="ru-RU" smtClean="0"/>
              <a:pPr/>
              <a:t>28.03.2017</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92F815CC-B863-4B0C-9323-2A799DC42EF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F1923920-CD79-4CE0-BED0-FAED620761BA}" type="datetimeFigureOut">
              <a:rPr lang="ru-RU" smtClean="0"/>
              <a:pPr/>
              <a:t>28.03.2017</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92F815CC-B863-4B0C-9323-2A799DC42EF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F1923920-CD79-4CE0-BED0-FAED620761BA}" type="datetimeFigureOut">
              <a:rPr lang="ru-RU" smtClean="0"/>
              <a:pPr/>
              <a:t>28.03.2017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2F815CC-B863-4B0C-9323-2A799DC42EF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F1923920-CD79-4CE0-BED0-FAED620761BA}" type="datetimeFigureOut">
              <a:rPr lang="ru-RU" smtClean="0"/>
              <a:pPr/>
              <a:t>28.03.2017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2F815CC-B863-4B0C-9323-2A799DC42EF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EFD1"/>
            </a:gs>
            <a:gs pos="64999">
              <a:schemeClr val="accent5">
                <a:lumMod val="40000"/>
                <a:lumOff val="60000"/>
              </a:schemeClr>
            </a:gs>
            <a:gs pos="100000">
              <a:schemeClr val="accent2">
                <a:lumMod val="60000"/>
                <a:lumOff val="40000"/>
              </a:schemeClr>
            </a:gs>
            <a:gs pos="100000">
              <a:schemeClr val="accent3">
                <a:lumMod val="60000"/>
                <a:lumOff val="4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923920-CD79-4CE0-BED0-FAED620761BA}" type="datetimeFigureOut">
              <a:rPr lang="ru-RU" smtClean="0"/>
              <a:pPr/>
              <a:t>28.03.2017</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F815CC-B863-4B0C-9323-2A799DC42EF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1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2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28.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image" Target="../media/image64.jpeg"/><Relationship Id="rId1" Type="http://schemas.openxmlformats.org/officeDocument/2006/relationships/slideLayout" Target="../slideLayouts/slideLayout7.xml"/><Relationship Id="rId4" Type="http://schemas.openxmlformats.org/officeDocument/2006/relationships/image" Target="../media/image66.gif"/></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3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3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07504" y="4195326"/>
            <a:ext cx="5544616" cy="2643206"/>
          </a:xfrm>
        </p:spPr>
        <p:txBody>
          <a:bodyPr>
            <a:noAutofit/>
          </a:bodyPr>
          <a:lstStyle/>
          <a:p>
            <a:r>
              <a:rPr lang="en-US" sz="3200" b="1" cap="all" dirty="0" smtClean="0">
                <a:ln w="9000" cmpd="sng">
                  <a:solidFill>
                    <a:schemeClr val="accent4">
                      <a:shade val="50000"/>
                      <a:satMod val="120000"/>
                    </a:schemeClr>
                  </a:solidFill>
                  <a:prstDash val="solid"/>
                </a:ln>
                <a:solidFill>
                  <a:srgbClr val="FF0000"/>
                </a:solidFill>
                <a:effectLst>
                  <a:glow rad="101600">
                    <a:schemeClr val="accent4">
                      <a:satMod val="175000"/>
                      <a:alpha val="40000"/>
                    </a:schemeClr>
                  </a:glow>
                  <a:reflection blurRad="6350" stA="55000" endA="300" endPos="45500" dir="5400000" sy="-100000" algn="bl" rotWithShape="0"/>
                </a:effectLst>
              </a:rPr>
              <a:t>L</a:t>
            </a:r>
            <a:r>
              <a:rPr lang="fr-FR" sz="3200" b="1" dirty="0" smtClean="0">
                <a:solidFill>
                  <a:srgbClr val="FF0000"/>
                </a:solidFill>
                <a:effectLst>
                  <a:glow rad="101600">
                    <a:schemeClr val="accent4">
                      <a:satMod val="175000"/>
                      <a:alpha val="40000"/>
                    </a:schemeClr>
                  </a:glow>
                  <a:reflection blurRad="6350" stA="55000" endA="300" endPos="45500" dir="5400000" sy="-100000" algn="bl" rotWithShape="0"/>
                </a:effectLst>
              </a:rPr>
              <a:t>es caractéristiques des activités de la prévention des certains groupes de la population.</a:t>
            </a:r>
            <a:endParaRPr lang="ru-RU" sz="2800" dirty="0">
              <a:effectLst>
                <a:glow rad="101600">
                  <a:schemeClr val="accent4">
                    <a:satMod val="175000"/>
                    <a:alpha val="40000"/>
                  </a:schemeClr>
                </a:glow>
                <a:reflection blurRad="6350" stA="55000" endA="300" endPos="45500" dir="5400000" sy="-100000" algn="bl" rotWithShape="0"/>
              </a:effectLst>
            </a:endParaRPr>
          </a:p>
        </p:txBody>
      </p:sp>
      <p:pic>
        <p:nvPicPr>
          <p:cNvPr id="12290" name="Picture 2" descr="http://stabilityandfamily.com/wp-content/uploads/2013/09/LivingWel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6136" y="3518317"/>
            <a:ext cx="3006134" cy="3124759"/>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www.rusfotomuz.ru/uploads/images/d/l/j/dlja_vsej_semi_tvoja_krasa_mamochka_i_ja_i_vanja_i_papa_i_babushk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16632"/>
            <a:ext cx="6120680" cy="4078694"/>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http://cs543100.vk.me/v543100413/b4ef/9e0twJQvJEk.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4044">
            <a:off x="6101936" y="687838"/>
            <a:ext cx="2808312" cy="16201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murmli.ru/upload/shop_1/9/5/5/item_9552/shop_items_catalog_image955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04048" y="87598"/>
            <a:ext cx="3982717" cy="3982717"/>
          </a:xfrm>
          <a:prstGeom prst="rect">
            <a:avLst/>
          </a:prstGeom>
          <a:noFill/>
          <a:extLst>
            <a:ext uri="{909E8E84-426E-40DD-AFC4-6F175D3DCCD1}">
              <a14:hiddenFill xmlns:a14="http://schemas.microsoft.com/office/drawing/2010/main">
                <a:solidFill>
                  <a:srgbClr val="FFFFFF"/>
                </a:solidFill>
              </a14:hiddenFill>
            </a:ext>
          </a:extLst>
        </p:spPr>
      </p:pic>
      <p:sp>
        <p:nvSpPr>
          <p:cNvPr id="3073" name="Rectangle 1"/>
          <p:cNvSpPr>
            <a:spLocks noChangeArrowheads="1"/>
          </p:cNvSpPr>
          <p:nvPr/>
        </p:nvSpPr>
        <p:spPr bwMode="auto">
          <a:xfrm>
            <a:off x="6821" y="3307050"/>
            <a:ext cx="4821470" cy="30469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450850" fontAlgn="base">
              <a:spcBef>
                <a:spcPct val="0"/>
              </a:spcBef>
              <a:spcAft>
                <a:spcPct val="0"/>
              </a:spcAft>
            </a:pPr>
            <a:r>
              <a:rPr lang="fr-FR"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a typeface="Times New Roman" pitchFamily="18" charset="0"/>
                <a:cs typeface="Arial" pitchFamily="34" charset="0"/>
              </a:rPr>
              <a:t>Les dentifrices avec une concentration de l'ion</a:t>
            </a:r>
            <a:r>
              <a:rPr lang="ru-RU"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a typeface="Times New Roman" pitchFamily="18" charset="0"/>
                <a:cs typeface="Arial" pitchFamily="34" charset="0"/>
              </a:rPr>
              <a:t> -</a:t>
            </a:r>
            <a:r>
              <a:rPr lang="fr-FR"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a typeface="Times New Roman" pitchFamily="18" charset="0"/>
                <a:cs typeface="Arial" pitchFamily="34" charset="0"/>
              </a:rPr>
              <a:t> fluor 500 ppm - 1500 ppm appliquent pour l</a:t>
            </a:r>
            <a:r>
              <a:rPr lang="ru-RU"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a typeface="Times New Roman" pitchFamily="18" charset="0"/>
                <a:cs typeface="Arial" pitchFamily="34" charset="0"/>
              </a:rPr>
              <a:t>а </a:t>
            </a:r>
            <a:r>
              <a:rPr lang="fr-FR"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a typeface="Times New Roman" pitchFamily="18" charset="0"/>
                <a:cs typeface="Arial" pitchFamily="34" charset="0"/>
              </a:rPr>
              <a:t>local</a:t>
            </a:r>
            <a:r>
              <a:rPr lang="ru-RU"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a typeface="Times New Roman" pitchFamily="18" charset="0"/>
                <a:cs typeface="Arial" pitchFamily="34" charset="0"/>
              </a:rPr>
              <a:t>е</a:t>
            </a:r>
            <a:r>
              <a:rPr lang="fr-FR"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a typeface="Times New Roman" pitchFamily="18" charset="0"/>
                <a:cs typeface="Arial" pitchFamily="34" charset="0"/>
              </a:rPr>
              <a:t> de la prévention.</a:t>
            </a:r>
            <a:endParaRPr kumimoji="0" lang="ru-RU" sz="3200" b="1" i="0" u="none" strike="noStrike" normalizeH="0" baseline="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a typeface="Times New Roman" pitchFamily="18" charset="0"/>
              <a:cs typeface="Arial" pitchFamily="34" charset="0"/>
            </a:endParaRPr>
          </a:p>
        </p:txBody>
      </p:sp>
      <p:pic>
        <p:nvPicPr>
          <p:cNvPr id="5122" name="Picture 2" descr="http://www.your-brilliant-smile.com/wp-content/uploads/2015/04/Zubnaya-pasta-dlya-dese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7605" y="155408"/>
            <a:ext cx="4463383" cy="2664296"/>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www.dom-zdorovie.ru/published/publicdata/RULE2015MEB/attachments/SC/products_pictures/zubnaya_shetka_rocs_baby_dlya_detei_en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66656" y="3178523"/>
            <a:ext cx="3109800" cy="3628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myfamilydoctor.ru/wp-content/uploads/2013/09/%D0%9A%D0%B0%D0%BA-%D0%BF%D0%BE%D0%B4%D0%BE%D0%B1%D1%80%D0%B0%D1%82%D1%8C-%D0%B4%D0%B5%D1%82%D1%81%D0%BA%D1%83%D1%8E-%D0%B7%D1%83%D0%B1%D0%BD%D1%83%D1%8E-%D0%BF%D0%B0%D1%81%D1%82%D1%8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95501"/>
            <a:ext cx="6001204" cy="3981569"/>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51520" y="4221088"/>
            <a:ext cx="5184576" cy="1631216"/>
          </a:xfrm>
          <a:prstGeom prst="rect">
            <a:avLst/>
          </a:prstGeom>
        </p:spPr>
        <p:txBody>
          <a:bodyPr wrap="square">
            <a:spAutoFit/>
          </a:bodyPr>
          <a:lstStyle/>
          <a:p>
            <a:pPr lvl="0" indent="450850" fontAlgn="base">
              <a:spcBef>
                <a:spcPct val="0"/>
              </a:spcBef>
              <a:spcAft>
                <a:spcPct val="0"/>
              </a:spcAft>
            </a:pPr>
            <a:r>
              <a:rPr lang="fr-FR"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a typeface="Times New Roman" pitchFamily="18" charset="0"/>
                <a:cs typeface="Arial" pitchFamily="34" charset="0"/>
              </a:rPr>
              <a:t>Les parents doivent contrôler strictement la quantité de dentifrice à extruder sur la brosse à dents (</a:t>
            </a:r>
            <a:r>
              <a:rPr lang="fr-FR"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Times New Roman" pitchFamily="18" charset="0"/>
                <a:cs typeface="Arial" pitchFamily="34" charset="0"/>
              </a:rPr>
              <a:t>à pois</a:t>
            </a:r>
            <a:r>
              <a:rPr lang="fr-FR"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a typeface="Times New Roman" pitchFamily="18" charset="0"/>
                <a:cs typeface="Arial" pitchFamily="34" charset="0"/>
              </a:rPr>
              <a:t>) et de ne pas permettre aux enfants de le faire lui-même sans surveillance.</a:t>
            </a:r>
            <a:endParaRPr lang="ru-RU"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Arial" pitchFamily="34" charset="0"/>
            </a:endParaRPr>
          </a:p>
        </p:txBody>
      </p:sp>
      <p:pic>
        <p:nvPicPr>
          <p:cNvPr id="6146" name="Picture 2" descr="http://mamaliza.com/wp-content/uploads/2015/05/Zubnaya-pasta-1-i-starshe-4-400x26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0" y="4221088"/>
            <a:ext cx="3810000" cy="253365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content.foto.mail.ru/mail/n_v.efimova/_blogs/i-3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4639" y="1327056"/>
            <a:ext cx="3875937" cy="289403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51652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Rectangle 1"/>
          <p:cNvSpPr>
            <a:spLocks noChangeArrowheads="1"/>
          </p:cNvSpPr>
          <p:nvPr/>
        </p:nvSpPr>
        <p:spPr bwMode="auto">
          <a:xfrm>
            <a:off x="0" y="342528"/>
            <a:ext cx="9144000"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450850" fontAlgn="base">
              <a:spcBef>
                <a:spcPct val="0"/>
              </a:spcBef>
              <a:spcAft>
                <a:spcPct val="0"/>
              </a:spcAft>
            </a:pPr>
            <a:r>
              <a:rPr lang="fr-FR" sz="2000" b="1" dirty="0" smtClean="0">
                <a:ea typeface="Times New Roman" pitchFamily="18" charset="0"/>
                <a:cs typeface="Arial" pitchFamily="34" charset="0"/>
              </a:rPr>
              <a:t>Le mode d'alimentation des jeunes enfants définit par un pédiatre. </a:t>
            </a:r>
          </a:p>
          <a:p>
            <a:pPr lvl="0" indent="450850" fontAlgn="base">
              <a:spcBef>
                <a:spcPct val="0"/>
              </a:spcBef>
              <a:spcAft>
                <a:spcPct val="0"/>
              </a:spcAft>
            </a:pPr>
            <a:endParaRPr lang="fr-FR" sz="2000" b="1" dirty="0" smtClean="0">
              <a:ea typeface="Times New Roman" pitchFamily="18" charset="0"/>
              <a:cs typeface="Arial" pitchFamily="34" charset="0"/>
            </a:endParaRPr>
          </a:p>
          <a:p>
            <a:pPr lvl="0" indent="450850" fontAlgn="base">
              <a:spcBef>
                <a:spcPct val="0"/>
              </a:spcBef>
              <a:spcAft>
                <a:spcPct val="0"/>
              </a:spcAft>
            </a:pPr>
            <a:r>
              <a:rPr lang="fr-FR" sz="2000" b="1" dirty="0" smtClean="0">
                <a:solidFill>
                  <a:srgbClr val="FF0000"/>
                </a:solidFill>
                <a:ea typeface="Times New Roman" pitchFamily="18" charset="0"/>
                <a:cs typeface="Arial" pitchFamily="34" charset="0"/>
              </a:rPr>
              <a:t>Pour les cas très fréquent de nourrir les enfants avec des dents de lait(plus de 6 fois par jour) un risque de développement de la carie dentaire.</a:t>
            </a:r>
            <a:endParaRPr kumimoji="0" lang="ru-RU" sz="2800" b="1" i="0" u="none" strike="noStrike" cap="none" normalizeH="0" baseline="0" dirty="0" smtClean="0">
              <a:ln>
                <a:noFill/>
              </a:ln>
              <a:solidFill>
                <a:srgbClr val="FF0000"/>
              </a:solidFill>
              <a:effectLst/>
              <a:cs typeface="Arial" pitchFamily="34" charset="0"/>
            </a:endParaRPr>
          </a:p>
        </p:txBody>
      </p:sp>
      <p:pic>
        <p:nvPicPr>
          <p:cNvPr id="7170" name="Picture 2" descr="http://plomba911.ru/wp-content/uploads/2014/12/butylochnyj-karies-u-detej-1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39486" y="3564236"/>
            <a:ext cx="4504514" cy="30385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zybnik.sumy.ua/wp-content/uploads/2014/03/butyilochnyiy-karies-612x28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653" y="2411166"/>
            <a:ext cx="4468833" cy="208107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assets.babycenter.com/ims/2014/12/US_117-89612238_4x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5616" y="4492241"/>
            <a:ext cx="3138876" cy="23556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2917" y="342528"/>
            <a:ext cx="9001156" cy="34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450850" algn="just" fontAlgn="base">
              <a:spcBef>
                <a:spcPct val="0"/>
              </a:spcBef>
              <a:spcAft>
                <a:spcPct val="0"/>
              </a:spcAft>
              <a:tabLst>
                <a:tab pos="228600" algn="l"/>
              </a:tabLst>
            </a:pPr>
            <a:r>
              <a:rPr lang="fr-FR" sz="2000" b="1" cap="all" dirty="0" smtClean="0">
                <a:ln w="9000" cmpd="sng">
                  <a:solidFill>
                    <a:srgbClr val="FF0000"/>
                  </a:solidFill>
                  <a:prstDash val="solid"/>
                </a:ln>
                <a:solidFill>
                  <a:srgbClr val="FF00FF"/>
                </a:solidFill>
                <a:effectLst>
                  <a:reflection blurRad="12700" stA="28000" endPos="45000" dist="1000" dir="5400000" sy="-100000" algn="bl" rotWithShape="0"/>
                </a:effectLst>
                <a:ea typeface="Times New Roman" pitchFamily="18" charset="0"/>
                <a:cs typeface="Arial" pitchFamily="34" charset="0"/>
              </a:rPr>
              <a:t>Le plan de mise en œuvre de programmes de prévention pour les nouveau-nés et des enfants en bas âge (jusqu'à 3 ans). </a:t>
            </a:r>
          </a:p>
          <a:p>
            <a:pPr lvl="0" indent="450850" algn="just" fontAlgn="base">
              <a:spcBef>
                <a:spcPct val="0"/>
              </a:spcBef>
              <a:spcAft>
                <a:spcPct val="0"/>
              </a:spcAft>
              <a:tabLst>
                <a:tab pos="228600" algn="l"/>
              </a:tabLst>
            </a:pPr>
            <a:r>
              <a:rPr lang="fr-FR" sz="2000" b="1" cap="all" dirty="0" smtClean="0">
                <a:ln w="9000" cmpd="sng">
                  <a:solidFill>
                    <a:srgbClr val="FF0000"/>
                  </a:solidFill>
                  <a:prstDash val="solid"/>
                </a:ln>
                <a:solidFill>
                  <a:schemeClr val="accent6">
                    <a:lumMod val="50000"/>
                  </a:schemeClr>
                </a:solidFill>
                <a:effectLst>
                  <a:reflection blurRad="12700" stA="28000" endPos="45000" dist="1000" dir="5400000" sy="-100000" algn="bl" rotWithShape="0"/>
                </a:effectLst>
                <a:ea typeface="Times New Roman" pitchFamily="18" charset="0"/>
                <a:cs typeface="Arial" pitchFamily="34" charset="0"/>
              </a:rPr>
              <a:t>Les activités:</a:t>
            </a:r>
            <a:endParaRPr lang="ru-RU" sz="2000" b="1" cap="all" dirty="0" smtClean="0">
              <a:ln w="9000" cmpd="sng">
                <a:solidFill>
                  <a:srgbClr val="FF0000"/>
                </a:solidFill>
                <a:prstDash val="solid"/>
              </a:ln>
              <a:solidFill>
                <a:schemeClr val="accent6">
                  <a:lumMod val="50000"/>
                </a:schemeClr>
              </a:solidFill>
              <a:effectLst>
                <a:reflection blurRad="12700" stA="28000" endPos="45000" dist="1000" dir="5400000" sy="-100000" algn="bl" rotWithShape="0"/>
              </a:effectLst>
              <a:ea typeface="Times New Roman" pitchFamily="18" charset="0"/>
              <a:cs typeface="Arial" pitchFamily="34" charset="0"/>
            </a:endParaRPr>
          </a:p>
          <a:p>
            <a:pPr lvl="0" indent="450850" algn="just" fontAlgn="base">
              <a:spcBef>
                <a:spcPct val="0"/>
              </a:spcBef>
              <a:spcAft>
                <a:spcPct val="0"/>
              </a:spcAft>
              <a:tabLst>
                <a:tab pos="228600" algn="l"/>
              </a:tabLst>
            </a:pPr>
            <a:r>
              <a:rPr lang="fr-FR" sz="2000" b="1" dirty="0" smtClean="0">
                <a:ea typeface="Times New Roman" pitchFamily="18" charset="0"/>
                <a:cs typeface="Arial" pitchFamily="34" charset="0"/>
              </a:rPr>
              <a:t>La formation des parents lors de chaque visite à un service pédiatrique et à l'aire de la polyclinique.</a:t>
            </a:r>
          </a:p>
          <a:p>
            <a:pPr lvl="0" indent="450850" algn="just" fontAlgn="base">
              <a:spcBef>
                <a:spcPct val="0"/>
              </a:spcBef>
              <a:spcAft>
                <a:spcPct val="0"/>
              </a:spcAft>
              <a:tabLst>
                <a:tab pos="228600" algn="l"/>
              </a:tabLst>
            </a:pPr>
            <a:r>
              <a:rPr lang="fr-FR" sz="2000" b="1" dirty="0" smtClean="0">
                <a:ea typeface="Times New Roman" pitchFamily="18" charset="0"/>
                <a:cs typeface="Arial" pitchFamily="34" charset="0"/>
              </a:rPr>
              <a:t>Enseigner à la mère d'hygiène soins de la bouche de l'enfant et de contrôle de la respiration nasale</a:t>
            </a:r>
          </a:p>
          <a:p>
            <a:pPr lvl="0" indent="450850" algn="just" fontAlgn="base">
              <a:spcBef>
                <a:spcPct val="0"/>
              </a:spcBef>
              <a:spcAft>
                <a:spcPct val="0"/>
              </a:spcAft>
              <a:tabLst>
                <a:tab pos="228600" algn="l"/>
              </a:tabLst>
            </a:pPr>
            <a:r>
              <a:rPr lang="fr-FR" sz="2000" b="1" dirty="0" smtClean="0">
                <a:ea typeface="Times New Roman" pitchFamily="18" charset="0"/>
                <a:cs typeface="Arial" pitchFamily="34" charset="0"/>
              </a:rPr>
              <a:t>Raconter sur le mode de l'alimentation, sur les facteurs de risque de caries dentaires: eau douce, jus sucrés entre les repas principaux.</a:t>
            </a:r>
            <a:endParaRPr kumimoji="0" lang="ru-RU" sz="2800" b="1" i="0" u="none" strike="noStrike" cap="none" normalizeH="0" baseline="0" dirty="0" smtClean="0">
              <a:ln>
                <a:noFill/>
              </a:ln>
              <a:solidFill>
                <a:schemeClr val="tx1"/>
              </a:solidFill>
              <a:effectLst/>
              <a:cs typeface="Arial" pitchFamily="34" charset="0"/>
            </a:endParaRPr>
          </a:p>
        </p:txBody>
      </p:sp>
      <p:pic>
        <p:nvPicPr>
          <p:cNvPr id="8194" name="Picture 2" descr="http://062012.imgbb.ru/3/5/a/35a119898669b73f0f4d829b0a01b7c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69061" y="3881670"/>
            <a:ext cx="4464496" cy="297633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c1.q-assets.com/images/products/p/ubw/ubw-078_3z.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4234297"/>
            <a:ext cx="3827210" cy="24350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2" name="Picture 6" descr="http://cs623220.vk.me/v623220302/4388c/gjroA0kLuSU.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10734" y="23144"/>
            <a:ext cx="4253109" cy="3189832"/>
          </a:xfrm>
          <a:prstGeom prst="rect">
            <a:avLst/>
          </a:prstGeom>
          <a:noFill/>
          <a:extLst>
            <a:ext uri="{909E8E84-426E-40DD-AFC4-6F175D3DCCD1}">
              <a14:hiddenFill xmlns:a14="http://schemas.microsoft.com/office/drawing/2010/main">
                <a:solidFill>
                  <a:srgbClr val="FFFFFF"/>
                </a:solidFill>
              </a14:hiddenFill>
            </a:ext>
          </a:extLst>
        </p:spPr>
      </p:pic>
      <p:sp>
        <p:nvSpPr>
          <p:cNvPr id="51201" name="Rectangle 1"/>
          <p:cNvSpPr>
            <a:spLocks noChangeArrowheads="1"/>
          </p:cNvSpPr>
          <p:nvPr/>
        </p:nvSpPr>
        <p:spPr bwMode="auto">
          <a:xfrm>
            <a:off x="0" y="260648"/>
            <a:ext cx="4644008" cy="200054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450850" algn="just" fontAlgn="base">
              <a:spcBef>
                <a:spcPct val="0"/>
              </a:spcBef>
              <a:spcAft>
                <a:spcPct val="0"/>
              </a:spcAft>
              <a:tabLst>
                <a:tab pos="228600" algn="l"/>
              </a:tabLst>
            </a:pPr>
            <a:r>
              <a:rPr lang="en-US" sz="2400" b="1" dirty="0" smtClean="0">
                <a:solidFill>
                  <a:srgbClr val="7030A0"/>
                </a:solidFill>
              </a:rPr>
              <a:t>Les m</a:t>
            </a:r>
            <a:r>
              <a:rPr lang="fr-FR" sz="2400" b="1" dirty="0" smtClean="0">
                <a:solidFill>
                  <a:srgbClr val="7030A0"/>
                </a:solidFill>
              </a:rPr>
              <a:t>atériaux: </a:t>
            </a:r>
            <a:r>
              <a:rPr lang="fr-FR" sz="2000" b="1" dirty="0" smtClean="0"/>
              <a:t/>
            </a:r>
            <a:br>
              <a:rPr lang="fr-FR" sz="2000" b="1" dirty="0" smtClean="0"/>
            </a:br>
            <a:r>
              <a:rPr lang="ru-RU" sz="2000" b="1" dirty="0" smtClean="0"/>
              <a:t>* </a:t>
            </a:r>
            <a:r>
              <a:rPr lang="fr-FR" sz="2000" b="1" dirty="0" smtClean="0"/>
              <a:t>Manuel pour le personnel d'un service pédiatrique </a:t>
            </a:r>
            <a:br>
              <a:rPr lang="fr-FR" sz="2000" b="1" dirty="0" smtClean="0"/>
            </a:br>
            <a:r>
              <a:rPr lang="ru-RU" sz="2000" b="1" dirty="0" smtClean="0"/>
              <a:t>* </a:t>
            </a:r>
            <a:r>
              <a:rPr lang="fr-FR" sz="2000" b="1" dirty="0" smtClean="0"/>
              <a:t>Une série d'affiches pour les enfants de centres de santé, bureaux, bureaux</a:t>
            </a:r>
            <a:endParaRPr kumimoji="0" lang="ru-RU" sz="2800" b="1" i="0" u="none" strike="noStrike" cap="none" normalizeH="0" baseline="0" dirty="0" smtClean="0">
              <a:ln>
                <a:noFill/>
              </a:ln>
              <a:solidFill>
                <a:schemeClr val="tx1"/>
              </a:solidFill>
              <a:effectLst/>
              <a:cs typeface="Arial" pitchFamily="34" charset="0"/>
            </a:endParaRPr>
          </a:p>
        </p:txBody>
      </p:sp>
      <p:pic>
        <p:nvPicPr>
          <p:cNvPr id="9218" name="Picture 2" descr="http://p1.s4.jc9.ru/filecpd.php?u=aHR0cDovL3d3dy5vem9uLnJ1L211bHRpbWVkaWEvdG95cy8xMDA1NjQyODAzLmpwZw==&amp;tp=custom&amp;w=-1280&amp;s=5&amp;l&amp;nocrop&amp;sc=76a31&amp;ver=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44208" y="4359504"/>
            <a:ext cx="2489974" cy="2489974"/>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realsovety.com/wp-content/uploads/2013/03/pravilnaja_chistka_zubov.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337079"/>
            <a:ext cx="6330320" cy="452092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8" name="Picture 6" descr="http://www.lifeline.de/img/incoming/origs23425/0309474819-w1500-h1500/Kinderzahnbuersten-im-Vergleich-8040281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2229991"/>
            <a:ext cx="6984776" cy="4656517"/>
          </a:xfrm>
          <a:prstGeom prst="rect">
            <a:avLst/>
          </a:prstGeom>
          <a:noFill/>
          <a:extLst>
            <a:ext uri="{909E8E84-426E-40DD-AFC4-6F175D3DCCD1}">
              <a14:hiddenFill xmlns:a14="http://schemas.microsoft.com/office/drawing/2010/main">
                <a:solidFill>
                  <a:srgbClr val="FFFFFF"/>
                </a:solidFill>
              </a14:hiddenFill>
            </a:ext>
          </a:extLst>
        </p:spPr>
      </p:pic>
      <p:sp>
        <p:nvSpPr>
          <p:cNvPr id="50177" name="Rectangle 1"/>
          <p:cNvSpPr>
            <a:spLocks noChangeArrowheads="1"/>
          </p:cNvSpPr>
          <p:nvPr/>
        </p:nvSpPr>
        <p:spPr bwMode="auto">
          <a:xfrm>
            <a:off x="0" y="14001"/>
            <a:ext cx="9144000" cy="221599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450850" algn="just" fontAlgn="base">
              <a:spcBef>
                <a:spcPct val="0"/>
              </a:spcBef>
              <a:spcAft>
                <a:spcPct val="0"/>
              </a:spcAft>
            </a:pPr>
            <a:r>
              <a:rPr lang="fr-FR" sz="2400" b="1" cap="all" dirty="0" smtClean="0">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ea typeface="Times New Roman" pitchFamily="18" charset="0"/>
                <a:cs typeface="Arial" pitchFamily="34" charset="0"/>
              </a:rPr>
              <a:t>Les enfants d'âge préscolaire 3-5/6 ans</a:t>
            </a:r>
          </a:p>
          <a:p>
            <a:pPr lvl="0" indent="450850" algn="just" fontAlgn="base">
              <a:spcBef>
                <a:spcPct val="0"/>
              </a:spcBef>
              <a:spcAft>
                <a:spcPct val="0"/>
              </a:spcAft>
            </a:pPr>
            <a:r>
              <a:rPr lang="fr-FR" b="1" cap="all"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ea typeface="Times New Roman" pitchFamily="18" charset="0"/>
                <a:cs typeface="Arial" pitchFamily="34" charset="0"/>
              </a:rPr>
              <a:t>L'hygiène de la bouche - le nettoyage des dents une brosse à dents avec du dentifrice au fluor matin, après les repas et le soir avant le coucher. Le brossage des dents exercent les parents ou les enfants plus âgés dans la famille, à la fois avec l'apprentissage de la technique de nettoyage de l'enfant</a:t>
            </a:r>
            <a:r>
              <a:rPr lang="fr-FR" sz="2400" b="1" cap="all"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ea typeface="Times New Roman" pitchFamily="18" charset="0"/>
                <a:cs typeface="Arial" pitchFamily="34" charset="0"/>
              </a:rPr>
              <a:t>.</a:t>
            </a:r>
            <a:endParaRPr kumimoji="0" lang="ru-RU" sz="2800" b="1" i="0" u="none" strike="noStrike" normalizeH="0" baseline="0" dirty="0" smtClean="0">
              <a:ln w="1905"/>
              <a:solidFill>
                <a:srgbClr val="FF0000"/>
              </a:solidFill>
              <a:effectLst>
                <a:innerShdw blurRad="69850" dist="43180" dir="5400000">
                  <a:srgbClr val="000000">
                    <a:alpha val="65000"/>
                  </a:srgbClr>
                </a:innerShdw>
              </a:effectLst>
              <a:cs typeface="Arial"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187" y="2552073"/>
            <a:ext cx="5986463"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9239" y="4320476"/>
            <a:ext cx="3243263" cy="2163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 y="159901"/>
            <a:ext cx="9039399" cy="2308324"/>
          </a:xfrm>
          <a:prstGeom prst="rect">
            <a:avLst/>
          </a:prstGeom>
        </p:spPr>
        <p:txBody>
          <a:bodyPr wrap="square">
            <a:spAutoFit/>
          </a:bodyPr>
          <a:lstStyle/>
          <a:p>
            <a:r>
              <a:rPr lang="en-US" sz="2400" b="1" dirty="0" err="1" smtClean="0">
                <a:ln w="1905">
                  <a:solidFill>
                    <a:schemeClr val="accent2">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L’enfant</a:t>
            </a:r>
            <a:r>
              <a:rPr lang="en-US" sz="2400" b="1" dirty="0" smtClean="0">
                <a:ln w="1905">
                  <a:solidFill>
                    <a:schemeClr val="accent2">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fr-FR" sz="2400" b="1" dirty="0" smtClean="0">
                <a:ln w="1905">
                  <a:solidFill>
                    <a:schemeClr val="accent2">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développe ses aquis successivement et à peu près vers </a:t>
            </a:r>
            <a:r>
              <a:rPr lang="en-US" sz="2400" b="1" dirty="0" smtClean="0">
                <a:ln w="1905">
                  <a:solidFill>
                    <a:schemeClr val="accent2">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5 </a:t>
            </a:r>
            <a:r>
              <a:rPr lang="fr-FR" sz="2400" b="1" dirty="0" smtClean="0">
                <a:ln w="1905">
                  <a:solidFill>
                    <a:schemeClr val="accent2">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ans il peut se brosser les dents</a:t>
            </a:r>
            <a:r>
              <a:rPr lang="en-US" sz="2400" b="1" dirty="0" smtClean="0">
                <a:ln w="1905">
                  <a:solidFill>
                    <a:schemeClr val="accent2">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M</a:t>
            </a:r>
            <a:r>
              <a:rPr lang="fr-FR" sz="2400" b="1" dirty="0" smtClean="0">
                <a:ln w="1905">
                  <a:solidFill>
                    <a:schemeClr val="accent2">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ême si l</a:t>
            </a:r>
            <a:r>
              <a:rPr lang="en-US" sz="2400" b="1" dirty="0" smtClean="0">
                <a:ln w="1905">
                  <a:solidFill>
                    <a:schemeClr val="accent2">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’enfant a ma</a:t>
            </a:r>
            <a:r>
              <a:rPr lang="fr-FR" sz="2400" b="1" dirty="0" smtClean="0">
                <a:ln w="1905">
                  <a:solidFill>
                    <a:schemeClr val="accent2">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îtrisé la procédure du brossage</a:t>
            </a:r>
            <a:r>
              <a:rPr lang="en-US" sz="2400" b="1" dirty="0" smtClean="0">
                <a:ln w="1905">
                  <a:solidFill>
                    <a:schemeClr val="accent2">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les parents </a:t>
            </a:r>
            <a:r>
              <a:rPr lang="en-US" sz="2400" b="1" dirty="0" err="1" smtClean="0">
                <a:ln w="1905">
                  <a:solidFill>
                    <a:schemeClr val="accent2">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doivent</a:t>
            </a:r>
            <a:r>
              <a:rPr lang="en-US" sz="2400" b="1" dirty="0" smtClean="0">
                <a:ln w="1905">
                  <a:solidFill>
                    <a:schemeClr val="accent2">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se </a:t>
            </a:r>
            <a:r>
              <a:rPr lang="en-US" sz="2400" b="1" dirty="0" err="1" smtClean="0">
                <a:ln w="1905">
                  <a:solidFill>
                    <a:schemeClr val="accent2">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rassurer</a:t>
            </a:r>
            <a:r>
              <a:rPr lang="en-US" sz="2400" b="1" dirty="0" smtClean="0">
                <a:ln w="1905">
                  <a:solidFill>
                    <a:schemeClr val="accent2">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de </a:t>
            </a:r>
            <a:r>
              <a:rPr lang="en-US" sz="2400" b="1" dirty="0" err="1" smtClean="0">
                <a:ln w="1905">
                  <a:solidFill>
                    <a:schemeClr val="accent2">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l’elimination</a:t>
            </a:r>
            <a:r>
              <a:rPr lang="en-US" sz="2400" b="1" dirty="0" smtClean="0">
                <a:ln w="1905">
                  <a:solidFill>
                    <a:schemeClr val="accent2">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du </a:t>
            </a:r>
            <a:r>
              <a:rPr lang="en-US" sz="2400" b="1" dirty="0" err="1" smtClean="0">
                <a:ln w="1905">
                  <a:solidFill>
                    <a:schemeClr val="accent2">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dépôt</a:t>
            </a:r>
            <a:r>
              <a:rPr lang="en-US" sz="2400" b="1" dirty="0" smtClean="0">
                <a:ln w="1905">
                  <a:solidFill>
                    <a:schemeClr val="accent2">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2400" b="1" dirty="0" err="1" smtClean="0">
                <a:ln w="1905">
                  <a:solidFill>
                    <a:schemeClr val="accent2">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dentaire</a:t>
            </a:r>
            <a:r>
              <a:rPr lang="ru-RU" sz="2400" b="1" dirty="0" smtClean="0">
                <a:ln w="1905">
                  <a:solidFill>
                    <a:schemeClr val="accent2">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fr-FR" sz="2400" b="1" dirty="0" smtClean="0">
                <a:ln w="1905">
                  <a:solidFill>
                    <a:schemeClr val="accent2">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Avec cela il est utile de se servir des colorants pour découvrir le dépôt dentaire</a:t>
            </a:r>
            <a:r>
              <a:rPr lang="ru-RU" sz="2400" b="1" dirty="0" smtClean="0">
                <a:ln w="1905">
                  <a:solidFill>
                    <a:schemeClr val="accent2">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endParaRPr lang="ru-RU" b="1" dirty="0">
              <a:ln w="10541" cmpd="sng">
                <a:solidFill>
                  <a:schemeClr val="accent2">
                    <a:lumMod val="5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extLst>
      <p:ext uri="{BB962C8B-B14F-4D97-AF65-F5344CB8AC3E}">
        <p14:creationId xmlns:p14="http://schemas.microsoft.com/office/powerpoint/2010/main" val="29542406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
          <p:cNvSpPr>
            <a:spLocks noChangeArrowheads="1"/>
          </p:cNvSpPr>
          <p:nvPr/>
        </p:nvSpPr>
        <p:spPr bwMode="auto">
          <a:xfrm>
            <a:off x="22595" y="0"/>
            <a:ext cx="9001156" cy="26776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450850" algn="just" fontAlgn="base">
              <a:spcBef>
                <a:spcPct val="0"/>
              </a:spcBef>
              <a:spcAft>
                <a:spcPct val="0"/>
              </a:spcAft>
            </a:pPr>
            <a:r>
              <a:rPr lang="fr-FR" sz="2400" b="1" dirty="0" smtClean="0">
                <a:ln w="10541" cmpd="sng">
                  <a:solidFill>
                    <a:srgbClr val="C00000"/>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Times New Roman" pitchFamily="18" charset="0"/>
                <a:cs typeface="Arial" pitchFamily="34" charset="0"/>
              </a:rPr>
              <a:t>Dans les Centres de santé pour les enfants de saines habitudes de vie hygiénistes dentaires (soins dentaires) instruisent des parents et des enfants les règles de l'hygiène de la bouche.</a:t>
            </a:r>
          </a:p>
          <a:p>
            <a:pPr lvl="0" indent="450850" algn="just" fontAlgn="base">
              <a:spcBef>
                <a:spcPct val="0"/>
              </a:spcBef>
              <a:spcAft>
                <a:spcPct val="0"/>
              </a:spcAft>
            </a:pPr>
            <a:r>
              <a:rPr lang="fr-FR" sz="2400" b="1" dirty="0" smtClean="0">
                <a:ln w="10541" cmpd="sng">
                  <a:solidFill>
                    <a:srgbClr val="00B050"/>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Times New Roman" pitchFamily="18" charset="0"/>
                <a:cs typeface="Arial" pitchFamily="34" charset="0"/>
              </a:rPr>
              <a:t>Dans les régions où se déroulent du programme du système de fluoration de </a:t>
            </a:r>
            <a:r>
              <a:rPr lang="fr-FR" sz="2400" b="1" dirty="0" smtClean="0">
                <a:ln w="10541" cmpd="sng">
                  <a:solidFill>
                    <a:srgbClr val="00B050"/>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Times New Roman" pitchFamily="18" charset="0"/>
                <a:cs typeface="Arial" pitchFamily="34" charset="0"/>
              </a:rPr>
              <a:t>fluorures </a:t>
            </a:r>
            <a:r>
              <a:rPr lang="fr-FR" sz="2400" b="1" dirty="0" smtClean="0">
                <a:ln w="10541" cmpd="sng">
                  <a:solidFill>
                    <a:srgbClr val="00B050"/>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Times New Roman" pitchFamily="18" charset="0"/>
                <a:cs typeface="Arial" pitchFamily="34" charset="0"/>
              </a:rPr>
              <a:t>l'impact total (comprimés, gouttes et autres) </a:t>
            </a:r>
            <a:r>
              <a:rPr lang="fr-FR" sz="2400" b="1" dirty="0" smtClean="0">
                <a:ln w="10541" cmpd="sng">
                  <a:solidFill>
                    <a:srgbClr val="00B050"/>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Times New Roman" pitchFamily="18" charset="0"/>
                <a:cs typeface="Arial" pitchFamily="34" charset="0"/>
              </a:rPr>
              <a:t> </a:t>
            </a:r>
            <a:r>
              <a:rPr lang="fr-FR" sz="2400" b="1" dirty="0" smtClean="0">
                <a:ln w="10541" cmpd="sng">
                  <a:solidFill>
                    <a:srgbClr val="00B050"/>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Times New Roman" pitchFamily="18" charset="0"/>
                <a:cs typeface="Arial" pitchFamily="34" charset="0"/>
              </a:rPr>
              <a:t>ne devrait pas </a:t>
            </a:r>
            <a:r>
              <a:rPr lang="fr-FR" sz="2400" b="1" dirty="0" smtClean="0">
                <a:ln w="10541" cmpd="sng">
                  <a:solidFill>
                    <a:srgbClr val="00B050"/>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Times New Roman" pitchFamily="18" charset="0"/>
                <a:cs typeface="Arial" pitchFamily="34" charset="0"/>
              </a:rPr>
              <a:t>être</a:t>
            </a:r>
            <a:r>
              <a:rPr lang="ru-RU" sz="2400" b="1" dirty="0" smtClean="0">
                <a:ln w="10541" cmpd="sng">
                  <a:solidFill>
                    <a:srgbClr val="00B050"/>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Times New Roman" pitchFamily="18" charset="0"/>
                <a:cs typeface="Arial" pitchFamily="34" charset="0"/>
              </a:rPr>
              <a:t> </a:t>
            </a:r>
            <a:r>
              <a:rPr lang="en-US" sz="2400" b="1" dirty="0" err="1" smtClean="0">
                <a:ln w="10541" cmpd="sng">
                  <a:solidFill>
                    <a:srgbClr val="00B050"/>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Times New Roman" pitchFamily="18" charset="0"/>
                <a:cs typeface="Arial" pitchFamily="34" charset="0"/>
              </a:rPr>
              <a:t>pr</a:t>
            </a:r>
            <a:r>
              <a:rPr lang="fr-FR" sz="2400" b="1" dirty="0" smtClean="0">
                <a:ln w="10541" cmpd="sng">
                  <a:solidFill>
                    <a:srgbClr val="00B050"/>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Times New Roman" pitchFamily="18" charset="0"/>
                <a:cs typeface="Arial" pitchFamily="34" charset="0"/>
              </a:rPr>
              <a:t>é</a:t>
            </a:r>
            <a:r>
              <a:rPr lang="en-US" sz="2400" b="1" dirty="0" err="1" smtClean="0">
                <a:ln w="10541" cmpd="sng">
                  <a:solidFill>
                    <a:srgbClr val="00B050"/>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Times New Roman" pitchFamily="18" charset="0"/>
                <a:cs typeface="Arial" pitchFamily="34" charset="0"/>
              </a:rPr>
              <a:t>scrit</a:t>
            </a:r>
            <a:r>
              <a:rPr lang="en-US" sz="2400" b="1" dirty="0">
                <a:ln w="10541" cmpd="sng">
                  <a:solidFill>
                    <a:srgbClr val="00B050"/>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Times New Roman" pitchFamily="18" charset="0"/>
                <a:cs typeface="Arial" pitchFamily="34" charset="0"/>
              </a:rPr>
              <a:t>.</a:t>
            </a:r>
            <a:endParaRPr kumimoji="0" lang="ru-RU" sz="3200" b="1" i="0" u="none" strike="noStrike" normalizeH="0" baseline="0" dirty="0" smtClean="0">
              <a:ln w="10541" cmpd="sng">
                <a:solidFill>
                  <a:srgbClr val="00B050"/>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endParaRPr>
          </a:p>
        </p:txBody>
      </p:sp>
      <p:pic>
        <p:nvPicPr>
          <p:cNvPr id="16386" name="Picture 2" descr="http://www.medlife.perm.ru/wp-content/uploads/2013/02/gigiena.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8644" y="2852936"/>
            <a:ext cx="6374683" cy="2736304"/>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http://www.dentaluxe.tver.ru/actions/child/consultin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4892" y="3933056"/>
            <a:ext cx="3977096" cy="270663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
          <p:cNvSpPr>
            <a:spLocks noChangeArrowheads="1"/>
          </p:cNvSpPr>
          <p:nvPr/>
        </p:nvSpPr>
        <p:spPr bwMode="auto">
          <a:xfrm>
            <a:off x="-1" y="362160"/>
            <a:ext cx="8974279" cy="25545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kumimoji="0" lang="fr-FR" sz="2000" b="1" i="0" u="none" strike="noStrike" normalizeH="0" baseline="0" dirty="0" smtClean="0">
                <a:ln w="1905">
                  <a:solidFill>
                    <a:srgbClr val="00B05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ea typeface="Times New Roman" pitchFamily="18" charset="0"/>
                <a:cs typeface="Arial" pitchFamily="34" charset="0"/>
              </a:rPr>
              <a:t>La fluoration locale des dents est recommendée sous forme des dentifrices contenant</a:t>
            </a:r>
            <a:r>
              <a:rPr kumimoji="0" lang="fr-FR" sz="2000" b="1" i="0" u="none" strike="noStrike" normalizeH="0" dirty="0" smtClean="0">
                <a:ln w="1905">
                  <a:solidFill>
                    <a:srgbClr val="00B05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ea typeface="Times New Roman" pitchFamily="18" charset="0"/>
                <a:cs typeface="Arial" pitchFamily="34" charset="0"/>
              </a:rPr>
              <a:t> de la fluorure avec la concentration des ions de fluore de </a:t>
            </a:r>
            <a:r>
              <a:rPr kumimoji="0" lang="en-US" sz="2000" b="1" i="0" u="none" strike="noStrike" normalizeH="0" dirty="0" smtClean="0">
                <a:ln w="1905">
                  <a:solidFill>
                    <a:srgbClr val="00B05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ea typeface="Times New Roman" pitchFamily="18" charset="0"/>
                <a:cs typeface="Arial" pitchFamily="34" charset="0"/>
              </a:rPr>
              <a:t>500 </a:t>
            </a:r>
            <a:r>
              <a:rPr kumimoji="0" lang="fr-FR" sz="2000" b="1" i="0" u="none" strike="noStrike" normalizeH="0" dirty="0" smtClean="0">
                <a:ln w="1905">
                  <a:solidFill>
                    <a:srgbClr val="00B05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ea typeface="Times New Roman" pitchFamily="18" charset="0"/>
                <a:cs typeface="Arial" pitchFamily="34" charset="0"/>
              </a:rPr>
              <a:t>à </a:t>
            </a:r>
            <a:r>
              <a:rPr kumimoji="0" lang="en-US" sz="2000" b="1" i="0" u="none" strike="noStrike" normalizeH="0" dirty="0" smtClean="0">
                <a:ln w="1905">
                  <a:solidFill>
                    <a:srgbClr val="00B05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ea typeface="Times New Roman" pitchFamily="18" charset="0"/>
                <a:cs typeface="Arial" pitchFamily="34" charset="0"/>
              </a:rPr>
              <a:t>1500 ppm. </a:t>
            </a:r>
            <a:r>
              <a:rPr lang="en-US" sz="2000" b="1" dirty="0">
                <a:ln w="1905">
                  <a:solidFill>
                    <a:srgbClr val="C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ea typeface="Times New Roman" pitchFamily="18" charset="0"/>
                <a:cs typeface="Arial" pitchFamily="34" charset="0"/>
              </a:rPr>
              <a:t>P</a:t>
            </a:r>
            <a:r>
              <a:rPr kumimoji="0" lang="en-US" sz="2000" b="1" i="0" u="none" strike="noStrike" normalizeH="0" baseline="0" dirty="0" smtClean="0">
                <a:ln w="1905">
                  <a:solidFill>
                    <a:srgbClr val="C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ea typeface="Times New Roman" pitchFamily="18" charset="0"/>
                <a:cs typeface="Arial" pitchFamily="34" charset="0"/>
              </a:rPr>
              <a:t>our </a:t>
            </a:r>
            <a:r>
              <a:rPr kumimoji="0" lang="en-US" sz="2000" b="1" i="0" u="none" strike="noStrike" normalizeH="0" baseline="0" dirty="0" err="1" smtClean="0">
                <a:ln w="1905">
                  <a:solidFill>
                    <a:srgbClr val="C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ea typeface="Times New Roman" pitchFamily="18" charset="0"/>
                <a:cs typeface="Arial" pitchFamily="34" charset="0"/>
              </a:rPr>
              <a:t>ces</a:t>
            </a:r>
            <a:r>
              <a:rPr kumimoji="0" lang="en-US" sz="2000" b="1" i="0" u="none" strike="noStrike" normalizeH="0" baseline="0" dirty="0" smtClean="0">
                <a:ln w="1905">
                  <a:solidFill>
                    <a:srgbClr val="C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ea typeface="Times New Roman" pitchFamily="18" charset="0"/>
                <a:cs typeface="Arial" pitchFamily="34" charset="0"/>
              </a:rPr>
              <a:t> </a:t>
            </a:r>
            <a:r>
              <a:rPr kumimoji="0" lang="en-US" sz="2000" b="1" i="0" u="none" strike="noStrike" normalizeH="0" baseline="0" dirty="0" err="1" smtClean="0">
                <a:ln w="1905">
                  <a:solidFill>
                    <a:srgbClr val="C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ea typeface="Times New Roman" pitchFamily="18" charset="0"/>
                <a:cs typeface="Arial" pitchFamily="34" charset="0"/>
              </a:rPr>
              <a:t>objectifs</a:t>
            </a:r>
            <a:r>
              <a:rPr kumimoji="0" lang="en-US" sz="2000" b="1" i="0" u="none" strike="noStrike" normalizeH="0" baseline="0" dirty="0" smtClean="0">
                <a:ln w="1905">
                  <a:solidFill>
                    <a:srgbClr val="C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ea typeface="Times New Roman" pitchFamily="18" charset="0"/>
                <a:cs typeface="Arial" pitchFamily="34" charset="0"/>
              </a:rPr>
              <a:t> on </a:t>
            </a:r>
            <a:r>
              <a:rPr kumimoji="0" lang="en-US" sz="2000" b="1" i="0" u="none" strike="noStrike" normalizeH="0" baseline="0" dirty="0" err="1" smtClean="0">
                <a:ln w="1905">
                  <a:solidFill>
                    <a:srgbClr val="C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ea typeface="Times New Roman" pitchFamily="18" charset="0"/>
                <a:cs typeface="Arial" pitchFamily="34" charset="0"/>
              </a:rPr>
              <a:t>peut</a:t>
            </a:r>
            <a:r>
              <a:rPr kumimoji="0" lang="en-US" sz="2000" b="1" i="0" u="none" strike="noStrike" normalizeH="0" baseline="0" dirty="0" smtClean="0">
                <a:ln w="1905">
                  <a:solidFill>
                    <a:srgbClr val="C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ea typeface="Times New Roman" pitchFamily="18" charset="0"/>
                <a:cs typeface="Arial" pitchFamily="34" charset="0"/>
              </a:rPr>
              <a:t> employer des dentifrices</a:t>
            </a:r>
            <a:r>
              <a:rPr kumimoji="0" lang="en-US" sz="2000" b="1" i="0" u="none" strike="noStrike" normalizeH="0" dirty="0" smtClean="0">
                <a:ln w="1905">
                  <a:solidFill>
                    <a:srgbClr val="C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ea typeface="Times New Roman" pitchFamily="18" charset="0"/>
                <a:cs typeface="Arial" pitchFamily="34" charset="0"/>
              </a:rPr>
              <a:t> pour les </a:t>
            </a:r>
            <a:r>
              <a:rPr kumimoji="0" lang="en-US" sz="2000" b="1" i="0" u="none" strike="noStrike" normalizeH="0" dirty="0" err="1" smtClean="0">
                <a:ln w="1905">
                  <a:solidFill>
                    <a:srgbClr val="C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ea typeface="Times New Roman" pitchFamily="18" charset="0"/>
                <a:cs typeface="Arial" pitchFamily="34" charset="0"/>
              </a:rPr>
              <a:t>enfants</a:t>
            </a:r>
            <a:r>
              <a:rPr kumimoji="0" lang="en-US" sz="2000" b="1" i="0" u="none" strike="noStrike" normalizeH="0" dirty="0" smtClean="0">
                <a:ln w="1905">
                  <a:solidFill>
                    <a:srgbClr val="C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ea typeface="Times New Roman" pitchFamily="18" charset="0"/>
                <a:cs typeface="Arial" pitchFamily="34" charset="0"/>
              </a:rPr>
              <a:t> tout </a:t>
            </a:r>
            <a:r>
              <a:rPr kumimoji="0" lang="en-US" sz="2000" b="1" i="0" u="none" strike="noStrike" normalizeH="0" dirty="0" err="1" smtClean="0">
                <a:ln w="1905">
                  <a:solidFill>
                    <a:srgbClr val="C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ea typeface="Times New Roman" pitchFamily="18" charset="0"/>
                <a:cs typeface="Arial" pitchFamily="34" charset="0"/>
              </a:rPr>
              <a:t>comme</a:t>
            </a:r>
            <a:r>
              <a:rPr kumimoji="0" lang="en-US" sz="2000" b="1" i="0" u="none" strike="noStrike" normalizeH="0" dirty="0" smtClean="0">
                <a:ln w="1905">
                  <a:solidFill>
                    <a:srgbClr val="C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ea typeface="Times New Roman" pitchFamily="18" charset="0"/>
                <a:cs typeface="Arial" pitchFamily="34" charset="0"/>
              </a:rPr>
              <a:t> des dentifrices pour les </a:t>
            </a:r>
            <a:r>
              <a:rPr kumimoji="0" lang="en-US" sz="2000" b="1" i="0" u="none" strike="noStrike" normalizeH="0" dirty="0" err="1" smtClean="0">
                <a:ln w="1905">
                  <a:solidFill>
                    <a:srgbClr val="C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ea typeface="Times New Roman" pitchFamily="18" charset="0"/>
                <a:cs typeface="Arial" pitchFamily="34" charset="0"/>
              </a:rPr>
              <a:t>adultes</a:t>
            </a:r>
            <a:r>
              <a:rPr kumimoji="0" lang="en-US" sz="2000" b="1" i="0" u="none" strike="noStrike" normalizeH="0" dirty="0" smtClean="0">
                <a:ln w="1905">
                  <a:solidFill>
                    <a:srgbClr val="C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ea typeface="Times New Roman" pitchFamily="18" charset="0"/>
                <a:cs typeface="Arial" pitchFamily="34" charset="0"/>
              </a:rPr>
              <a:t>. La </a:t>
            </a:r>
            <a:r>
              <a:rPr kumimoji="0" lang="fr-FR" sz="2000" b="1" i="0" u="none" strike="noStrike" normalizeH="0" dirty="0" smtClean="0">
                <a:ln w="1905">
                  <a:solidFill>
                    <a:srgbClr val="C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ea typeface="Times New Roman" pitchFamily="18" charset="0"/>
                <a:cs typeface="Arial" pitchFamily="34" charset="0"/>
              </a:rPr>
              <a:t>méthode de choix est l</a:t>
            </a:r>
            <a:r>
              <a:rPr kumimoji="0" lang="en-US" sz="2000" b="1" i="0" u="none" strike="noStrike" normalizeH="0" dirty="0" smtClean="0">
                <a:ln w="1905">
                  <a:solidFill>
                    <a:srgbClr val="C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ea typeface="Times New Roman" pitchFamily="18" charset="0"/>
                <a:cs typeface="Arial" pitchFamily="34" charset="0"/>
              </a:rPr>
              <a:t>’</a:t>
            </a:r>
            <a:r>
              <a:rPr kumimoji="0" lang="en-US" sz="2000" b="1" i="0" u="none" strike="noStrike" normalizeH="0" dirty="0" err="1" smtClean="0">
                <a:ln w="1905">
                  <a:solidFill>
                    <a:srgbClr val="C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ea typeface="Times New Roman" pitchFamily="18" charset="0"/>
                <a:cs typeface="Arial" pitchFamily="34" charset="0"/>
              </a:rPr>
              <a:t>utilisation</a:t>
            </a:r>
            <a:r>
              <a:rPr kumimoji="0" lang="en-US" sz="2000" b="1" i="0" u="none" strike="noStrike" normalizeH="0" dirty="0" smtClean="0">
                <a:ln w="1905">
                  <a:solidFill>
                    <a:srgbClr val="C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ea typeface="Times New Roman" pitchFamily="18" charset="0"/>
                <a:cs typeface="Arial" pitchFamily="34" charset="0"/>
              </a:rPr>
              <a:t> d</a:t>
            </a:r>
            <a:r>
              <a:rPr lang="en-US" sz="2000" b="1" dirty="0" smtClean="0">
                <a:ln w="1905">
                  <a:solidFill>
                    <a:srgbClr val="C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ea typeface="Times New Roman" pitchFamily="18" charset="0"/>
                <a:cs typeface="Arial" pitchFamily="34" charset="0"/>
              </a:rPr>
              <a:t>’un </a:t>
            </a:r>
            <a:r>
              <a:rPr lang="en-US" sz="2000" b="1" dirty="0" err="1" smtClean="0">
                <a:ln w="1905">
                  <a:solidFill>
                    <a:srgbClr val="C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ea typeface="Times New Roman" pitchFamily="18" charset="0"/>
                <a:cs typeface="Arial" pitchFamily="34" charset="0"/>
              </a:rPr>
              <a:t>seul</a:t>
            </a:r>
            <a:r>
              <a:rPr lang="en-US" sz="2000" b="1" dirty="0" smtClean="0">
                <a:ln w="1905">
                  <a:solidFill>
                    <a:srgbClr val="C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ea typeface="Times New Roman" pitchFamily="18" charset="0"/>
                <a:cs typeface="Arial" pitchFamily="34" charset="0"/>
              </a:rPr>
              <a:t> dentifrice </a:t>
            </a:r>
            <a:r>
              <a:rPr lang="en-US" sz="2000" b="1" dirty="0" err="1" smtClean="0">
                <a:ln w="1905">
                  <a:solidFill>
                    <a:srgbClr val="C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ea typeface="Times New Roman" pitchFamily="18" charset="0"/>
                <a:cs typeface="Arial" pitchFamily="34" charset="0"/>
              </a:rPr>
              <a:t>contenant</a:t>
            </a:r>
            <a:r>
              <a:rPr lang="en-US" sz="2000" b="1" dirty="0" smtClean="0">
                <a:ln w="1905">
                  <a:solidFill>
                    <a:srgbClr val="C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ea typeface="Times New Roman" pitchFamily="18" charset="0"/>
                <a:cs typeface="Arial" pitchFamily="34" charset="0"/>
              </a:rPr>
              <a:t> la </a:t>
            </a:r>
            <a:r>
              <a:rPr lang="en-US" sz="2000" b="1" dirty="0" err="1" smtClean="0">
                <a:ln w="1905">
                  <a:solidFill>
                    <a:srgbClr val="C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ea typeface="Times New Roman" pitchFamily="18" charset="0"/>
                <a:cs typeface="Arial" pitchFamily="34" charset="0"/>
              </a:rPr>
              <a:t>fluore</a:t>
            </a:r>
            <a:r>
              <a:rPr lang="en-US" sz="2000" b="1" dirty="0" smtClean="0">
                <a:ln w="1905">
                  <a:solidFill>
                    <a:srgbClr val="C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ea typeface="Times New Roman" pitchFamily="18" charset="0"/>
                <a:cs typeface="Arial" pitchFamily="34" charset="0"/>
              </a:rPr>
              <a:t> active de 1000 ppm (0,1%) par </a:t>
            </a:r>
            <a:r>
              <a:rPr lang="en-US" sz="2000" b="1" dirty="0" err="1" smtClean="0">
                <a:ln w="1905">
                  <a:solidFill>
                    <a:srgbClr val="C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ea typeface="Times New Roman" pitchFamily="18" charset="0"/>
                <a:cs typeface="Arial" pitchFamily="34" charset="0"/>
              </a:rPr>
              <a:t>toute</a:t>
            </a:r>
            <a:r>
              <a:rPr lang="en-US" sz="2000" b="1" dirty="0" smtClean="0">
                <a:ln w="1905">
                  <a:solidFill>
                    <a:srgbClr val="C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ea typeface="Times New Roman" pitchFamily="18" charset="0"/>
                <a:cs typeface="Arial" pitchFamily="34" charset="0"/>
              </a:rPr>
              <a:t> la </a:t>
            </a:r>
            <a:r>
              <a:rPr lang="en-US" sz="2000" b="1" dirty="0" err="1" smtClean="0">
                <a:ln w="1905">
                  <a:solidFill>
                    <a:srgbClr val="C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ea typeface="Times New Roman" pitchFamily="18" charset="0"/>
                <a:cs typeface="Arial" pitchFamily="34" charset="0"/>
              </a:rPr>
              <a:t>famille</a:t>
            </a:r>
            <a:r>
              <a:rPr lang="en-US" sz="2000" b="1" dirty="0" smtClean="0">
                <a:ln w="1905">
                  <a:solidFill>
                    <a:srgbClr val="C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ea typeface="Times New Roman" pitchFamily="18" charset="0"/>
                <a:cs typeface="Arial" pitchFamily="34" charset="0"/>
              </a:rPr>
              <a:t>. </a:t>
            </a:r>
            <a:r>
              <a:rPr kumimoji="0" lang="en-US" sz="2000" b="1" i="0" u="none" strike="noStrike" normalizeH="0" baseline="0" dirty="0" err="1" smtClean="0">
                <a:ln w="1905">
                  <a:solidFill>
                    <a:schemeClr val="accent5">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ea typeface="Times New Roman" pitchFamily="18" charset="0"/>
                <a:cs typeface="Arial" pitchFamily="34" charset="0"/>
              </a:rPr>
              <a:t>Dans</a:t>
            </a:r>
            <a:r>
              <a:rPr kumimoji="0" lang="en-US" sz="2000" b="1" i="0" u="none" strike="noStrike" normalizeH="0" baseline="0" dirty="0" smtClean="0">
                <a:ln w="1905">
                  <a:solidFill>
                    <a:schemeClr val="accent5">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ea typeface="Times New Roman" pitchFamily="18" charset="0"/>
                <a:cs typeface="Arial" pitchFamily="34" charset="0"/>
              </a:rPr>
              <a:t> le </a:t>
            </a:r>
            <a:r>
              <a:rPr kumimoji="0" lang="en-US" sz="2000" b="1" i="0" u="none" strike="noStrike" normalizeH="0" baseline="0" dirty="0" err="1" smtClean="0">
                <a:ln w="1905">
                  <a:solidFill>
                    <a:schemeClr val="accent5">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ea typeface="Times New Roman" pitchFamily="18" charset="0"/>
                <a:cs typeface="Arial" pitchFamily="34" charset="0"/>
              </a:rPr>
              <a:t>programme</a:t>
            </a:r>
            <a:r>
              <a:rPr kumimoji="0" lang="en-US" sz="2000" b="1" i="0" u="none" strike="noStrike" normalizeH="0" baseline="0" dirty="0" smtClean="0">
                <a:ln w="1905">
                  <a:solidFill>
                    <a:schemeClr val="accent5">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ea typeface="Times New Roman" pitchFamily="18" charset="0"/>
                <a:cs typeface="Arial" pitchFamily="34" charset="0"/>
              </a:rPr>
              <a:t> les </a:t>
            </a:r>
            <a:r>
              <a:rPr kumimoji="0" lang="en-US" sz="2000" b="1" i="0" u="none" strike="noStrike" normalizeH="0" baseline="0" dirty="0" err="1" smtClean="0">
                <a:ln w="1905">
                  <a:solidFill>
                    <a:schemeClr val="accent5">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ea typeface="Times New Roman" pitchFamily="18" charset="0"/>
                <a:cs typeface="Arial" pitchFamily="34" charset="0"/>
              </a:rPr>
              <a:t>autres</a:t>
            </a:r>
            <a:r>
              <a:rPr kumimoji="0" lang="en-US" sz="2000" b="1" i="0" u="none" strike="noStrike" normalizeH="0" baseline="0" dirty="0" smtClean="0">
                <a:ln w="1905">
                  <a:solidFill>
                    <a:schemeClr val="accent5">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ea typeface="Times New Roman" pitchFamily="18" charset="0"/>
                <a:cs typeface="Arial" pitchFamily="34" charset="0"/>
              </a:rPr>
              <a:t> m</a:t>
            </a:r>
            <a:r>
              <a:rPr kumimoji="0" lang="fr-FR" sz="2000" b="1" i="0" u="none" strike="noStrike" normalizeH="0" baseline="0" dirty="0" smtClean="0">
                <a:ln w="1905">
                  <a:solidFill>
                    <a:schemeClr val="accent5">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ea typeface="Times New Roman" pitchFamily="18" charset="0"/>
                <a:cs typeface="Arial" pitchFamily="34" charset="0"/>
              </a:rPr>
              <a:t>éthodes de la prévention locale par fluorure ne sont pas recommendées</a:t>
            </a:r>
            <a:r>
              <a:rPr kumimoji="0" lang="en-US" sz="2000" b="1" i="0" u="none" strike="noStrike" normalizeH="0" baseline="0" dirty="0" smtClean="0">
                <a:ln w="1905">
                  <a:solidFill>
                    <a:schemeClr val="accent5">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ea typeface="Times New Roman" pitchFamily="18" charset="0"/>
                <a:cs typeface="Arial" pitchFamily="34" charset="0"/>
              </a:rPr>
              <a:t>, </a:t>
            </a:r>
            <a:r>
              <a:rPr kumimoji="0" lang="en-US" sz="2000" b="1" i="0" u="none" strike="noStrike" normalizeH="0" baseline="0" dirty="0" err="1" smtClean="0">
                <a:ln w="1905">
                  <a:solidFill>
                    <a:schemeClr val="accent5">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ea typeface="Times New Roman" pitchFamily="18" charset="0"/>
                <a:cs typeface="Arial" pitchFamily="34" charset="0"/>
              </a:rPr>
              <a:t>mais</a:t>
            </a:r>
            <a:r>
              <a:rPr kumimoji="0" lang="en-US" sz="2000" b="1" i="0" u="none" strike="noStrike" normalizeH="0" baseline="0" dirty="0" smtClean="0">
                <a:ln w="1905">
                  <a:solidFill>
                    <a:schemeClr val="accent5">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ea typeface="Times New Roman" pitchFamily="18" charset="0"/>
                <a:cs typeface="Arial" pitchFamily="34" charset="0"/>
              </a:rPr>
              <a:t> ells </a:t>
            </a:r>
            <a:r>
              <a:rPr kumimoji="0" lang="en-US" sz="2000" b="1" i="0" u="none" strike="noStrike" normalizeH="0" baseline="0" dirty="0" err="1" smtClean="0">
                <a:ln w="1905">
                  <a:solidFill>
                    <a:schemeClr val="accent5">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ea typeface="Times New Roman" pitchFamily="18" charset="0"/>
                <a:cs typeface="Arial" pitchFamily="34" charset="0"/>
              </a:rPr>
              <a:t>peuvent</a:t>
            </a:r>
            <a:r>
              <a:rPr kumimoji="0" lang="en-US" sz="2000" b="1" i="0" u="none" strike="noStrike" normalizeH="0" baseline="0" dirty="0" smtClean="0">
                <a:ln w="1905">
                  <a:solidFill>
                    <a:schemeClr val="accent5">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ea typeface="Times New Roman" pitchFamily="18" charset="0"/>
                <a:cs typeface="Arial" pitchFamily="34" charset="0"/>
              </a:rPr>
              <a:t> </a:t>
            </a:r>
            <a:r>
              <a:rPr kumimoji="0" lang="fr-FR" sz="2000" b="1" i="0" u="none" strike="noStrike" normalizeH="0" baseline="0" dirty="0" smtClean="0">
                <a:ln w="1905">
                  <a:solidFill>
                    <a:schemeClr val="accent5">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ea typeface="Times New Roman" pitchFamily="18" charset="0"/>
                <a:cs typeface="Arial" pitchFamily="34" charset="0"/>
              </a:rPr>
              <a:t>être prescrites par</a:t>
            </a:r>
            <a:r>
              <a:rPr kumimoji="0" lang="fr-FR" sz="2000" b="1" i="0" u="none" strike="noStrike" normalizeH="0" dirty="0" smtClean="0">
                <a:ln w="1905">
                  <a:solidFill>
                    <a:schemeClr val="accent5">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ea typeface="Times New Roman" pitchFamily="18" charset="0"/>
                <a:cs typeface="Arial" pitchFamily="34" charset="0"/>
              </a:rPr>
              <a:t> le dentist</a:t>
            </a:r>
            <a:r>
              <a:rPr lang="en-US" sz="2000" b="1" dirty="0" smtClean="0">
                <a:ln w="1905">
                  <a:solidFill>
                    <a:schemeClr val="accent5">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ea typeface="Times New Roman" pitchFamily="18" charset="0"/>
                <a:cs typeface="Arial" pitchFamily="34" charset="0"/>
              </a:rPr>
              <a:t>e.</a:t>
            </a:r>
            <a:endParaRPr kumimoji="0" lang="ru-RU" sz="2800" b="1" i="0" u="none" strike="noStrike" normalizeH="0" baseline="0" dirty="0" smtClean="0">
              <a:ln w="1905">
                <a:solidFill>
                  <a:schemeClr val="accent5">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pic>
        <p:nvPicPr>
          <p:cNvPr id="15362" name="Picture 2" descr="https://ulingilung.files.wordpress.com/2015/02/child-looking-at-brush.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706603">
            <a:off x="4280290" y="3467451"/>
            <a:ext cx="4427225" cy="2951483"/>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http://www.dentalcosmeticscr.com/wp-content/uploads/limpieza-de-dient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227" y="3532689"/>
            <a:ext cx="3576361" cy="2638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22216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teslio.com/public/photos/58f6a10121160a21efee312b8f22486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5856" y="2852936"/>
            <a:ext cx="5760640" cy="384042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7105" name="Rectangle 1"/>
          <p:cNvSpPr>
            <a:spLocks noChangeArrowheads="1"/>
          </p:cNvSpPr>
          <p:nvPr/>
        </p:nvSpPr>
        <p:spPr bwMode="auto">
          <a:xfrm>
            <a:off x="0" y="386392"/>
            <a:ext cx="9144000" cy="32316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450850" algn="just" fontAlgn="base">
              <a:spcBef>
                <a:spcPct val="0"/>
              </a:spcBef>
              <a:spcAft>
                <a:spcPct val="0"/>
              </a:spcAft>
            </a:pPr>
            <a:r>
              <a:rPr lang="fr-FR" sz="2400" b="1" dirty="0" smtClean="0">
                <a:ln w="1905">
                  <a:solidFill>
                    <a:srgbClr val="C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ea typeface="Times New Roman" pitchFamily="18" charset="0"/>
                <a:cs typeface="Arial" pitchFamily="34" charset="0"/>
              </a:rPr>
              <a:t>Mode d'alimentation est encore plus important dans ce groupe d'âge que dans la précédente, parce que les enfants sont déjà eux-mêmes peuvent </a:t>
            </a:r>
            <a:r>
              <a:rPr lang="fr-FR" sz="2400" b="1" dirty="0" smtClean="0">
                <a:ln w="1905">
                  <a:solidFill>
                    <a:srgbClr val="C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ea typeface="Times New Roman" pitchFamily="18" charset="0"/>
                <a:cs typeface="Arial" pitchFamily="34" charset="0"/>
              </a:rPr>
              <a:t>prendre responsabilité pour </a:t>
            </a:r>
            <a:r>
              <a:rPr lang="fr-FR" sz="2400" b="1" dirty="0" smtClean="0">
                <a:ln w="1905">
                  <a:solidFill>
                    <a:srgbClr val="C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ea typeface="Times New Roman" pitchFamily="18" charset="0"/>
                <a:cs typeface="Arial" pitchFamily="34" charset="0"/>
              </a:rPr>
              <a:t>la </a:t>
            </a:r>
            <a:r>
              <a:rPr lang="fr-FR" sz="2400" b="1" dirty="0" smtClean="0">
                <a:ln w="1905">
                  <a:solidFill>
                    <a:srgbClr val="C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ea typeface="Times New Roman" pitchFamily="18" charset="0"/>
                <a:cs typeface="Arial" pitchFamily="34" charset="0"/>
              </a:rPr>
              <a:t>nourriture</a:t>
            </a:r>
            <a:r>
              <a:rPr lang="en-US" sz="2400" b="1" dirty="0" smtClean="0">
                <a:ln w="1905">
                  <a:solidFill>
                    <a:srgbClr val="C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ea typeface="Times New Roman" pitchFamily="18" charset="0"/>
                <a:cs typeface="Arial" pitchFamily="34" charset="0"/>
              </a:rPr>
              <a:t>.</a:t>
            </a:r>
            <a:endParaRPr lang="ru-RU" sz="2400" b="1" dirty="0" smtClean="0">
              <a:ln w="1905">
                <a:solidFill>
                  <a:srgbClr val="C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ea typeface="Times New Roman" pitchFamily="18" charset="0"/>
              <a:cs typeface="Arial" pitchFamily="34" charset="0"/>
            </a:endParaRPr>
          </a:p>
          <a:p>
            <a:pPr lvl="0" indent="450850" algn="just" fontAlgn="base">
              <a:spcBef>
                <a:spcPct val="0"/>
              </a:spcBef>
              <a:spcAft>
                <a:spcPct val="0"/>
              </a:spcAft>
            </a:pPr>
            <a:r>
              <a:rPr lang="ru-RU" b="1" dirty="0">
                <a:latin typeface="Arial" pitchFamily="34" charset="0"/>
                <a:ea typeface="Times New Roman" pitchFamily="18" charset="0"/>
                <a:cs typeface="Arial" pitchFamily="34" charset="0"/>
              </a:rPr>
              <a:t>  </a:t>
            </a:r>
            <a:r>
              <a:rPr lang="en-US" b="1" dirty="0" smtClean="0">
                <a:latin typeface="Arial" pitchFamily="34" charset="0"/>
                <a:ea typeface="Times New Roman" pitchFamily="18" charset="0"/>
                <a:cs typeface="Arial" pitchFamily="34" charset="0"/>
              </a:rPr>
              <a:t>Le r</a:t>
            </a:r>
            <a:r>
              <a:rPr lang="fr-FR" b="1" dirty="0" smtClean="0">
                <a:latin typeface="Arial" pitchFamily="34" charset="0"/>
                <a:ea typeface="Times New Roman" pitchFamily="18" charset="0"/>
                <a:cs typeface="Arial" pitchFamily="34" charset="0"/>
              </a:rPr>
              <a:t>ôle exceptionnel dans l</a:t>
            </a:r>
            <a:r>
              <a:rPr lang="en-US" b="1" dirty="0" smtClean="0">
                <a:latin typeface="Arial" pitchFamily="34" charset="0"/>
                <a:ea typeface="Times New Roman" pitchFamily="18" charset="0"/>
                <a:cs typeface="Arial" pitchFamily="34" charset="0"/>
              </a:rPr>
              <a:t>’</a:t>
            </a:r>
            <a:r>
              <a:rPr lang="fr-FR" b="1" dirty="0" smtClean="0">
                <a:latin typeface="Arial" pitchFamily="34" charset="0"/>
                <a:ea typeface="Times New Roman" pitchFamily="18" charset="0"/>
                <a:cs typeface="Arial" pitchFamily="34" charset="0"/>
              </a:rPr>
              <a:t>éducation de la nourriture saine appartient aux grands</a:t>
            </a:r>
            <a:r>
              <a:rPr lang="en-US" b="1" dirty="0" smtClean="0">
                <a:latin typeface="Arial" pitchFamily="34" charset="0"/>
                <a:ea typeface="Times New Roman" pitchFamily="18" charset="0"/>
                <a:cs typeface="Arial" pitchFamily="34" charset="0"/>
              </a:rPr>
              <a:t>-m</a:t>
            </a:r>
            <a:r>
              <a:rPr lang="fr-FR" b="1" dirty="0" smtClean="0">
                <a:latin typeface="Arial" pitchFamily="34" charset="0"/>
                <a:ea typeface="Times New Roman" pitchFamily="18" charset="0"/>
                <a:cs typeface="Arial" pitchFamily="34" charset="0"/>
              </a:rPr>
              <a:t>ères qui sont prêtes à offrir chaque seconde des friandises et d</a:t>
            </a:r>
            <a:r>
              <a:rPr lang="en-US" b="1" dirty="0" smtClean="0">
                <a:latin typeface="Arial" pitchFamily="34" charset="0"/>
                <a:ea typeface="Times New Roman" pitchFamily="18" charset="0"/>
                <a:cs typeface="Arial" pitchFamily="34" charset="0"/>
              </a:rPr>
              <a:t>’</a:t>
            </a:r>
            <a:r>
              <a:rPr lang="en-US" b="1" dirty="0" err="1">
                <a:latin typeface="Arial" pitchFamily="34" charset="0"/>
                <a:ea typeface="Times New Roman" pitchFamily="18" charset="0"/>
                <a:cs typeface="Arial" pitchFamily="34" charset="0"/>
              </a:rPr>
              <a:t>a</a:t>
            </a:r>
            <a:r>
              <a:rPr lang="en-US" b="1" dirty="0" err="1" smtClean="0">
                <a:latin typeface="Arial" pitchFamily="34" charset="0"/>
                <a:ea typeface="Times New Roman" pitchFamily="18" charset="0"/>
                <a:cs typeface="Arial" pitchFamily="34" charset="0"/>
              </a:rPr>
              <a:t>utres</a:t>
            </a:r>
            <a:r>
              <a:rPr lang="en-US" b="1" dirty="0" smtClean="0">
                <a:latin typeface="Arial" pitchFamily="34" charset="0"/>
                <a:ea typeface="Times New Roman" pitchFamily="18" charset="0"/>
                <a:cs typeface="Arial" pitchFamily="34" charset="0"/>
              </a:rPr>
              <a:t> </a:t>
            </a:r>
            <a:r>
              <a:rPr lang="en-US" b="1" dirty="0" err="1" smtClean="0">
                <a:latin typeface="Arial" pitchFamily="34" charset="0"/>
                <a:ea typeface="Times New Roman" pitchFamily="18" charset="0"/>
                <a:cs typeface="Arial" pitchFamily="34" charset="0"/>
              </a:rPr>
              <a:t>bons</a:t>
            </a:r>
            <a:r>
              <a:rPr lang="en-US" b="1" dirty="0" smtClean="0">
                <a:latin typeface="Arial" pitchFamily="34" charset="0"/>
                <a:ea typeface="Times New Roman" pitchFamily="18" charset="0"/>
                <a:cs typeface="Arial" pitchFamily="34" charset="0"/>
              </a:rPr>
              <a:t> </a:t>
            </a:r>
            <a:r>
              <a:rPr lang="fr-FR" b="1" dirty="0" smtClean="0">
                <a:latin typeface="Arial" pitchFamily="34" charset="0"/>
                <a:ea typeface="Times New Roman" pitchFamily="18" charset="0"/>
                <a:cs typeface="Arial" pitchFamily="34" charset="0"/>
              </a:rPr>
              <a:t>répas à l</a:t>
            </a:r>
            <a:r>
              <a:rPr lang="en-US" b="1" dirty="0" smtClean="0">
                <a:latin typeface="Arial" pitchFamily="34" charset="0"/>
                <a:ea typeface="Times New Roman" pitchFamily="18" charset="0"/>
                <a:cs typeface="Arial" pitchFamily="34" charset="0"/>
              </a:rPr>
              <a:t>’enfant. </a:t>
            </a:r>
            <a:endParaRPr lang="ru-RU" b="1" dirty="0">
              <a:latin typeface="Arial" pitchFamily="34" charset="0"/>
              <a:ea typeface="Times New Roman" pitchFamily="18" charset="0"/>
              <a:cs typeface="Arial" pitchFamily="34" charset="0"/>
            </a:endParaRPr>
          </a:p>
          <a:p>
            <a:pPr lvl="0" indent="450850" algn="just" fontAlgn="base">
              <a:spcBef>
                <a:spcPct val="0"/>
              </a:spcBef>
              <a:spcAft>
                <a:spcPct val="0"/>
              </a:spcAft>
            </a:pPr>
            <a:r>
              <a:rPr lang="en-US" b="1" dirty="0" smtClean="0">
                <a:latin typeface="Arial" pitchFamily="34" charset="0"/>
                <a:ea typeface="Times New Roman" pitchFamily="18" charset="0"/>
                <a:cs typeface="Arial" pitchFamily="34" charset="0"/>
              </a:rPr>
              <a:t>Il </a:t>
            </a:r>
            <a:r>
              <a:rPr lang="en-US" b="1" dirty="0" err="1" smtClean="0">
                <a:latin typeface="Arial" pitchFamily="34" charset="0"/>
                <a:ea typeface="Times New Roman" pitchFamily="18" charset="0"/>
                <a:cs typeface="Arial" pitchFamily="34" charset="0"/>
              </a:rPr>
              <a:t>est</a:t>
            </a:r>
            <a:r>
              <a:rPr lang="en-US" b="1" dirty="0" smtClean="0">
                <a:latin typeface="Arial" pitchFamily="34" charset="0"/>
                <a:ea typeface="Times New Roman" pitchFamily="18" charset="0"/>
                <a:cs typeface="Arial" pitchFamily="34" charset="0"/>
              </a:rPr>
              <a:t> </a:t>
            </a:r>
            <a:r>
              <a:rPr lang="en-US" b="1" dirty="0" err="1" smtClean="0">
                <a:latin typeface="Arial" pitchFamily="34" charset="0"/>
                <a:ea typeface="Times New Roman" pitchFamily="18" charset="0"/>
                <a:cs typeface="Arial" pitchFamily="34" charset="0"/>
              </a:rPr>
              <a:t>difficile</a:t>
            </a:r>
            <a:r>
              <a:rPr lang="en-US" b="1" dirty="0" smtClean="0">
                <a:latin typeface="Arial" pitchFamily="34" charset="0"/>
                <a:ea typeface="Times New Roman" pitchFamily="18" charset="0"/>
                <a:cs typeface="Arial" pitchFamily="34" charset="0"/>
              </a:rPr>
              <a:t> </a:t>
            </a:r>
            <a:r>
              <a:rPr lang="en-US" b="1" dirty="0" err="1" smtClean="0">
                <a:latin typeface="Arial" pitchFamily="34" charset="0"/>
                <a:ea typeface="Times New Roman" pitchFamily="18" charset="0"/>
                <a:cs typeface="Arial" pitchFamily="34" charset="0"/>
              </a:rPr>
              <a:t>mais</a:t>
            </a:r>
            <a:r>
              <a:rPr lang="en-US" b="1" dirty="0" smtClean="0">
                <a:latin typeface="Arial" pitchFamily="34" charset="0"/>
                <a:ea typeface="Times New Roman" pitchFamily="18" charset="0"/>
                <a:cs typeface="Arial" pitchFamily="34" charset="0"/>
              </a:rPr>
              <a:t> n</a:t>
            </a:r>
            <a:r>
              <a:rPr lang="fr-FR" b="1" dirty="0" smtClean="0">
                <a:latin typeface="Arial" pitchFamily="34" charset="0"/>
                <a:ea typeface="Times New Roman" pitchFamily="18" charset="0"/>
                <a:cs typeface="Arial" pitchFamily="34" charset="0"/>
              </a:rPr>
              <a:t>écessaire d</a:t>
            </a:r>
            <a:r>
              <a:rPr lang="en-US" b="1" dirty="0" smtClean="0">
                <a:latin typeface="Arial" pitchFamily="34" charset="0"/>
                <a:ea typeface="Times New Roman" pitchFamily="18" charset="0"/>
                <a:cs typeface="Arial" pitchFamily="34" charset="0"/>
              </a:rPr>
              <a:t>’</a:t>
            </a:r>
            <a:r>
              <a:rPr lang="fr-FR" b="1" dirty="0" smtClean="0">
                <a:latin typeface="Arial" pitchFamily="34" charset="0"/>
                <a:ea typeface="Times New Roman" pitchFamily="18" charset="0"/>
                <a:cs typeface="Arial" pitchFamily="34" charset="0"/>
              </a:rPr>
              <a:t>élaborer une règle selon laquelle il faut manger modérément tout ce qui est bon mais pas plus de </a:t>
            </a:r>
            <a:r>
              <a:rPr lang="en-US" b="1" dirty="0" smtClean="0">
                <a:latin typeface="Arial" pitchFamily="34" charset="0"/>
                <a:ea typeface="Times New Roman" pitchFamily="18" charset="0"/>
                <a:cs typeface="Arial" pitchFamily="34" charset="0"/>
              </a:rPr>
              <a:t>6 </a:t>
            </a:r>
            <a:r>
              <a:rPr lang="en-US" b="1" dirty="0" err="1" smtClean="0">
                <a:latin typeface="Arial" pitchFamily="34" charset="0"/>
                <a:ea typeface="Times New Roman" pitchFamily="18" charset="0"/>
                <a:cs typeface="Arial" pitchFamily="34" charset="0"/>
              </a:rPr>
              <a:t>fois</a:t>
            </a:r>
            <a:r>
              <a:rPr lang="en-US" b="1" dirty="0" smtClean="0">
                <a:latin typeface="Arial" pitchFamily="34" charset="0"/>
                <a:ea typeface="Times New Roman" pitchFamily="18" charset="0"/>
                <a:cs typeface="Arial" pitchFamily="34" charset="0"/>
              </a:rPr>
              <a:t> par jour y </a:t>
            </a:r>
            <a:r>
              <a:rPr lang="en-US" b="1" dirty="0" err="1" smtClean="0">
                <a:latin typeface="Arial" pitchFamily="34" charset="0"/>
                <a:ea typeface="Times New Roman" pitchFamily="18" charset="0"/>
                <a:cs typeface="Arial" pitchFamily="34" charset="0"/>
              </a:rPr>
              <a:t>compris</a:t>
            </a:r>
            <a:r>
              <a:rPr lang="en-US" b="1" dirty="0" smtClean="0">
                <a:latin typeface="Arial" pitchFamily="34" charset="0"/>
                <a:ea typeface="Times New Roman" pitchFamily="18" charset="0"/>
                <a:cs typeface="Arial" pitchFamily="34" charset="0"/>
              </a:rPr>
              <a:t> des collations et </a:t>
            </a:r>
            <a:r>
              <a:rPr lang="en-US" b="1" dirty="0" err="1" smtClean="0">
                <a:latin typeface="Arial" pitchFamily="34" charset="0"/>
                <a:ea typeface="Times New Roman" pitchFamily="18" charset="0"/>
                <a:cs typeface="Arial" pitchFamily="34" charset="0"/>
              </a:rPr>
              <a:t>boissons</a:t>
            </a:r>
            <a:r>
              <a:rPr lang="en-US" b="1" dirty="0" smtClean="0">
                <a:latin typeface="Arial" pitchFamily="34" charset="0"/>
                <a:ea typeface="Times New Roman" pitchFamily="18" charset="0"/>
                <a:cs typeface="Arial" pitchFamily="34" charset="0"/>
              </a:rPr>
              <a:t> (</a:t>
            </a:r>
            <a:r>
              <a:rPr lang="en-US" b="1" dirty="0" err="1" smtClean="0">
                <a:latin typeface="Arial" pitchFamily="34" charset="0"/>
                <a:ea typeface="Times New Roman" pitchFamily="18" charset="0"/>
                <a:cs typeface="Arial" pitchFamily="34" charset="0"/>
              </a:rPr>
              <a:t>sauf</a:t>
            </a:r>
            <a:r>
              <a:rPr lang="en-US" b="1" dirty="0" smtClean="0">
                <a:latin typeface="Arial" pitchFamily="34" charset="0"/>
                <a:ea typeface="Times New Roman" pitchFamily="18" charset="0"/>
                <a:cs typeface="Arial" pitchFamily="34" charset="0"/>
              </a:rPr>
              <a:t> </a:t>
            </a:r>
            <a:r>
              <a:rPr lang="en-US" b="1" dirty="0" err="1" smtClean="0">
                <a:latin typeface="Arial" pitchFamily="34" charset="0"/>
                <a:ea typeface="Times New Roman" pitchFamily="18" charset="0"/>
                <a:cs typeface="Arial" pitchFamily="34" charset="0"/>
              </a:rPr>
              <a:t>l’eau</a:t>
            </a:r>
            <a:r>
              <a:rPr lang="en-US" b="1" dirty="0" smtClean="0">
                <a:latin typeface="Arial" pitchFamily="34" charset="0"/>
                <a:ea typeface="Times New Roman" pitchFamily="18" charset="0"/>
                <a:cs typeface="Arial" pitchFamily="34" charset="0"/>
              </a:rPr>
              <a:t>).</a:t>
            </a:r>
            <a:endParaRPr lang="ru-RU" b="1" dirty="0">
              <a:latin typeface="Arial" pitchFamily="34" charset="0"/>
              <a:ea typeface="Times New Roman" pitchFamily="18" charset="0"/>
              <a:cs typeface="Arial" pitchFamily="34" charset="0"/>
            </a:endParaRPr>
          </a:p>
        </p:txBody>
      </p:sp>
      <p:pic>
        <p:nvPicPr>
          <p:cNvPr id="17412" name="Picture 4" descr="http://www.fotoprizer.ru/img/36345_bi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7271" y="3480078"/>
            <a:ext cx="3497060" cy="337792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ChangeArrowheads="1"/>
          </p:cNvSpPr>
          <p:nvPr/>
        </p:nvSpPr>
        <p:spPr bwMode="auto">
          <a:xfrm>
            <a:off x="0" y="373629"/>
            <a:ext cx="9144000"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450850" fontAlgn="base">
              <a:spcBef>
                <a:spcPct val="0"/>
              </a:spcBef>
              <a:spcAft>
                <a:spcPct val="0"/>
              </a:spcAft>
            </a:pPr>
            <a:r>
              <a:rPr lang="en-US" sz="2400" b="1" dirty="0" smtClean="0">
                <a:solidFill>
                  <a:srgbClr val="FF00FF"/>
                </a:solidFill>
              </a:rPr>
              <a:t>Les m</a:t>
            </a:r>
            <a:r>
              <a:rPr lang="fr-FR" sz="2400" b="1" dirty="0" smtClean="0">
                <a:solidFill>
                  <a:srgbClr val="FF00FF"/>
                </a:solidFill>
              </a:rPr>
              <a:t>éthodes de la prévention:</a:t>
            </a:r>
            <a:r>
              <a:rPr lang="fr-FR" sz="2400" b="1" dirty="0" smtClean="0"/>
              <a:t/>
            </a:r>
            <a:br>
              <a:rPr lang="fr-FR" sz="2400" b="1" dirty="0" smtClean="0"/>
            </a:br>
            <a:r>
              <a:rPr lang="fr-FR" sz="2400" b="1" dirty="0" smtClean="0">
                <a:ln>
                  <a:solidFill>
                    <a:srgbClr val="FF0000"/>
                  </a:solidFill>
                </a:ln>
                <a:solidFill>
                  <a:srgbClr val="002060"/>
                </a:solidFill>
              </a:rPr>
              <a:t>- l'hygiène bucco-dentaire, </a:t>
            </a:r>
            <a:br>
              <a:rPr lang="fr-FR" sz="2400" b="1" dirty="0" smtClean="0">
                <a:ln>
                  <a:solidFill>
                    <a:srgbClr val="FF0000"/>
                  </a:solidFill>
                </a:ln>
                <a:solidFill>
                  <a:srgbClr val="002060"/>
                </a:solidFill>
              </a:rPr>
            </a:br>
            <a:r>
              <a:rPr lang="fr-FR" sz="2400" b="1" dirty="0" smtClean="0">
                <a:ln>
                  <a:solidFill>
                    <a:srgbClr val="FF0000"/>
                  </a:solidFill>
                </a:ln>
                <a:solidFill>
                  <a:srgbClr val="002060"/>
                </a:solidFill>
              </a:rPr>
              <a:t>- l'utilisation de fluorures, de </a:t>
            </a:r>
            <a:br>
              <a:rPr lang="fr-FR" sz="2400" b="1" dirty="0" smtClean="0">
                <a:ln>
                  <a:solidFill>
                    <a:srgbClr val="FF0000"/>
                  </a:solidFill>
                </a:ln>
                <a:solidFill>
                  <a:srgbClr val="002060"/>
                </a:solidFill>
              </a:rPr>
            </a:br>
            <a:r>
              <a:rPr lang="fr-FR" sz="2400" b="1" dirty="0" smtClean="0">
                <a:ln>
                  <a:solidFill>
                    <a:srgbClr val="FF0000"/>
                  </a:solidFill>
                </a:ln>
                <a:solidFill>
                  <a:srgbClr val="002060"/>
                </a:solidFill>
              </a:rPr>
              <a:t>- l'alimentation rationnelle </a:t>
            </a:r>
            <a:r>
              <a:rPr lang="fr-FR" sz="2400" b="1" dirty="0" smtClean="0"/>
              <a:t/>
            </a:r>
            <a:br>
              <a:rPr lang="fr-FR" sz="2400" b="1" dirty="0" smtClean="0"/>
            </a:br>
            <a:r>
              <a:rPr lang="fr-FR" sz="2400" b="1" dirty="0" smtClean="0"/>
              <a:t>qui prend en compte les caractéristiques des groupes d'âge:</a:t>
            </a:r>
            <a:endParaRPr kumimoji="0" lang="ru-RU" sz="1000" b="1" i="0" u="none" strike="noStrike" cap="all" normalizeH="0" baseline="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Arial" pitchFamily="34" charset="0"/>
            </a:endParaRPr>
          </a:p>
        </p:txBody>
      </p:sp>
      <p:pic>
        <p:nvPicPr>
          <p:cNvPr id="10244" name="Picture 4" descr="http://gphomes.smb-hexagroup.com/images/gph/homepage-carousel/MainCarousel-Images_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6738" y="2893241"/>
            <a:ext cx="8770524" cy="39604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www.entrechiquitines.com/recetas/wp-content/uploads/2011/11/importancia_desayuno_meriend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75212" y="3811089"/>
            <a:ext cx="5161284" cy="2890320"/>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http://proxy10.media.online.ua/prikols/r2-5529e80595/52594e424ab3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410902"/>
            <a:ext cx="36957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http://www.nufacedentalhealthcare.com/wp-content/uploads/2015/03/CHILDREN-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95614" y="1384804"/>
            <a:ext cx="4320480" cy="2332077"/>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79512" y="188641"/>
            <a:ext cx="8856984" cy="1754326"/>
          </a:xfrm>
          <a:prstGeom prst="rect">
            <a:avLst/>
          </a:prstGeom>
        </p:spPr>
        <p:txBody>
          <a:bodyPr wrap="square">
            <a:spAutoFit/>
          </a:bodyPr>
          <a:lstStyle/>
          <a:p>
            <a:pPr lvl="0" indent="450850" algn="just" fontAlgn="base">
              <a:spcBef>
                <a:spcPct val="0"/>
              </a:spcBef>
              <a:spcAft>
                <a:spcPct val="0"/>
              </a:spcAft>
            </a:pPr>
            <a:r>
              <a:rPr lang="fr-FR" b="1" dirty="0" smtClean="0"/>
              <a:t>Si la fréquence de l'ingestion d'aliments et de boissons dépasse des normes recommandées, alors, inévitablement, le développement de la carie dentaire. En violation du régime de l'alimentation, toutes les autres méthodes de prévention de la carie dentaire (brossage des dents, les fluorures) peuvent réduire la quantité de dents malades, mais pas d'empêcher leur développement.</a:t>
            </a:r>
            <a:endParaRPr lang="ru-RU" sz="2400" b="1" dirty="0">
              <a:latin typeface="Arial" pitchFamily="34" charset="0"/>
              <a:cs typeface="Arial" pitchFamily="34" charset="0"/>
            </a:endParaRPr>
          </a:p>
        </p:txBody>
      </p:sp>
    </p:spTree>
    <p:extLst>
      <p:ext uri="{BB962C8B-B14F-4D97-AF65-F5344CB8AC3E}">
        <p14:creationId xmlns:p14="http://schemas.microsoft.com/office/powerpoint/2010/main" val="36968387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socpatron.ru/images/61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92196" y="3052869"/>
            <a:ext cx="5651804" cy="3770102"/>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http://4.bp.blogspot.com/-sISoJ0wgvVs/VFqD3VPrcTI/AAAAAAAAASM/72Vyf5AhRnk/s1600/0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066" y="4005110"/>
            <a:ext cx="3317130" cy="2509388"/>
          </a:xfrm>
          <a:prstGeom prst="rect">
            <a:avLst/>
          </a:prstGeom>
          <a:noFill/>
          <a:extLst>
            <a:ext uri="{909E8E84-426E-40DD-AFC4-6F175D3DCCD1}">
              <a14:hiddenFill xmlns:a14="http://schemas.microsoft.com/office/drawing/2010/main">
                <a:solidFill>
                  <a:srgbClr val="FFFFFF"/>
                </a:solidFill>
              </a14:hiddenFill>
            </a:ext>
          </a:extLst>
        </p:spPr>
      </p:pic>
      <p:sp>
        <p:nvSpPr>
          <p:cNvPr id="46081" name="Rectangle 1"/>
          <p:cNvSpPr>
            <a:spLocks noChangeArrowheads="1"/>
          </p:cNvSpPr>
          <p:nvPr/>
        </p:nvSpPr>
        <p:spPr bwMode="auto">
          <a:xfrm>
            <a:off x="0" y="-47128"/>
            <a:ext cx="8748464" cy="44935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450850" algn="ctr" fontAlgn="base">
              <a:spcBef>
                <a:spcPct val="0"/>
              </a:spcBef>
              <a:spcAft>
                <a:spcPct val="0"/>
              </a:spcAft>
              <a:tabLst>
                <a:tab pos="685800" algn="l"/>
              </a:tabLst>
            </a:pPr>
            <a:r>
              <a:rPr lang="fr-FR"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Times New Roman" pitchFamily="18" charset="0"/>
                <a:cs typeface="Arial" pitchFamily="34" charset="0"/>
              </a:rPr>
              <a:t>Le plan de mise en œuvre du programme pour enfants d'âge préscolaire: 3 à 5\6 ans</a:t>
            </a:r>
            <a:endParaRPr lang="ru-RU"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Times New Roman" pitchFamily="18" charset="0"/>
              <a:cs typeface="Arial" pitchFamily="34" charset="0"/>
            </a:endParaRPr>
          </a:p>
          <a:p>
            <a:pPr lvl="0" indent="450850" algn="ctr" fontAlgn="base">
              <a:spcBef>
                <a:spcPct val="0"/>
              </a:spcBef>
              <a:spcAft>
                <a:spcPct val="0"/>
              </a:spcAft>
              <a:tabLst>
                <a:tab pos="685800" algn="l"/>
              </a:tabLst>
            </a:pPr>
            <a:r>
              <a:rPr lang="fr-FR" b="1" i="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ea typeface="Times New Roman" pitchFamily="18" charset="0"/>
                <a:cs typeface="Arial" pitchFamily="34" charset="0"/>
              </a:rPr>
              <a:t>Activités:</a:t>
            </a:r>
            <a:endParaRPr lang="ru-RU" b="1" i="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ea typeface="Times New Roman" pitchFamily="18" charset="0"/>
              <a:cs typeface="Arial" pitchFamily="34" charset="0"/>
            </a:endParaRPr>
          </a:p>
          <a:p>
            <a:pPr lvl="0" indent="450850" fontAlgn="base">
              <a:spcBef>
                <a:spcPct val="0"/>
              </a:spcBef>
              <a:spcAft>
                <a:spcPct val="0"/>
              </a:spcAft>
              <a:tabLst>
                <a:tab pos="685800" algn="l"/>
              </a:tabLst>
            </a:pPr>
            <a:r>
              <a:rPr lang="fr-FR" sz="2000" b="1" dirty="0" smtClean="0">
                <a:ln w="1905"/>
                <a:solidFill>
                  <a:srgbClr val="FF0000"/>
                </a:solidFill>
                <a:effectLst>
                  <a:glow rad="139700">
                    <a:schemeClr val="accent3">
                      <a:satMod val="175000"/>
                      <a:alpha val="40000"/>
                    </a:schemeClr>
                  </a:glow>
                  <a:innerShdw blurRad="69850" dist="43180" dir="5400000">
                    <a:srgbClr val="000000">
                      <a:alpha val="65000"/>
                    </a:srgbClr>
                  </a:innerShdw>
                </a:effectLst>
                <a:latin typeface="Arial" pitchFamily="34" charset="0"/>
                <a:ea typeface="Times New Roman" pitchFamily="18" charset="0"/>
                <a:cs typeface="Arial" pitchFamily="34" charset="0"/>
              </a:rPr>
              <a:t>La formation des parents à chaque préventive de la visite d'un enfant dans une clinique ou dans un Centre de santé pour les enfants:</a:t>
            </a:r>
          </a:p>
          <a:p>
            <a:pPr lvl="0" indent="450850" fontAlgn="base">
              <a:spcBef>
                <a:spcPct val="0"/>
              </a:spcBef>
              <a:spcAft>
                <a:spcPct val="0"/>
              </a:spcAft>
              <a:tabLst>
                <a:tab pos="685800" algn="l"/>
              </a:tabLst>
            </a:pPr>
            <a:r>
              <a:rPr lang="fr-FR" sz="2000" b="1" dirty="0" smtClean="0">
                <a:ln w="1905"/>
                <a:solidFill>
                  <a:srgbClr val="FF0000"/>
                </a:solidFill>
                <a:effectLst>
                  <a:glow rad="139700">
                    <a:schemeClr val="accent3">
                      <a:satMod val="175000"/>
                      <a:alpha val="40000"/>
                    </a:schemeClr>
                  </a:glow>
                  <a:innerShdw blurRad="69850" dist="43180" dir="5400000">
                    <a:srgbClr val="000000">
                      <a:alpha val="65000"/>
                    </a:srgbClr>
                  </a:innerShdw>
                </a:effectLst>
                <a:latin typeface="Arial" pitchFamily="34" charset="0"/>
                <a:ea typeface="Times New Roman" pitchFamily="18" charset="0"/>
                <a:cs typeface="Arial" pitchFamily="34" charset="0"/>
              </a:rPr>
              <a:t>* enseigner aux parents les règles de brosser les dents de leurs enfants;</a:t>
            </a:r>
          </a:p>
          <a:p>
            <a:pPr lvl="0" indent="450850" fontAlgn="base">
              <a:spcBef>
                <a:spcPct val="0"/>
              </a:spcBef>
              <a:spcAft>
                <a:spcPct val="0"/>
              </a:spcAft>
              <a:tabLst>
                <a:tab pos="685800" algn="l"/>
              </a:tabLst>
            </a:pPr>
            <a:r>
              <a:rPr lang="fr-FR" sz="2000" b="1" dirty="0" smtClean="0">
                <a:ln w="1905"/>
                <a:solidFill>
                  <a:srgbClr val="FF0000"/>
                </a:solidFill>
                <a:effectLst>
                  <a:glow rad="139700">
                    <a:schemeClr val="accent3">
                      <a:satMod val="175000"/>
                      <a:alpha val="40000"/>
                    </a:schemeClr>
                  </a:glow>
                  <a:innerShdw blurRad="69850" dist="43180" dir="5400000">
                    <a:srgbClr val="000000">
                      <a:alpha val="65000"/>
                    </a:srgbClr>
                  </a:innerShdw>
                </a:effectLst>
                <a:latin typeface="Arial" pitchFamily="34" charset="0"/>
                <a:ea typeface="Times New Roman" pitchFamily="18" charset="0"/>
                <a:cs typeface="Arial" pitchFamily="34" charset="0"/>
              </a:rPr>
              <a:t>parler de l'utilisation de dentifrices au fluor, l'aider à choisir des pâtes et de la brosse;</a:t>
            </a:r>
          </a:p>
          <a:p>
            <a:pPr lvl="0" indent="450850" fontAlgn="base">
              <a:spcBef>
                <a:spcPct val="0"/>
              </a:spcBef>
              <a:spcAft>
                <a:spcPct val="0"/>
              </a:spcAft>
              <a:tabLst>
                <a:tab pos="685800" algn="l"/>
              </a:tabLst>
            </a:pPr>
            <a:r>
              <a:rPr lang="fr-FR" sz="2000" b="1" dirty="0" smtClean="0">
                <a:ln w="1905"/>
                <a:solidFill>
                  <a:srgbClr val="FF0000"/>
                </a:solidFill>
                <a:effectLst>
                  <a:glow rad="139700">
                    <a:schemeClr val="accent3">
                      <a:satMod val="175000"/>
                      <a:alpha val="40000"/>
                    </a:schemeClr>
                  </a:glow>
                  <a:innerShdw blurRad="69850" dist="43180" dir="5400000">
                    <a:srgbClr val="000000">
                      <a:alpha val="65000"/>
                    </a:srgbClr>
                  </a:innerShdw>
                </a:effectLst>
                <a:latin typeface="Arial" pitchFamily="34" charset="0"/>
                <a:ea typeface="Times New Roman" pitchFamily="18" charset="0"/>
                <a:cs typeface="Arial" pitchFamily="34" charset="0"/>
              </a:rPr>
              <a:t>* parler de la nutrition des enfants;</a:t>
            </a:r>
          </a:p>
          <a:p>
            <a:pPr lvl="0" indent="450850" fontAlgn="base">
              <a:spcBef>
                <a:spcPct val="0"/>
              </a:spcBef>
              <a:spcAft>
                <a:spcPct val="0"/>
              </a:spcAft>
              <a:tabLst>
                <a:tab pos="685800" algn="l"/>
              </a:tabLst>
            </a:pPr>
            <a:r>
              <a:rPr lang="fr-FR" sz="2000" b="1" dirty="0" smtClean="0">
                <a:ln w="1905"/>
                <a:solidFill>
                  <a:srgbClr val="FF0000"/>
                </a:solidFill>
                <a:effectLst>
                  <a:glow rad="139700">
                    <a:schemeClr val="accent3">
                      <a:satMod val="175000"/>
                      <a:alpha val="40000"/>
                    </a:schemeClr>
                  </a:glow>
                  <a:innerShdw blurRad="69850" dist="43180" dir="5400000">
                    <a:srgbClr val="000000">
                      <a:alpha val="65000"/>
                    </a:srgbClr>
                  </a:innerShdw>
                </a:effectLst>
                <a:latin typeface="Arial" pitchFamily="34" charset="0"/>
                <a:ea typeface="Times New Roman" pitchFamily="18" charset="0"/>
                <a:cs typeface="Arial" pitchFamily="34" charset="0"/>
              </a:rPr>
              <a:t>* parler de l'hygiène du nez et de la prévention de la respiration buccale;</a:t>
            </a:r>
          </a:p>
          <a:p>
            <a:pPr lvl="0" indent="450850" fontAlgn="base">
              <a:spcBef>
                <a:spcPct val="0"/>
              </a:spcBef>
              <a:spcAft>
                <a:spcPct val="0"/>
              </a:spcAft>
              <a:tabLst>
                <a:tab pos="685800" algn="l"/>
              </a:tabLst>
            </a:pPr>
            <a:r>
              <a:rPr lang="fr-FR" sz="2000" b="1" dirty="0" smtClean="0">
                <a:ln w="1905"/>
                <a:solidFill>
                  <a:srgbClr val="FF0000"/>
                </a:solidFill>
                <a:effectLst>
                  <a:glow rad="139700">
                    <a:schemeClr val="accent3">
                      <a:satMod val="175000"/>
                      <a:alpha val="40000"/>
                    </a:schemeClr>
                  </a:glow>
                  <a:innerShdw blurRad="69850" dist="43180" dir="5400000">
                    <a:srgbClr val="000000">
                      <a:alpha val="65000"/>
                    </a:srgbClr>
                  </a:innerShdw>
                </a:effectLst>
                <a:latin typeface="Arial" pitchFamily="34" charset="0"/>
                <a:ea typeface="Times New Roman" pitchFamily="18" charset="0"/>
                <a:cs typeface="Arial" pitchFamily="34" charset="0"/>
              </a:rPr>
              <a:t>* nous parler de la relation qualités spirituelles et morales de la personnalité et de la santé.</a:t>
            </a:r>
            <a:endParaRPr kumimoji="0" lang="ru-RU" sz="2800" b="1" i="0" u="none" strike="noStrike" normalizeH="0" baseline="0" dirty="0" smtClean="0">
              <a:ln w="1905">
                <a:solidFill>
                  <a:srgbClr val="FF0000"/>
                </a:solidFill>
              </a:ln>
              <a:solidFill>
                <a:srgbClr val="FF0000"/>
              </a:solidFill>
              <a:effectLst>
                <a:innerShdw blurRad="69850" dist="43180" dir="5400000">
                  <a:srgbClr val="000000">
                    <a:alpha val="65000"/>
                  </a:srgbClr>
                </a:inn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
          <p:cNvSpPr>
            <a:spLocks noChangeArrowheads="1"/>
          </p:cNvSpPr>
          <p:nvPr/>
        </p:nvSpPr>
        <p:spPr bwMode="auto">
          <a:xfrm>
            <a:off x="-4936" y="-93292"/>
            <a:ext cx="8902442" cy="276998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Char char="•"/>
              <a:tabLst>
                <a:tab pos="685800" algn="l"/>
              </a:tabLst>
            </a:pPr>
            <a:r>
              <a:rPr kumimoji="0" lang="en-US" sz="2400" b="1" i="0" u="none" strike="noStrike" cap="none" normalizeH="0" baseline="0" dirty="0" err="1" smtClean="0">
                <a:ln>
                  <a:solidFill>
                    <a:srgbClr val="002060"/>
                  </a:solidFill>
                </a:ln>
                <a:solidFill>
                  <a:schemeClr val="tx1"/>
                </a:solidFill>
                <a:effectLst/>
                <a:latin typeface="Arial" pitchFamily="34" charset="0"/>
                <a:ea typeface="Times New Roman" pitchFamily="18" charset="0"/>
                <a:cs typeface="Arial" pitchFamily="34" charset="0"/>
              </a:rPr>
              <a:t>L’enseignement</a:t>
            </a:r>
            <a:r>
              <a:rPr kumimoji="0" lang="en-US" sz="2400" b="1" i="0" u="none" strike="noStrike" cap="none" normalizeH="0" baseline="0" dirty="0" smtClean="0">
                <a:ln>
                  <a:solidFill>
                    <a:srgbClr val="002060"/>
                  </a:solidFill>
                </a:ln>
                <a:solidFill>
                  <a:schemeClr val="tx1"/>
                </a:solidFill>
                <a:effectLst/>
                <a:latin typeface="Arial" pitchFamily="34" charset="0"/>
                <a:ea typeface="Times New Roman" pitchFamily="18" charset="0"/>
                <a:cs typeface="Arial" pitchFamily="34" charset="0"/>
              </a:rPr>
              <a:t> des parents des </a:t>
            </a:r>
            <a:r>
              <a:rPr kumimoji="0" lang="en-US" sz="2400" b="1" i="0" u="none" strike="noStrike" cap="none" normalizeH="0" baseline="0" dirty="0" err="1" smtClean="0">
                <a:ln>
                  <a:solidFill>
                    <a:srgbClr val="002060"/>
                  </a:solidFill>
                </a:ln>
                <a:solidFill>
                  <a:schemeClr val="tx1"/>
                </a:solidFill>
                <a:effectLst/>
                <a:latin typeface="Arial" pitchFamily="34" charset="0"/>
                <a:ea typeface="Times New Roman" pitchFamily="18" charset="0"/>
                <a:cs typeface="Arial" pitchFamily="34" charset="0"/>
              </a:rPr>
              <a:t>enfants</a:t>
            </a:r>
            <a:r>
              <a:rPr kumimoji="0" lang="en-US" sz="2400" b="1" i="0" u="none" strike="noStrike" cap="none" normalizeH="0" baseline="0" dirty="0" smtClean="0">
                <a:ln>
                  <a:solidFill>
                    <a:srgbClr val="002060"/>
                  </a:solidFill>
                </a:ln>
                <a:solidFill>
                  <a:schemeClr val="tx1"/>
                </a:solidFill>
                <a:effectLst/>
                <a:latin typeface="Arial" pitchFamily="34" charset="0"/>
                <a:ea typeface="Times New Roman" pitchFamily="18" charset="0"/>
                <a:cs typeface="Arial" pitchFamily="34" charset="0"/>
              </a:rPr>
              <a:t> </a:t>
            </a:r>
            <a:r>
              <a:rPr kumimoji="0" lang="en-US" sz="2400" b="1" i="0" u="none" strike="noStrike" cap="none" normalizeH="0" baseline="0" dirty="0" err="1" smtClean="0">
                <a:ln>
                  <a:solidFill>
                    <a:srgbClr val="002060"/>
                  </a:solidFill>
                </a:ln>
                <a:solidFill>
                  <a:schemeClr val="tx1"/>
                </a:solidFill>
                <a:effectLst/>
                <a:latin typeface="Arial" pitchFamily="34" charset="0"/>
                <a:ea typeface="Times New Roman" pitchFamily="18" charset="0"/>
                <a:cs typeface="Arial" pitchFamily="34" charset="0"/>
              </a:rPr>
              <a:t>fr</a:t>
            </a:r>
            <a:r>
              <a:rPr kumimoji="0" lang="fr-FR" sz="2400" b="1" i="0" u="none" strike="noStrike" cap="none" normalizeH="0" baseline="0" dirty="0" smtClean="0">
                <a:ln>
                  <a:solidFill>
                    <a:srgbClr val="002060"/>
                  </a:solidFill>
                </a:ln>
                <a:solidFill>
                  <a:schemeClr val="tx1"/>
                </a:solidFill>
                <a:effectLst/>
                <a:latin typeface="Arial" pitchFamily="34" charset="0"/>
                <a:ea typeface="Times New Roman" pitchFamily="18" charset="0"/>
                <a:cs typeface="Arial" pitchFamily="34" charset="0"/>
              </a:rPr>
              <a:t>équantants des maternelles</a:t>
            </a:r>
          </a:p>
          <a:p>
            <a:pPr marL="0" marR="0" lvl="0" indent="450850" algn="just" defTabSz="914400" rtl="0" eaLnBrk="1" fontAlgn="base" latinLnBrk="0" hangingPunct="1">
              <a:lnSpc>
                <a:spcPct val="100000"/>
              </a:lnSpc>
              <a:spcBef>
                <a:spcPct val="0"/>
              </a:spcBef>
              <a:spcAft>
                <a:spcPct val="0"/>
              </a:spcAft>
              <a:buClrTx/>
              <a:buSzTx/>
              <a:buFontTx/>
              <a:buChar char="•"/>
              <a:tabLst>
                <a:tab pos="685800" algn="l"/>
              </a:tabLst>
            </a:pPr>
            <a:r>
              <a:rPr lang="fr-FR" b="1" dirty="0" smtClean="0">
                <a:latin typeface="Arial" pitchFamily="34" charset="0"/>
                <a:ea typeface="Times New Roman" pitchFamily="18" charset="0"/>
                <a:cs typeface="Arial" pitchFamily="34" charset="0"/>
              </a:rPr>
              <a:t>Apprendre les parents aux règles du brossage des dents chez leurs enfants</a:t>
            </a:r>
            <a:endParaRPr kumimoji="0" lang="ru-RU" sz="800" b="1" i="0" u="none" strike="noStrike" cap="none" normalizeH="0" baseline="0" dirty="0" smtClean="0">
              <a:ln>
                <a:noFill/>
              </a:ln>
              <a:solidFill>
                <a:schemeClr val="tx1"/>
              </a:solidFill>
              <a:effectLst/>
              <a:latin typeface="Arial" pitchFamily="34" charset="0"/>
              <a:cs typeface="Arial" pitchFamily="34" charset="0"/>
            </a:endParaRPr>
          </a:p>
          <a:p>
            <a:pPr marL="457200" marR="0" lvl="1" indent="0" algn="just" defTabSz="914400" rtl="0" eaLnBrk="0" fontAlgn="base" latinLnBrk="0" hangingPunct="0">
              <a:lnSpc>
                <a:spcPct val="100000"/>
              </a:lnSpc>
              <a:spcBef>
                <a:spcPct val="0"/>
              </a:spcBef>
              <a:spcAft>
                <a:spcPct val="0"/>
              </a:spcAft>
              <a:buClrTx/>
              <a:buSzTx/>
              <a:buFont typeface="Symbol" pitchFamily="18" charset="2"/>
              <a:buChar char=""/>
              <a:tabLst>
                <a:tab pos="685800" algn="l"/>
              </a:tabLst>
            </a:pPr>
            <a:r>
              <a:rPr kumimoji="0" lang="fr-FR"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Informer sur les</a:t>
            </a:r>
            <a:r>
              <a:rPr kumimoji="0" lang="fr-FR" b="1" i="0" u="none" strike="noStrike" cap="none" normalizeH="0" dirty="0" smtClean="0">
                <a:ln>
                  <a:noFill/>
                </a:ln>
                <a:solidFill>
                  <a:schemeClr val="tx1"/>
                </a:solidFill>
                <a:effectLst/>
                <a:latin typeface="Arial" pitchFamily="34" charset="0"/>
                <a:ea typeface="Times New Roman" pitchFamily="18" charset="0"/>
                <a:cs typeface="Arial" pitchFamily="34" charset="0"/>
              </a:rPr>
              <a:t> avantages des dentifrices contenant de la fluorure</a:t>
            </a:r>
            <a:r>
              <a:rPr kumimoji="0" lang="en-US" b="1" i="0" u="none" strike="noStrike" cap="none" normalizeH="0" dirty="0" smtClean="0">
                <a:ln>
                  <a:noFill/>
                </a:ln>
                <a:solidFill>
                  <a:schemeClr val="tx1"/>
                </a:solidFill>
                <a:effectLst/>
                <a:latin typeface="Arial" pitchFamily="34" charset="0"/>
                <a:ea typeface="Times New Roman" pitchFamily="18" charset="0"/>
                <a:cs typeface="Arial" pitchFamily="34" charset="0"/>
              </a:rPr>
              <a:t>, aider de </a:t>
            </a:r>
            <a:r>
              <a:rPr kumimoji="0" lang="en-US" b="1" i="0" u="none" strike="noStrike" cap="none" normalizeH="0" dirty="0" err="1" smtClean="0">
                <a:ln>
                  <a:noFill/>
                </a:ln>
                <a:solidFill>
                  <a:schemeClr val="tx1"/>
                </a:solidFill>
                <a:effectLst/>
                <a:latin typeface="Arial" pitchFamily="34" charset="0"/>
                <a:ea typeface="Times New Roman" pitchFamily="18" charset="0"/>
                <a:cs typeface="Arial" pitchFamily="34" charset="0"/>
              </a:rPr>
              <a:t>choisir</a:t>
            </a:r>
            <a:r>
              <a:rPr kumimoji="0" lang="en-US" b="1" i="0" u="none" strike="noStrike" cap="none" normalizeH="0" dirty="0" smtClean="0">
                <a:ln>
                  <a:noFill/>
                </a:ln>
                <a:solidFill>
                  <a:schemeClr val="tx1"/>
                </a:solidFill>
                <a:effectLst/>
                <a:latin typeface="Arial" pitchFamily="34" charset="0"/>
                <a:ea typeface="Times New Roman" pitchFamily="18" charset="0"/>
                <a:cs typeface="Arial" pitchFamily="34" charset="0"/>
              </a:rPr>
              <a:t> les dentifrices et les </a:t>
            </a:r>
            <a:r>
              <a:rPr kumimoji="0" lang="en-US" b="1" i="0" u="none" strike="noStrike" cap="none" normalizeH="0" dirty="0" err="1" smtClean="0">
                <a:ln>
                  <a:noFill/>
                </a:ln>
                <a:solidFill>
                  <a:schemeClr val="tx1"/>
                </a:solidFill>
                <a:effectLst/>
                <a:latin typeface="Arial" pitchFamily="34" charset="0"/>
                <a:ea typeface="Times New Roman" pitchFamily="18" charset="0"/>
                <a:cs typeface="Arial" pitchFamily="34" charset="0"/>
              </a:rPr>
              <a:t>brosses</a:t>
            </a:r>
            <a:endParaRPr kumimoji="0" lang="en-US" b="1" i="0" u="none" strike="noStrike" cap="none" normalizeH="0" dirty="0" smtClean="0">
              <a:ln>
                <a:noFill/>
              </a:ln>
              <a:solidFill>
                <a:schemeClr val="tx1"/>
              </a:solidFill>
              <a:effectLst/>
              <a:latin typeface="Arial" pitchFamily="34" charset="0"/>
              <a:ea typeface="Times New Roman" pitchFamily="18" charset="0"/>
              <a:cs typeface="Arial" pitchFamily="34" charset="0"/>
            </a:endParaRPr>
          </a:p>
          <a:p>
            <a:pPr marL="457200" marR="0" lvl="1" indent="0" algn="just" defTabSz="914400" rtl="0" eaLnBrk="0" fontAlgn="base" latinLnBrk="0" hangingPunct="0">
              <a:lnSpc>
                <a:spcPct val="100000"/>
              </a:lnSpc>
              <a:spcBef>
                <a:spcPct val="0"/>
              </a:spcBef>
              <a:spcAft>
                <a:spcPct val="0"/>
              </a:spcAft>
              <a:buClrTx/>
              <a:buSzTx/>
              <a:buFont typeface="Symbol" pitchFamily="18" charset="2"/>
              <a:buChar char=""/>
              <a:tabLst>
                <a:tab pos="685800" algn="l"/>
              </a:tabLst>
            </a:pPr>
            <a:r>
              <a:rPr lang="en-US" b="1" baseline="0" dirty="0" smtClean="0">
                <a:latin typeface="Arial" pitchFamily="34" charset="0"/>
                <a:ea typeface="Times New Roman" pitchFamily="18" charset="0"/>
                <a:cs typeface="Arial" pitchFamily="34" charset="0"/>
              </a:rPr>
              <a:t>Infor</a:t>
            </a:r>
            <a:r>
              <a:rPr lang="en-US" b="1" dirty="0" smtClean="0">
                <a:latin typeface="Arial" pitchFamily="34" charset="0"/>
                <a:ea typeface="Times New Roman" pitchFamily="18" charset="0"/>
                <a:cs typeface="Arial" pitchFamily="34" charset="0"/>
              </a:rPr>
              <a:t>mer les </a:t>
            </a:r>
            <a:r>
              <a:rPr lang="en-US" b="1" dirty="0" err="1" smtClean="0">
                <a:latin typeface="Arial" pitchFamily="34" charset="0"/>
                <a:ea typeface="Times New Roman" pitchFamily="18" charset="0"/>
                <a:cs typeface="Arial" pitchFamily="34" charset="0"/>
              </a:rPr>
              <a:t>enfants</a:t>
            </a:r>
            <a:r>
              <a:rPr lang="en-US" b="1" dirty="0" smtClean="0">
                <a:latin typeface="Arial" pitchFamily="34" charset="0"/>
                <a:ea typeface="Times New Roman" pitchFamily="18" charset="0"/>
                <a:cs typeface="Arial" pitchFamily="34" charset="0"/>
              </a:rPr>
              <a:t> </a:t>
            </a:r>
            <a:r>
              <a:rPr lang="en-US" b="1" dirty="0" err="1" smtClean="0">
                <a:latin typeface="Arial" pitchFamily="34" charset="0"/>
                <a:ea typeface="Times New Roman" pitchFamily="18" charset="0"/>
                <a:cs typeface="Arial" pitchFamily="34" charset="0"/>
              </a:rPr>
              <a:t>sur</a:t>
            </a:r>
            <a:r>
              <a:rPr lang="en-US" b="1" dirty="0" smtClean="0">
                <a:latin typeface="Arial" pitchFamily="34" charset="0"/>
                <a:ea typeface="Times New Roman" pitchFamily="18" charset="0"/>
                <a:cs typeface="Arial" pitchFamily="34" charset="0"/>
              </a:rPr>
              <a:t> la </a:t>
            </a:r>
            <a:r>
              <a:rPr lang="en-US" b="1" dirty="0" err="1" smtClean="0">
                <a:latin typeface="Arial" pitchFamily="34" charset="0"/>
                <a:ea typeface="Times New Roman" pitchFamily="18" charset="0"/>
                <a:cs typeface="Arial" pitchFamily="34" charset="0"/>
              </a:rPr>
              <a:t>nourriture</a:t>
            </a:r>
            <a:r>
              <a:rPr lang="en-US" b="1" dirty="0" smtClean="0">
                <a:latin typeface="Arial" pitchFamily="34" charset="0"/>
                <a:ea typeface="Times New Roman" pitchFamily="18" charset="0"/>
                <a:cs typeface="Arial" pitchFamily="34" charset="0"/>
              </a:rPr>
              <a:t> </a:t>
            </a:r>
            <a:r>
              <a:rPr lang="en-US" b="1" dirty="0" err="1" smtClean="0">
                <a:latin typeface="Arial" pitchFamily="34" charset="0"/>
                <a:ea typeface="Times New Roman" pitchFamily="18" charset="0"/>
                <a:cs typeface="Arial" pitchFamily="34" charset="0"/>
              </a:rPr>
              <a:t>saine</a:t>
            </a:r>
            <a:endParaRPr lang="en-US" b="1" dirty="0" smtClean="0">
              <a:latin typeface="Arial" pitchFamily="34" charset="0"/>
              <a:ea typeface="Times New Roman" pitchFamily="18" charset="0"/>
              <a:cs typeface="Arial" pitchFamily="34" charset="0"/>
            </a:endParaRPr>
          </a:p>
          <a:p>
            <a:pPr marL="457200" marR="0" lvl="1" indent="0" algn="just" defTabSz="914400" rtl="0" eaLnBrk="0" fontAlgn="base" latinLnBrk="0" hangingPunct="0">
              <a:lnSpc>
                <a:spcPct val="100000"/>
              </a:lnSpc>
              <a:spcBef>
                <a:spcPct val="0"/>
              </a:spcBef>
              <a:spcAft>
                <a:spcPct val="0"/>
              </a:spcAft>
              <a:buClrTx/>
              <a:buSzTx/>
              <a:buFont typeface="Symbol" pitchFamily="18" charset="2"/>
              <a:buChar char=""/>
              <a:tabLst>
                <a:tab pos="685800" algn="l"/>
              </a:tabLst>
            </a:pPr>
            <a:r>
              <a:rPr kumimoji="0" lang="en-U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Informer</a:t>
            </a:r>
            <a:r>
              <a:rPr kumimoji="0" lang="en-US" b="1" i="0" u="none" strike="noStrike" cap="none" normalizeH="0" dirty="0" smtClean="0">
                <a:ln>
                  <a:noFill/>
                </a:ln>
                <a:solidFill>
                  <a:schemeClr val="tx1"/>
                </a:solidFill>
                <a:effectLst/>
                <a:latin typeface="Arial" pitchFamily="34" charset="0"/>
                <a:ea typeface="Times New Roman" pitchFamily="18" charset="0"/>
                <a:cs typeface="Arial" pitchFamily="34" charset="0"/>
              </a:rPr>
              <a:t> </a:t>
            </a:r>
            <a:r>
              <a:rPr kumimoji="0" lang="en-US" b="1" i="0" u="none" strike="noStrike" cap="none" normalizeH="0" dirty="0" err="1" smtClean="0">
                <a:ln>
                  <a:noFill/>
                </a:ln>
                <a:solidFill>
                  <a:schemeClr val="tx1"/>
                </a:solidFill>
                <a:effectLst/>
                <a:latin typeface="Arial" pitchFamily="34" charset="0"/>
                <a:ea typeface="Times New Roman" pitchFamily="18" charset="0"/>
                <a:cs typeface="Arial" pitchFamily="34" charset="0"/>
              </a:rPr>
              <a:t>sur</a:t>
            </a:r>
            <a:r>
              <a:rPr kumimoji="0" lang="en-US" b="1" i="0" u="none" strike="noStrike" cap="none" normalizeH="0" dirty="0" smtClean="0">
                <a:ln>
                  <a:noFill/>
                </a:ln>
                <a:solidFill>
                  <a:schemeClr val="tx1"/>
                </a:solidFill>
                <a:effectLst/>
                <a:latin typeface="Arial" pitchFamily="34" charset="0"/>
                <a:ea typeface="Times New Roman" pitchFamily="18" charset="0"/>
                <a:cs typeface="Arial" pitchFamily="34" charset="0"/>
              </a:rPr>
              <a:t> </a:t>
            </a:r>
            <a:r>
              <a:rPr kumimoji="0" lang="en-US" b="1" i="0" u="none" strike="noStrike" cap="none" normalizeH="0" dirty="0" err="1" smtClean="0">
                <a:ln>
                  <a:noFill/>
                </a:ln>
                <a:solidFill>
                  <a:schemeClr val="tx1"/>
                </a:solidFill>
                <a:effectLst/>
                <a:latin typeface="Arial" pitchFamily="34" charset="0"/>
                <a:ea typeface="Times New Roman" pitchFamily="18" charset="0"/>
                <a:cs typeface="Arial" pitchFamily="34" charset="0"/>
              </a:rPr>
              <a:t>l’hygi</a:t>
            </a:r>
            <a:r>
              <a:rPr kumimoji="0" lang="fr-FR" b="1" i="0" u="none" strike="noStrike" cap="none" normalizeH="0" dirty="0" smtClean="0">
                <a:ln>
                  <a:noFill/>
                </a:ln>
                <a:solidFill>
                  <a:schemeClr val="tx1"/>
                </a:solidFill>
                <a:effectLst/>
                <a:latin typeface="Arial" pitchFamily="34" charset="0"/>
                <a:ea typeface="Times New Roman" pitchFamily="18" charset="0"/>
                <a:cs typeface="Arial" pitchFamily="34" charset="0"/>
              </a:rPr>
              <a:t>ène du nez et la prophilaxie de la respiration</a:t>
            </a:r>
          </a:p>
          <a:p>
            <a:pPr marL="457200" marR="0" lvl="1" indent="0" algn="just" defTabSz="914400" rtl="0" eaLnBrk="0" fontAlgn="base" latinLnBrk="0" hangingPunct="0">
              <a:lnSpc>
                <a:spcPct val="100000"/>
              </a:lnSpc>
              <a:spcBef>
                <a:spcPct val="0"/>
              </a:spcBef>
              <a:spcAft>
                <a:spcPct val="0"/>
              </a:spcAft>
              <a:buClrTx/>
              <a:buSzTx/>
              <a:buFont typeface="Symbol" pitchFamily="18" charset="2"/>
              <a:buChar char=""/>
              <a:tabLst>
                <a:tab pos="685800" algn="l"/>
              </a:tabLst>
            </a:pPr>
            <a:r>
              <a:rPr kumimoji="0" lang="fr-FR"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Informer sur la corrélation</a:t>
            </a:r>
            <a:r>
              <a:rPr kumimoji="0" lang="fr-FR" b="1" i="0" u="none" strike="noStrike" cap="none" normalizeH="0" dirty="0" smtClean="0">
                <a:ln>
                  <a:noFill/>
                </a:ln>
                <a:solidFill>
                  <a:schemeClr val="tx1"/>
                </a:solidFill>
                <a:effectLst/>
                <a:latin typeface="Arial" pitchFamily="34" charset="0"/>
                <a:ea typeface="Times New Roman" pitchFamily="18" charset="0"/>
                <a:cs typeface="Arial" pitchFamily="34" charset="0"/>
              </a:rPr>
              <a:t> entre des qualités spirituelles et morales de la personalité et sa santé</a:t>
            </a:r>
            <a:endParaRPr kumimoji="0" lang="ru-RU" sz="2400" b="1" i="0" u="none" strike="noStrike" cap="none" normalizeH="0" baseline="0" dirty="0" smtClean="0">
              <a:ln>
                <a:noFill/>
              </a:ln>
              <a:solidFill>
                <a:schemeClr val="tx1"/>
              </a:solidFill>
              <a:effectLst/>
              <a:latin typeface="Arial" pitchFamily="34" charset="0"/>
              <a:cs typeface="Arial" pitchFamily="34" charset="0"/>
            </a:endParaRPr>
          </a:p>
        </p:txBody>
      </p:sp>
      <p:pic>
        <p:nvPicPr>
          <p:cNvPr id="17410" name="Picture 2" descr="Картинки по запросу уроки гигиены полости рта"/>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815197"/>
            <a:ext cx="4642881" cy="3474964"/>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Картинки по запросу уроки гигиены полости рта"/>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46285" y="3795651"/>
            <a:ext cx="4593843" cy="303983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40242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descr="Зубная паста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59832" y="4437112"/>
            <a:ext cx="3273723" cy="2177026"/>
          </a:xfrm>
          <a:prstGeom prst="rect">
            <a:avLst/>
          </a:prstGeom>
          <a:noFill/>
          <a:extLst>
            <a:ext uri="{909E8E84-426E-40DD-AFC4-6F175D3DCCD1}">
              <a14:hiddenFill xmlns:a14="http://schemas.microsoft.com/office/drawing/2010/main">
                <a:solidFill>
                  <a:srgbClr val="FFFFFF"/>
                </a:solidFill>
              </a14:hiddenFill>
            </a:ext>
          </a:extLst>
        </p:spPr>
      </p:pic>
      <p:sp>
        <p:nvSpPr>
          <p:cNvPr id="44033" name="Rectangle 1"/>
          <p:cNvSpPr>
            <a:spLocks noChangeArrowheads="1"/>
          </p:cNvSpPr>
          <p:nvPr/>
        </p:nvSpPr>
        <p:spPr bwMode="auto">
          <a:xfrm>
            <a:off x="49028" y="-6479"/>
            <a:ext cx="8719296" cy="280076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ctr" defTabSz="914400" rtl="0" eaLnBrk="1" fontAlgn="base" latinLnBrk="0" hangingPunct="1">
              <a:lnSpc>
                <a:spcPct val="100000"/>
              </a:lnSpc>
              <a:spcBef>
                <a:spcPct val="0"/>
              </a:spcBef>
              <a:spcAft>
                <a:spcPct val="0"/>
              </a:spcAft>
              <a:buClrTx/>
              <a:buSzTx/>
              <a:buFontTx/>
              <a:buChar char="•"/>
              <a:tabLst>
                <a:tab pos="685800" algn="l"/>
              </a:tabLst>
            </a:pPr>
            <a:r>
              <a:rPr kumimoji="0" lang="fr-FR" sz="2000" b="1" i="0" u="none" strike="noStrike" cap="none" normalizeH="0" baseline="0" dirty="0" smtClean="0">
                <a:ln>
                  <a:solidFill>
                    <a:srgbClr val="002060"/>
                  </a:solidFill>
                </a:ln>
                <a:solidFill>
                  <a:schemeClr val="tx1"/>
                </a:solidFill>
                <a:effectLst/>
                <a:latin typeface="Arial" pitchFamily="34" charset="0"/>
                <a:ea typeface="Times New Roman" pitchFamily="18" charset="0"/>
                <a:cs typeface="Arial" pitchFamily="34" charset="0"/>
              </a:rPr>
              <a:t>L</a:t>
            </a:r>
            <a:r>
              <a:rPr kumimoji="0" lang="en-US" sz="2000" b="1" i="0" u="none" strike="noStrike" cap="none" normalizeH="0" baseline="0" dirty="0" smtClean="0">
                <a:ln>
                  <a:solidFill>
                    <a:srgbClr val="002060"/>
                  </a:solidFill>
                </a:ln>
                <a:solidFill>
                  <a:schemeClr val="tx1"/>
                </a:solidFill>
                <a:effectLst/>
                <a:latin typeface="Arial" pitchFamily="34" charset="0"/>
                <a:ea typeface="Times New Roman" pitchFamily="18" charset="0"/>
                <a:cs typeface="Arial" pitchFamily="34" charset="0"/>
              </a:rPr>
              <a:t>’</a:t>
            </a:r>
            <a:r>
              <a:rPr kumimoji="0" lang="en-US" sz="2000" b="1" i="0" u="none" strike="noStrike" cap="none" normalizeH="0" baseline="0" dirty="0" err="1" smtClean="0">
                <a:ln>
                  <a:solidFill>
                    <a:srgbClr val="002060"/>
                  </a:solidFill>
                </a:ln>
                <a:solidFill>
                  <a:schemeClr val="tx1"/>
                </a:solidFill>
                <a:effectLst/>
                <a:latin typeface="Arial" pitchFamily="34" charset="0"/>
                <a:ea typeface="Times New Roman" pitchFamily="18" charset="0"/>
                <a:cs typeface="Arial" pitchFamily="34" charset="0"/>
              </a:rPr>
              <a:t>enseignement</a:t>
            </a:r>
            <a:r>
              <a:rPr kumimoji="0" lang="en-US" sz="2000" b="1" i="0" u="none" strike="noStrike" cap="none" normalizeH="0" baseline="0" dirty="0" smtClean="0">
                <a:ln>
                  <a:solidFill>
                    <a:srgbClr val="002060"/>
                  </a:solidFill>
                </a:ln>
                <a:solidFill>
                  <a:schemeClr val="tx1"/>
                </a:solidFill>
                <a:effectLst/>
                <a:latin typeface="Arial" pitchFamily="34" charset="0"/>
                <a:ea typeface="Times New Roman" pitchFamily="18" charset="0"/>
                <a:cs typeface="Arial" pitchFamily="34" charset="0"/>
              </a:rPr>
              <a:t> des </a:t>
            </a:r>
            <a:r>
              <a:rPr kumimoji="0" lang="en-US" sz="2000" b="1" i="0" u="none" strike="noStrike" cap="none" normalizeH="0" baseline="0" dirty="0" err="1" smtClean="0">
                <a:ln>
                  <a:solidFill>
                    <a:srgbClr val="002060"/>
                  </a:solidFill>
                </a:ln>
                <a:solidFill>
                  <a:schemeClr val="tx1"/>
                </a:solidFill>
                <a:effectLst/>
                <a:latin typeface="Arial" pitchFamily="34" charset="0"/>
                <a:ea typeface="Times New Roman" pitchFamily="18" charset="0"/>
                <a:cs typeface="Arial" pitchFamily="34" charset="0"/>
              </a:rPr>
              <a:t>enseigneurs</a:t>
            </a:r>
            <a:r>
              <a:rPr kumimoji="0" lang="en-US" sz="2000" b="1" i="0" u="none" strike="noStrike" cap="none" normalizeH="0" baseline="0" dirty="0" smtClean="0">
                <a:ln>
                  <a:solidFill>
                    <a:srgbClr val="002060"/>
                  </a:solidFill>
                </a:ln>
                <a:solidFill>
                  <a:schemeClr val="tx1"/>
                </a:solidFill>
                <a:effectLst/>
                <a:latin typeface="Arial" pitchFamily="34" charset="0"/>
                <a:ea typeface="Times New Roman" pitchFamily="18" charset="0"/>
                <a:cs typeface="Arial" pitchFamily="34" charset="0"/>
              </a:rPr>
              <a:t> des </a:t>
            </a:r>
            <a:r>
              <a:rPr kumimoji="0" lang="en-US" sz="2000" b="1" i="0" u="none" strike="noStrike" cap="none" normalizeH="0" baseline="0" dirty="0" err="1" smtClean="0">
                <a:ln>
                  <a:solidFill>
                    <a:srgbClr val="002060"/>
                  </a:solidFill>
                </a:ln>
                <a:solidFill>
                  <a:schemeClr val="tx1"/>
                </a:solidFill>
                <a:effectLst/>
                <a:latin typeface="Arial" pitchFamily="34" charset="0"/>
                <a:ea typeface="Times New Roman" pitchFamily="18" charset="0"/>
                <a:cs typeface="Arial" pitchFamily="34" charset="0"/>
              </a:rPr>
              <a:t>maternelles</a:t>
            </a:r>
            <a:endParaRPr kumimoji="0" lang="en-US" sz="2000" b="1" i="0" u="none" strike="noStrike" cap="none" normalizeH="0" baseline="0" dirty="0" smtClean="0">
              <a:ln>
                <a:solidFill>
                  <a:srgbClr val="002060"/>
                </a:solidFill>
              </a:ln>
              <a:solidFill>
                <a:schemeClr val="tx1"/>
              </a:solidFill>
              <a:effectLst/>
              <a:latin typeface="Arial" pitchFamily="34" charset="0"/>
              <a:ea typeface="Times New Roman" pitchFamily="18" charset="0"/>
              <a:cs typeface="Arial" pitchFamily="34" charset="0"/>
            </a:endParaRPr>
          </a:p>
          <a:p>
            <a:pPr marL="0" marR="0" lvl="0" indent="450850" algn="ctr" defTabSz="914400" rtl="0" eaLnBrk="1" fontAlgn="base" latinLnBrk="0" hangingPunct="1">
              <a:lnSpc>
                <a:spcPct val="100000"/>
              </a:lnSpc>
              <a:spcBef>
                <a:spcPct val="0"/>
              </a:spcBef>
              <a:spcAft>
                <a:spcPct val="0"/>
              </a:spcAft>
              <a:buClrTx/>
              <a:buSzTx/>
              <a:buFontTx/>
              <a:buChar char="•"/>
              <a:tabLst>
                <a:tab pos="685800" algn="l"/>
              </a:tabLst>
            </a:pPr>
            <a:r>
              <a:rPr lang="en-US" sz="2000" b="1" dirty="0" err="1" smtClean="0">
                <a:latin typeface="Arial" pitchFamily="34" charset="0"/>
                <a:ea typeface="Times New Roman" pitchFamily="18" charset="0"/>
                <a:cs typeface="Arial" pitchFamily="34" charset="0"/>
              </a:rPr>
              <a:t>Apprendre</a:t>
            </a:r>
            <a:r>
              <a:rPr lang="en-US" sz="2000" b="1" dirty="0" smtClean="0">
                <a:latin typeface="Arial" pitchFamily="34" charset="0"/>
                <a:ea typeface="Times New Roman" pitchFamily="18" charset="0"/>
                <a:cs typeface="Arial" pitchFamily="34" charset="0"/>
              </a:rPr>
              <a:t> les </a:t>
            </a:r>
            <a:r>
              <a:rPr lang="en-US" sz="2000" b="1" dirty="0" err="1" smtClean="0">
                <a:latin typeface="Arial" pitchFamily="34" charset="0"/>
                <a:ea typeface="Times New Roman" pitchFamily="18" charset="0"/>
                <a:cs typeface="Arial" pitchFamily="34" charset="0"/>
              </a:rPr>
              <a:t>enseigneurs</a:t>
            </a:r>
            <a:r>
              <a:rPr lang="en-US" sz="2000" b="1" dirty="0" smtClean="0">
                <a:latin typeface="Arial" pitchFamily="34" charset="0"/>
                <a:ea typeface="Times New Roman" pitchFamily="18" charset="0"/>
                <a:cs typeface="Arial" pitchFamily="34" charset="0"/>
              </a:rPr>
              <a:t> aux r</a:t>
            </a:r>
            <a:r>
              <a:rPr lang="fr-FR" sz="2000" b="1" dirty="0" smtClean="0">
                <a:latin typeface="Arial" pitchFamily="34" charset="0"/>
                <a:ea typeface="Times New Roman" pitchFamily="18" charset="0"/>
                <a:cs typeface="Arial" pitchFamily="34" charset="0"/>
              </a:rPr>
              <a:t>ègles du brossage des dents</a:t>
            </a:r>
          </a:p>
          <a:p>
            <a:pPr lvl="1" algn="just" eaLnBrk="0" fontAlgn="base" hangingPunct="0">
              <a:spcBef>
                <a:spcPct val="0"/>
              </a:spcBef>
              <a:spcAft>
                <a:spcPct val="0"/>
              </a:spcAft>
              <a:buFont typeface="Symbol" pitchFamily="18" charset="2"/>
              <a:buChar char=""/>
              <a:tabLst>
                <a:tab pos="685800" algn="l"/>
              </a:tabLst>
            </a:pPr>
            <a:r>
              <a:rPr lang="fr-FR" b="1" dirty="0">
                <a:latin typeface="Arial" pitchFamily="34" charset="0"/>
                <a:ea typeface="Times New Roman" pitchFamily="18" charset="0"/>
                <a:cs typeface="Arial" pitchFamily="34" charset="0"/>
              </a:rPr>
              <a:t>Informer sur les avantages des dentifrices contenant de la fluorure</a:t>
            </a:r>
            <a:r>
              <a:rPr lang="en-US" b="1" dirty="0">
                <a:latin typeface="Arial" pitchFamily="34" charset="0"/>
                <a:ea typeface="Times New Roman" pitchFamily="18" charset="0"/>
                <a:cs typeface="Arial" pitchFamily="34" charset="0"/>
              </a:rPr>
              <a:t>, aider de </a:t>
            </a:r>
            <a:r>
              <a:rPr lang="en-US" b="1" dirty="0" err="1">
                <a:latin typeface="Arial" pitchFamily="34" charset="0"/>
                <a:ea typeface="Times New Roman" pitchFamily="18" charset="0"/>
                <a:cs typeface="Arial" pitchFamily="34" charset="0"/>
              </a:rPr>
              <a:t>choisir</a:t>
            </a:r>
            <a:r>
              <a:rPr lang="en-US" b="1" dirty="0">
                <a:latin typeface="Arial" pitchFamily="34" charset="0"/>
                <a:ea typeface="Times New Roman" pitchFamily="18" charset="0"/>
                <a:cs typeface="Arial" pitchFamily="34" charset="0"/>
              </a:rPr>
              <a:t> les dentifrices et les </a:t>
            </a:r>
            <a:r>
              <a:rPr lang="en-US" b="1" dirty="0" err="1">
                <a:latin typeface="Arial" pitchFamily="34" charset="0"/>
                <a:ea typeface="Times New Roman" pitchFamily="18" charset="0"/>
                <a:cs typeface="Arial" pitchFamily="34" charset="0"/>
              </a:rPr>
              <a:t>brosses</a:t>
            </a:r>
            <a:endParaRPr lang="en-US" b="1" dirty="0">
              <a:latin typeface="Arial" pitchFamily="34" charset="0"/>
              <a:ea typeface="Times New Roman" pitchFamily="18" charset="0"/>
              <a:cs typeface="Arial" pitchFamily="34" charset="0"/>
            </a:endParaRPr>
          </a:p>
          <a:p>
            <a:pPr lvl="1" algn="just" eaLnBrk="0" fontAlgn="base" hangingPunct="0">
              <a:spcBef>
                <a:spcPct val="0"/>
              </a:spcBef>
              <a:spcAft>
                <a:spcPct val="0"/>
              </a:spcAft>
              <a:buFont typeface="Symbol" pitchFamily="18" charset="2"/>
              <a:buChar char=""/>
              <a:tabLst>
                <a:tab pos="685800" algn="l"/>
              </a:tabLst>
            </a:pPr>
            <a:r>
              <a:rPr lang="en-US" b="1" dirty="0">
                <a:latin typeface="Arial" pitchFamily="34" charset="0"/>
                <a:ea typeface="Times New Roman" pitchFamily="18" charset="0"/>
                <a:cs typeface="Arial" pitchFamily="34" charset="0"/>
              </a:rPr>
              <a:t>Informer les </a:t>
            </a:r>
            <a:r>
              <a:rPr lang="en-US" b="1" dirty="0" err="1">
                <a:latin typeface="Arial" pitchFamily="34" charset="0"/>
                <a:ea typeface="Times New Roman" pitchFamily="18" charset="0"/>
                <a:cs typeface="Arial" pitchFamily="34" charset="0"/>
              </a:rPr>
              <a:t>enfants</a:t>
            </a:r>
            <a:r>
              <a:rPr lang="en-US" b="1" dirty="0">
                <a:latin typeface="Arial" pitchFamily="34" charset="0"/>
                <a:ea typeface="Times New Roman" pitchFamily="18" charset="0"/>
                <a:cs typeface="Arial" pitchFamily="34" charset="0"/>
              </a:rPr>
              <a:t> </a:t>
            </a:r>
            <a:r>
              <a:rPr lang="en-US" b="1" dirty="0" err="1">
                <a:latin typeface="Arial" pitchFamily="34" charset="0"/>
                <a:ea typeface="Times New Roman" pitchFamily="18" charset="0"/>
                <a:cs typeface="Arial" pitchFamily="34" charset="0"/>
              </a:rPr>
              <a:t>sur</a:t>
            </a:r>
            <a:r>
              <a:rPr lang="en-US" b="1" dirty="0">
                <a:latin typeface="Arial" pitchFamily="34" charset="0"/>
                <a:ea typeface="Times New Roman" pitchFamily="18" charset="0"/>
                <a:cs typeface="Arial" pitchFamily="34" charset="0"/>
              </a:rPr>
              <a:t> la </a:t>
            </a:r>
            <a:r>
              <a:rPr lang="en-US" b="1" dirty="0" err="1">
                <a:latin typeface="Arial" pitchFamily="34" charset="0"/>
                <a:ea typeface="Times New Roman" pitchFamily="18" charset="0"/>
                <a:cs typeface="Arial" pitchFamily="34" charset="0"/>
              </a:rPr>
              <a:t>nourriture</a:t>
            </a:r>
            <a:r>
              <a:rPr lang="en-US" b="1" dirty="0">
                <a:latin typeface="Arial" pitchFamily="34" charset="0"/>
                <a:ea typeface="Times New Roman" pitchFamily="18" charset="0"/>
                <a:cs typeface="Arial" pitchFamily="34" charset="0"/>
              </a:rPr>
              <a:t> </a:t>
            </a:r>
            <a:r>
              <a:rPr lang="en-US" b="1" dirty="0" err="1">
                <a:latin typeface="Arial" pitchFamily="34" charset="0"/>
                <a:ea typeface="Times New Roman" pitchFamily="18" charset="0"/>
                <a:cs typeface="Arial" pitchFamily="34" charset="0"/>
              </a:rPr>
              <a:t>saine</a:t>
            </a:r>
            <a:endParaRPr lang="en-US" b="1" dirty="0">
              <a:latin typeface="Arial" pitchFamily="34" charset="0"/>
              <a:ea typeface="Times New Roman" pitchFamily="18" charset="0"/>
              <a:cs typeface="Arial" pitchFamily="34" charset="0"/>
            </a:endParaRPr>
          </a:p>
          <a:p>
            <a:pPr lvl="1" algn="just" eaLnBrk="0" fontAlgn="base" hangingPunct="0">
              <a:spcBef>
                <a:spcPct val="0"/>
              </a:spcBef>
              <a:spcAft>
                <a:spcPct val="0"/>
              </a:spcAft>
              <a:buFont typeface="Symbol" pitchFamily="18" charset="2"/>
              <a:buChar char=""/>
              <a:tabLst>
                <a:tab pos="685800" algn="l"/>
              </a:tabLst>
            </a:pPr>
            <a:r>
              <a:rPr lang="en-US" b="1" dirty="0">
                <a:latin typeface="Arial" pitchFamily="34" charset="0"/>
                <a:ea typeface="Times New Roman" pitchFamily="18" charset="0"/>
                <a:cs typeface="Arial" pitchFamily="34" charset="0"/>
              </a:rPr>
              <a:t>Informer </a:t>
            </a:r>
            <a:r>
              <a:rPr lang="en-US" b="1" dirty="0" err="1">
                <a:latin typeface="Arial" pitchFamily="34" charset="0"/>
                <a:ea typeface="Times New Roman" pitchFamily="18" charset="0"/>
                <a:cs typeface="Arial" pitchFamily="34" charset="0"/>
              </a:rPr>
              <a:t>sur</a:t>
            </a:r>
            <a:r>
              <a:rPr lang="en-US" b="1" dirty="0">
                <a:latin typeface="Arial" pitchFamily="34" charset="0"/>
                <a:ea typeface="Times New Roman" pitchFamily="18" charset="0"/>
                <a:cs typeface="Arial" pitchFamily="34" charset="0"/>
              </a:rPr>
              <a:t> </a:t>
            </a:r>
            <a:r>
              <a:rPr lang="en-US" b="1" dirty="0" err="1">
                <a:latin typeface="Arial" pitchFamily="34" charset="0"/>
                <a:ea typeface="Times New Roman" pitchFamily="18" charset="0"/>
                <a:cs typeface="Arial" pitchFamily="34" charset="0"/>
              </a:rPr>
              <a:t>l’hygi</a:t>
            </a:r>
            <a:r>
              <a:rPr lang="fr-FR" b="1" dirty="0">
                <a:latin typeface="Arial" pitchFamily="34" charset="0"/>
                <a:ea typeface="Times New Roman" pitchFamily="18" charset="0"/>
                <a:cs typeface="Arial" pitchFamily="34" charset="0"/>
              </a:rPr>
              <a:t>ène du nez et la prophilaxie de la respiration</a:t>
            </a:r>
          </a:p>
          <a:p>
            <a:pPr lvl="1" algn="just" eaLnBrk="0" fontAlgn="base" hangingPunct="0">
              <a:spcBef>
                <a:spcPct val="0"/>
              </a:spcBef>
              <a:spcAft>
                <a:spcPct val="0"/>
              </a:spcAft>
              <a:buFont typeface="Symbol" pitchFamily="18" charset="2"/>
              <a:buChar char=""/>
              <a:tabLst>
                <a:tab pos="685800" algn="l"/>
              </a:tabLst>
            </a:pPr>
            <a:r>
              <a:rPr lang="fr-FR" b="1" dirty="0">
                <a:latin typeface="Arial" pitchFamily="34" charset="0"/>
                <a:ea typeface="Times New Roman" pitchFamily="18" charset="0"/>
                <a:cs typeface="Arial" pitchFamily="34" charset="0"/>
              </a:rPr>
              <a:t>Informer sur la corrélation entre des qualités spirituelles et morales de la personalité et sa santé</a:t>
            </a:r>
            <a:endParaRPr lang="ru-RU" sz="2400" b="1" dirty="0">
              <a:latin typeface="Arial" pitchFamily="34" charset="0"/>
              <a:cs typeface="Arial" pitchFamily="34" charset="0"/>
            </a:endParaRPr>
          </a:p>
          <a:p>
            <a:pPr marL="0" marR="0" lvl="0" indent="450850" algn="ctr" defTabSz="914400" rtl="0" eaLnBrk="1" fontAlgn="base" latinLnBrk="0" hangingPunct="1">
              <a:lnSpc>
                <a:spcPct val="100000"/>
              </a:lnSpc>
              <a:spcBef>
                <a:spcPct val="0"/>
              </a:spcBef>
              <a:spcAft>
                <a:spcPct val="0"/>
              </a:spcAft>
              <a:buClrTx/>
              <a:buSzTx/>
              <a:buFontTx/>
              <a:buChar char="•"/>
              <a:tabLst>
                <a:tab pos="685800" algn="l"/>
              </a:tabLst>
            </a:pPr>
            <a:endParaRPr kumimoji="0" lang="ru-RU" sz="2800" b="1" i="0" u="none" strike="noStrike" cap="none" normalizeH="0" baseline="0" dirty="0" smtClean="0">
              <a:ln>
                <a:noFill/>
              </a:ln>
              <a:solidFill>
                <a:schemeClr val="tx1"/>
              </a:solidFill>
              <a:effectLst/>
              <a:latin typeface="Arial" pitchFamily="34" charset="0"/>
              <a:cs typeface="Arial" pitchFamily="34" charset="0"/>
            </a:endParaRPr>
          </a:p>
        </p:txBody>
      </p:sp>
      <p:pic>
        <p:nvPicPr>
          <p:cNvPr id="18434" name="Picture 2" descr="Картинки по запросу зубные пасты с фтором"/>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8104" y="2671177"/>
            <a:ext cx="3086513" cy="1842411"/>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Картинки по запросу зубные пасты с фтором"/>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2681374"/>
            <a:ext cx="34290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02270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p:cNvSpPr>
            <a:spLocks noChangeArrowheads="1"/>
          </p:cNvSpPr>
          <p:nvPr/>
        </p:nvSpPr>
        <p:spPr bwMode="auto">
          <a:xfrm>
            <a:off x="30801" y="-108681"/>
            <a:ext cx="8867150" cy="34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ctr" defTabSz="914400" rtl="0" eaLnBrk="1" fontAlgn="base" latinLnBrk="0" hangingPunct="1">
              <a:lnSpc>
                <a:spcPct val="100000"/>
              </a:lnSpc>
              <a:spcBef>
                <a:spcPct val="0"/>
              </a:spcBef>
              <a:spcAft>
                <a:spcPct val="0"/>
              </a:spcAft>
              <a:buClrTx/>
              <a:buSzTx/>
              <a:buFontTx/>
              <a:buChar char="•"/>
              <a:tabLst>
                <a:tab pos="685800" algn="l"/>
              </a:tabLst>
            </a:pPr>
            <a:r>
              <a:rPr kumimoji="0" lang="fr-FR"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t>
            </a:r>
            <a:r>
              <a:rPr kumimoji="0" lang="en-US"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r>
              <a:rPr kumimoji="0" lang="en-US" sz="28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enseignement</a:t>
            </a:r>
            <a:r>
              <a:rPr kumimoji="0" lang="en-US"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des </a:t>
            </a:r>
            <a:r>
              <a:rPr kumimoji="0" lang="en-US" sz="28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enfants</a:t>
            </a:r>
            <a:r>
              <a:rPr kumimoji="0" lang="en-US" sz="2800" b="1" i="0" u="none" strike="noStrike" cap="none" normalizeH="0" dirty="0" smtClean="0">
                <a:ln>
                  <a:noFill/>
                </a:ln>
                <a:solidFill>
                  <a:schemeClr val="tx1"/>
                </a:solidFill>
                <a:effectLst/>
                <a:latin typeface="Arial" pitchFamily="34" charset="0"/>
                <a:ea typeface="Times New Roman" pitchFamily="18" charset="0"/>
                <a:cs typeface="Arial" pitchFamily="34" charset="0"/>
              </a:rPr>
              <a:t> aux habitudes </a:t>
            </a:r>
            <a:r>
              <a:rPr kumimoji="0" lang="en-US" sz="2800" b="1" i="0" u="none" strike="noStrike" cap="none" normalizeH="0" dirty="0" err="1" smtClean="0">
                <a:ln>
                  <a:noFill/>
                </a:ln>
                <a:solidFill>
                  <a:schemeClr val="tx1"/>
                </a:solidFill>
                <a:effectLst/>
                <a:latin typeface="Arial" pitchFamily="34" charset="0"/>
                <a:ea typeface="Times New Roman" pitchFamily="18" charset="0"/>
                <a:cs typeface="Arial" pitchFamily="34" charset="0"/>
              </a:rPr>
              <a:t>saines</a:t>
            </a:r>
            <a:r>
              <a:rPr lang="en-US" sz="2800" b="1" dirty="0" smtClean="0">
                <a:latin typeface="Arial" pitchFamily="34" charset="0"/>
                <a:ea typeface="Times New Roman" pitchFamily="18" charset="0"/>
                <a:cs typeface="Arial" pitchFamily="34" charset="0"/>
              </a:rPr>
              <a:t>:</a:t>
            </a:r>
          </a:p>
          <a:p>
            <a:pPr marL="0" marR="0" lvl="0" indent="450850" algn="ctr" defTabSz="914400" rtl="0" eaLnBrk="1" fontAlgn="base" latinLnBrk="0" hangingPunct="1">
              <a:lnSpc>
                <a:spcPct val="100000"/>
              </a:lnSpc>
              <a:spcBef>
                <a:spcPct val="0"/>
              </a:spcBef>
              <a:spcAft>
                <a:spcPct val="0"/>
              </a:spcAft>
              <a:buClrTx/>
              <a:buSzTx/>
              <a:buFontTx/>
              <a:buChar char="•"/>
              <a:tabLst>
                <a:tab pos="685800" algn="l"/>
              </a:tabLst>
            </a:pPr>
            <a:r>
              <a:rPr kumimoji="0" lang="en-US"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Former</a:t>
            </a:r>
            <a:r>
              <a:rPr kumimoji="0" lang="en-US" sz="2800" b="1" i="0" u="none" strike="noStrike" cap="none" normalizeH="0" dirty="0" smtClean="0">
                <a:ln>
                  <a:noFill/>
                </a:ln>
                <a:solidFill>
                  <a:schemeClr val="tx1"/>
                </a:solidFill>
                <a:effectLst/>
                <a:latin typeface="Arial" pitchFamily="34" charset="0"/>
                <a:ea typeface="Times New Roman" pitchFamily="18" charset="0"/>
                <a:cs typeface="Arial" pitchFamily="34" charset="0"/>
              </a:rPr>
              <a:t> chez les </a:t>
            </a:r>
            <a:r>
              <a:rPr kumimoji="0" lang="en-US" sz="2800" b="1" i="0" u="none" strike="noStrike" cap="none" normalizeH="0" dirty="0" err="1" smtClean="0">
                <a:ln>
                  <a:noFill/>
                </a:ln>
                <a:solidFill>
                  <a:schemeClr val="tx1"/>
                </a:solidFill>
                <a:effectLst/>
                <a:latin typeface="Arial" pitchFamily="34" charset="0"/>
                <a:ea typeface="Times New Roman" pitchFamily="18" charset="0"/>
                <a:cs typeface="Arial" pitchFamily="34" charset="0"/>
              </a:rPr>
              <a:t>enfants</a:t>
            </a:r>
            <a:r>
              <a:rPr kumimoji="0" lang="en-US" sz="2800" b="1" i="0" u="none" strike="noStrike" cap="none" normalizeH="0" dirty="0" smtClean="0">
                <a:ln>
                  <a:noFill/>
                </a:ln>
                <a:solidFill>
                  <a:schemeClr val="tx1"/>
                </a:solidFill>
                <a:effectLst/>
                <a:latin typeface="Arial" pitchFamily="34" charset="0"/>
                <a:ea typeface="Times New Roman" pitchFamily="18" charset="0"/>
                <a:cs typeface="Arial" pitchFamily="34" charset="0"/>
              </a:rPr>
              <a:t> la n</a:t>
            </a:r>
            <a:r>
              <a:rPr kumimoji="0" lang="fr-FR" sz="2800" b="1" i="0" u="none" strike="noStrike" cap="none" normalizeH="0" dirty="0" smtClean="0">
                <a:ln>
                  <a:noFill/>
                </a:ln>
                <a:solidFill>
                  <a:schemeClr val="tx1"/>
                </a:solidFill>
                <a:effectLst/>
                <a:latin typeface="Arial" pitchFamily="34" charset="0"/>
                <a:ea typeface="Times New Roman" pitchFamily="18" charset="0"/>
                <a:cs typeface="Arial" pitchFamily="34" charset="0"/>
              </a:rPr>
              <a:t>écessité de l</a:t>
            </a:r>
            <a:r>
              <a:rPr kumimoji="0" lang="en-US" sz="2800" b="1" i="0" u="none" strike="noStrike" cap="none" normalizeH="0" dirty="0" smtClean="0">
                <a:ln>
                  <a:noFill/>
                </a:ln>
                <a:solidFill>
                  <a:schemeClr val="tx1"/>
                </a:solidFill>
                <a:effectLst/>
                <a:latin typeface="Arial" pitchFamily="34" charset="0"/>
                <a:ea typeface="Times New Roman" pitchFamily="18" charset="0"/>
                <a:cs typeface="Arial" pitchFamily="34" charset="0"/>
              </a:rPr>
              <a:t>’observation des habitudes </a:t>
            </a:r>
            <a:r>
              <a:rPr kumimoji="0" lang="en-US" sz="2800" b="1" i="0" u="none" strike="noStrike" cap="none" normalizeH="0" dirty="0" err="1" smtClean="0">
                <a:ln>
                  <a:noFill/>
                </a:ln>
                <a:solidFill>
                  <a:schemeClr val="tx1"/>
                </a:solidFill>
                <a:effectLst/>
                <a:latin typeface="Arial" pitchFamily="34" charset="0"/>
                <a:ea typeface="Times New Roman" pitchFamily="18" charset="0"/>
                <a:cs typeface="Arial" pitchFamily="34" charset="0"/>
              </a:rPr>
              <a:t>saines</a:t>
            </a:r>
            <a:r>
              <a:rPr kumimoji="0" lang="en-US" sz="2800" b="1" i="0" u="none" strike="noStrike" cap="none" normalizeH="0" dirty="0" smtClean="0">
                <a:ln>
                  <a:noFill/>
                </a:ln>
                <a:solidFill>
                  <a:schemeClr val="tx1"/>
                </a:solidFill>
                <a:effectLst/>
                <a:latin typeface="Arial" pitchFamily="34" charset="0"/>
                <a:ea typeface="Times New Roman" pitchFamily="18" charset="0"/>
                <a:cs typeface="Arial" pitchFamily="34" charset="0"/>
              </a:rPr>
              <a:t> </a:t>
            </a:r>
          </a:p>
          <a:p>
            <a:pPr marL="0" marR="0" lvl="0" indent="450850" algn="ctr" defTabSz="914400" rtl="0" eaLnBrk="1" fontAlgn="base" latinLnBrk="0" hangingPunct="1">
              <a:lnSpc>
                <a:spcPct val="100000"/>
              </a:lnSpc>
              <a:spcBef>
                <a:spcPct val="0"/>
              </a:spcBef>
              <a:spcAft>
                <a:spcPct val="0"/>
              </a:spcAft>
              <a:buClrTx/>
              <a:buSzTx/>
              <a:buFontTx/>
              <a:buChar char="•"/>
              <a:tabLst>
                <a:tab pos="685800" algn="l"/>
              </a:tabLst>
            </a:pPr>
            <a:r>
              <a:rPr lang="en-US" b="1" dirty="0" err="1" smtClean="0">
                <a:latin typeface="Arial" pitchFamily="34" charset="0"/>
                <a:ea typeface="Times New Roman" pitchFamily="18" charset="0"/>
                <a:cs typeface="Arial" pitchFamily="34" charset="0"/>
              </a:rPr>
              <a:t>L’enseignement</a:t>
            </a:r>
            <a:r>
              <a:rPr lang="en-US" b="1" dirty="0" smtClean="0">
                <a:latin typeface="Arial" pitchFamily="34" charset="0"/>
                <a:ea typeface="Times New Roman" pitchFamily="18" charset="0"/>
                <a:cs typeface="Arial" pitchFamily="34" charset="0"/>
              </a:rPr>
              <a:t> des parents et des </a:t>
            </a:r>
            <a:r>
              <a:rPr lang="en-US" b="1" dirty="0" err="1" smtClean="0">
                <a:latin typeface="Arial" pitchFamily="34" charset="0"/>
                <a:ea typeface="Times New Roman" pitchFamily="18" charset="0"/>
                <a:cs typeface="Arial" pitchFamily="34" charset="0"/>
              </a:rPr>
              <a:t>enfants</a:t>
            </a:r>
            <a:r>
              <a:rPr lang="en-US" b="1" dirty="0" smtClean="0">
                <a:latin typeface="Arial" pitchFamily="34" charset="0"/>
                <a:ea typeface="Times New Roman" pitchFamily="18" charset="0"/>
                <a:cs typeface="Arial" pitchFamily="34" charset="0"/>
              </a:rPr>
              <a:t> qui </a:t>
            </a:r>
            <a:r>
              <a:rPr lang="en-US" b="1" dirty="0" err="1" smtClean="0">
                <a:latin typeface="Arial" pitchFamily="34" charset="0"/>
                <a:ea typeface="Times New Roman" pitchFamily="18" charset="0"/>
                <a:cs typeface="Arial" pitchFamily="34" charset="0"/>
              </a:rPr>
              <a:t>fr</a:t>
            </a:r>
            <a:r>
              <a:rPr lang="fr-FR" b="1" dirty="0" smtClean="0">
                <a:latin typeface="Arial" pitchFamily="34" charset="0"/>
                <a:ea typeface="Times New Roman" pitchFamily="18" charset="0"/>
                <a:cs typeface="Arial" pitchFamily="34" charset="0"/>
              </a:rPr>
              <a:t>équentent le dentiste et l</a:t>
            </a:r>
            <a:r>
              <a:rPr lang="en-US" b="1" dirty="0" smtClean="0">
                <a:latin typeface="Arial" pitchFamily="34" charset="0"/>
                <a:ea typeface="Times New Roman" pitchFamily="18" charset="0"/>
                <a:cs typeface="Arial" pitchFamily="34" charset="0"/>
              </a:rPr>
              <a:t>’</a:t>
            </a:r>
            <a:r>
              <a:rPr lang="en-US" b="1" dirty="0" err="1" smtClean="0">
                <a:latin typeface="Arial" pitchFamily="34" charset="0"/>
                <a:ea typeface="Times New Roman" pitchFamily="18" charset="0"/>
                <a:cs typeface="Arial" pitchFamily="34" charset="0"/>
              </a:rPr>
              <a:t>hygi</a:t>
            </a:r>
            <a:r>
              <a:rPr lang="fr-FR" b="1" dirty="0" smtClean="0">
                <a:latin typeface="Arial" pitchFamily="34" charset="0"/>
                <a:ea typeface="Times New Roman" pitchFamily="18" charset="0"/>
                <a:cs typeface="Arial" pitchFamily="34" charset="0"/>
              </a:rPr>
              <a:t>èniste stomatologique aux habitudes saines </a:t>
            </a:r>
          </a:p>
          <a:p>
            <a:pPr marL="0" marR="0" lvl="0" indent="450850" algn="ctr" defTabSz="914400" rtl="0" eaLnBrk="1" fontAlgn="base" latinLnBrk="0" hangingPunct="1">
              <a:lnSpc>
                <a:spcPct val="100000"/>
              </a:lnSpc>
              <a:spcBef>
                <a:spcPct val="0"/>
              </a:spcBef>
              <a:spcAft>
                <a:spcPct val="0"/>
              </a:spcAft>
              <a:buClrTx/>
              <a:buSzTx/>
              <a:buFontTx/>
              <a:buChar char="•"/>
              <a:tabLst>
                <a:tab pos="685800" algn="l"/>
              </a:tabLst>
            </a:pPr>
            <a:r>
              <a:rPr kumimoji="0" lang="fr-FR"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Contrôle</a:t>
            </a:r>
            <a:r>
              <a:rPr kumimoji="0" lang="fr-FR" b="1" i="0" u="none" strike="noStrike" cap="none" normalizeH="0" dirty="0" smtClean="0">
                <a:ln>
                  <a:noFill/>
                </a:ln>
                <a:solidFill>
                  <a:schemeClr val="tx1"/>
                </a:solidFill>
                <a:effectLst/>
                <a:latin typeface="Arial" pitchFamily="34" charset="0"/>
                <a:ea typeface="Times New Roman" pitchFamily="18" charset="0"/>
                <a:cs typeface="Arial" pitchFamily="34" charset="0"/>
              </a:rPr>
              <a:t> des connaissances des parents et des enfants</a:t>
            </a:r>
            <a:r>
              <a:rPr kumimoji="0" lang="en-US" b="1" i="0" u="none" strike="noStrike" cap="none" normalizeH="0" dirty="0" smtClean="0">
                <a:ln>
                  <a:noFill/>
                </a:ln>
                <a:solidFill>
                  <a:schemeClr val="tx1"/>
                </a:solidFill>
                <a:effectLst/>
                <a:latin typeface="Arial" pitchFamily="34" charset="0"/>
                <a:ea typeface="Times New Roman" pitchFamily="18" charset="0"/>
                <a:cs typeface="Arial" pitchFamily="34" charset="0"/>
              </a:rPr>
              <a:t>, du </a:t>
            </a:r>
            <a:r>
              <a:rPr kumimoji="0" lang="en-US" b="1" i="0" u="none" strike="noStrike" cap="none" normalizeH="0" dirty="0" err="1" smtClean="0">
                <a:ln>
                  <a:noFill/>
                </a:ln>
                <a:solidFill>
                  <a:schemeClr val="tx1"/>
                </a:solidFill>
                <a:effectLst/>
                <a:latin typeface="Arial" pitchFamily="34" charset="0"/>
                <a:ea typeface="Times New Roman" pitchFamily="18" charset="0"/>
                <a:cs typeface="Arial" pitchFamily="34" charset="0"/>
              </a:rPr>
              <a:t>niveau</a:t>
            </a:r>
            <a:r>
              <a:rPr kumimoji="0" lang="en-US" b="1" i="0" u="none" strike="noStrike" cap="none" normalizeH="0" dirty="0" smtClean="0">
                <a:ln>
                  <a:noFill/>
                </a:ln>
                <a:solidFill>
                  <a:schemeClr val="tx1"/>
                </a:solidFill>
                <a:effectLst/>
                <a:latin typeface="Arial" pitchFamily="34" charset="0"/>
                <a:ea typeface="Times New Roman" pitchFamily="18" charset="0"/>
                <a:cs typeface="Arial" pitchFamily="34" charset="0"/>
              </a:rPr>
              <a:t> de </a:t>
            </a:r>
            <a:r>
              <a:rPr kumimoji="0" lang="en-US" b="1" i="0" u="none" strike="noStrike" cap="none" normalizeH="0" dirty="0" err="1" smtClean="0">
                <a:ln>
                  <a:noFill/>
                </a:ln>
                <a:solidFill>
                  <a:schemeClr val="tx1"/>
                </a:solidFill>
                <a:effectLst/>
                <a:latin typeface="Arial" pitchFamily="34" charset="0"/>
                <a:ea typeface="Times New Roman" pitchFamily="18" charset="0"/>
                <a:cs typeface="Arial" pitchFamily="34" charset="0"/>
              </a:rPr>
              <a:t>l’hygi</a:t>
            </a:r>
            <a:r>
              <a:rPr kumimoji="0" lang="fr-FR" b="1" i="0" u="none" strike="noStrike" cap="none" normalizeH="0" dirty="0" smtClean="0">
                <a:ln>
                  <a:noFill/>
                </a:ln>
                <a:solidFill>
                  <a:schemeClr val="tx1"/>
                </a:solidFill>
                <a:effectLst/>
                <a:latin typeface="Arial" pitchFamily="34" charset="0"/>
                <a:ea typeface="Times New Roman" pitchFamily="18" charset="0"/>
                <a:cs typeface="Arial" pitchFamily="34" charset="0"/>
              </a:rPr>
              <a:t>ene</a:t>
            </a:r>
            <a:r>
              <a:rPr kumimoji="0" lang="en-US" b="1" i="0" u="none" strike="noStrike" cap="none" normalizeH="0" dirty="0" smtClean="0">
                <a:ln>
                  <a:noFill/>
                </a:ln>
                <a:solidFill>
                  <a:schemeClr val="tx1"/>
                </a:solidFill>
                <a:effectLst/>
                <a:latin typeface="Arial" pitchFamily="34" charset="0"/>
                <a:ea typeface="Times New Roman" pitchFamily="18" charset="0"/>
                <a:cs typeface="Arial" pitchFamily="34" charset="0"/>
              </a:rPr>
              <a:t>, </a:t>
            </a:r>
            <a:r>
              <a:rPr kumimoji="0" lang="en-US" b="1" i="0" u="none" strike="noStrike" cap="none" normalizeH="0" dirty="0" err="1" smtClean="0">
                <a:ln>
                  <a:noFill/>
                </a:ln>
                <a:solidFill>
                  <a:schemeClr val="tx1"/>
                </a:solidFill>
                <a:effectLst/>
                <a:latin typeface="Arial" pitchFamily="34" charset="0"/>
                <a:ea typeface="Times New Roman" pitchFamily="18" charset="0"/>
                <a:cs typeface="Arial" pitchFamily="34" charset="0"/>
              </a:rPr>
              <a:t>enseignement</a:t>
            </a:r>
            <a:r>
              <a:rPr kumimoji="0" lang="en-US" b="1" i="0" u="none" strike="noStrike" cap="none" normalizeH="0" dirty="0" smtClean="0">
                <a:ln>
                  <a:noFill/>
                </a:ln>
                <a:solidFill>
                  <a:schemeClr val="tx1"/>
                </a:solidFill>
                <a:effectLst/>
                <a:latin typeface="Arial" pitchFamily="34" charset="0"/>
                <a:ea typeface="Times New Roman" pitchFamily="18" charset="0"/>
                <a:cs typeface="Arial" pitchFamily="34" charset="0"/>
              </a:rPr>
              <a:t> au </a:t>
            </a:r>
            <a:r>
              <a:rPr kumimoji="0" lang="en-US" b="1" i="0" u="none" strike="noStrike" cap="none" normalizeH="0" dirty="0" err="1" smtClean="0">
                <a:ln>
                  <a:noFill/>
                </a:ln>
                <a:solidFill>
                  <a:schemeClr val="tx1"/>
                </a:solidFill>
                <a:effectLst/>
                <a:latin typeface="Arial" pitchFamily="34" charset="0"/>
                <a:ea typeface="Times New Roman" pitchFamily="18" charset="0"/>
                <a:cs typeface="Arial" pitchFamily="34" charset="0"/>
              </a:rPr>
              <a:t>brossage</a:t>
            </a:r>
            <a:r>
              <a:rPr kumimoji="0" lang="en-US" b="1" i="0" u="none" strike="noStrike" cap="none" normalizeH="0" dirty="0" smtClean="0">
                <a:ln>
                  <a:noFill/>
                </a:ln>
                <a:solidFill>
                  <a:schemeClr val="tx1"/>
                </a:solidFill>
                <a:effectLst/>
                <a:latin typeface="Arial" pitchFamily="34" charset="0"/>
                <a:ea typeface="Times New Roman" pitchFamily="18" charset="0"/>
                <a:cs typeface="Arial" pitchFamily="34" charset="0"/>
              </a:rPr>
              <a:t> des dents et la </a:t>
            </a:r>
            <a:r>
              <a:rPr kumimoji="0" lang="en-US" b="1" i="0" u="none" strike="noStrike" cap="none" normalizeH="0" dirty="0" err="1" smtClean="0">
                <a:ln>
                  <a:noFill/>
                </a:ln>
                <a:solidFill>
                  <a:schemeClr val="tx1"/>
                </a:solidFill>
                <a:effectLst/>
                <a:latin typeface="Arial" pitchFamily="34" charset="0"/>
                <a:ea typeface="Times New Roman" pitchFamily="18" charset="0"/>
                <a:cs typeface="Arial" pitchFamily="34" charset="0"/>
              </a:rPr>
              <a:t>nourriture</a:t>
            </a:r>
            <a:r>
              <a:rPr kumimoji="0" lang="en-US" b="1" i="0" u="none" strike="noStrike" cap="none" normalizeH="0" dirty="0" smtClean="0">
                <a:ln>
                  <a:noFill/>
                </a:ln>
                <a:solidFill>
                  <a:schemeClr val="tx1"/>
                </a:solidFill>
                <a:effectLst/>
                <a:latin typeface="Arial" pitchFamily="34" charset="0"/>
                <a:ea typeface="Times New Roman" pitchFamily="18" charset="0"/>
                <a:cs typeface="Arial" pitchFamily="34" charset="0"/>
              </a:rPr>
              <a:t> </a:t>
            </a:r>
            <a:r>
              <a:rPr kumimoji="0" lang="en-US" b="1" i="0" u="none" strike="noStrike" cap="none" normalizeH="0" dirty="0" err="1" smtClean="0">
                <a:ln>
                  <a:noFill/>
                </a:ln>
                <a:solidFill>
                  <a:schemeClr val="tx1"/>
                </a:solidFill>
                <a:effectLst/>
                <a:latin typeface="Arial" pitchFamily="34" charset="0"/>
                <a:ea typeface="Times New Roman" pitchFamily="18" charset="0"/>
                <a:cs typeface="Arial" pitchFamily="34" charset="0"/>
              </a:rPr>
              <a:t>saine</a:t>
            </a:r>
            <a:r>
              <a:rPr kumimoji="0" lang="en-US" b="1" i="0" u="none" strike="noStrike" cap="none" normalizeH="0" dirty="0" smtClean="0">
                <a:ln>
                  <a:noFill/>
                </a:ln>
                <a:solidFill>
                  <a:schemeClr val="tx1"/>
                </a:solidFill>
                <a:effectLst/>
                <a:latin typeface="Arial" pitchFamily="34" charset="0"/>
                <a:ea typeface="Times New Roman" pitchFamily="18" charset="0"/>
                <a:cs typeface="Arial" pitchFamily="34" charset="0"/>
              </a:rPr>
              <a:t> </a:t>
            </a:r>
            <a:endParaRPr lang="en-US" b="1" dirty="0">
              <a:latin typeface="Arial" pitchFamily="34" charset="0"/>
              <a:ea typeface="Times New Roman" pitchFamily="18" charset="0"/>
              <a:cs typeface="Arial" pitchFamily="34" charset="0"/>
            </a:endParaRPr>
          </a:p>
          <a:p>
            <a:pPr marL="0" marR="0" lvl="0" indent="450850" algn="ctr" defTabSz="914400" rtl="0" eaLnBrk="1" fontAlgn="base" latinLnBrk="0" hangingPunct="1">
              <a:lnSpc>
                <a:spcPct val="100000"/>
              </a:lnSpc>
              <a:spcBef>
                <a:spcPct val="0"/>
              </a:spcBef>
              <a:spcAft>
                <a:spcPct val="0"/>
              </a:spcAft>
              <a:buClrTx/>
              <a:buSzTx/>
              <a:buFontTx/>
              <a:buChar char="•"/>
              <a:tabLst>
                <a:tab pos="685800" algn="l"/>
              </a:tabLst>
            </a:pPr>
            <a:r>
              <a:rPr kumimoji="0" lang="en-U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Informer</a:t>
            </a:r>
            <a:r>
              <a:rPr kumimoji="0" lang="en-US" b="1" i="0" u="none" strike="noStrike" cap="none" normalizeH="0" dirty="0" smtClean="0">
                <a:ln>
                  <a:noFill/>
                </a:ln>
                <a:solidFill>
                  <a:schemeClr val="tx1"/>
                </a:solidFill>
                <a:effectLst/>
                <a:latin typeface="Arial" pitchFamily="34" charset="0"/>
                <a:ea typeface="Times New Roman" pitchFamily="18" charset="0"/>
                <a:cs typeface="Arial" pitchFamily="34" charset="0"/>
              </a:rPr>
              <a:t> </a:t>
            </a:r>
            <a:r>
              <a:rPr kumimoji="0" lang="en-US" b="1" i="0" u="none" strike="noStrike" cap="none" normalizeH="0" dirty="0" err="1" smtClean="0">
                <a:ln>
                  <a:noFill/>
                </a:ln>
                <a:solidFill>
                  <a:schemeClr val="tx1"/>
                </a:solidFill>
                <a:effectLst/>
                <a:latin typeface="Arial" pitchFamily="34" charset="0"/>
                <a:ea typeface="Times New Roman" pitchFamily="18" charset="0"/>
                <a:cs typeface="Arial" pitchFamily="34" charset="0"/>
              </a:rPr>
              <a:t>sur</a:t>
            </a:r>
            <a:r>
              <a:rPr kumimoji="0" lang="en-US" b="1" i="0" u="none" strike="noStrike" cap="none" normalizeH="0" dirty="0" smtClean="0">
                <a:ln>
                  <a:noFill/>
                </a:ln>
                <a:solidFill>
                  <a:schemeClr val="tx1"/>
                </a:solidFill>
                <a:effectLst/>
                <a:latin typeface="Arial" pitchFamily="34" charset="0"/>
                <a:ea typeface="Times New Roman" pitchFamily="18" charset="0"/>
                <a:cs typeface="Arial" pitchFamily="34" charset="0"/>
              </a:rPr>
              <a:t> la </a:t>
            </a:r>
            <a:r>
              <a:rPr kumimoji="0" lang="en-US" b="1" i="0" u="none" strike="noStrike" cap="none" normalizeH="0" dirty="0" err="1" smtClean="0">
                <a:ln>
                  <a:noFill/>
                </a:ln>
                <a:solidFill>
                  <a:schemeClr val="tx1"/>
                </a:solidFill>
                <a:effectLst/>
                <a:latin typeface="Arial" pitchFamily="34" charset="0"/>
                <a:ea typeface="Times New Roman" pitchFamily="18" charset="0"/>
                <a:cs typeface="Arial" pitchFamily="34" charset="0"/>
              </a:rPr>
              <a:t>corr</a:t>
            </a:r>
            <a:r>
              <a:rPr kumimoji="0" lang="fr-FR" b="1" i="0" u="none" strike="noStrike" cap="none" normalizeH="0" dirty="0" smtClean="0">
                <a:ln>
                  <a:noFill/>
                </a:ln>
                <a:solidFill>
                  <a:schemeClr val="tx1"/>
                </a:solidFill>
                <a:effectLst/>
                <a:latin typeface="Arial" pitchFamily="34" charset="0"/>
                <a:ea typeface="Times New Roman" pitchFamily="18" charset="0"/>
                <a:cs typeface="Arial" pitchFamily="34" charset="0"/>
              </a:rPr>
              <a:t>élation entre des qualités spirituelles et morales de la personalité et sa santé</a:t>
            </a:r>
            <a:endParaRPr kumimoji="0" lang="ru-RU" sz="2400" b="1" i="0" u="none" strike="noStrike" cap="none" normalizeH="0" baseline="0" dirty="0" smtClean="0">
              <a:ln>
                <a:noFill/>
              </a:ln>
              <a:solidFill>
                <a:schemeClr val="tx1"/>
              </a:solidFill>
              <a:effectLst/>
              <a:latin typeface="Arial" pitchFamily="34" charset="0"/>
              <a:cs typeface="Arial" pitchFamily="34" charset="0"/>
            </a:endParaRPr>
          </a:p>
        </p:txBody>
      </p:sp>
      <p:pic>
        <p:nvPicPr>
          <p:cNvPr id="20482" name="Picture 2" descr="Картинки по запросу научить родителей правилам чистки зубов их детям"/>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2780928"/>
            <a:ext cx="7228365" cy="3858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87708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p:cNvSpPr>
            <a:spLocks noChangeArrowheads="1"/>
          </p:cNvSpPr>
          <p:nvPr/>
        </p:nvSpPr>
        <p:spPr bwMode="auto">
          <a:xfrm>
            <a:off x="14745" y="55095"/>
            <a:ext cx="9093937" cy="252376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450850" algn="just" fontAlgn="base">
              <a:spcBef>
                <a:spcPct val="0"/>
              </a:spcBef>
              <a:spcAft>
                <a:spcPct val="0"/>
              </a:spcAft>
              <a:tabLst>
                <a:tab pos="228600" algn="l"/>
              </a:tabLst>
            </a:pPr>
            <a:r>
              <a:rPr lang="fr-FR" sz="3200" b="1" dirty="0" smtClean="0">
                <a:solidFill>
                  <a:srgbClr val="FF0000"/>
                </a:solidFill>
              </a:rPr>
              <a:t>Matériaux:</a:t>
            </a:r>
            <a:r>
              <a:rPr lang="fr-FR" b="1" dirty="0" smtClean="0"/>
              <a:t/>
            </a:r>
            <a:br>
              <a:rPr lang="fr-FR" b="1" dirty="0" smtClean="0"/>
            </a:br>
            <a:r>
              <a:rPr lang="ru-RU" b="1" dirty="0" smtClean="0">
                <a:solidFill>
                  <a:srgbClr val="C00000"/>
                </a:solidFill>
              </a:rPr>
              <a:t>* </a:t>
            </a:r>
            <a:r>
              <a:rPr lang="fr-FR" b="1" dirty="0" smtClean="0">
                <a:solidFill>
                  <a:srgbClr val="C00000"/>
                </a:solidFill>
              </a:rPr>
              <a:t>manuel pour le personnel médical d'un service pédiatrique, desservant les enfants âgés de 2-5 ans;</a:t>
            </a:r>
            <a:endParaRPr lang="ru-RU" b="1" dirty="0" smtClean="0">
              <a:solidFill>
                <a:srgbClr val="C00000"/>
              </a:solidFill>
            </a:endParaRPr>
          </a:p>
          <a:p>
            <a:pPr lvl="0" indent="450850" algn="just" fontAlgn="base">
              <a:spcBef>
                <a:spcPct val="0"/>
              </a:spcBef>
              <a:spcAft>
                <a:spcPct val="0"/>
              </a:spcAft>
              <a:tabLst>
                <a:tab pos="228600" algn="l"/>
              </a:tabLst>
            </a:pPr>
            <a:r>
              <a:rPr lang="ru-RU" b="1" dirty="0" smtClean="0">
                <a:ln>
                  <a:solidFill>
                    <a:sysClr val="windowText" lastClr="000000"/>
                  </a:solidFill>
                </a:ln>
                <a:solidFill>
                  <a:srgbClr val="FFFF00"/>
                </a:solidFill>
              </a:rPr>
              <a:t>* </a:t>
            </a:r>
            <a:r>
              <a:rPr lang="fr-FR" b="1" dirty="0" smtClean="0">
                <a:ln>
                  <a:solidFill>
                    <a:sysClr val="windowText" lastClr="000000"/>
                  </a:solidFill>
                </a:ln>
                <a:solidFill>
                  <a:srgbClr val="FFFF00"/>
                </a:solidFill>
              </a:rPr>
              <a:t>mémo pour les parents des enfants fréquentant le jardin d'enfants et de soins dentaires;</a:t>
            </a:r>
            <a:endParaRPr lang="ru-RU" b="1" dirty="0" smtClean="0">
              <a:ln>
                <a:solidFill>
                  <a:sysClr val="windowText" lastClr="000000"/>
                </a:solidFill>
              </a:ln>
              <a:solidFill>
                <a:srgbClr val="FFFF00"/>
              </a:solidFill>
            </a:endParaRPr>
          </a:p>
          <a:p>
            <a:pPr lvl="0" indent="450850" algn="just" fontAlgn="base">
              <a:spcBef>
                <a:spcPct val="0"/>
              </a:spcBef>
              <a:spcAft>
                <a:spcPct val="0"/>
              </a:spcAft>
              <a:tabLst>
                <a:tab pos="228600" algn="l"/>
              </a:tabLst>
            </a:pPr>
            <a:r>
              <a:rPr lang="ru-RU" b="1" dirty="0" smtClean="0">
                <a:solidFill>
                  <a:srgbClr val="00B050"/>
                </a:solidFill>
              </a:rPr>
              <a:t>* </a:t>
            </a:r>
            <a:r>
              <a:rPr lang="fr-FR" b="1" dirty="0" smtClean="0">
                <a:solidFill>
                  <a:srgbClr val="00B050"/>
                </a:solidFill>
              </a:rPr>
              <a:t>mémo pour les enseignants de la maternelle;</a:t>
            </a:r>
            <a:endParaRPr lang="ru-RU" b="1" dirty="0" smtClean="0">
              <a:solidFill>
                <a:srgbClr val="00B050"/>
              </a:solidFill>
            </a:endParaRPr>
          </a:p>
          <a:p>
            <a:pPr lvl="0" indent="450850" algn="just" fontAlgn="base">
              <a:spcBef>
                <a:spcPct val="0"/>
              </a:spcBef>
              <a:spcAft>
                <a:spcPct val="0"/>
              </a:spcAft>
              <a:tabLst>
                <a:tab pos="228600" algn="l"/>
              </a:tabLst>
            </a:pPr>
            <a:r>
              <a:rPr lang="ru-RU" b="1" dirty="0" smtClean="0">
                <a:solidFill>
                  <a:srgbClr val="002060"/>
                </a:solidFill>
              </a:rPr>
              <a:t>* </a:t>
            </a:r>
            <a:r>
              <a:rPr lang="fr-FR" b="1" dirty="0" smtClean="0">
                <a:solidFill>
                  <a:srgbClr val="002060"/>
                </a:solidFill>
              </a:rPr>
              <a:t>une série d'affiches pour les polycliniques pour enfants (bureaux, bureaux) et les jardins d'enfants;</a:t>
            </a:r>
            <a:endParaRPr lang="ru-RU" b="1" dirty="0" smtClean="0">
              <a:solidFill>
                <a:srgbClr val="002060"/>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4637" y="2348880"/>
            <a:ext cx="5059363" cy="357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81565" y="2708920"/>
            <a:ext cx="3842364" cy="3693319"/>
          </a:xfrm>
          <a:prstGeom prst="rect">
            <a:avLst/>
          </a:prstGeom>
        </p:spPr>
        <p:txBody>
          <a:bodyPr wrap="square">
            <a:spAutoFit/>
          </a:bodyPr>
          <a:lstStyle/>
          <a:p>
            <a:pPr lvl="0" indent="450850" algn="just" fontAlgn="base">
              <a:spcBef>
                <a:spcPct val="0"/>
              </a:spcBef>
              <a:spcAft>
                <a:spcPct val="0"/>
              </a:spcAft>
              <a:tabLst>
                <a:tab pos="228600" algn="l"/>
              </a:tabLst>
            </a:pPr>
            <a:r>
              <a:rPr lang="ru-RU" b="1" dirty="0">
                <a:solidFill>
                  <a:srgbClr val="7030A0"/>
                </a:solidFill>
              </a:rPr>
              <a:t>* </a:t>
            </a:r>
            <a:r>
              <a:rPr lang="fr-FR" b="1" dirty="0">
                <a:solidFill>
                  <a:srgbClr val="7030A0"/>
                </a:solidFill>
              </a:rPr>
              <a:t>matériaux de jeu (un album à colorier, des modèles de dents, des échantillons de dentifrices et de brosses</a:t>
            </a:r>
            <a:r>
              <a:rPr lang="fr-FR" b="1" dirty="0">
                <a:solidFill>
                  <a:prstClr val="black"/>
                </a:solidFill>
              </a:rPr>
              <a:t>);</a:t>
            </a:r>
            <a:endParaRPr lang="ru-RU" b="1" dirty="0">
              <a:solidFill>
                <a:prstClr val="black"/>
              </a:solidFill>
            </a:endParaRPr>
          </a:p>
          <a:p>
            <a:pPr lvl="0" indent="450850" algn="just" fontAlgn="base">
              <a:spcBef>
                <a:spcPct val="0"/>
              </a:spcBef>
              <a:spcAft>
                <a:spcPct val="0"/>
              </a:spcAft>
              <a:tabLst>
                <a:tab pos="228600" algn="l"/>
              </a:tabLst>
            </a:pPr>
            <a:r>
              <a:rPr lang="ru-RU" b="1" dirty="0">
                <a:solidFill>
                  <a:srgbClr val="FF00FF"/>
                </a:solidFill>
              </a:rPr>
              <a:t>* </a:t>
            </a:r>
            <a:r>
              <a:rPr lang="fr-FR" b="1" dirty="0">
                <a:solidFill>
                  <a:srgbClr val="FF00FF"/>
                </a:solidFill>
              </a:rPr>
              <a:t>des conférences pour les médecins-dentistes, des hygiénistes dentaires, infirmières dentaires profil de prévention dans le cadre du programme;</a:t>
            </a:r>
            <a:endParaRPr lang="ru-RU" b="1" dirty="0">
              <a:solidFill>
                <a:srgbClr val="FF00FF"/>
              </a:solidFill>
            </a:endParaRPr>
          </a:p>
          <a:p>
            <a:pPr lvl="0" indent="450850" algn="just" fontAlgn="base">
              <a:spcBef>
                <a:spcPct val="0"/>
              </a:spcBef>
              <a:spcAft>
                <a:spcPct val="0"/>
              </a:spcAft>
              <a:tabLst>
                <a:tab pos="228600" algn="l"/>
              </a:tabLst>
            </a:pPr>
            <a:r>
              <a:rPr lang="ru-RU" b="1" dirty="0">
                <a:solidFill>
                  <a:srgbClr val="003300"/>
                </a:solidFill>
              </a:rPr>
              <a:t>* </a:t>
            </a:r>
            <a:r>
              <a:rPr lang="fr-FR" b="1" dirty="0">
                <a:solidFill>
                  <a:srgbClr val="003300"/>
                </a:solidFill>
              </a:rPr>
              <a:t>outil pour les médecins-dentistes, impliqués dans le programme.</a:t>
            </a:r>
            <a:endParaRPr lang="ru-RU" b="1" dirty="0">
              <a:solidFill>
                <a:srgbClr val="003300"/>
              </a:solidFill>
              <a:latin typeface="Georgia" pitchFamily="18" charset="0"/>
              <a:cs typeface="Arial" pitchFamily="34" charset="0"/>
            </a:endParaRPr>
          </a:p>
        </p:txBody>
      </p:sp>
    </p:spTree>
    <p:extLst>
      <p:ext uri="{BB962C8B-B14F-4D97-AF65-F5344CB8AC3E}">
        <p14:creationId xmlns:p14="http://schemas.microsoft.com/office/powerpoint/2010/main" val="7685559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Картинки по запросу гигиена полости рта в 6 7 лет"/>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0216" y="1982708"/>
            <a:ext cx="5331149" cy="3554099"/>
          </a:xfrm>
          <a:prstGeom prst="rect">
            <a:avLst/>
          </a:prstGeom>
          <a:noFill/>
          <a:extLst>
            <a:ext uri="{909E8E84-426E-40DD-AFC4-6F175D3DCCD1}">
              <a14:hiddenFill xmlns:a14="http://schemas.microsoft.com/office/drawing/2010/main">
                <a:solidFill>
                  <a:srgbClr val="FFFFFF"/>
                </a:solidFill>
              </a14:hiddenFill>
            </a:ext>
          </a:extLst>
        </p:spPr>
      </p:pic>
      <p:sp>
        <p:nvSpPr>
          <p:cNvPr id="40961" name="Rectangle 1"/>
          <p:cNvSpPr>
            <a:spLocks noChangeArrowheads="1"/>
          </p:cNvSpPr>
          <p:nvPr/>
        </p:nvSpPr>
        <p:spPr bwMode="auto">
          <a:xfrm>
            <a:off x="85800" y="188640"/>
            <a:ext cx="9036496"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450850" algn="ctr" fontAlgn="base">
              <a:spcBef>
                <a:spcPct val="0"/>
              </a:spcBef>
              <a:spcAft>
                <a:spcPct val="0"/>
              </a:spcAft>
            </a:pPr>
            <a:r>
              <a:rPr lang="fr-FR"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Les élèves 6/7 – 14/17 ans</a:t>
            </a:r>
            <a:r>
              <a:rPr lang="fr-FR" sz="3200" b="1" dirty="0" smtClean="0">
                <a:solidFill>
                  <a:srgbClr val="7030A0"/>
                </a:solidFill>
              </a:rPr>
              <a:t/>
            </a:r>
            <a:br>
              <a:rPr lang="fr-FR" sz="3200" b="1" dirty="0" smtClean="0">
                <a:solidFill>
                  <a:srgbClr val="7030A0"/>
                </a:solidFill>
              </a:rPr>
            </a:br>
            <a:r>
              <a:rPr lang="fr-FR" sz="2000" b="1" i="1" dirty="0" smtClean="0"/>
              <a:t>L'hygiène de la bouche des enfants de ce groupe d'âge exercent de façon indépendante de la maison le matin, après les repas et le soir avant le coucher avec un chiffon doux brosse à dents et dentifrice au fluor. </a:t>
            </a:r>
            <a:endParaRPr kumimoji="0" lang="ru-RU" sz="2000" b="1" i="1" u="none" strike="noStrike" cap="none" normalizeH="0" baseline="0" dirty="0" smtClean="0">
              <a:ln>
                <a:noFill/>
              </a:ln>
              <a:solidFill>
                <a:schemeClr val="tx1"/>
              </a:solidFill>
              <a:effectLst/>
              <a:latin typeface="Georgia" pitchFamily="18" charset="0"/>
              <a:cs typeface="Arial" pitchFamily="34" charset="0"/>
            </a:endParaRPr>
          </a:p>
        </p:txBody>
      </p:sp>
      <p:pic>
        <p:nvPicPr>
          <p:cNvPr id="5" name="Picture 4" descr="Картинки по запросу зубная паста с фтором"/>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0668" y="5157192"/>
            <a:ext cx="1609600" cy="16096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85800" y="1700808"/>
            <a:ext cx="3744416" cy="4893647"/>
          </a:xfrm>
          <a:prstGeom prst="rect">
            <a:avLst/>
          </a:prstGeom>
        </p:spPr>
        <p:txBody>
          <a:bodyPr wrap="square">
            <a:spAutoFit/>
          </a:bodyPr>
          <a:lstStyle/>
          <a:p>
            <a:pPr lvl="0" indent="450850" fontAlgn="base">
              <a:spcBef>
                <a:spcPct val="0"/>
              </a:spcBef>
              <a:spcAft>
                <a:spcPct val="0"/>
              </a:spcAft>
            </a:pPr>
            <a:r>
              <a:rPr lang="fr-FR" sz="2400" b="1" dirty="0">
                <a:ln w="10541" cmpd="sng">
                  <a:solidFill>
                    <a:srgbClr val="002060"/>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La qualité du brossage des dents contrôlent les parents, ainsi que le médecin-dentiste ou l'hygiéniste dentaire lors d'un examen annuel, lors d'appels d'élèves dans une école d'un cabinet dentaire et des Centres de santé pour les enfants.</a:t>
            </a:r>
            <a:endParaRPr lang="ru-RU" sz="2400" b="1" dirty="0">
              <a:ln w="10541" cmpd="sng">
                <a:solidFill>
                  <a:srgbClr val="002060"/>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Georgia" pitchFamily="18" charset="0"/>
              <a:cs typeface="Arial" pitchFamily="34" charset="0"/>
            </a:endParaRPr>
          </a:p>
        </p:txBody>
      </p:sp>
    </p:spTree>
    <p:extLst>
      <p:ext uri="{BB962C8B-B14F-4D97-AF65-F5344CB8AC3E}">
        <p14:creationId xmlns:p14="http://schemas.microsoft.com/office/powerpoint/2010/main" val="210052621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p:cNvSpPr>
            <a:spLocks noChangeArrowheads="1"/>
          </p:cNvSpPr>
          <p:nvPr/>
        </p:nvSpPr>
        <p:spPr bwMode="auto">
          <a:xfrm>
            <a:off x="1604" y="168314"/>
            <a:ext cx="9001156" cy="12926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kumimoji="0" lang="fr-FR" sz="2000" b="1" i="0" u="none" strike="noStrike" cap="all" normalizeH="0" baseline="0" dirty="0" smtClean="0">
                <a:ln w="9000" cmpd="sng">
                  <a:solidFill>
                    <a:schemeClr val="accent6">
                      <a:lumMod val="5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ea typeface="Times New Roman" pitchFamily="18" charset="0"/>
                <a:cs typeface="Arial" pitchFamily="34" charset="0"/>
              </a:rPr>
              <a:t>La prévention par fluorure locale est effectuée pendant le brossage des dents par le dentifrice contenant la fluorure </a:t>
            </a:r>
            <a:r>
              <a:rPr kumimoji="0" lang="fr-FR"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Des dentifrices conenant</a:t>
            </a:r>
            <a:r>
              <a:rPr kumimoji="0" lang="fr-FR" b="1" i="0" u="none" strike="noStrike" cap="none" normalizeH="0" dirty="0" smtClean="0">
                <a:ln>
                  <a:noFill/>
                </a:ln>
                <a:solidFill>
                  <a:schemeClr val="tx1"/>
                </a:solidFill>
                <a:effectLst/>
                <a:latin typeface="Arial" pitchFamily="34" charset="0"/>
                <a:ea typeface="Times New Roman" pitchFamily="18" charset="0"/>
                <a:cs typeface="Arial" pitchFamily="34" charset="0"/>
              </a:rPr>
              <a:t> </a:t>
            </a:r>
            <a:r>
              <a:rPr kumimoji="0" lang="en-US" b="1" i="0" u="none" strike="noStrike" cap="none" normalizeH="0" dirty="0" smtClean="0">
                <a:ln>
                  <a:noFill/>
                </a:ln>
                <a:solidFill>
                  <a:schemeClr val="tx1"/>
                </a:solidFill>
                <a:effectLst/>
                <a:latin typeface="Arial" pitchFamily="34" charset="0"/>
                <a:ea typeface="Times New Roman" pitchFamily="18" charset="0"/>
                <a:cs typeface="Arial" pitchFamily="34" charset="0"/>
              </a:rPr>
              <a:t>1000-1500 ppm (0,1-0,15%) des ions de </a:t>
            </a:r>
            <a:r>
              <a:rPr kumimoji="0" lang="en-US" b="1" i="0" u="none" strike="noStrike" cap="none" normalizeH="0" dirty="0" err="1" smtClean="0">
                <a:ln>
                  <a:noFill/>
                </a:ln>
                <a:solidFill>
                  <a:schemeClr val="tx1"/>
                </a:solidFill>
                <a:effectLst/>
                <a:latin typeface="Arial" pitchFamily="34" charset="0"/>
                <a:ea typeface="Times New Roman" pitchFamily="18" charset="0"/>
                <a:cs typeface="Arial" pitchFamily="34" charset="0"/>
              </a:rPr>
              <a:t>fluore</a:t>
            </a:r>
            <a:endParaRPr kumimoji="0" lang="ru-RU" sz="800" b="1" i="0" u="none" strike="noStrike" cap="none" normalizeH="0" baseline="0" dirty="0" smtClean="0">
              <a:ln>
                <a:noFill/>
              </a:ln>
              <a:solidFill>
                <a:schemeClr val="tx1"/>
              </a:solidFill>
              <a:effectLst/>
              <a:latin typeface="Arial" pitchFamily="34" charset="0"/>
              <a:cs typeface="Arial" pitchFamily="34" charset="0"/>
            </a:endParaRPr>
          </a:p>
        </p:txBody>
      </p:sp>
      <p:pic>
        <p:nvPicPr>
          <p:cNvPr id="2050" name="Picture 2" descr="Картинки по запросу зубная паста с фтором"/>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51047" y="1357173"/>
            <a:ext cx="3415707" cy="227144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Похожее изображение"/>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570826"/>
            <a:ext cx="2257425" cy="2095501"/>
          </a:xfrm>
          <a:prstGeom prst="rect">
            <a:avLst/>
          </a:prstGeom>
          <a:noFill/>
          <a:extLst>
            <a:ext uri="{909E8E84-426E-40DD-AFC4-6F175D3DCCD1}">
              <a14:hiddenFill xmlns:a14="http://schemas.microsoft.com/office/drawing/2010/main">
                <a:solidFill>
                  <a:srgbClr val="FFFFFF"/>
                </a:solidFill>
              </a14:hiddenFill>
            </a:ext>
          </a:extLst>
        </p:spPr>
      </p:pic>
      <p:cxnSp>
        <p:nvCxnSpPr>
          <p:cNvPr id="5" name="Скругленная соединительная линия 4"/>
          <p:cNvCxnSpPr/>
          <p:nvPr/>
        </p:nvCxnSpPr>
        <p:spPr>
          <a:xfrm>
            <a:off x="2267744" y="2132856"/>
            <a:ext cx="2234438" cy="864096"/>
          </a:xfrm>
          <a:prstGeom prst="curvedConnector3">
            <a:avLst/>
          </a:prstGeom>
          <a:ln>
            <a:tailEnd type="arrow"/>
          </a:ln>
        </p:spPr>
        <p:style>
          <a:lnRef idx="3">
            <a:schemeClr val="accent6"/>
          </a:lnRef>
          <a:fillRef idx="0">
            <a:schemeClr val="accent6"/>
          </a:fillRef>
          <a:effectRef idx="2">
            <a:schemeClr val="accent6"/>
          </a:effectRef>
          <a:fontRef idx="minor">
            <a:schemeClr val="tx1"/>
          </a:fontRef>
        </p:style>
      </p:cxnSp>
      <p:pic>
        <p:nvPicPr>
          <p:cNvPr id="2056" name="Picture 8" descr="Картинки по запросу фтор"/>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7615" y="3620801"/>
            <a:ext cx="4516246" cy="3008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7976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Картинки по запросу рациональное питание рисунок"/>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1950" y="1733084"/>
            <a:ext cx="5284863" cy="4591669"/>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7074" y="188640"/>
            <a:ext cx="9062158" cy="1692771"/>
          </a:xfrm>
          <a:prstGeom prst="rect">
            <a:avLst/>
          </a:prstGeom>
        </p:spPr>
        <p:txBody>
          <a:bodyPr wrap="square">
            <a:spAutoFit/>
          </a:bodyPr>
          <a:lstStyle/>
          <a:p>
            <a:pPr lvl="0" indent="450850" algn="just" eaLnBrk="0" fontAlgn="base" hangingPunct="0">
              <a:spcBef>
                <a:spcPct val="0"/>
              </a:spcBef>
              <a:spcAft>
                <a:spcPct val="0"/>
              </a:spcAft>
            </a:pPr>
            <a:r>
              <a:rPr lang="en-US" sz="2000" b="1" dirty="0" smtClean="0">
                <a:solidFill>
                  <a:prstClr val="black"/>
                </a:solidFill>
                <a:latin typeface="Arial" pitchFamily="34" charset="0"/>
                <a:ea typeface="Times New Roman" pitchFamily="18" charset="0"/>
                <a:cs typeface="Arial" pitchFamily="34" charset="0"/>
              </a:rPr>
              <a:t>Le r</a:t>
            </a:r>
            <a:r>
              <a:rPr lang="fr-FR" sz="2000" b="1" dirty="0" smtClean="0">
                <a:solidFill>
                  <a:prstClr val="black"/>
                </a:solidFill>
                <a:latin typeface="Arial" pitchFamily="34" charset="0"/>
                <a:ea typeface="Times New Roman" pitchFamily="18" charset="0"/>
                <a:cs typeface="Arial" pitchFamily="34" charset="0"/>
              </a:rPr>
              <a:t>égime de la nourriture des écoliers cadets est contrôlé par les parents et les écoliers supérieurs observent le régime par eux</a:t>
            </a:r>
            <a:r>
              <a:rPr lang="en-US" sz="2000" b="1" dirty="0" smtClean="0">
                <a:solidFill>
                  <a:prstClr val="black"/>
                </a:solidFill>
                <a:latin typeface="Arial" pitchFamily="34" charset="0"/>
                <a:ea typeface="Times New Roman" pitchFamily="18" charset="0"/>
                <a:cs typeface="Arial" pitchFamily="34" charset="0"/>
              </a:rPr>
              <a:t>-</a:t>
            </a:r>
            <a:r>
              <a:rPr lang="fr-FR" sz="2000" b="1" dirty="0" smtClean="0">
                <a:solidFill>
                  <a:prstClr val="black"/>
                </a:solidFill>
                <a:latin typeface="Arial" pitchFamily="34" charset="0"/>
                <a:ea typeface="Times New Roman" pitchFamily="18" charset="0"/>
                <a:cs typeface="Arial" pitchFamily="34" charset="0"/>
              </a:rPr>
              <a:t>mêmes</a:t>
            </a:r>
            <a:r>
              <a:rPr lang="en-US" sz="2000" b="1" dirty="0" smtClean="0">
                <a:solidFill>
                  <a:prstClr val="black"/>
                </a:solidFill>
                <a:latin typeface="Arial" pitchFamily="34" charset="0"/>
                <a:ea typeface="Times New Roman" pitchFamily="18" charset="0"/>
                <a:cs typeface="Arial" pitchFamily="34" charset="0"/>
              </a:rPr>
              <a:t>: la </a:t>
            </a:r>
            <a:r>
              <a:rPr lang="en-US" sz="2000" b="1" dirty="0" err="1" smtClean="0">
                <a:solidFill>
                  <a:prstClr val="black"/>
                </a:solidFill>
                <a:latin typeface="Arial" pitchFamily="34" charset="0"/>
                <a:ea typeface="Times New Roman" pitchFamily="18" charset="0"/>
                <a:cs typeface="Arial" pitchFamily="34" charset="0"/>
              </a:rPr>
              <a:t>prise</a:t>
            </a:r>
            <a:r>
              <a:rPr lang="en-US" sz="2000" b="1" dirty="0" smtClean="0">
                <a:solidFill>
                  <a:prstClr val="black"/>
                </a:solidFill>
                <a:latin typeface="Arial" pitchFamily="34" charset="0"/>
                <a:ea typeface="Times New Roman" pitchFamily="18" charset="0"/>
                <a:cs typeface="Arial" pitchFamily="34" charset="0"/>
              </a:rPr>
              <a:t> de r</a:t>
            </a:r>
            <a:r>
              <a:rPr lang="fr-FR" sz="2000" b="1" dirty="0" smtClean="0">
                <a:solidFill>
                  <a:prstClr val="black"/>
                </a:solidFill>
                <a:latin typeface="Arial" pitchFamily="34" charset="0"/>
                <a:ea typeface="Times New Roman" pitchFamily="18" charset="0"/>
                <a:cs typeface="Arial" pitchFamily="34" charset="0"/>
              </a:rPr>
              <a:t>épas pas plus de </a:t>
            </a:r>
            <a:r>
              <a:rPr lang="en-US" sz="2000" b="1" dirty="0" smtClean="0">
                <a:solidFill>
                  <a:prstClr val="black"/>
                </a:solidFill>
                <a:latin typeface="Arial" pitchFamily="34" charset="0"/>
                <a:ea typeface="Times New Roman" pitchFamily="18" charset="0"/>
                <a:cs typeface="Arial" pitchFamily="34" charset="0"/>
              </a:rPr>
              <a:t>5-6 </a:t>
            </a:r>
            <a:r>
              <a:rPr lang="en-US" sz="2000" b="1" dirty="0" err="1" smtClean="0">
                <a:solidFill>
                  <a:prstClr val="black"/>
                </a:solidFill>
                <a:latin typeface="Arial" pitchFamily="34" charset="0"/>
                <a:ea typeface="Times New Roman" pitchFamily="18" charset="0"/>
                <a:cs typeface="Arial" pitchFamily="34" charset="0"/>
              </a:rPr>
              <a:t>fois</a:t>
            </a:r>
            <a:r>
              <a:rPr lang="en-US" sz="2000" b="1" dirty="0" smtClean="0">
                <a:solidFill>
                  <a:prstClr val="black"/>
                </a:solidFill>
                <a:latin typeface="Arial" pitchFamily="34" charset="0"/>
                <a:ea typeface="Times New Roman" pitchFamily="18" charset="0"/>
                <a:cs typeface="Arial" pitchFamily="34" charset="0"/>
              </a:rPr>
              <a:t> par jour y </a:t>
            </a:r>
            <a:r>
              <a:rPr lang="en-US" sz="2000" b="1" dirty="0" err="1" smtClean="0">
                <a:solidFill>
                  <a:prstClr val="black"/>
                </a:solidFill>
                <a:latin typeface="Arial" pitchFamily="34" charset="0"/>
                <a:ea typeface="Times New Roman" pitchFamily="18" charset="0"/>
                <a:cs typeface="Arial" pitchFamily="34" charset="0"/>
              </a:rPr>
              <a:t>compris</a:t>
            </a:r>
            <a:r>
              <a:rPr lang="en-US" sz="2000" b="1" dirty="0" smtClean="0">
                <a:solidFill>
                  <a:prstClr val="black"/>
                </a:solidFill>
                <a:latin typeface="Arial" pitchFamily="34" charset="0"/>
                <a:ea typeface="Times New Roman" pitchFamily="18" charset="0"/>
                <a:cs typeface="Arial" pitchFamily="34" charset="0"/>
              </a:rPr>
              <a:t> des collations. </a:t>
            </a:r>
            <a:r>
              <a:rPr lang="en-US" sz="2000" b="1" dirty="0" err="1" smtClean="0">
                <a:solidFill>
                  <a:prstClr val="black"/>
                </a:solidFill>
                <a:latin typeface="Arial" pitchFamily="34" charset="0"/>
                <a:ea typeface="Times New Roman" pitchFamily="18" charset="0"/>
                <a:cs typeface="Arial" pitchFamily="34" charset="0"/>
              </a:rPr>
              <a:t>Ces</a:t>
            </a:r>
            <a:r>
              <a:rPr lang="en-US" sz="2000" b="1" dirty="0" smtClean="0">
                <a:solidFill>
                  <a:prstClr val="black"/>
                </a:solidFill>
                <a:latin typeface="Arial" pitchFamily="34" charset="0"/>
                <a:ea typeface="Times New Roman" pitchFamily="18" charset="0"/>
                <a:cs typeface="Arial" pitchFamily="34" charset="0"/>
              </a:rPr>
              <a:t> recommendations </a:t>
            </a:r>
            <a:r>
              <a:rPr lang="en-US" sz="2000" b="1" dirty="0" err="1" smtClean="0">
                <a:solidFill>
                  <a:prstClr val="black"/>
                </a:solidFill>
                <a:latin typeface="Arial" pitchFamily="34" charset="0"/>
                <a:ea typeface="Times New Roman" pitchFamily="18" charset="0"/>
                <a:cs typeface="Arial" pitchFamily="34" charset="0"/>
              </a:rPr>
              <a:t>doivent</a:t>
            </a:r>
            <a:r>
              <a:rPr lang="en-US" sz="2000" b="1" dirty="0" smtClean="0">
                <a:solidFill>
                  <a:prstClr val="black"/>
                </a:solidFill>
                <a:latin typeface="Arial" pitchFamily="34" charset="0"/>
                <a:ea typeface="Times New Roman" pitchFamily="18" charset="0"/>
                <a:cs typeface="Arial" pitchFamily="34" charset="0"/>
              </a:rPr>
              <a:t> </a:t>
            </a:r>
            <a:r>
              <a:rPr lang="en-US" sz="2000" b="1" dirty="0" err="1" smtClean="0">
                <a:solidFill>
                  <a:prstClr val="black"/>
                </a:solidFill>
                <a:latin typeface="Arial" pitchFamily="34" charset="0"/>
                <a:ea typeface="Times New Roman" pitchFamily="18" charset="0"/>
                <a:cs typeface="Arial" pitchFamily="34" charset="0"/>
              </a:rPr>
              <a:t>venir</a:t>
            </a:r>
            <a:r>
              <a:rPr lang="en-US" sz="2000" b="1" dirty="0" smtClean="0">
                <a:solidFill>
                  <a:prstClr val="black"/>
                </a:solidFill>
                <a:latin typeface="Arial" pitchFamily="34" charset="0"/>
                <a:ea typeface="Times New Roman" pitchFamily="18" charset="0"/>
                <a:cs typeface="Arial" pitchFamily="34" charset="0"/>
              </a:rPr>
              <a:t> </a:t>
            </a:r>
            <a:r>
              <a:rPr lang="en-US" sz="2000" b="1" dirty="0" err="1" smtClean="0">
                <a:solidFill>
                  <a:prstClr val="black"/>
                </a:solidFill>
                <a:latin typeface="Arial" pitchFamily="34" charset="0"/>
                <a:ea typeface="Times New Roman" pitchFamily="18" charset="0"/>
                <a:cs typeface="Arial" pitchFamily="34" charset="0"/>
              </a:rPr>
              <a:t>aussi</a:t>
            </a:r>
            <a:r>
              <a:rPr lang="en-US" sz="2000" b="1" dirty="0" smtClean="0">
                <a:solidFill>
                  <a:prstClr val="black"/>
                </a:solidFill>
                <a:latin typeface="Arial" pitchFamily="34" charset="0"/>
                <a:ea typeface="Times New Roman" pitchFamily="18" charset="0"/>
                <a:cs typeface="Arial" pitchFamily="34" charset="0"/>
              </a:rPr>
              <a:t> des </a:t>
            </a:r>
            <a:r>
              <a:rPr lang="en-US" sz="2000" b="1" dirty="0" err="1" smtClean="0">
                <a:solidFill>
                  <a:prstClr val="black"/>
                </a:solidFill>
                <a:latin typeface="Arial" pitchFamily="34" charset="0"/>
                <a:ea typeface="Times New Roman" pitchFamily="18" charset="0"/>
                <a:cs typeface="Arial" pitchFamily="34" charset="0"/>
              </a:rPr>
              <a:t>enseigneurs</a:t>
            </a:r>
            <a:r>
              <a:rPr lang="en-US" sz="2000" b="1" dirty="0" smtClean="0">
                <a:solidFill>
                  <a:prstClr val="black"/>
                </a:solidFill>
                <a:latin typeface="Arial" pitchFamily="34" charset="0"/>
                <a:ea typeface="Times New Roman" pitchFamily="18" charset="0"/>
                <a:cs typeface="Arial" pitchFamily="34" charset="0"/>
              </a:rPr>
              <a:t> pendants les </a:t>
            </a:r>
            <a:r>
              <a:rPr lang="en-US" sz="2000" b="1" dirty="0" err="1" smtClean="0">
                <a:solidFill>
                  <a:prstClr val="black"/>
                </a:solidFill>
                <a:latin typeface="Arial" pitchFamily="34" charset="0"/>
                <a:ea typeface="Times New Roman" pitchFamily="18" charset="0"/>
                <a:cs typeface="Arial" pitchFamily="34" charset="0"/>
              </a:rPr>
              <a:t>cours</a:t>
            </a:r>
            <a:r>
              <a:rPr lang="en-US" sz="2000" b="1" dirty="0" smtClean="0">
                <a:solidFill>
                  <a:prstClr val="black"/>
                </a:solidFill>
                <a:latin typeface="Arial" pitchFamily="34" charset="0"/>
                <a:ea typeface="Times New Roman" pitchFamily="18" charset="0"/>
                <a:cs typeface="Arial" pitchFamily="34" charset="0"/>
              </a:rPr>
              <a:t> de </a:t>
            </a:r>
            <a:r>
              <a:rPr lang="en-US" sz="2000" b="1" dirty="0" err="1" smtClean="0">
                <a:solidFill>
                  <a:prstClr val="black"/>
                </a:solidFill>
                <a:latin typeface="Arial" pitchFamily="34" charset="0"/>
                <a:ea typeface="Times New Roman" pitchFamily="18" charset="0"/>
                <a:cs typeface="Arial" pitchFamily="34" charset="0"/>
              </a:rPr>
              <a:t>sant</a:t>
            </a:r>
            <a:r>
              <a:rPr lang="fr-FR" sz="2000" b="1" dirty="0" smtClean="0">
                <a:solidFill>
                  <a:prstClr val="black"/>
                </a:solidFill>
                <a:latin typeface="Arial" pitchFamily="34" charset="0"/>
                <a:ea typeface="Times New Roman" pitchFamily="18" charset="0"/>
                <a:cs typeface="Arial" pitchFamily="34" charset="0"/>
              </a:rPr>
              <a:t>é</a:t>
            </a:r>
            <a:r>
              <a:rPr lang="en-US" sz="2000" b="1" dirty="0">
                <a:solidFill>
                  <a:prstClr val="black"/>
                </a:solidFill>
                <a:latin typeface="Arial" pitchFamily="34" charset="0"/>
                <a:ea typeface="Times New Roman" pitchFamily="18" charset="0"/>
                <a:cs typeface="Arial" pitchFamily="34" charset="0"/>
              </a:rPr>
              <a:t>.</a:t>
            </a:r>
            <a:endParaRPr lang="ru-RU" sz="2800" b="1" dirty="0">
              <a:solidFill>
                <a:prstClr val="black"/>
              </a:solidFill>
              <a:latin typeface="Arial" pitchFamily="34" charset="0"/>
              <a:cs typeface="Arial" pitchFamily="34" charset="0"/>
            </a:endParaRPr>
          </a:p>
        </p:txBody>
      </p:sp>
      <p:pic>
        <p:nvPicPr>
          <p:cNvPr id="3074" name="Picture 2" descr="Похожее изображение"/>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074" y="1916832"/>
            <a:ext cx="3681136" cy="302433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Похожее изображение"/>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51520" y="4028919"/>
            <a:ext cx="3095688" cy="2843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049049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Картинки по запросу лекция для учителей по стоматологи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824" y="3204511"/>
            <a:ext cx="4608512" cy="3648406"/>
          </a:xfrm>
          <a:prstGeom prst="rect">
            <a:avLst/>
          </a:prstGeom>
          <a:noFill/>
          <a:extLst>
            <a:ext uri="{909E8E84-426E-40DD-AFC4-6F175D3DCCD1}">
              <a14:hiddenFill xmlns:a14="http://schemas.microsoft.com/office/drawing/2010/main">
                <a:solidFill>
                  <a:srgbClr val="FFFFFF"/>
                </a:solidFill>
              </a14:hiddenFill>
            </a:ext>
          </a:extLst>
        </p:spPr>
      </p:pic>
      <p:sp>
        <p:nvSpPr>
          <p:cNvPr id="38913" name="Rectangle 1"/>
          <p:cNvSpPr>
            <a:spLocks noChangeArrowheads="1"/>
          </p:cNvSpPr>
          <p:nvPr/>
        </p:nvSpPr>
        <p:spPr bwMode="auto">
          <a:xfrm>
            <a:off x="12723" y="913686"/>
            <a:ext cx="5279357"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0" fontAlgn="base" latinLnBrk="0" hangingPunct="0">
              <a:lnSpc>
                <a:spcPct val="100000"/>
              </a:lnSpc>
              <a:spcBef>
                <a:spcPct val="0"/>
              </a:spcBef>
              <a:spcAft>
                <a:spcPct val="0"/>
              </a:spcAft>
              <a:buClrTx/>
              <a:buSzTx/>
              <a:buFontTx/>
              <a:buNone/>
              <a:tabLst>
                <a:tab pos="685800" algn="l"/>
              </a:tabLst>
            </a:pPr>
            <a:r>
              <a:rPr kumimoji="0" lang="ru-RU" sz="16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Мероприятия</a:t>
            </a:r>
            <a:r>
              <a:rPr kumimoji="0" lang="ru-RU"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ru-RU" sz="700" b="1" i="0" u="none" strike="noStrike" cap="none" normalizeH="0" baseline="0" dirty="0" smtClean="0">
              <a:ln>
                <a:noFill/>
              </a:ln>
              <a:solidFill>
                <a:schemeClr val="tx1"/>
              </a:solidFill>
              <a:effectLst/>
              <a:latin typeface="Arial" pitchFamily="34" charset="0"/>
              <a:cs typeface="Arial" pitchFamily="34" charset="0"/>
            </a:endParaRPr>
          </a:p>
          <a:p>
            <a:pPr marL="0" marR="0" lvl="0" indent="450850" algn="just" defTabSz="914400" rtl="0" eaLnBrk="0" fontAlgn="base" latinLnBrk="0" hangingPunct="0">
              <a:lnSpc>
                <a:spcPct val="100000"/>
              </a:lnSpc>
              <a:spcBef>
                <a:spcPct val="0"/>
              </a:spcBef>
              <a:spcAft>
                <a:spcPct val="0"/>
              </a:spcAft>
              <a:buClrTx/>
              <a:buSzTx/>
              <a:buFontTx/>
              <a:buChar char="•"/>
              <a:tabLst>
                <a:tab pos="685800" algn="l"/>
              </a:tabLst>
            </a:pPr>
            <a:r>
              <a:rPr kumimoji="0" lang="ru-RU" sz="2000" b="1" i="1" u="none" strike="noStrike" normalizeH="0" baseline="0" dirty="0" smtClean="0">
                <a:ln w="10541" cmpd="sng">
                  <a:solidFill>
                    <a:schemeClr val="accent6">
                      <a:lumMod val="5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Times New Roman" pitchFamily="18" charset="0"/>
                <a:cs typeface="Arial" pitchFamily="34" charset="0"/>
              </a:rPr>
              <a:t>Курсы для врачей-стоматологов, зубных врачей и гигиенистов стоматологических, вовлеченных в программу:</a:t>
            </a:r>
            <a:endParaRPr kumimoji="0" lang="ru-RU" sz="2000" b="1" i="1" u="none" strike="noStrike" normalizeH="0" baseline="0" dirty="0" smtClean="0">
              <a:ln w="10541" cmpd="sng">
                <a:solidFill>
                  <a:schemeClr val="accent6">
                    <a:lumMod val="5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endParaRPr>
          </a:p>
          <a:p>
            <a:pPr marL="457200" marR="0" lvl="1" indent="0" algn="just" defTabSz="914400" rtl="0" eaLnBrk="0" fontAlgn="base" latinLnBrk="0" hangingPunct="0">
              <a:lnSpc>
                <a:spcPct val="100000"/>
              </a:lnSpc>
              <a:spcBef>
                <a:spcPct val="0"/>
              </a:spcBef>
              <a:spcAft>
                <a:spcPct val="0"/>
              </a:spcAft>
              <a:buClrTx/>
              <a:buSzTx/>
              <a:buFont typeface="Symbol" pitchFamily="18" charset="2"/>
              <a:buChar char=""/>
              <a:tabLst>
                <a:tab pos="685800" algn="l"/>
              </a:tabLst>
            </a:pPr>
            <a:r>
              <a:rPr kumimoji="0" lang="ru-RU"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обновление знаний врачей-стоматологов, зубных врачей, гигиенистов стоматологических в рамках программы.</a:t>
            </a:r>
            <a:endParaRPr kumimoji="0" lang="ru-RU" sz="700" b="1" i="0" u="none" strike="noStrike" cap="none" normalizeH="0" baseline="0" dirty="0" smtClean="0">
              <a:ln>
                <a:noFill/>
              </a:ln>
              <a:solidFill>
                <a:schemeClr val="tx1"/>
              </a:solidFill>
              <a:effectLst/>
              <a:latin typeface="Arial" pitchFamily="34" charset="0"/>
              <a:cs typeface="Arial" pitchFamily="34" charset="0"/>
            </a:endParaRPr>
          </a:p>
        </p:txBody>
      </p:sp>
      <p:sp>
        <p:nvSpPr>
          <p:cNvPr id="2" name="Прямоугольник 1"/>
          <p:cNvSpPr/>
          <p:nvPr/>
        </p:nvSpPr>
        <p:spPr>
          <a:xfrm>
            <a:off x="12723" y="3417595"/>
            <a:ext cx="4248472" cy="2369880"/>
          </a:xfrm>
          <a:prstGeom prst="rect">
            <a:avLst/>
          </a:prstGeom>
        </p:spPr>
        <p:txBody>
          <a:bodyPr wrap="square">
            <a:spAutoFit/>
          </a:bodyPr>
          <a:lstStyle/>
          <a:p>
            <a:pPr lvl="0" indent="450850" algn="just" eaLnBrk="0" fontAlgn="base" hangingPunct="0">
              <a:spcBef>
                <a:spcPct val="0"/>
              </a:spcBef>
              <a:spcAft>
                <a:spcPct val="0"/>
              </a:spcAft>
              <a:buFontTx/>
              <a:buChar char="•"/>
              <a:tabLst>
                <a:tab pos="685800" algn="l"/>
              </a:tabLst>
            </a:pPr>
            <a:r>
              <a:rPr lang="ru-RU" sz="2000" b="1" dirty="0">
                <a:ln w="10541" cmpd="sng">
                  <a:solidFill>
                    <a:srgbClr val="05E0DB">
                      <a:lumMod val="50000"/>
                    </a:srgbClr>
                  </a:solidFill>
                  <a:prstDash val="solid"/>
                </a:ln>
                <a:gradFill>
                  <a:gsLst>
                    <a:gs pos="0">
                      <a:srgbClr val="31B6FD">
                        <a:tint val="40000"/>
                        <a:satMod val="250000"/>
                      </a:srgbClr>
                    </a:gs>
                    <a:gs pos="9000">
                      <a:srgbClr val="31B6FD">
                        <a:tint val="52000"/>
                        <a:satMod val="300000"/>
                      </a:srgbClr>
                    </a:gs>
                    <a:gs pos="50000">
                      <a:srgbClr val="31B6FD">
                        <a:shade val="20000"/>
                        <a:satMod val="300000"/>
                      </a:srgbClr>
                    </a:gs>
                    <a:gs pos="79000">
                      <a:srgbClr val="31B6FD">
                        <a:tint val="52000"/>
                        <a:satMod val="300000"/>
                      </a:srgbClr>
                    </a:gs>
                    <a:gs pos="100000">
                      <a:srgbClr val="31B6FD">
                        <a:tint val="40000"/>
                        <a:satMod val="250000"/>
                      </a:srgbClr>
                    </a:gs>
                  </a:gsLst>
                  <a:lin ang="5400000"/>
                </a:gradFill>
                <a:latin typeface="Arial" pitchFamily="34" charset="0"/>
                <a:ea typeface="Times New Roman" pitchFamily="18" charset="0"/>
                <a:cs typeface="Arial" pitchFamily="34" charset="0"/>
              </a:rPr>
              <a:t>Лекции для учителей школ: </a:t>
            </a:r>
            <a:endParaRPr lang="ru-RU" sz="900" b="1" dirty="0">
              <a:ln w="10541" cmpd="sng">
                <a:solidFill>
                  <a:srgbClr val="05E0DB">
                    <a:lumMod val="50000"/>
                  </a:srgbClr>
                </a:solidFill>
                <a:prstDash val="solid"/>
              </a:ln>
              <a:gradFill>
                <a:gsLst>
                  <a:gs pos="0">
                    <a:srgbClr val="31B6FD">
                      <a:tint val="40000"/>
                      <a:satMod val="250000"/>
                    </a:srgbClr>
                  </a:gs>
                  <a:gs pos="9000">
                    <a:srgbClr val="31B6FD">
                      <a:tint val="52000"/>
                      <a:satMod val="300000"/>
                    </a:srgbClr>
                  </a:gs>
                  <a:gs pos="50000">
                    <a:srgbClr val="31B6FD">
                      <a:shade val="20000"/>
                      <a:satMod val="300000"/>
                    </a:srgbClr>
                  </a:gs>
                  <a:gs pos="79000">
                    <a:srgbClr val="31B6FD">
                      <a:tint val="52000"/>
                      <a:satMod val="300000"/>
                    </a:srgbClr>
                  </a:gs>
                  <a:gs pos="100000">
                    <a:srgbClr val="31B6FD">
                      <a:tint val="40000"/>
                      <a:satMod val="250000"/>
                    </a:srgbClr>
                  </a:gs>
                </a:gsLst>
                <a:lin ang="5400000"/>
              </a:gradFill>
              <a:latin typeface="Arial" pitchFamily="34" charset="0"/>
              <a:cs typeface="Arial" pitchFamily="34" charset="0"/>
            </a:endParaRPr>
          </a:p>
          <a:p>
            <a:pPr lvl="1" algn="just" eaLnBrk="0" fontAlgn="base" hangingPunct="0">
              <a:spcBef>
                <a:spcPct val="0"/>
              </a:spcBef>
              <a:spcAft>
                <a:spcPct val="0"/>
              </a:spcAft>
              <a:buFont typeface="Symbol" pitchFamily="18" charset="2"/>
              <a:buChar char=""/>
              <a:tabLst>
                <a:tab pos="685800" algn="l"/>
              </a:tabLst>
            </a:pPr>
            <a:r>
              <a:rPr lang="ru-RU" sz="1600" b="1" dirty="0">
                <a:solidFill>
                  <a:prstClr val="black"/>
                </a:solidFill>
                <a:latin typeface="Arial" pitchFamily="34" charset="0"/>
                <a:ea typeface="Times New Roman" pitchFamily="18" charset="0"/>
                <a:cs typeface="Arial" pitchFamily="34" charset="0"/>
              </a:rPr>
              <a:t>методы и средства профилактики кариеса зубов и болезней пародонта у детей школьного возраста и их применение в рамках школьной учебной программы (воспитание у детей потребности к соблюдению здоровых привычек);</a:t>
            </a:r>
            <a:endParaRPr lang="ru-RU" sz="2000" b="1" dirty="0">
              <a:solidFill>
                <a:prstClr val="black"/>
              </a:solidFill>
              <a:latin typeface="Arial" pitchFamily="34" charset="0"/>
              <a:cs typeface="Arial" pitchFamily="34" charset="0"/>
            </a:endParaRPr>
          </a:p>
        </p:txBody>
      </p:sp>
      <p:pic>
        <p:nvPicPr>
          <p:cNvPr id="4100" name="Picture 4" descr="Картинки по запросу лекция для учителей по стоматологии"/>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1268760"/>
            <a:ext cx="3667890" cy="2451373"/>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3320" y="205316"/>
            <a:ext cx="9005865" cy="707886"/>
          </a:xfrm>
          <a:prstGeom prst="rect">
            <a:avLst/>
          </a:prstGeom>
        </p:spPr>
        <p:txBody>
          <a:bodyPr wrap="square">
            <a:spAutoFit/>
          </a:bodyPr>
          <a:lstStyle/>
          <a:p>
            <a:pPr lvl="0" indent="450850" algn="ctr" fontAlgn="base">
              <a:spcBef>
                <a:spcPct val="0"/>
              </a:spcBef>
              <a:spcAft>
                <a:spcPct val="0"/>
              </a:spcAft>
              <a:tabLst>
                <a:tab pos="685800" algn="l"/>
              </a:tabLst>
            </a:pPr>
            <a:r>
              <a:rPr lang="ru-RU" sz="2000" b="1" cap="all" dirty="0">
                <a:ln w="9000" cmpd="sng">
                  <a:solidFill>
                    <a:srgbClr val="A5D028">
                      <a:shade val="50000"/>
                      <a:satMod val="120000"/>
                    </a:srgbClr>
                  </a:solidFill>
                  <a:prstDash val="solid"/>
                </a:ln>
                <a:gradFill>
                  <a:gsLst>
                    <a:gs pos="0">
                      <a:srgbClr val="A5D028">
                        <a:shade val="20000"/>
                        <a:satMod val="245000"/>
                      </a:srgbClr>
                    </a:gs>
                    <a:gs pos="43000">
                      <a:srgbClr val="A5D028">
                        <a:satMod val="255000"/>
                      </a:srgbClr>
                    </a:gs>
                    <a:gs pos="48000">
                      <a:srgbClr val="A5D028">
                        <a:shade val="85000"/>
                        <a:satMod val="255000"/>
                      </a:srgbClr>
                    </a:gs>
                    <a:gs pos="100000">
                      <a:srgbClr val="A5D028">
                        <a:shade val="20000"/>
                        <a:satMod val="245000"/>
                      </a:srgbClr>
                    </a:gs>
                  </a:gsLst>
                  <a:lin ang="5400000"/>
                </a:gradFill>
                <a:effectLst>
                  <a:reflection blurRad="12700" stA="28000" endPos="45000" dist="1000" dir="5400000" sy="-100000" algn="bl" rotWithShape="0"/>
                </a:effectLst>
                <a:latin typeface="Arial" pitchFamily="34" charset="0"/>
                <a:ea typeface="Times New Roman" pitchFamily="18" charset="0"/>
                <a:cs typeface="Arial" pitchFamily="34" charset="0"/>
              </a:rPr>
              <a:t>План реализации программы для детей и подростков </a:t>
            </a:r>
          </a:p>
          <a:p>
            <a:pPr lvl="0" indent="450850" algn="ctr" fontAlgn="base">
              <a:spcBef>
                <a:spcPct val="0"/>
              </a:spcBef>
              <a:spcAft>
                <a:spcPct val="0"/>
              </a:spcAft>
              <a:tabLst>
                <a:tab pos="685800" algn="l"/>
              </a:tabLst>
            </a:pPr>
            <a:r>
              <a:rPr lang="ru-RU" sz="2000" b="1" cap="all" dirty="0">
                <a:ln w="9000" cmpd="sng">
                  <a:solidFill>
                    <a:srgbClr val="A5D028">
                      <a:shade val="50000"/>
                      <a:satMod val="120000"/>
                    </a:srgbClr>
                  </a:solidFill>
                  <a:prstDash val="solid"/>
                </a:ln>
                <a:gradFill>
                  <a:gsLst>
                    <a:gs pos="0">
                      <a:srgbClr val="A5D028">
                        <a:shade val="20000"/>
                        <a:satMod val="245000"/>
                      </a:srgbClr>
                    </a:gs>
                    <a:gs pos="43000">
                      <a:srgbClr val="A5D028">
                        <a:satMod val="255000"/>
                      </a:srgbClr>
                    </a:gs>
                    <a:gs pos="48000">
                      <a:srgbClr val="A5D028">
                        <a:shade val="85000"/>
                        <a:satMod val="255000"/>
                      </a:srgbClr>
                    </a:gs>
                    <a:gs pos="100000">
                      <a:srgbClr val="A5D028">
                        <a:shade val="20000"/>
                        <a:satMod val="245000"/>
                      </a:srgbClr>
                    </a:gs>
                  </a:gsLst>
                  <a:lin ang="5400000"/>
                </a:gradFill>
                <a:effectLst>
                  <a:reflection blurRad="12700" stA="28000" endPos="45000" dist="1000" dir="5400000" sy="-100000" algn="bl" rotWithShape="0"/>
                </a:effectLst>
                <a:latin typeface="Arial" pitchFamily="34" charset="0"/>
                <a:ea typeface="Times New Roman" pitchFamily="18" charset="0"/>
                <a:cs typeface="Arial" pitchFamily="34" charset="0"/>
              </a:rPr>
              <a:t>школьного возраста 6\7 - 14\17 лет</a:t>
            </a:r>
            <a:endParaRPr lang="ru-RU" sz="600" b="1"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25523482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http://www.ronedmondson.com/wp-content/uploads/2012/09/growth.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2424956"/>
            <a:ext cx="4063380" cy="2708920"/>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http://best-dem.ru/wp-content/uploads/2012/01/Image00012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6136" y="2060848"/>
            <a:ext cx="2959791" cy="260461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http://www.prelest.com/files/articles_big/vozras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43348" y="4051785"/>
            <a:ext cx="5436096" cy="2718048"/>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323528" y="260648"/>
            <a:ext cx="8460432" cy="2616101"/>
          </a:xfrm>
          <a:prstGeom prst="rect">
            <a:avLst/>
          </a:prstGeom>
        </p:spPr>
        <p:txBody>
          <a:bodyPr wrap="squar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fr-FR" sz="2800" b="1" cap="all" dirty="0" smtClean="0">
                <a:ln>
                  <a:solidFill>
                    <a:srgbClr val="002060"/>
                  </a:solidFill>
                </a:ln>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0 - 3 ans </a:t>
            </a:r>
            <a:r>
              <a:rPr lang="fr-FR" sz="2400" b="1" cap="all" dirty="0" smtClean="0">
                <a:ln>
                  <a:solidFill>
                    <a:srgbClr val="002060"/>
                  </a:solidFill>
                </a:ln>
                <a:solidFill>
                  <a:srgbClr val="00206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les nouveau-nés et les jeunes enfants </a:t>
            </a:r>
            <a:br>
              <a:rPr lang="fr-FR" sz="2400" b="1" cap="all" dirty="0" smtClean="0">
                <a:ln>
                  <a:solidFill>
                    <a:srgbClr val="002060"/>
                  </a:solidFill>
                </a:ln>
                <a:solidFill>
                  <a:srgbClr val="00206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br>
            <a:r>
              <a:rPr lang="fr-FR" sz="2800" b="1" cap="all" dirty="0" smtClean="0">
                <a:ln>
                  <a:solidFill>
                    <a:srgbClr val="002060"/>
                  </a:solidFill>
                </a:ln>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3 - 5\6 ans  </a:t>
            </a:r>
            <a:r>
              <a:rPr lang="fr-FR" sz="2400" b="1" cap="all" dirty="0" smtClean="0">
                <a:ln>
                  <a:solidFill>
                    <a:srgbClr val="002060"/>
                  </a:solidFill>
                </a:ln>
                <a:solidFill>
                  <a:srgbClr val="00206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les enfants d'âge préscolaire </a:t>
            </a:r>
            <a:br>
              <a:rPr lang="fr-FR" sz="2400" b="1" cap="all" dirty="0" smtClean="0">
                <a:ln>
                  <a:solidFill>
                    <a:srgbClr val="002060"/>
                  </a:solidFill>
                </a:ln>
                <a:solidFill>
                  <a:srgbClr val="00206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br>
            <a:r>
              <a:rPr lang="fr-FR" sz="2800" b="1" cap="all" dirty="0" smtClean="0">
                <a:ln>
                  <a:solidFill>
                    <a:srgbClr val="002060"/>
                  </a:solidFill>
                </a:ln>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6\7 - 14\17  </a:t>
            </a:r>
            <a:r>
              <a:rPr lang="fr-FR" sz="2400" b="1" cap="all" dirty="0" smtClean="0">
                <a:ln>
                  <a:solidFill>
                    <a:srgbClr val="002060"/>
                  </a:solidFill>
                </a:ln>
                <a:solidFill>
                  <a:srgbClr val="00206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les enfants d'âge scolaire</a:t>
            </a:r>
            <a:br>
              <a:rPr lang="fr-FR" sz="2400" b="1" cap="all" dirty="0" smtClean="0">
                <a:ln>
                  <a:solidFill>
                    <a:srgbClr val="002060"/>
                  </a:solidFill>
                </a:ln>
                <a:solidFill>
                  <a:srgbClr val="00206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br>
            <a:r>
              <a:rPr lang="fr-FR" sz="2800" b="1" cap="all" dirty="0" smtClean="0">
                <a:ln>
                  <a:solidFill>
                    <a:srgbClr val="002060"/>
                  </a:solidFill>
                </a:ln>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15\18 - 25 ans </a:t>
            </a:r>
            <a:r>
              <a:rPr lang="fr-FR" sz="2400" b="1" cap="all" dirty="0" smtClean="0">
                <a:ln>
                  <a:solidFill>
                    <a:srgbClr val="002060"/>
                  </a:solidFill>
                </a:ln>
                <a:solidFill>
                  <a:srgbClr val="00206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les jeunes </a:t>
            </a:r>
            <a:br>
              <a:rPr lang="fr-FR" sz="2400" b="1" cap="all" dirty="0" smtClean="0">
                <a:ln>
                  <a:solidFill>
                    <a:srgbClr val="002060"/>
                  </a:solidFill>
                </a:ln>
                <a:solidFill>
                  <a:srgbClr val="00206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br>
            <a:r>
              <a:rPr lang="fr-FR" sz="2800" b="1" cap="all" dirty="0" smtClean="0">
                <a:ln>
                  <a:solidFill>
                    <a:srgbClr val="002060"/>
                  </a:solidFill>
                </a:ln>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26+</a:t>
            </a:r>
            <a:r>
              <a:rPr lang="fr-FR" sz="2400" b="1" cap="all" dirty="0" smtClean="0">
                <a:ln>
                  <a:solidFill>
                    <a:srgbClr val="002060"/>
                  </a:solidFill>
                </a:ln>
                <a:solidFill>
                  <a:srgbClr val="00206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la population adulte</a:t>
            </a:r>
            <a:endParaRPr lang="ru-RU" sz="2400" b="1" cap="all" dirty="0">
              <a:ln>
                <a:solidFill>
                  <a:srgbClr val="002060"/>
                </a:solidFill>
              </a:ln>
              <a:solidFill>
                <a:srgbClr val="002060"/>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Tree>
    <p:extLst>
      <p:ext uri="{BB962C8B-B14F-4D97-AF65-F5344CB8AC3E}">
        <p14:creationId xmlns:p14="http://schemas.microsoft.com/office/powerpoint/2010/main" val="275492418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p:cNvSpPr>
            <a:spLocks noChangeArrowheads="1"/>
          </p:cNvSpPr>
          <p:nvPr/>
        </p:nvSpPr>
        <p:spPr bwMode="auto">
          <a:xfrm>
            <a:off x="-12607" y="106761"/>
            <a:ext cx="9144000" cy="28623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0" fontAlgn="base" latinLnBrk="0" hangingPunct="0">
              <a:lnSpc>
                <a:spcPct val="100000"/>
              </a:lnSpc>
              <a:spcBef>
                <a:spcPct val="0"/>
              </a:spcBef>
              <a:spcAft>
                <a:spcPct val="0"/>
              </a:spcAft>
              <a:buClrTx/>
              <a:buSzTx/>
              <a:buFontTx/>
              <a:buChar char="•"/>
              <a:tabLst>
                <a:tab pos="685800" algn="l"/>
              </a:tabLst>
            </a:pPr>
            <a:r>
              <a:rPr kumimoji="0" lang="ru-RU" b="1" i="0" u="none" strike="noStrike" cap="none" normalizeH="0" baseline="0" dirty="0" smtClean="0">
                <a:ln>
                  <a:solidFill>
                    <a:srgbClr val="C00000"/>
                  </a:solidFill>
                </a:ln>
                <a:solidFill>
                  <a:schemeClr val="tx1"/>
                </a:solidFill>
                <a:effectLst/>
                <a:latin typeface="Arial" pitchFamily="34" charset="0"/>
                <a:ea typeface="Times New Roman" pitchFamily="18" charset="0"/>
                <a:cs typeface="Arial" pitchFamily="34" charset="0"/>
              </a:rPr>
              <a:t>Обучение школьников в школе и на приеме у врача-стоматолога и/или гигиениста стоматологического:</a:t>
            </a:r>
            <a:endParaRPr kumimoji="0" lang="ru-RU" sz="800" b="1" i="0" u="none" strike="noStrike" cap="none" normalizeH="0" baseline="0" dirty="0" smtClean="0">
              <a:ln>
                <a:solidFill>
                  <a:srgbClr val="C00000"/>
                </a:solidFill>
              </a:ln>
              <a:solidFill>
                <a:schemeClr val="tx1"/>
              </a:solidFill>
              <a:effectLst/>
              <a:latin typeface="Arial" pitchFamily="34" charset="0"/>
              <a:cs typeface="Arial" pitchFamily="34" charset="0"/>
            </a:endParaRPr>
          </a:p>
          <a:p>
            <a:pPr marL="457200" marR="0" lvl="1" indent="0" algn="just" defTabSz="914400" rtl="0" eaLnBrk="0" fontAlgn="base" latinLnBrk="0" hangingPunct="0">
              <a:lnSpc>
                <a:spcPct val="100000"/>
              </a:lnSpc>
              <a:spcBef>
                <a:spcPct val="0"/>
              </a:spcBef>
              <a:spcAft>
                <a:spcPct val="0"/>
              </a:spcAft>
              <a:buClrTx/>
              <a:buSzTx/>
              <a:buFont typeface="Symbol" pitchFamily="18" charset="2"/>
              <a:buChar char=""/>
              <a:tabLst>
                <a:tab pos="685800" algn="l"/>
              </a:tabLst>
            </a:pPr>
            <a:r>
              <a:rPr kumimoji="0" lang="ru-RU" b="1" i="0" u="none" strike="noStrike" cap="none" normalizeH="0" baseline="0" dirty="0" smtClean="0">
                <a:ln>
                  <a:solidFill>
                    <a:srgbClr val="C00000"/>
                  </a:solidFill>
                </a:ln>
                <a:solidFill>
                  <a:schemeClr val="tx1"/>
                </a:solidFill>
                <a:effectLst/>
                <a:latin typeface="Arial" pitchFamily="34" charset="0"/>
                <a:ea typeface="Times New Roman" pitchFamily="18" charset="0"/>
                <a:cs typeface="Arial" pitchFamily="34" charset="0"/>
              </a:rPr>
              <a:t>правила чистки зубов, польза фторидсодержащих зубных паст, рациональное питание;</a:t>
            </a:r>
            <a:endParaRPr kumimoji="0" lang="ru-RU" sz="800" b="1" i="0" u="none" strike="noStrike" cap="none" normalizeH="0" baseline="0" dirty="0" smtClean="0">
              <a:ln>
                <a:solidFill>
                  <a:srgbClr val="C00000"/>
                </a:solidFill>
              </a:ln>
              <a:solidFill>
                <a:schemeClr val="tx1"/>
              </a:solidFill>
              <a:effectLst/>
              <a:latin typeface="Arial" pitchFamily="34" charset="0"/>
              <a:cs typeface="Arial" pitchFamily="34" charset="0"/>
            </a:endParaRPr>
          </a:p>
          <a:p>
            <a:pPr marL="0" marR="0" lvl="0" indent="450850" algn="just" defTabSz="914400" rtl="0" eaLnBrk="0" fontAlgn="base" latinLnBrk="0" hangingPunct="0">
              <a:lnSpc>
                <a:spcPct val="100000"/>
              </a:lnSpc>
              <a:spcBef>
                <a:spcPct val="0"/>
              </a:spcBef>
              <a:spcAft>
                <a:spcPct val="0"/>
              </a:spcAft>
              <a:buClrTx/>
              <a:buSzTx/>
              <a:buFontTx/>
              <a:buChar char="•"/>
              <a:tabLst>
                <a:tab pos="685800" algn="l"/>
              </a:tabLst>
            </a:pPr>
            <a:r>
              <a:rPr kumimoji="0" lang="ru-RU" b="1" i="0" u="none" strike="noStrike" cap="none" normalizeH="0" baseline="0" dirty="0" smtClean="0">
                <a:ln>
                  <a:solidFill>
                    <a:schemeClr val="accent6">
                      <a:lumMod val="50000"/>
                    </a:schemeClr>
                  </a:solidFill>
                </a:ln>
                <a:solidFill>
                  <a:schemeClr val="tx1"/>
                </a:solidFill>
                <a:effectLst/>
                <a:latin typeface="Arial" pitchFamily="34" charset="0"/>
                <a:ea typeface="Times New Roman" pitchFamily="18" charset="0"/>
                <a:cs typeface="Arial" pitchFamily="34" charset="0"/>
              </a:rPr>
              <a:t>Обучение родителей школьников в школе и на приеме у врача-стоматолога и/или гигиениста стоматологического:</a:t>
            </a:r>
            <a:endParaRPr kumimoji="0" lang="ru-RU" sz="800" b="1" i="0" u="none" strike="noStrike" cap="none" normalizeH="0" baseline="0" dirty="0" smtClean="0">
              <a:ln>
                <a:solidFill>
                  <a:schemeClr val="accent6">
                    <a:lumMod val="50000"/>
                  </a:schemeClr>
                </a:solidFill>
              </a:ln>
              <a:solidFill>
                <a:schemeClr val="tx1"/>
              </a:solidFill>
              <a:effectLst/>
              <a:latin typeface="Arial" pitchFamily="34" charset="0"/>
              <a:cs typeface="Arial" pitchFamily="34" charset="0"/>
            </a:endParaRPr>
          </a:p>
          <a:p>
            <a:pPr marL="457200" marR="0" lvl="1" indent="0" algn="just" defTabSz="914400" rtl="0" eaLnBrk="0" fontAlgn="base" latinLnBrk="0" hangingPunct="0">
              <a:lnSpc>
                <a:spcPct val="100000"/>
              </a:lnSpc>
              <a:spcBef>
                <a:spcPct val="0"/>
              </a:spcBef>
              <a:spcAft>
                <a:spcPct val="0"/>
              </a:spcAft>
              <a:buClrTx/>
              <a:buSzTx/>
              <a:buFont typeface="Symbol" pitchFamily="18" charset="2"/>
              <a:buChar char=""/>
              <a:tabLst>
                <a:tab pos="685800" algn="l"/>
              </a:tabLst>
            </a:pPr>
            <a:r>
              <a:rPr kumimoji="0" lang="ru-RU" b="1" i="0" u="none" strike="noStrike" cap="none" normalizeH="0" baseline="0" dirty="0" smtClean="0">
                <a:ln>
                  <a:solidFill>
                    <a:schemeClr val="accent6">
                      <a:lumMod val="50000"/>
                    </a:schemeClr>
                  </a:solidFill>
                </a:ln>
                <a:solidFill>
                  <a:schemeClr val="tx1"/>
                </a:solidFill>
                <a:effectLst/>
                <a:latin typeface="Arial" pitchFamily="34" charset="0"/>
                <a:ea typeface="Times New Roman" pitchFamily="18" charset="0"/>
                <a:cs typeface="Arial" pitchFamily="34" charset="0"/>
              </a:rPr>
              <a:t>правила чистки зубов, польза фторидсодержащих зубных паст, рациональное питание.</a:t>
            </a:r>
            <a:endParaRPr kumimoji="0" lang="ru-RU" sz="800" b="1" i="0" u="none" strike="noStrike" cap="none" normalizeH="0" baseline="0" dirty="0" smtClean="0">
              <a:ln>
                <a:solidFill>
                  <a:schemeClr val="accent6">
                    <a:lumMod val="50000"/>
                  </a:schemeClr>
                </a:solidFill>
              </a:ln>
              <a:solidFill>
                <a:schemeClr val="tx1"/>
              </a:solidFill>
              <a:effectLst/>
              <a:latin typeface="Arial" pitchFamily="34" charset="0"/>
              <a:cs typeface="Arial" pitchFamily="34" charset="0"/>
            </a:endParaRPr>
          </a:p>
          <a:p>
            <a:pPr marL="457200" marR="0" lvl="1" indent="0" algn="just" defTabSz="914400" rtl="0" eaLnBrk="0" fontAlgn="base" latinLnBrk="0" hangingPunct="0">
              <a:lnSpc>
                <a:spcPct val="100000"/>
              </a:lnSpc>
              <a:spcBef>
                <a:spcPct val="0"/>
              </a:spcBef>
              <a:spcAft>
                <a:spcPct val="0"/>
              </a:spcAft>
              <a:buClrTx/>
              <a:buSzTx/>
              <a:buFont typeface="Symbol" pitchFamily="18" charset="2"/>
              <a:buChar char=""/>
              <a:tabLst>
                <a:tab pos="685800" algn="l"/>
              </a:tabLst>
            </a:pPr>
            <a:r>
              <a:rPr kumimoji="0" lang="ru-RU" b="1" i="0" u="none" strike="noStrike" cap="none" normalizeH="0" baseline="0" dirty="0" smtClean="0">
                <a:ln>
                  <a:solidFill>
                    <a:schemeClr val="accent6">
                      <a:lumMod val="50000"/>
                    </a:schemeClr>
                  </a:solidFill>
                </a:ln>
                <a:solidFill>
                  <a:schemeClr val="tx1"/>
                </a:solidFill>
                <a:effectLst/>
                <a:latin typeface="Arial" pitchFamily="34" charset="0"/>
                <a:ea typeface="Times New Roman" pitchFamily="18" charset="0"/>
                <a:cs typeface="Arial" pitchFamily="34" charset="0"/>
              </a:rPr>
              <a:t>воспитание у детей потребности к соблюдению здоровых привычек, на основе знания о духовно-нравственных качествах личности.</a:t>
            </a:r>
            <a:endParaRPr kumimoji="0" lang="ru-RU" sz="2400" b="1" i="0" u="none" strike="noStrike" cap="none" normalizeH="0" baseline="0" dirty="0" smtClean="0">
              <a:ln>
                <a:solidFill>
                  <a:schemeClr val="accent6">
                    <a:lumMod val="50000"/>
                  </a:schemeClr>
                </a:solidFill>
              </a:ln>
              <a:solidFill>
                <a:schemeClr val="tx1"/>
              </a:solidFill>
              <a:effectLst/>
              <a:latin typeface="Arial" pitchFamily="34" charset="0"/>
              <a:cs typeface="Arial" pitchFamily="34" charset="0"/>
            </a:endParaRPr>
          </a:p>
        </p:txBody>
      </p:sp>
      <p:pic>
        <p:nvPicPr>
          <p:cNvPr id="5122" name="Picture 2" descr="Картинки по запросу уроки гигиены полости рт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88" y="2988695"/>
            <a:ext cx="5797135" cy="38647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5124" name="Picture 4" descr="Похожее изображение"/>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9806" y="3786425"/>
            <a:ext cx="3265174" cy="2269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876572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
          <p:cNvSpPr>
            <a:spLocks noChangeArrowheads="1"/>
          </p:cNvSpPr>
          <p:nvPr/>
        </p:nvSpPr>
        <p:spPr bwMode="auto">
          <a:xfrm>
            <a:off x="3926485" y="67767"/>
            <a:ext cx="4752528" cy="163121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Char char="•"/>
              <a:tabLst>
                <a:tab pos="685800" algn="l"/>
              </a:tabLst>
            </a:pPr>
            <a:r>
              <a:rPr kumimoji="0" lang="ru-RU" sz="2000" b="1" i="0" u="none" strike="noStrike" cap="none" normalizeH="0" baseline="0" dirty="0" smtClean="0">
                <a:ln>
                  <a:solidFill>
                    <a:schemeClr val="tx2"/>
                  </a:solidFill>
                </a:ln>
                <a:solidFill>
                  <a:schemeClr val="tx1"/>
                </a:solidFill>
                <a:effectLst/>
                <a:latin typeface="Arial" pitchFamily="34" charset="0"/>
                <a:ea typeface="Times New Roman" pitchFamily="18" charset="0"/>
                <a:cs typeface="Arial" pitchFamily="34" charset="0"/>
              </a:rPr>
              <a:t>Индивидуальные профилактические процедуры школьникам на приеме у врача-стоматолога и/или гигиениста стоматологического: </a:t>
            </a:r>
            <a:endParaRPr kumimoji="0" lang="ru-RU" sz="900" b="1" i="0" u="none" strike="noStrike" cap="none" normalizeH="0" baseline="0" dirty="0" smtClean="0">
              <a:ln>
                <a:solidFill>
                  <a:schemeClr val="tx2"/>
                </a:solidFill>
              </a:ln>
              <a:solidFill>
                <a:schemeClr val="tx1"/>
              </a:solidFill>
              <a:effectLst/>
              <a:latin typeface="Arial" pitchFamily="34" charset="0"/>
              <a:cs typeface="Arial" pitchFamily="34" charset="0"/>
            </a:endParaRPr>
          </a:p>
        </p:txBody>
      </p:sp>
      <p:pic>
        <p:nvPicPr>
          <p:cNvPr id="6146" name="Picture 2" descr="Картинки по запросу уроки гигиены полости рт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582" y="1698983"/>
            <a:ext cx="4751099" cy="237555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Картинки по запросу уроки гигиены полости рта"/>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6" y="67767"/>
            <a:ext cx="3655228" cy="364926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Картинки по запросу контроль чистки зубов"/>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251" y="4047390"/>
            <a:ext cx="4472198" cy="2683319"/>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4854887" y="4653136"/>
            <a:ext cx="3824126" cy="1754326"/>
          </a:xfrm>
          <a:prstGeom prst="rect">
            <a:avLst/>
          </a:prstGeom>
        </p:spPr>
        <p:txBody>
          <a:bodyPr wrap="square">
            <a:spAutoFit/>
          </a:bodyPr>
          <a:lstStyle/>
          <a:p>
            <a:r>
              <a:rPr lang="ru-RU" b="1" dirty="0">
                <a:ln>
                  <a:solidFill>
                    <a:srgbClr val="7030A0"/>
                  </a:solidFill>
                </a:ln>
              </a:rPr>
              <a:t>контроль и обучение чистке зубов, удаление зубного налета и камня, аппликация раствора фторида, коррекция привычек питания.</a:t>
            </a:r>
          </a:p>
        </p:txBody>
      </p:sp>
    </p:spTree>
    <p:extLst>
      <p:ext uri="{BB962C8B-B14F-4D97-AF65-F5344CB8AC3E}">
        <p14:creationId xmlns:p14="http://schemas.microsoft.com/office/powerpoint/2010/main" val="58716251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1"/>
          <p:cNvSpPr>
            <a:spLocks noChangeArrowheads="1"/>
          </p:cNvSpPr>
          <p:nvPr/>
        </p:nvSpPr>
        <p:spPr bwMode="auto">
          <a:xfrm>
            <a:off x="107504" y="-26513"/>
            <a:ext cx="8928992" cy="34163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450850" algn="just" fontAlgn="base">
              <a:spcBef>
                <a:spcPct val="0"/>
              </a:spcBef>
              <a:spcAft>
                <a:spcPct val="0"/>
              </a:spcAft>
              <a:tabLst>
                <a:tab pos="457200" algn="l"/>
              </a:tabLst>
            </a:pPr>
            <a:r>
              <a:rPr lang="fr-FR" sz="3600" b="1" i="1" dirty="0" smtClean="0">
                <a:solidFill>
                  <a:srgbClr val="7030A0"/>
                </a:solidFill>
                <a:ea typeface="Times New Roman" pitchFamily="18" charset="0"/>
                <a:cs typeface="Arial" pitchFamily="34" charset="0"/>
              </a:rPr>
              <a:t>Matériaux:</a:t>
            </a:r>
          </a:p>
          <a:p>
            <a:pPr lvl="0" indent="450850" algn="just" fontAlgn="base">
              <a:spcBef>
                <a:spcPct val="0"/>
              </a:spcBef>
              <a:spcAft>
                <a:spcPct val="0"/>
              </a:spcAft>
              <a:tabLst>
                <a:tab pos="457200" algn="l"/>
              </a:tabLst>
            </a:pPr>
            <a:r>
              <a:rPr lang="ru-RU" sz="2000" b="1" i="1" dirty="0" smtClean="0">
                <a:solidFill>
                  <a:srgbClr val="FF0000"/>
                </a:solidFill>
                <a:ea typeface="Times New Roman" pitchFamily="18" charset="0"/>
                <a:cs typeface="Arial" pitchFamily="34" charset="0"/>
              </a:rPr>
              <a:t>* </a:t>
            </a:r>
            <a:r>
              <a:rPr lang="fr-FR" sz="2000" b="1" i="1" dirty="0" smtClean="0">
                <a:solidFill>
                  <a:srgbClr val="FF0000"/>
                </a:solidFill>
                <a:ea typeface="Times New Roman" pitchFamily="18" charset="0"/>
                <a:cs typeface="Arial" pitchFamily="34" charset="0"/>
              </a:rPr>
              <a:t>Outil pour les médecins-dentistes </a:t>
            </a:r>
          </a:p>
          <a:p>
            <a:pPr lvl="0" indent="450850" algn="just" fontAlgn="base">
              <a:spcBef>
                <a:spcPct val="0"/>
              </a:spcBef>
              <a:spcAft>
                <a:spcPct val="0"/>
              </a:spcAft>
              <a:tabLst>
                <a:tab pos="457200" algn="l"/>
              </a:tabLst>
            </a:pPr>
            <a:r>
              <a:rPr lang="ru-RU" sz="2000" b="1" i="1" dirty="0" smtClean="0">
                <a:solidFill>
                  <a:srgbClr val="FF0000"/>
                </a:solidFill>
                <a:ea typeface="Times New Roman" pitchFamily="18" charset="0"/>
                <a:cs typeface="Arial" pitchFamily="34" charset="0"/>
              </a:rPr>
              <a:t>* </a:t>
            </a:r>
            <a:r>
              <a:rPr lang="fr-FR" sz="2000" b="1" i="1" dirty="0" smtClean="0">
                <a:solidFill>
                  <a:srgbClr val="FF0000"/>
                </a:solidFill>
                <a:ea typeface="Times New Roman" pitchFamily="18" charset="0"/>
                <a:cs typeface="Arial" pitchFamily="34" charset="0"/>
              </a:rPr>
              <a:t>Conférence pour les médecins-dentistes </a:t>
            </a:r>
          </a:p>
          <a:p>
            <a:pPr lvl="0" indent="450850" algn="just" fontAlgn="base">
              <a:spcBef>
                <a:spcPct val="0"/>
              </a:spcBef>
              <a:spcAft>
                <a:spcPct val="0"/>
              </a:spcAft>
              <a:tabLst>
                <a:tab pos="457200" algn="l"/>
              </a:tabLst>
            </a:pPr>
            <a:r>
              <a:rPr lang="ru-RU" sz="2000" b="1" i="1" dirty="0" smtClean="0">
                <a:solidFill>
                  <a:srgbClr val="FF0000"/>
                </a:solidFill>
                <a:ea typeface="Times New Roman" pitchFamily="18" charset="0"/>
                <a:cs typeface="Arial" pitchFamily="34" charset="0"/>
              </a:rPr>
              <a:t>* </a:t>
            </a:r>
            <a:r>
              <a:rPr lang="fr-FR" sz="2000" b="1" i="1" dirty="0" smtClean="0">
                <a:solidFill>
                  <a:srgbClr val="FF0000"/>
                </a:solidFill>
                <a:ea typeface="Times New Roman" pitchFamily="18" charset="0"/>
                <a:cs typeface="Arial" pitchFamily="34" charset="0"/>
              </a:rPr>
              <a:t>Conférence pour les enseignants de l'école </a:t>
            </a:r>
          </a:p>
          <a:p>
            <a:pPr lvl="0" indent="450850" algn="just" fontAlgn="base">
              <a:spcBef>
                <a:spcPct val="0"/>
              </a:spcBef>
              <a:spcAft>
                <a:spcPct val="0"/>
              </a:spcAft>
              <a:tabLst>
                <a:tab pos="457200" algn="l"/>
              </a:tabLst>
            </a:pPr>
            <a:r>
              <a:rPr lang="ru-RU" sz="2000" b="1" i="1" dirty="0" smtClean="0">
                <a:solidFill>
                  <a:srgbClr val="FF0000"/>
                </a:solidFill>
                <a:ea typeface="Times New Roman" pitchFamily="18" charset="0"/>
                <a:cs typeface="Arial" pitchFamily="34" charset="0"/>
              </a:rPr>
              <a:t>* </a:t>
            </a:r>
            <a:r>
              <a:rPr lang="fr-FR" sz="2000" b="1" i="1" dirty="0" smtClean="0">
                <a:solidFill>
                  <a:srgbClr val="FF0000"/>
                </a:solidFill>
                <a:ea typeface="Times New Roman" pitchFamily="18" charset="0"/>
                <a:cs typeface="Arial" pitchFamily="34" charset="0"/>
              </a:rPr>
              <a:t>Série d'affiches pour les élèves </a:t>
            </a:r>
          </a:p>
          <a:p>
            <a:pPr lvl="0" indent="450850" algn="just" fontAlgn="base">
              <a:spcBef>
                <a:spcPct val="0"/>
              </a:spcBef>
              <a:spcAft>
                <a:spcPct val="0"/>
              </a:spcAft>
              <a:tabLst>
                <a:tab pos="457200" algn="l"/>
              </a:tabLst>
            </a:pPr>
            <a:r>
              <a:rPr lang="ru-RU" sz="2000" b="1" i="1" dirty="0" smtClean="0">
                <a:solidFill>
                  <a:srgbClr val="FF0000"/>
                </a:solidFill>
                <a:ea typeface="Times New Roman" pitchFamily="18" charset="0"/>
                <a:cs typeface="Arial" pitchFamily="34" charset="0"/>
              </a:rPr>
              <a:t>* </a:t>
            </a:r>
            <a:r>
              <a:rPr lang="fr-FR" sz="2000" b="1" i="1" dirty="0" smtClean="0">
                <a:solidFill>
                  <a:srgbClr val="FF0000"/>
                </a:solidFill>
                <a:ea typeface="Times New Roman" pitchFamily="18" charset="0"/>
                <a:cs typeface="Arial" pitchFamily="34" charset="0"/>
              </a:rPr>
              <a:t>Mémo pour les parents d'élèves </a:t>
            </a:r>
          </a:p>
          <a:p>
            <a:pPr lvl="0" indent="450850" algn="just" fontAlgn="base">
              <a:spcBef>
                <a:spcPct val="0"/>
              </a:spcBef>
              <a:spcAft>
                <a:spcPct val="0"/>
              </a:spcAft>
              <a:tabLst>
                <a:tab pos="457200" algn="l"/>
              </a:tabLst>
            </a:pPr>
            <a:r>
              <a:rPr lang="ru-RU" sz="2000" b="1" i="1" dirty="0" smtClean="0">
                <a:solidFill>
                  <a:srgbClr val="FF0000"/>
                </a:solidFill>
                <a:ea typeface="Times New Roman" pitchFamily="18" charset="0"/>
                <a:cs typeface="Arial" pitchFamily="34" charset="0"/>
              </a:rPr>
              <a:t>* </a:t>
            </a:r>
            <a:r>
              <a:rPr lang="fr-FR" sz="2000" b="1" i="1" dirty="0" smtClean="0">
                <a:solidFill>
                  <a:srgbClr val="FF0000"/>
                </a:solidFill>
                <a:ea typeface="Times New Roman" pitchFamily="18" charset="0"/>
                <a:cs typeface="Arial" pitchFamily="34" charset="0"/>
              </a:rPr>
              <a:t>Mémo pour les écoliers de 4 à 8 classes </a:t>
            </a:r>
          </a:p>
          <a:p>
            <a:pPr lvl="0" indent="450850" algn="just" fontAlgn="base">
              <a:spcBef>
                <a:spcPct val="0"/>
              </a:spcBef>
              <a:spcAft>
                <a:spcPct val="0"/>
              </a:spcAft>
              <a:tabLst>
                <a:tab pos="457200" algn="l"/>
              </a:tabLst>
            </a:pPr>
            <a:r>
              <a:rPr lang="ru-RU" sz="2000" b="1" i="1" dirty="0" smtClean="0">
                <a:solidFill>
                  <a:srgbClr val="FF0000"/>
                </a:solidFill>
                <a:ea typeface="Times New Roman" pitchFamily="18" charset="0"/>
                <a:cs typeface="Arial" pitchFamily="34" charset="0"/>
              </a:rPr>
              <a:t> * </a:t>
            </a:r>
            <a:r>
              <a:rPr lang="fr-FR" sz="2000" b="1" i="1" dirty="0" smtClean="0">
                <a:solidFill>
                  <a:srgbClr val="FF0000"/>
                </a:solidFill>
                <a:ea typeface="Times New Roman" pitchFamily="18" charset="0"/>
                <a:cs typeface="Arial" pitchFamily="34" charset="0"/>
              </a:rPr>
              <a:t>Rappel pour les élèves de 9 à 11 classes </a:t>
            </a:r>
          </a:p>
          <a:p>
            <a:pPr lvl="0" indent="450850" algn="just" fontAlgn="base">
              <a:spcBef>
                <a:spcPct val="0"/>
              </a:spcBef>
              <a:spcAft>
                <a:spcPct val="0"/>
              </a:spcAft>
              <a:tabLst>
                <a:tab pos="457200" algn="l"/>
              </a:tabLst>
            </a:pPr>
            <a:r>
              <a:rPr lang="ru-RU" sz="2000" b="1" i="1" dirty="0" smtClean="0">
                <a:solidFill>
                  <a:srgbClr val="FF0000"/>
                </a:solidFill>
                <a:ea typeface="Times New Roman" pitchFamily="18" charset="0"/>
                <a:cs typeface="Arial" pitchFamily="34" charset="0"/>
              </a:rPr>
              <a:t>* </a:t>
            </a:r>
            <a:r>
              <a:rPr lang="fr-FR" sz="2000" b="1" i="1" dirty="0" smtClean="0">
                <a:solidFill>
                  <a:srgbClr val="FF0000"/>
                </a:solidFill>
                <a:ea typeface="Times New Roman" pitchFamily="18" charset="0"/>
                <a:cs typeface="Arial" pitchFamily="34" charset="0"/>
              </a:rPr>
              <a:t>Le modèle de la mâchoire et des échantillons de produits d'hygiène</a:t>
            </a:r>
            <a:endParaRPr kumimoji="0" lang="ru-RU" sz="2800" b="1" i="0" u="none" strike="noStrike" cap="none" normalizeH="0" baseline="0" dirty="0" smtClean="0">
              <a:ln>
                <a:noFill/>
              </a:ln>
              <a:solidFill>
                <a:srgbClr val="FF0000"/>
              </a:solidFill>
              <a:effectLst/>
              <a:cs typeface="Arial" pitchFamily="34" charset="0"/>
            </a:endParaRPr>
          </a:p>
        </p:txBody>
      </p:sp>
      <p:pic>
        <p:nvPicPr>
          <p:cNvPr id="3" name="Picture 2" descr="Картинки по запросу памятка для взрослого населения по профилактике кариеса зубов"/>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37241"/>
            <a:ext cx="8776094" cy="3549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67232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
          <p:cNvSpPr>
            <a:spLocks noChangeArrowheads="1"/>
          </p:cNvSpPr>
          <p:nvPr/>
        </p:nvSpPr>
        <p:spPr bwMode="auto">
          <a:xfrm>
            <a:off x="0" y="55202"/>
            <a:ext cx="9036496" cy="33547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450850" algn="just" fontAlgn="base">
              <a:spcBef>
                <a:spcPct val="0"/>
              </a:spcBef>
              <a:spcAft>
                <a:spcPct val="0"/>
              </a:spcAft>
            </a:pPr>
            <a:r>
              <a:rPr lang="fr-FR" sz="3200" b="1" dirty="0" smtClean="0">
                <a:solidFill>
                  <a:srgbClr val="FF0000"/>
                </a:solidFill>
                <a:ea typeface="Times New Roman" pitchFamily="18" charset="0"/>
                <a:cs typeface="Arial" pitchFamily="34" charset="0"/>
              </a:rPr>
              <a:t>Les jeunes de 15 à 18 – 25 ans</a:t>
            </a:r>
          </a:p>
          <a:p>
            <a:pPr lvl="0" indent="450850" algn="just" fontAlgn="base">
              <a:spcBef>
                <a:spcPct val="0"/>
              </a:spcBef>
              <a:spcAft>
                <a:spcPct val="0"/>
              </a:spcAft>
            </a:pPr>
            <a:r>
              <a:rPr lang="fr-FR" b="1" dirty="0" smtClean="0">
                <a:ln>
                  <a:solidFill>
                    <a:srgbClr val="7030A0"/>
                  </a:solidFill>
                </a:ln>
                <a:ea typeface="Times New Roman" pitchFamily="18" charset="0"/>
                <a:cs typeface="Arial" pitchFamily="34" charset="0"/>
              </a:rPr>
              <a:t>L'hygiène de la bouche est menée de façon indépendante, deux fois par jour à l'aide d'une brosse à dents souple ou de dureté moyenne et d'un dentifrice au fluor. </a:t>
            </a:r>
            <a:r>
              <a:rPr lang="fr-FR" b="1" dirty="0" smtClean="0">
                <a:ln>
                  <a:solidFill>
                    <a:srgbClr val="C00000"/>
                  </a:solidFill>
                </a:ln>
                <a:ea typeface="Times New Roman" pitchFamily="18" charset="0"/>
                <a:cs typeface="Arial" pitchFamily="34" charset="0"/>
              </a:rPr>
              <a:t>Sur le conseil du médecin-dentiste et/ou hygiéniste dentaire, vous pouvez utiliser des produits d'hygiène buccale, tels que fils dentaires, brosses, cure-dents. </a:t>
            </a:r>
            <a:r>
              <a:rPr lang="fr-FR" b="1" dirty="0" smtClean="0">
                <a:ea typeface="Times New Roman" pitchFamily="18" charset="0"/>
                <a:cs typeface="Arial" pitchFamily="34" charset="0"/>
              </a:rPr>
              <a:t>Le médecin-dentiste et/ou l'hygiéniste dentaire détient le statut d'inscription dentaires, commandée par le brossage des dents, procède à la correction des compétences d'hygiène des soins, crée un plan individuel de prévention des maladies dentaires. Pour les patients avec ортодонтическими et orthopédiques conceptions dans la bouche recommandé de techniques spéciales d'hygiène des soins.</a:t>
            </a:r>
            <a:endParaRPr kumimoji="0" lang="ru-RU" sz="2400" b="0" i="0" u="none" strike="noStrike" cap="none" normalizeH="0" baseline="0" dirty="0" smtClean="0">
              <a:ln>
                <a:noFill/>
              </a:ln>
              <a:solidFill>
                <a:schemeClr val="tx1"/>
              </a:solidFill>
              <a:effectLst/>
              <a:cs typeface="Arial" pitchFamily="34" charset="0"/>
            </a:endParaRPr>
          </a:p>
        </p:txBody>
      </p:sp>
      <p:pic>
        <p:nvPicPr>
          <p:cNvPr id="3" name="Picture 6" descr="Картинки по запросу зубные ершик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2" y="3430014"/>
            <a:ext cx="4788187" cy="3239345"/>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3645024"/>
            <a:ext cx="3871913" cy="290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515227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Похожее изображени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3264721"/>
            <a:ext cx="4673600" cy="3505200"/>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Картинки по запросу зубные пасты с фтором"/>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0908" y="3861048"/>
            <a:ext cx="5006613" cy="252028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56321" name="Rectangle 1"/>
          <p:cNvSpPr>
            <a:spLocks noChangeArrowheads="1"/>
          </p:cNvSpPr>
          <p:nvPr/>
        </p:nvSpPr>
        <p:spPr bwMode="auto">
          <a:xfrm>
            <a:off x="0" y="211025"/>
            <a:ext cx="9001156" cy="34163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smtClean="0">
                <a:ln>
                  <a:solidFill>
                    <a:schemeClr val="accent3">
                      <a:lumMod val="50000"/>
                    </a:schemeClr>
                  </a:solidFill>
                </a:ln>
                <a:solidFill>
                  <a:schemeClr val="tx1"/>
                </a:solidFill>
                <a:effectLst/>
                <a:latin typeface="Arial" pitchFamily="34" charset="0"/>
                <a:ea typeface="Times New Roman" pitchFamily="18" charset="0"/>
                <a:cs typeface="Arial" pitchFamily="34" charset="0"/>
              </a:rPr>
              <a:t>В учебных заведениях или на производстве молодые люди могут участвовать в профилактических обследованиях, во время которых  врач-стоматолог и/или гигиенист стоматологический определит гигиенический индекс и даст совет по улучшению чистки зубов и соблюдению правил гигиены рта.</a:t>
            </a:r>
            <a:endParaRPr kumimoji="0" lang="ru-RU" sz="1000" b="1" i="0" u="none" strike="noStrike" cap="none" normalizeH="0" baseline="0" dirty="0" smtClean="0">
              <a:ln>
                <a:solidFill>
                  <a:schemeClr val="accent3">
                    <a:lumMod val="50000"/>
                  </a:schemeClr>
                </a:solidFill>
              </a:ln>
              <a:solidFill>
                <a:schemeClr val="tx1"/>
              </a:solidFill>
              <a:effectLst/>
              <a:latin typeface="Arial" pitchFamily="34" charset="0"/>
              <a:cs typeface="Arial" pitchFamily="34" charset="0"/>
            </a:endParaRPr>
          </a:p>
          <a:p>
            <a:pPr marL="0" marR="0" lvl="0" indent="450850" algn="just" defTabSz="914400" rtl="0" eaLnBrk="0" fontAlgn="base" latinLnBrk="0" hangingPunct="0">
              <a:lnSpc>
                <a:spcPct val="100000"/>
              </a:lnSpc>
              <a:spcBef>
                <a:spcPct val="0"/>
              </a:spcBef>
              <a:spcAft>
                <a:spcPct val="0"/>
              </a:spcAft>
              <a:buClrTx/>
              <a:buSzTx/>
              <a:buFontTx/>
              <a:buNone/>
              <a:tabLst/>
            </a:pPr>
            <a:r>
              <a:rPr kumimoji="0" lang="ru-RU"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Локальная фторидпрофилактика осуществляется при чистке зубов фторидсодержащей зубной пастой с концентрацией ион-фтора 1000 – 1500 ppm (0.1 – 0.15%).</a:t>
            </a:r>
            <a:endParaRPr kumimoji="0" lang="ru-RU" sz="3200" b="1"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429490290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Картинки по запросу памятка для взрослого населения по профилактике кариеса зубов"/>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8340" y="2717747"/>
            <a:ext cx="5715000" cy="414337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5297" name="Rectangle 1"/>
          <p:cNvSpPr>
            <a:spLocks noChangeArrowheads="1"/>
          </p:cNvSpPr>
          <p:nvPr/>
        </p:nvSpPr>
        <p:spPr bwMode="auto">
          <a:xfrm>
            <a:off x="-30266" y="240362"/>
            <a:ext cx="9144000" cy="29238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Режим питания регулируется самостоятельно по совету врача-стоматолога и/или гигиениста стоматологического: прием пищи не более 5-6 раз в день. Советы по питанию дает врач-стоматолог и/или гигиенист стоматологический во время приема по обращаемости или во время профилактических осмотров. </a:t>
            </a:r>
            <a:r>
              <a:rPr kumimoji="0" lang="ru-RU" sz="2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Важна роль брошюр и памяток по питанию, которые могут быть получены при посещении стоматологического кабинета или Центра здоровья.</a:t>
            </a:r>
            <a:endParaRPr kumimoji="0" lang="ru-RU" sz="3200" b="1" i="0" u="none" strike="noStrike" cap="none" normalizeH="0" baseline="0" dirty="0" smtClean="0">
              <a:ln>
                <a:noFill/>
              </a:ln>
              <a:solidFill>
                <a:schemeClr val="tx1"/>
              </a:solidFill>
              <a:effectLst/>
              <a:latin typeface="Arial" pitchFamily="34" charset="0"/>
              <a:cs typeface="Arial" pitchFamily="34" charset="0"/>
            </a:endParaRPr>
          </a:p>
        </p:txBody>
      </p:sp>
      <p:pic>
        <p:nvPicPr>
          <p:cNvPr id="10244" name="Picture 4" descr="Картинки по запросу рациональное питание"/>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86" y="4056468"/>
            <a:ext cx="3246260" cy="2160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841147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1"/>
          <p:cNvSpPr>
            <a:spLocks noChangeArrowheads="1"/>
          </p:cNvSpPr>
          <p:nvPr/>
        </p:nvSpPr>
        <p:spPr bwMode="auto">
          <a:xfrm>
            <a:off x="31513" y="116632"/>
            <a:ext cx="8929718" cy="26776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ctr" defTabSz="914400" rtl="0" eaLnBrk="1" fontAlgn="base" latinLnBrk="0" hangingPunct="1">
              <a:lnSpc>
                <a:spcPct val="100000"/>
              </a:lnSpc>
              <a:spcBef>
                <a:spcPct val="0"/>
              </a:spcBef>
              <a:spcAft>
                <a:spcPct val="0"/>
              </a:spcAft>
              <a:buClrTx/>
              <a:buSzTx/>
              <a:buFontTx/>
              <a:buNone/>
              <a:tabLst>
                <a:tab pos="685800" algn="l"/>
              </a:tabLst>
            </a:pPr>
            <a:r>
              <a:rPr kumimoji="0" lang="ru-RU" sz="2800" b="1" i="0" u="none" strike="noStrike" normalizeH="0" baseline="0" dirty="0" smtClean="0">
                <a:ln w="10541" cmpd="sng">
                  <a:solidFill>
                    <a:schemeClr val="accent6">
                      <a:lumMod val="5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Times New Roman" pitchFamily="18" charset="0"/>
                <a:cs typeface="Arial" pitchFamily="34" charset="0"/>
              </a:rPr>
              <a:t>План реализации программы для молодых людей с 15\18 до 25 лет</a:t>
            </a:r>
            <a:endParaRPr kumimoji="0" lang="ru-RU" sz="1050" b="1" i="0" u="none" strike="noStrike" normalizeH="0" baseline="0" dirty="0" smtClean="0">
              <a:ln w="10541" cmpd="sng">
                <a:solidFill>
                  <a:schemeClr val="accent6">
                    <a:lumMod val="5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endParaRPr>
          </a:p>
          <a:p>
            <a:pPr marL="0" marR="0" lvl="0" indent="450850" algn="just" defTabSz="914400" rtl="0" eaLnBrk="0" fontAlgn="base" latinLnBrk="0" hangingPunct="0">
              <a:lnSpc>
                <a:spcPct val="100000"/>
              </a:lnSpc>
              <a:spcBef>
                <a:spcPct val="0"/>
              </a:spcBef>
              <a:spcAft>
                <a:spcPct val="0"/>
              </a:spcAft>
              <a:buClrTx/>
              <a:buSzTx/>
              <a:buFontTx/>
              <a:buNone/>
              <a:tabLst>
                <a:tab pos="685800" algn="l"/>
              </a:tabLst>
            </a:pPr>
            <a:r>
              <a:rPr kumimoji="0" lang="ru-RU" sz="16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Мероприятия:</a:t>
            </a:r>
            <a:endParaRPr kumimoji="0" lang="ru-RU" sz="700" b="1" i="0" u="none" strike="noStrike" cap="none" normalizeH="0" baseline="0" dirty="0" smtClean="0">
              <a:ln>
                <a:noFill/>
              </a:ln>
              <a:solidFill>
                <a:schemeClr val="tx1"/>
              </a:solidFill>
              <a:effectLst/>
              <a:latin typeface="Arial" pitchFamily="34" charset="0"/>
              <a:cs typeface="Arial" pitchFamily="34" charset="0"/>
            </a:endParaRPr>
          </a:p>
          <a:p>
            <a:pPr marL="0" marR="0" lvl="0" indent="450850" algn="just" defTabSz="914400" rtl="0" eaLnBrk="0" fontAlgn="base" latinLnBrk="0" hangingPunct="0">
              <a:lnSpc>
                <a:spcPct val="100000"/>
              </a:lnSpc>
              <a:spcBef>
                <a:spcPct val="0"/>
              </a:spcBef>
              <a:spcAft>
                <a:spcPct val="0"/>
              </a:spcAft>
              <a:buClrTx/>
              <a:buSzTx/>
              <a:buFontTx/>
              <a:buChar char="•"/>
              <a:tabLst>
                <a:tab pos="685800" algn="l"/>
              </a:tabLst>
            </a:pPr>
            <a:r>
              <a:rPr kumimoji="0" lang="ru-RU"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Обучение молодых людей на приеме у врача-стоматолога и/или гигиениста стоматологического:</a:t>
            </a:r>
            <a:endParaRPr kumimoji="0" lang="ru-RU" sz="700" b="1" i="0" u="none" strike="noStrike" cap="none" normalizeH="0" baseline="0" dirty="0" smtClean="0">
              <a:ln>
                <a:noFill/>
              </a:ln>
              <a:solidFill>
                <a:schemeClr val="tx1"/>
              </a:solidFill>
              <a:effectLst/>
              <a:latin typeface="Arial" pitchFamily="34" charset="0"/>
              <a:cs typeface="Arial" pitchFamily="34" charset="0"/>
            </a:endParaRPr>
          </a:p>
          <a:p>
            <a:pPr marL="457200" marR="0" lvl="1" indent="0" algn="just" defTabSz="914400" rtl="0" eaLnBrk="0" fontAlgn="base" latinLnBrk="0" hangingPunct="0">
              <a:lnSpc>
                <a:spcPct val="100000"/>
              </a:lnSpc>
              <a:spcBef>
                <a:spcPct val="0"/>
              </a:spcBef>
              <a:spcAft>
                <a:spcPct val="0"/>
              </a:spcAft>
              <a:buClrTx/>
              <a:buSzTx/>
              <a:buFont typeface="Symbol" pitchFamily="18" charset="2"/>
              <a:buChar char=""/>
              <a:tabLst>
                <a:tab pos="685800" algn="l"/>
              </a:tabLst>
            </a:pPr>
            <a:r>
              <a:rPr kumimoji="0" lang="ru-RU"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контроль гигиены, правила чистки зубов, выбор фторидсодержащей зубной пасты, советы по здоровому питанию. </a:t>
            </a:r>
            <a:endParaRPr kumimoji="0" lang="ru-RU" sz="700" b="1" i="0" u="none" strike="noStrike" cap="none" normalizeH="0" baseline="0" dirty="0" smtClean="0">
              <a:ln>
                <a:noFill/>
              </a:ln>
              <a:solidFill>
                <a:schemeClr val="tx1"/>
              </a:solidFill>
              <a:effectLst/>
              <a:latin typeface="Arial" pitchFamily="34" charset="0"/>
              <a:cs typeface="Arial" pitchFamily="34" charset="0"/>
            </a:endParaRPr>
          </a:p>
          <a:p>
            <a:pPr marL="457200" marR="0" lvl="1" indent="0" algn="just" defTabSz="914400" rtl="0" eaLnBrk="0" fontAlgn="base" latinLnBrk="0" hangingPunct="0">
              <a:lnSpc>
                <a:spcPct val="100000"/>
              </a:lnSpc>
              <a:spcBef>
                <a:spcPct val="0"/>
              </a:spcBef>
              <a:spcAft>
                <a:spcPct val="0"/>
              </a:spcAft>
              <a:buClrTx/>
              <a:buSzTx/>
              <a:buFont typeface="Symbol" pitchFamily="18" charset="2"/>
              <a:buChar char=""/>
              <a:tabLst>
                <a:tab pos="685800" algn="l"/>
              </a:tabLst>
            </a:pPr>
            <a:r>
              <a:rPr kumimoji="0" lang="ru-RU"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воспитание потребности к соблюдению здоровых привычек, на основе знания о духовно-нравственных качествах личности.</a:t>
            </a:r>
            <a:endParaRPr kumimoji="0" lang="ru-RU" sz="2000" b="1" i="0" u="none" strike="noStrike" cap="none" normalizeH="0" baseline="0" dirty="0" smtClean="0">
              <a:ln>
                <a:noFill/>
              </a:ln>
              <a:solidFill>
                <a:schemeClr val="tx1"/>
              </a:solidFill>
              <a:effectLst/>
              <a:latin typeface="Arial" pitchFamily="34" charset="0"/>
              <a:cs typeface="Arial" pitchFamily="34" charset="0"/>
            </a:endParaRPr>
          </a:p>
        </p:txBody>
      </p:sp>
      <p:pic>
        <p:nvPicPr>
          <p:cNvPr id="13314" name="Picture 2" descr="Похожее изображени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1880" y="2804486"/>
            <a:ext cx="5256584" cy="3942438"/>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Похожее изображение"/>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624" y="2847413"/>
            <a:ext cx="3292605" cy="2247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608522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Похожее изображени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1465" y="1665968"/>
            <a:ext cx="5580881" cy="4188279"/>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Картинки по запросу контролируемая чистка зубов"/>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924" y="3342566"/>
            <a:ext cx="3810000" cy="2181226"/>
          </a:xfrm>
          <a:prstGeom prst="rect">
            <a:avLst/>
          </a:prstGeom>
          <a:noFill/>
          <a:extLst>
            <a:ext uri="{909E8E84-426E-40DD-AFC4-6F175D3DCCD1}">
              <a14:hiddenFill xmlns:a14="http://schemas.microsoft.com/office/drawing/2010/main">
                <a:solidFill>
                  <a:srgbClr val="FFFFFF"/>
                </a:solidFill>
              </a14:hiddenFill>
            </a:ext>
          </a:extLst>
        </p:spPr>
      </p:pic>
      <p:sp>
        <p:nvSpPr>
          <p:cNvPr id="53249" name="Rectangle 1"/>
          <p:cNvSpPr>
            <a:spLocks noChangeArrowheads="1"/>
          </p:cNvSpPr>
          <p:nvPr/>
        </p:nvSpPr>
        <p:spPr bwMode="auto">
          <a:xfrm>
            <a:off x="102924" y="126410"/>
            <a:ext cx="9029422" cy="163121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Char char="•"/>
              <a:tabLst>
                <a:tab pos="685800" algn="l"/>
              </a:tabLst>
            </a:pPr>
            <a:r>
              <a:rPr kumimoji="0" lang="ru-RU" sz="2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Индивидуальные профилактические процедуры на приеме у врача-стоматолога и/или гигиениста стоматологического:</a:t>
            </a:r>
            <a:endParaRPr kumimoji="0" lang="ru-RU" sz="900" b="1" i="0" u="none" strike="noStrike" cap="none" normalizeH="0" baseline="0" dirty="0" smtClean="0">
              <a:ln>
                <a:noFill/>
              </a:ln>
              <a:solidFill>
                <a:schemeClr val="tx1"/>
              </a:solidFill>
              <a:effectLst/>
              <a:latin typeface="Arial" pitchFamily="34" charset="0"/>
              <a:cs typeface="Arial" pitchFamily="34" charset="0"/>
            </a:endParaRPr>
          </a:p>
          <a:p>
            <a:pPr marL="457200" marR="0" lvl="1" indent="0" algn="just" defTabSz="914400" rtl="0" eaLnBrk="0" fontAlgn="base" latinLnBrk="0" hangingPunct="0">
              <a:lnSpc>
                <a:spcPct val="100000"/>
              </a:lnSpc>
              <a:spcBef>
                <a:spcPct val="0"/>
              </a:spcBef>
              <a:spcAft>
                <a:spcPct val="0"/>
              </a:spcAft>
              <a:buClrTx/>
              <a:buSzTx/>
              <a:buFont typeface="Symbol" pitchFamily="18" charset="2"/>
              <a:buChar char=""/>
              <a:tabLst>
                <a:tab pos="685800" algn="l"/>
              </a:tabLst>
            </a:pPr>
            <a:r>
              <a:rPr kumimoji="0" lang="ru-RU" sz="2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контроль гигиены, правила чистки зубов, выбор фторидсодержащей зубной пасты, советы по здоровому питанию; </a:t>
            </a:r>
            <a:endParaRPr kumimoji="0" lang="ru-RU" sz="900" b="1" i="0" u="none" strike="noStrike" cap="none" normalizeH="0" baseline="0" dirty="0" smtClean="0">
              <a:ln>
                <a:noFill/>
              </a:ln>
              <a:solidFill>
                <a:schemeClr val="tx1"/>
              </a:solidFill>
              <a:effectLst/>
              <a:latin typeface="Arial" pitchFamily="34" charset="0"/>
              <a:cs typeface="Arial" pitchFamily="34" charset="0"/>
            </a:endParaRPr>
          </a:p>
        </p:txBody>
      </p:sp>
      <p:pic>
        <p:nvPicPr>
          <p:cNvPr id="14340" name="Picture 4" descr="Картинки по запросу контролируемая чистка зубов"/>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5298432"/>
            <a:ext cx="5523447" cy="1359619"/>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323528" y="2563163"/>
            <a:ext cx="2933867" cy="646331"/>
          </a:xfrm>
          <a:prstGeom prst="rect">
            <a:avLst/>
          </a:prstGeom>
        </p:spPr>
        <p:txBody>
          <a:bodyPr wrap="square">
            <a:spAutoFit/>
          </a:bodyPr>
          <a:lstStyle/>
          <a:p>
            <a:pPr marL="285750" indent="-285750">
              <a:buFont typeface="Arial" panose="020B0604020202020204" pitchFamily="34" charset="0"/>
              <a:buChar char="•"/>
            </a:pPr>
            <a:r>
              <a:rPr lang="ru-RU" b="1" dirty="0"/>
              <a:t>профессиональная гигиена рта.</a:t>
            </a:r>
          </a:p>
        </p:txBody>
      </p:sp>
    </p:spTree>
    <p:extLst>
      <p:ext uri="{BB962C8B-B14F-4D97-AF65-F5344CB8AC3E}">
        <p14:creationId xmlns:p14="http://schemas.microsoft.com/office/powerpoint/2010/main" val="252203733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116632"/>
            <a:ext cx="8928992" cy="2308324"/>
          </a:xfrm>
          <a:prstGeom prst="rect">
            <a:avLst/>
          </a:prstGeom>
        </p:spPr>
        <p:txBody>
          <a:bodyPr wrap="square">
            <a:spAutoFit/>
          </a:bodyPr>
          <a:lstStyle/>
          <a:p>
            <a:pPr lvl="0" indent="450850" algn="just" eaLnBrk="0" fontAlgn="base" hangingPunct="0">
              <a:spcBef>
                <a:spcPct val="0"/>
              </a:spcBef>
              <a:spcAft>
                <a:spcPct val="0"/>
              </a:spcAft>
              <a:tabLst>
                <a:tab pos="685800" algn="l"/>
              </a:tabLst>
            </a:pPr>
            <a:r>
              <a:rPr lang="ru-RU" b="1" i="1" dirty="0">
                <a:latin typeface="Arial" pitchFamily="34" charset="0"/>
                <a:ea typeface="Times New Roman" pitchFamily="18" charset="0"/>
                <a:cs typeface="Arial" pitchFamily="34" charset="0"/>
              </a:rPr>
              <a:t>Материалы:</a:t>
            </a:r>
            <a:endParaRPr lang="ru-RU" sz="800" b="1" dirty="0">
              <a:latin typeface="Arial" pitchFamily="34" charset="0"/>
              <a:cs typeface="Arial" pitchFamily="34" charset="0"/>
            </a:endParaRPr>
          </a:p>
          <a:p>
            <a:pPr lvl="0" indent="450850" algn="just" eaLnBrk="0" fontAlgn="base" hangingPunct="0">
              <a:spcBef>
                <a:spcPct val="0"/>
              </a:spcBef>
              <a:spcAft>
                <a:spcPct val="0"/>
              </a:spcAft>
              <a:buFontTx/>
              <a:buChar char="•"/>
              <a:tabLst>
                <a:tab pos="685800" algn="l"/>
              </a:tabLst>
            </a:pPr>
            <a:r>
              <a:rPr lang="ru-RU" b="1" dirty="0">
                <a:latin typeface="Arial" pitchFamily="34" charset="0"/>
                <a:ea typeface="Times New Roman" pitchFamily="18" charset="0"/>
                <a:cs typeface="Arial" pitchFamily="34" charset="0"/>
              </a:rPr>
              <a:t>Методическое пособие для врачей-стоматологов и гигиенистов стоматологических по осуществлению профилактики в рамках программы.</a:t>
            </a:r>
            <a:endParaRPr lang="ru-RU" sz="800" b="1" dirty="0">
              <a:latin typeface="Arial" pitchFamily="34" charset="0"/>
              <a:cs typeface="Arial" pitchFamily="34" charset="0"/>
            </a:endParaRPr>
          </a:p>
          <a:p>
            <a:pPr lvl="0" indent="450850" algn="just" eaLnBrk="0" fontAlgn="base" hangingPunct="0">
              <a:spcBef>
                <a:spcPct val="0"/>
              </a:spcBef>
              <a:spcAft>
                <a:spcPct val="0"/>
              </a:spcAft>
              <a:buFontTx/>
              <a:buChar char="•"/>
              <a:tabLst>
                <a:tab pos="685800" algn="l"/>
              </a:tabLst>
            </a:pPr>
            <a:r>
              <a:rPr lang="ru-RU" b="1" dirty="0">
                <a:latin typeface="Arial" pitchFamily="34" charset="0"/>
                <a:ea typeface="Times New Roman" pitchFamily="18" charset="0"/>
                <a:cs typeface="Arial" pitchFamily="34" charset="0"/>
              </a:rPr>
              <a:t>Памятка для молодых людей о методах профилактики кариеса зубов и болезней пародонта.</a:t>
            </a:r>
            <a:endParaRPr lang="ru-RU" sz="800" b="1" dirty="0">
              <a:latin typeface="Arial" pitchFamily="34" charset="0"/>
              <a:cs typeface="Arial" pitchFamily="34" charset="0"/>
            </a:endParaRPr>
          </a:p>
          <a:p>
            <a:pPr lvl="0" indent="450850" algn="just" eaLnBrk="0" fontAlgn="base" hangingPunct="0">
              <a:spcBef>
                <a:spcPct val="0"/>
              </a:spcBef>
              <a:spcAft>
                <a:spcPct val="0"/>
              </a:spcAft>
              <a:buFontTx/>
              <a:buChar char="•"/>
              <a:tabLst>
                <a:tab pos="685800" algn="l"/>
              </a:tabLst>
            </a:pPr>
            <a:r>
              <a:rPr lang="ru-RU" b="1" dirty="0">
                <a:latin typeface="Arial" pitchFamily="34" charset="0"/>
                <a:ea typeface="Times New Roman" pitchFamily="18" charset="0"/>
                <a:cs typeface="Arial" pitchFamily="34" charset="0"/>
              </a:rPr>
              <a:t>Серия научно-популярных брошюр о профилактике кариеса зубов и болезней пародонта.</a:t>
            </a:r>
            <a:endParaRPr lang="ru-RU" sz="800" b="1" dirty="0">
              <a:latin typeface="Arial" pitchFamily="34" charset="0"/>
              <a:cs typeface="Arial" pitchFamily="34" charset="0"/>
            </a:endParaRPr>
          </a:p>
          <a:p>
            <a:pPr lvl="0" indent="450850" algn="just" eaLnBrk="0" fontAlgn="base" hangingPunct="0">
              <a:spcBef>
                <a:spcPct val="0"/>
              </a:spcBef>
              <a:spcAft>
                <a:spcPct val="0"/>
              </a:spcAft>
              <a:buFontTx/>
              <a:buChar char="•"/>
              <a:tabLst>
                <a:tab pos="685800" algn="l"/>
              </a:tabLst>
            </a:pPr>
            <a:r>
              <a:rPr lang="ru-RU" b="1" dirty="0">
                <a:latin typeface="Arial" pitchFamily="34" charset="0"/>
                <a:ea typeface="Times New Roman" pitchFamily="18" charset="0"/>
                <a:cs typeface="Arial" pitchFamily="34" charset="0"/>
              </a:rPr>
              <a:t>Наглядные пособия по чистке зубов (челюсти, зубные щетки и пасты).</a:t>
            </a:r>
            <a:endParaRPr lang="ru-RU" sz="2400" b="1" dirty="0">
              <a:latin typeface="Arial" pitchFamily="34" charset="0"/>
              <a:cs typeface="Arial" pitchFamily="34" charset="0"/>
            </a:endParaRPr>
          </a:p>
        </p:txBody>
      </p:sp>
      <p:pic>
        <p:nvPicPr>
          <p:cNvPr id="16386" name="Picture 2" descr="Похожее изображени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6396" y="2456501"/>
            <a:ext cx="4500100" cy="4293096"/>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Картинки по запросу научить родителей правилам чистки зубов их детям"/>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661" y="2564904"/>
            <a:ext cx="4278176" cy="3024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024413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
          <p:cNvSpPr>
            <a:spLocks noChangeArrowheads="1"/>
          </p:cNvSpPr>
          <p:nvPr/>
        </p:nvSpPr>
        <p:spPr bwMode="auto">
          <a:xfrm>
            <a:off x="-9872" y="-61554"/>
            <a:ext cx="9144000" cy="427809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450850" algn="just" fontAlgn="base">
              <a:spcBef>
                <a:spcPct val="0"/>
              </a:spcBef>
              <a:spcAft>
                <a:spcPct val="0"/>
              </a:spcAft>
            </a:pPr>
            <a:r>
              <a:rPr lang="fr-FR" sz="3200" b="1" cap="all" dirty="0" smtClean="0">
                <a:ln w="9000" cmpd="sng">
                  <a:solidFill>
                    <a:srgbClr val="FF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a typeface="Times New Roman" pitchFamily="18" charset="0"/>
                <a:cs typeface="Arial" pitchFamily="34" charset="0"/>
              </a:rPr>
              <a:t>De la population adulte</a:t>
            </a:r>
          </a:p>
          <a:p>
            <a:pPr lvl="0" indent="450850" algn="just" fontAlgn="base">
              <a:spcBef>
                <a:spcPct val="0"/>
              </a:spcBef>
              <a:spcAft>
                <a:spcPct val="0"/>
              </a:spcAft>
            </a:pPr>
            <a:r>
              <a:rPr lang="fr-FR" sz="2000" b="1" dirty="0" smtClean="0">
                <a:ln>
                  <a:solidFill>
                    <a:srgbClr val="FF0000"/>
                  </a:solidFill>
                </a:ln>
                <a:solidFill>
                  <a:srgbClr val="002060"/>
                </a:solidFill>
                <a:ea typeface="Times New Roman" pitchFamily="18" charset="0"/>
                <a:cs typeface="Arial" pitchFamily="34" charset="0"/>
              </a:rPr>
              <a:t>L'hygiène de la bouche est réalisée à l'aide de la brosse à dents et dentifrice au fluor. </a:t>
            </a:r>
            <a:r>
              <a:rPr lang="fr-FR" sz="2000" b="1" dirty="0" smtClean="0">
                <a:ln>
                  <a:solidFill>
                    <a:srgbClr val="003300"/>
                  </a:solidFill>
                </a:ln>
                <a:solidFill>
                  <a:srgbClr val="002060"/>
                </a:solidFill>
                <a:ea typeface="Times New Roman" pitchFamily="18" charset="0"/>
                <a:cs typeface="Arial" pitchFamily="34" charset="0"/>
              </a:rPr>
              <a:t>La rigidité de la brosse est déterminée individuellement: de doux jusqu'à consistance ferme, en fonction de l'dentaire de statut. Nous recommandons l'utilisation de fonds supplémentaires pour l'hygiène, fils dentaires, brosses, cure-dents. Le médecin-dentiste et/ou l'hygiéniste dentaire détient le statut d'inscription dentaires, commandée par le brossage des dents, procède à la correction des compétences d'hygiène des soins, crée un plan individuel de prévention des maladies dentaires. Pour les patients avec ортодонтическими et orthopédiques conceptions dans la bouche recommandé de techniques spéciales d'hygiène des soins.</a:t>
            </a:r>
            <a:endParaRPr kumimoji="0" lang="ru-RU" sz="2800" b="0" i="0" u="none" strike="noStrike" cap="none" normalizeH="0" baseline="0" dirty="0" smtClean="0">
              <a:ln>
                <a:solidFill>
                  <a:srgbClr val="003300"/>
                </a:solidFill>
              </a:ln>
              <a:solidFill>
                <a:srgbClr val="002060"/>
              </a:solidFill>
              <a:effectLst/>
              <a:cs typeface="Arial" pitchFamily="34" charset="0"/>
            </a:endParaRPr>
          </a:p>
        </p:txBody>
      </p:sp>
      <p:pic>
        <p:nvPicPr>
          <p:cNvPr id="3" name="Picture 2" descr="Картинки по запросу профилактика стоматологических заболеваний"/>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4141695"/>
            <a:ext cx="4729665" cy="266043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Картинки по запросу зубные нити"/>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49551" y="3834509"/>
            <a:ext cx="4563114" cy="272382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38100"/>
            <a:ext cx="8640960" cy="3046988"/>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fr-FR" sz="2400" b="1" dirty="0" smtClean="0">
                <a:ln w="11430"/>
                <a:solidFill>
                  <a:srgbClr val="FF0000"/>
                </a:solidFill>
                <a:effectLst>
                  <a:outerShdw blurRad="50800" dist="39000" dir="5460000" algn="tl">
                    <a:srgbClr val="000000">
                      <a:alpha val="38000"/>
                    </a:srgbClr>
                  </a:outerShdw>
                </a:effectLst>
              </a:rPr>
              <a:t>L’identifie un certain nombre des groupes spéciaux de la population avec un grand risque des maladies:</a:t>
            </a:r>
            <a:r>
              <a:rPr lang="fr-FR"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r>
            <a:br>
              <a:rPr lang="fr-FR"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ru-RU" sz="2400" b="1" dirty="0" smtClean="0">
                <a:ln w="11430"/>
                <a:solidFill>
                  <a:srgbClr val="003300"/>
                </a:solidFill>
                <a:effectLst>
                  <a:outerShdw blurRad="50800" dist="39000" dir="5460000" algn="tl">
                    <a:srgbClr val="000000">
                      <a:alpha val="38000"/>
                    </a:srgbClr>
                  </a:outerShdw>
                </a:effectLst>
              </a:rPr>
              <a:t>- </a:t>
            </a:r>
            <a:r>
              <a:rPr lang="fr-FR" sz="2400" b="1" dirty="0" smtClean="0">
                <a:ln w="11430"/>
                <a:solidFill>
                  <a:srgbClr val="003300"/>
                </a:solidFill>
                <a:effectLst>
                  <a:outerShdw blurRad="50800" dist="39000" dir="5460000" algn="tl">
                    <a:srgbClr val="000000">
                      <a:alpha val="38000"/>
                    </a:srgbClr>
                  </a:outerShdw>
                </a:effectLst>
              </a:rPr>
              <a:t>les enfants avec des multiples de la carie dentaire, </a:t>
            </a:r>
            <a:br>
              <a:rPr lang="fr-FR" sz="2400" b="1" dirty="0" smtClean="0">
                <a:ln w="11430"/>
                <a:solidFill>
                  <a:srgbClr val="003300"/>
                </a:solidFill>
                <a:effectLst>
                  <a:outerShdw blurRad="50800" dist="39000" dir="5460000" algn="tl">
                    <a:srgbClr val="000000">
                      <a:alpha val="38000"/>
                    </a:srgbClr>
                  </a:outerShdw>
                </a:effectLst>
              </a:rPr>
            </a:br>
            <a:r>
              <a:rPr lang="ru-RU" sz="2400" b="1" dirty="0" smtClean="0">
                <a:ln w="11430"/>
                <a:solidFill>
                  <a:srgbClr val="003300"/>
                </a:solidFill>
                <a:effectLst>
                  <a:outerShdw blurRad="50800" dist="39000" dir="5460000" algn="tl">
                    <a:srgbClr val="000000">
                      <a:alpha val="38000"/>
                    </a:srgbClr>
                  </a:outerShdw>
                </a:effectLst>
              </a:rPr>
              <a:t>- </a:t>
            </a:r>
            <a:r>
              <a:rPr lang="fr-FR" sz="2400" b="1" dirty="0" smtClean="0">
                <a:ln w="11430"/>
                <a:solidFill>
                  <a:srgbClr val="003300"/>
                </a:solidFill>
                <a:effectLst>
                  <a:outerShdw blurRad="50800" dist="39000" dir="5460000" algn="tl">
                    <a:srgbClr val="000000">
                      <a:alpha val="38000"/>
                    </a:srgbClr>
                  </a:outerShdw>
                </a:effectLst>
              </a:rPr>
              <a:t>les femmes enceintes, </a:t>
            </a:r>
            <a:br>
              <a:rPr lang="fr-FR" sz="2400" b="1" dirty="0" smtClean="0">
                <a:ln w="11430"/>
                <a:solidFill>
                  <a:srgbClr val="003300"/>
                </a:solidFill>
                <a:effectLst>
                  <a:outerShdw blurRad="50800" dist="39000" dir="5460000" algn="tl">
                    <a:srgbClr val="000000">
                      <a:alpha val="38000"/>
                    </a:srgbClr>
                  </a:outerShdw>
                </a:effectLst>
              </a:rPr>
            </a:br>
            <a:r>
              <a:rPr lang="ru-RU" sz="2400" b="1" dirty="0" smtClean="0">
                <a:ln w="11430"/>
                <a:solidFill>
                  <a:srgbClr val="003300"/>
                </a:solidFill>
                <a:effectLst>
                  <a:outerShdw blurRad="50800" dist="39000" dir="5460000" algn="tl">
                    <a:srgbClr val="000000">
                      <a:alpha val="38000"/>
                    </a:srgbClr>
                  </a:outerShdw>
                </a:effectLst>
              </a:rPr>
              <a:t>- </a:t>
            </a:r>
            <a:r>
              <a:rPr lang="fr-FR" sz="2400" b="1" dirty="0" smtClean="0">
                <a:ln w="11430"/>
                <a:solidFill>
                  <a:srgbClr val="003300"/>
                </a:solidFill>
                <a:effectLst>
                  <a:outerShdw blurRad="50800" dist="39000" dir="5460000" algn="tl">
                    <a:srgbClr val="000000">
                      <a:alpha val="38000"/>
                    </a:srgbClr>
                  </a:outerShdw>
                </a:effectLst>
              </a:rPr>
              <a:t>les athlètes, </a:t>
            </a:r>
            <a:br>
              <a:rPr lang="fr-FR" sz="2400" b="1" dirty="0" smtClean="0">
                <a:ln w="11430"/>
                <a:solidFill>
                  <a:srgbClr val="003300"/>
                </a:solidFill>
                <a:effectLst>
                  <a:outerShdw blurRad="50800" dist="39000" dir="5460000" algn="tl">
                    <a:srgbClr val="000000">
                      <a:alpha val="38000"/>
                    </a:srgbClr>
                  </a:outerShdw>
                </a:effectLst>
              </a:rPr>
            </a:br>
            <a:r>
              <a:rPr lang="ru-RU" sz="2400" b="1" dirty="0" smtClean="0">
                <a:ln w="11430"/>
                <a:solidFill>
                  <a:srgbClr val="003300"/>
                </a:solidFill>
                <a:effectLst>
                  <a:outerShdw blurRad="50800" dist="39000" dir="5460000" algn="tl">
                    <a:srgbClr val="000000">
                      <a:alpha val="38000"/>
                    </a:srgbClr>
                  </a:outerShdw>
                </a:effectLst>
              </a:rPr>
              <a:t>- </a:t>
            </a:r>
            <a:r>
              <a:rPr lang="fr-FR" sz="2400" b="1" dirty="0" smtClean="0">
                <a:ln w="11430"/>
                <a:solidFill>
                  <a:srgbClr val="003300"/>
                </a:solidFill>
                <a:effectLst>
                  <a:outerShdw blurRad="50800" dist="39000" dir="5460000" algn="tl">
                    <a:srgbClr val="000000">
                      <a:alpha val="38000"/>
                    </a:srgbClr>
                  </a:outerShdw>
                </a:effectLst>
              </a:rPr>
              <a:t>les militaires, </a:t>
            </a:r>
            <a:br>
              <a:rPr lang="fr-FR" sz="2400" b="1" dirty="0" smtClean="0">
                <a:ln w="11430"/>
                <a:solidFill>
                  <a:srgbClr val="003300"/>
                </a:solidFill>
                <a:effectLst>
                  <a:outerShdw blurRad="50800" dist="39000" dir="5460000" algn="tl">
                    <a:srgbClr val="000000">
                      <a:alpha val="38000"/>
                    </a:srgbClr>
                  </a:outerShdw>
                </a:effectLst>
              </a:rPr>
            </a:br>
            <a:r>
              <a:rPr lang="ru-RU" sz="2400" b="1" dirty="0" smtClean="0">
                <a:ln w="11430"/>
                <a:solidFill>
                  <a:srgbClr val="003300"/>
                </a:solidFill>
                <a:effectLst>
                  <a:outerShdw blurRad="50800" dist="39000" dir="5460000" algn="tl">
                    <a:srgbClr val="000000">
                      <a:alpha val="38000"/>
                    </a:srgbClr>
                  </a:outerShdw>
                </a:effectLst>
              </a:rPr>
              <a:t>- </a:t>
            </a:r>
            <a:r>
              <a:rPr lang="fr-FR" sz="2400" b="1" dirty="0" smtClean="0">
                <a:ln w="11430"/>
                <a:solidFill>
                  <a:srgbClr val="003300"/>
                </a:solidFill>
                <a:effectLst>
                  <a:outerShdw blurRad="50800" dist="39000" dir="5460000" algn="tl">
                    <a:srgbClr val="000000">
                      <a:alpha val="38000"/>
                    </a:srgbClr>
                  </a:outerShdw>
                </a:effectLst>
              </a:rPr>
              <a:t>les travailleurs des industries dangereuses, </a:t>
            </a:r>
            <a:br>
              <a:rPr lang="fr-FR" sz="2400" b="1" dirty="0" smtClean="0">
                <a:ln w="11430"/>
                <a:solidFill>
                  <a:srgbClr val="003300"/>
                </a:solidFill>
                <a:effectLst>
                  <a:outerShdw blurRad="50800" dist="39000" dir="5460000" algn="tl">
                    <a:srgbClr val="000000">
                      <a:alpha val="38000"/>
                    </a:srgbClr>
                  </a:outerShdw>
                </a:effectLst>
              </a:rPr>
            </a:br>
            <a:r>
              <a:rPr lang="ru-RU" sz="2400" b="1" dirty="0" smtClean="0">
                <a:ln w="11430"/>
                <a:solidFill>
                  <a:srgbClr val="003300"/>
                </a:solidFill>
                <a:effectLst>
                  <a:outerShdw blurRad="50800" dist="39000" dir="5460000" algn="tl">
                    <a:srgbClr val="000000">
                      <a:alpha val="38000"/>
                    </a:srgbClr>
                  </a:outerShdw>
                </a:effectLst>
              </a:rPr>
              <a:t>- </a:t>
            </a:r>
            <a:r>
              <a:rPr lang="fr-FR" sz="2400" b="1" dirty="0" smtClean="0">
                <a:ln w="11430"/>
                <a:solidFill>
                  <a:srgbClr val="003300"/>
                </a:solidFill>
                <a:effectLst>
                  <a:outerShdw blurRad="50800" dist="39000" dir="5460000" algn="tl">
                    <a:srgbClr val="000000">
                      <a:alpha val="38000"/>
                    </a:srgbClr>
                  </a:outerShdw>
                </a:effectLst>
              </a:rPr>
              <a:t>les personnes âgées et al.</a:t>
            </a:r>
            <a:endParaRPr lang="ru-RU" sz="2400" b="1" dirty="0">
              <a:ln w="11430"/>
              <a:solidFill>
                <a:srgbClr val="003300"/>
              </a:solidFill>
              <a:effectLst>
                <a:outerShdw blurRad="50800" dist="39000" dir="5460000" algn="tl">
                  <a:srgbClr val="000000">
                    <a:alpha val="38000"/>
                  </a:srgbClr>
                </a:outerShdw>
              </a:effectLst>
            </a:endParaRPr>
          </a:p>
        </p:txBody>
      </p:sp>
      <p:pic>
        <p:nvPicPr>
          <p:cNvPr id="1026" name="Picture 2" descr="Картинки по запросу множественный кариес"/>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2280" y="1268760"/>
            <a:ext cx="1921396" cy="128093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Картинки по запросу спортсмены"/>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1482" y="2780928"/>
            <a:ext cx="2390775" cy="16287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Картинки по запросу спортсмены"/>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36096" y="4409704"/>
            <a:ext cx="2712301" cy="203422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Похожее изображение"/>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00" y="3085088"/>
            <a:ext cx="3224436" cy="214962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Картинки по запросу пожилые люди"/>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43808" y="4725144"/>
            <a:ext cx="2357878" cy="19775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p:cNvSpPr>
            <a:spLocks noChangeArrowheads="1"/>
          </p:cNvSpPr>
          <p:nvPr/>
        </p:nvSpPr>
        <p:spPr bwMode="auto">
          <a:xfrm>
            <a:off x="11297" y="260648"/>
            <a:ext cx="9144000" cy="28623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Локальная фторидпрофилактика осуществляется при чистке зубов фторидсодержащими зубными пастами с концентрацией ион-фтора 1000 – 1500 ppm (0.1 – 0.15%).</a:t>
            </a:r>
            <a:endParaRPr kumimoji="0" lang="ru-RU" sz="900" b="1" i="0" u="none" strike="noStrike" cap="none" normalizeH="0" baseline="0" dirty="0" smtClean="0">
              <a:ln>
                <a:noFill/>
              </a:ln>
              <a:solidFill>
                <a:schemeClr val="tx1"/>
              </a:solidFill>
              <a:effectLst/>
              <a:latin typeface="Arial" pitchFamily="34" charset="0"/>
              <a:cs typeface="Arial" pitchFamily="34" charset="0"/>
            </a:endParaRPr>
          </a:p>
          <a:p>
            <a:pPr marL="0" marR="0" lvl="0" indent="450850" algn="just" defTabSz="914400" rtl="0" eaLnBrk="0" fontAlgn="base" latinLnBrk="0" hangingPunct="0">
              <a:lnSpc>
                <a:spcPct val="100000"/>
              </a:lnSpc>
              <a:spcBef>
                <a:spcPct val="0"/>
              </a:spcBef>
              <a:spcAft>
                <a:spcPct val="0"/>
              </a:spcAft>
              <a:buClrTx/>
              <a:buSzTx/>
              <a:buFontTx/>
              <a:buNone/>
              <a:tabLst/>
            </a:pPr>
            <a:r>
              <a:rPr kumimoji="0" lang="ru-RU" sz="2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Режим питания регулируется по совету врача-стоматолога и/или гигиениста стоматологического  во время посещения стоматологического кабинета или Центра здоровья: прием пищи  не более 5 раз в день. Если необходима коррекция питания, ведется дневник, который анализирует врач-стоматолог и/или гигиенист стоматологический.</a:t>
            </a:r>
            <a:endParaRPr kumimoji="0" lang="ru-RU" sz="2800" b="1" i="0" u="none" strike="noStrike" cap="none" normalizeH="0" baseline="0" dirty="0" smtClean="0">
              <a:ln>
                <a:noFill/>
              </a:ln>
              <a:solidFill>
                <a:schemeClr val="tx1"/>
              </a:solidFill>
              <a:effectLst/>
              <a:latin typeface="Arial" pitchFamily="34" charset="0"/>
              <a:cs typeface="Arial" pitchFamily="34" charset="0"/>
            </a:endParaRPr>
          </a:p>
        </p:txBody>
      </p:sp>
      <p:pic>
        <p:nvPicPr>
          <p:cNvPr id="21506" name="Picture 2" descr="Картинки по запросу зубные пасты"/>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7968" y="2924944"/>
            <a:ext cx="4781215" cy="3168352"/>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Картинки по запросу рациональное питание"/>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97" y="3250510"/>
            <a:ext cx="4409728" cy="2517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101059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
          <p:cNvSpPr>
            <a:spLocks noChangeArrowheads="1"/>
          </p:cNvSpPr>
          <p:nvPr/>
        </p:nvSpPr>
        <p:spPr bwMode="auto">
          <a:xfrm>
            <a:off x="6718" y="0"/>
            <a:ext cx="9072594" cy="38472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ctr" defTabSz="914400" rtl="0" eaLnBrk="1" fontAlgn="base" latinLnBrk="0" hangingPunct="1">
              <a:lnSpc>
                <a:spcPct val="100000"/>
              </a:lnSpc>
              <a:spcBef>
                <a:spcPct val="0"/>
              </a:spcBef>
              <a:spcAft>
                <a:spcPct val="0"/>
              </a:spcAft>
              <a:buClrTx/>
              <a:buSzTx/>
              <a:buFontTx/>
              <a:buNone/>
              <a:tabLst>
                <a:tab pos="228600" algn="l"/>
              </a:tabLst>
            </a:pPr>
            <a:r>
              <a:rPr kumimoji="0" lang="ru-RU" sz="3200" b="1" i="0" u="none" strike="noStrike" normalizeH="0" baseline="0" dirty="0" smtClean="0">
                <a:ln w="10541" cmpd="sng">
                  <a:solidFill>
                    <a:srgbClr val="FF0000"/>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Times New Roman" pitchFamily="18" charset="0"/>
                <a:cs typeface="Arial" pitchFamily="34" charset="0"/>
              </a:rPr>
              <a:t>План реализации программы для взрослого населения старше 25 лет</a:t>
            </a:r>
            <a:endParaRPr kumimoji="0" lang="ru-RU" sz="1100" b="1" i="0" u="none" strike="noStrike" normalizeH="0" baseline="0" dirty="0" smtClean="0">
              <a:ln w="10541" cmpd="sng">
                <a:solidFill>
                  <a:srgbClr val="FF0000"/>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endParaRPr>
          </a:p>
          <a:p>
            <a:pPr marL="0" marR="0" lvl="0" indent="450850" algn="just" defTabSz="914400" rtl="0" eaLnBrk="0" fontAlgn="base" latinLnBrk="0" hangingPunct="0">
              <a:lnSpc>
                <a:spcPct val="100000"/>
              </a:lnSpc>
              <a:spcBef>
                <a:spcPct val="0"/>
              </a:spcBef>
              <a:spcAft>
                <a:spcPct val="0"/>
              </a:spcAft>
              <a:buClrTx/>
              <a:buSzTx/>
              <a:buFontTx/>
              <a:buNone/>
              <a:tabLst>
                <a:tab pos="228600" algn="l"/>
              </a:tabLst>
            </a:pPr>
            <a:r>
              <a:rPr kumimoji="0" lang="ru-RU"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Мероприятия:</a:t>
            </a:r>
            <a:endParaRPr kumimoji="0" lang="ru-RU" sz="800" b="1" i="0" u="none" strike="noStrike" cap="none" normalizeH="0" baseline="0" dirty="0" smtClean="0">
              <a:ln>
                <a:noFill/>
              </a:ln>
              <a:solidFill>
                <a:schemeClr val="tx1"/>
              </a:solidFill>
              <a:effectLst/>
              <a:latin typeface="Arial" pitchFamily="34" charset="0"/>
              <a:cs typeface="Arial" pitchFamily="34" charset="0"/>
            </a:endParaRPr>
          </a:p>
          <a:p>
            <a:pPr marL="0" marR="0" lvl="0" indent="450850" algn="just" defTabSz="914400" rtl="0" eaLnBrk="0" fontAlgn="base" latinLnBrk="0" hangingPunct="0">
              <a:lnSpc>
                <a:spcPct val="100000"/>
              </a:lnSpc>
              <a:spcBef>
                <a:spcPct val="0"/>
              </a:spcBef>
              <a:spcAft>
                <a:spcPct val="0"/>
              </a:spcAft>
              <a:buClrTx/>
              <a:buSzTx/>
              <a:buFontTx/>
              <a:buChar char="•"/>
              <a:tabLst>
                <a:tab pos="228600" algn="l"/>
              </a:tabLst>
            </a:pPr>
            <a:r>
              <a:rPr kumimoji="0" lang="ru-RU"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контроль уровня гигиены (по индексу ОНI-</a:t>
            </a:r>
            <a:r>
              <a:rPr kumimoji="0" lang="en-U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a:t>
            </a:r>
            <a:r>
              <a:rPr kumimoji="0" lang="ru-RU"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ru-RU" sz="800" b="1" i="0" u="none" strike="noStrike" cap="none" normalizeH="0" baseline="0" dirty="0" smtClean="0">
              <a:ln>
                <a:noFill/>
              </a:ln>
              <a:solidFill>
                <a:schemeClr val="tx1"/>
              </a:solidFill>
              <a:effectLst/>
              <a:latin typeface="Arial" pitchFamily="34" charset="0"/>
              <a:cs typeface="Arial" pitchFamily="34" charset="0"/>
            </a:endParaRPr>
          </a:p>
          <a:p>
            <a:pPr marL="0" marR="0" lvl="0" indent="450850" algn="just" defTabSz="914400" rtl="0" eaLnBrk="0" fontAlgn="base" latinLnBrk="0" hangingPunct="0">
              <a:lnSpc>
                <a:spcPct val="100000"/>
              </a:lnSpc>
              <a:spcBef>
                <a:spcPct val="0"/>
              </a:spcBef>
              <a:spcAft>
                <a:spcPct val="0"/>
              </a:spcAft>
              <a:buClrTx/>
              <a:buSzTx/>
              <a:buFontTx/>
              <a:buChar char="•"/>
              <a:tabLst>
                <a:tab pos="228600" algn="l"/>
              </a:tabLst>
            </a:pPr>
            <a:r>
              <a:rPr kumimoji="0" lang="ru-RU"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обучение правильной чистке зубов и коррекция навыков гигиенического ухода;</a:t>
            </a:r>
            <a:endParaRPr kumimoji="0" lang="ru-RU" sz="800" b="1" i="0" u="none" strike="noStrike" cap="none" normalizeH="0" baseline="0" dirty="0" smtClean="0">
              <a:ln>
                <a:noFill/>
              </a:ln>
              <a:solidFill>
                <a:schemeClr val="tx1"/>
              </a:solidFill>
              <a:effectLst/>
              <a:latin typeface="Arial" pitchFamily="34" charset="0"/>
              <a:cs typeface="Arial" pitchFamily="34" charset="0"/>
            </a:endParaRPr>
          </a:p>
          <a:p>
            <a:pPr marL="0" marR="0" lvl="0" indent="450850" algn="just" defTabSz="914400" rtl="0" eaLnBrk="0" fontAlgn="base" latinLnBrk="0" hangingPunct="0">
              <a:lnSpc>
                <a:spcPct val="100000"/>
              </a:lnSpc>
              <a:spcBef>
                <a:spcPct val="0"/>
              </a:spcBef>
              <a:spcAft>
                <a:spcPct val="0"/>
              </a:spcAft>
              <a:buClrTx/>
              <a:buSzTx/>
              <a:buFontTx/>
              <a:buChar char="•"/>
              <a:tabLst>
                <a:tab pos="228600" algn="l"/>
              </a:tabLst>
            </a:pPr>
            <a:r>
              <a:rPr kumimoji="0" lang="ru-RU"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советы по выбору зубной пасты и зубной щетки; </a:t>
            </a:r>
            <a:endParaRPr kumimoji="0" lang="ru-RU" sz="800" b="1" i="0" u="none" strike="noStrike" cap="none" normalizeH="0" baseline="0" dirty="0" smtClean="0">
              <a:ln>
                <a:noFill/>
              </a:ln>
              <a:solidFill>
                <a:schemeClr val="tx1"/>
              </a:solidFill>
              <a:effectLst/>
              <a:latin typeface="Arial" pitchFamily="34" charset="0"/>
              <a:cs typeface="Arial" pitchFamily="34" charset="0"/>
            </a:endParaRPr>
          </a:p>
          <a:p>
            <a:pPr marL="0" marR="0" lvl="0" indent="450850" algn="just" defTabSz="914400" rtl="0" eaLnBrk="0" fontAlgn="base" latinLnBrk="0" hangingPunct="0">
              <a:lnSpc>
                <a:spcPct val="100000"/>
              </a:lnSpc>
              <a:spcBef>
                <a:spcPct val="0"/>
              </a:spcBef>
              <a:spcAft>
                <a:spcPct val="0"/>
              </a:spcAft>
              <a:buClrTx/>
              <a:buSzTx/>
              <a:buFontTx/>
              <a:buChar char="•"/>
              <a:tabLst>
                <a:tab pos="228600" algn="l"/>
              </a:tabLst>
            </a:pPr>
            <a:r>
              <a:rPr kumimoji="0" lang="ru-RU"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советы по правильному питанию;</a:t>
            </a:r>
            <a:endParaRPr kumimoji="0" lang="ru-RU" sz="800" b="1" i="0" u="none" strike="noStrike" cap="none" normalizeH="0" baseline="0" dirty="0" smtClean="0">
              <a:ln>
                <a:noFill/>
              </a:ln>
              <a:solidFill>
                <a:schemeClr val="tx1"/>
              </a:solidFill>
              <a:effectLst/>
              <a:latin typeface="Arial" pitchFamily="34" charset="0"/>
              <a:cs typeface="Arial" pitchFamily="34" charset="0"/>
            </a:endParaRPr>
          </a:p>
          <a:p>
            <a:pPr marL="0" marR="0" lvl="0" indent="450850" algn="just" defTabSz="914400" rtl="0" eaLnBrk="0" fontAlgn="base" latinLnBrk="0" hangingPunct="0">
              <a:lnSpc>
                <a:spcPct val="100000"/>
              </a:lnSpc>
              <a:spcBef>
                <a:spcPct val="0"/>
              </a:spcBef>
              <a:spcAft>
                <a:spcPct val="0"/>
              </a:spcAft>
              <a:buClrTx/>
              <a:buSzTx/>
              <a:buFontTx/>
              <a:buChar char="•"/>
              <a:tabLst>
                <a:tab pos="228600" algn="l"/>
              </a:tabLst>
            </a:pPr>
            <a:r>
              <a:rPr kumimoji="0" lang="ru-RU"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Создание индивидуального плана профилактики стоматологических заболеваний</a:t>
            </a:r>
            <a:endParaRPr kumimoji="0" lang="ru-RU" sz="800" b="1" i="0" u="none" strike="noStrike" cap="none" normalizeH="0" baseline="0" dirty="0" smtClean="0">
              <a:ln>
                <a:noFill/>
              </a:ln>
              <a:solidFill>
                <a:schemeClr val="tx1"/>
              </a:solidFill>
              <a:effectLst/>
              <a:latin typeface="Arial" pitchFamily="34" charset="0"/>
              <a:cs typeface="Arial" pitchFamily="34" charset="0"/>
            </a:endParaRPr>
          </a:p>
          <a:p>
            <a:pPr marL="0" marR="0" lvl="0" indent="450850" algn="just" defTabSz="914400" rtl="0" eaLnBrk="0" fontAlgn="base" latinLnBrk="0" hangingPunct="0">
              <a:lnSpc>
                <a:spcPct val="100000"/>
              </a:lnSpc>
              <a:spcBef>
                <a:spcPct val="0"/>
              </a:spcBef>
              <a:spcAft>
                <a:spcPct val="0"/>
              </a:spcAft>
              <a:buClrTx/>
              <a:buSzTx/>
              <a:buFontTx/>
              <a:buChar char="•"/>
              <a:tabLst>
                <a:tab pos="228600" algn="l"/>
              </a:tabLst>
            </a:pPr>
            <a:r>
              <a:rPr kumimoji="0" lang="ru-RU"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формирование потребности к соблюдению здоровых привычек, на основе знания о духовно-нравственных качествах личности.</a:t>
            </a:r>
            <a:endParaRPr kumimoji="0" lang="ru-RU" sz="2400" b="1" i="0" u="none" strike="noStrike" cap="none" normalizeH="0" baseline="0" dirty="0" smtClean="0">
              <a:ln>
                <a:noFill/>
              </a:ln>
              <a:solidFill>
                <a:schemeClr val="tx1"/>
              </a:solidFill>
              <a:effectLst/>
              <a:latin typeface="Arial" pitchFamily="34" charset="0"/>
              <a:cs typeface="Arial" pitchFamily="34" charset="0"/>
            </a:endParaRPr>
          </a:p>
        </p:txBody>
      </p:sp>
      <p:pic>
        <p:nvPicPr>
          <p:cNvPr id="3" name="Picture 2" descr="Картинки по запросу памятка для взрослого населения по профилактике кариеса зубов"/>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8138" y="3847207"/>
            <a:ext cx="428625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Похожее изображение"/>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18" y="3918072"/>
            <a:ext cx="4349258" cy="2892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567518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
          <p:cNvSpPr>
            <a:spLocks noChangeArrowheads="1"/>
          </p:cNvSpPr>
          <p:nvPr/>
        </p:nvSpPr>
        <p:spPr bwMode="auto">
          <a:xfrm>
            <a:off x="140821" y="80919"/>
            <a:ext cx="9001156" cy="307776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tab pos="914400" algn="l"/>
              </a:tabLst>
            </a:pPr>
            <a:r>
              <a:rPr kumimoji="0" lang="ru-RU" sz="3200" b="1" i="1" u="none" strike="noStrike" normalizeH="0" baseline="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ea typeface="Times New Roman" pitchFamily="18" charset="0"/>
                <a:cs typeface="Arial" pitchFamily="34" charset="0"/>
              </a:rPr>
              <a:t>Материалы: </a:t>
            </a:r>
            <a:endParaRPr kumimoji="0" lang="ru-RU" sz="1100" b="1" i="0" u="none" strike="noStrike" normalizeH="0" baseline="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endParaRPr>
          </a:p>
          <a:p>
            <a:pPr marL="0" marR="0" lvl="0" indent="450850" algn="just" defTabSz="914400" rtl="0" eaLnBrk="0" fontAlgn="base" latinLnBrk="0" hangingPunct="0">
              <a:lnSpc>
                <a:spcPct val="100000"/>
              </a:lnSpc>
              <a:spcBef>
                <a:spcPct val="0"/>
              </a:spcBef>
              <a:spcAft>
                <a:spcPct val="0"/>
              </a:spcAft>
              <a:buClrTx/>
              <a:buSzTx/>
              <a:buFontTx/>
              <a:buChar char="•"/>
              <a:tabLst>
                <a:tab pos="914400" algn="l"/>
              </a:tabLst>
            </a:pPr>
            <a:r>
              <a:rPr kumimoji="0" lang="ru-RU"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методическое пособие для врачей-стоматологов и гигиенистов стоматологических по осуществлению профилактики в рамках программы;</a:t>
            </a:r>
            <a:endParaRPr kumimoji="0" lang="ru-RU" sz="800" b="1" i="0" u="none" strike="noStrike" cap="none" normalizeH="0" baseline="0" dirty="0" smtClean="0">
              <a:ln>
                <a:noFill/>
              </a:ln>
              <a:solidFill>
                <a:schemeClr val="tx1"/>
              </a:solidFill>
              <a:effectLst/>
              <a:latin typeface="Arial" pitchFamily="34" charset="0"/>
              <a:cs typeface="Arial" pitchFamily="34" charset="0"/>
            </a:endParaRPr>
          </a:p>
          <a:p>
            <a:pPr marL="0" marR="0" lvl="0" indent="450850" algn="just" defTabSz="914400" rtl="0" eaLnBrk="0" fontAlgn="base" latinLnBrk="0" hangingPunct="0">
              <a:lnSpc>
                <a:spcPct val="100000"/>
              </a:lnSpc>
              <a:spcBef>
                <a:spcPct val="0"/>
              </a:spcBef>
              <a:spcAft>
                <a:spcPct val="0"/>
              </a:spcAft>
              <a:buClrTx/>
              <a:buSzTx/>
              <a:buFontTx/>
              <a:buChar char="•"/>
              <a:tabLst>
                <a:tab pos="914400" algn="l"/>
              </a:tabLst>
            </a:pPr>
            <a:r>
              <a:rPr kumimoji="0" lang="ru-RU"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памятка для взрослого населения по профилактике кариеса зубов и болезней пародонта;</a:t>
            </a:r>
            <a:endParaRPr kumimoji="0" lang="ru-RU" sz="800" b="1" i="0" u="none" strike="noStrike" cap="none" normalizeH="0" baseline="0" dirty="0" smtClean="0">
              <a:ln>
                <a:noFill/>
              </a:ln>
              <a:solidFill>
                <a:schemeClr val="tx1"/>
              </a:solidFill>
              <a:effectLst/>
              <a:latin typeface="Arial" pitchFamily="34" charset="0"/>
              <a:cs typeface="Arial" pitchFamily="34" charset="0"/>
            </a:endParaRPr>
          </a:p>
          <a:p>
            <a:pPr marL="0" marR="0" lvl="0" indent="450850" algn="just" defTabSz="914400" rtl="0" eaLnBrk="0" fontAlgn="base" latinLnBrk="0" hangingPunct="0">
              <a:lnSpc>
                <a:spcPct val="100000"/>
              </a:lnSpc>
              <a:spcBef>
                <a:spcPct val="0"/>
              </a:spcBef>
              <a:spcAft>
                <a:spcPct val="0"/>
              </a:spcAft>
              <a:buClrTx/>
              <a:buSzTx/>
              <a:buFontTx/>
              <a:buChar char="•"/>
              <a:tabLst>
                <a:tab pos="914400" algn="l"/>
              </a:tabLst>
            </a:pPr>
            <a:r>
              <a:rPr kumimoji="0" lang="ru-RU"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наглядные пособия для обучения гигиене рта.</a:t>
            </a:r>
            <a:endParaRPr kumimoji="0" lang="ru-RU" sz="800" b="1" i="0" u="none" strike="noStrike" cap="none" normalizeH="0" baseline="0" dirty="0" smtClean="0">
              <a:ln>
                <a:noFill/>
              </a:ln>
              <a:solidFill>
                <a:schemeClr val="tx1"/>
              </a:solidFill>
              <a:effectLst/>
              <a:latin typeface="Arial" pitchFamily="34" charset="0"/>
              <a:cs typeface="Arial" pitchFamily="34" charset="0"/>
            </a:endParaRPr>
          </a:p>
          <a:p>
            <a:pPr marL="0" marR="0" lvl="0" indent="450850" algn="just" defTabSz="914400" rtl="0" eaLnBrk="0" fontAlgn="base" latinLnBrk="0" hangingPunct="0">
              <a:lnSpc>
                <a:spcPct val="100000"/>
              </a:lnSpc>
              <a:spcBef>
                <a:spcPct val="0"/>
              </a:spcBef>
              <a:spcAft>
                <a:spcPct val="0"/>
              </a:spcAft>
              <a:buClrTx/>
              <a:buSzTx/>
              <a:buFontTx/>
              <a:buNone/>
              <a:tabLst>
                <a:tab pos="914400" algn="l"/>
              </a:tabLst>
            </a:pPr>
            <a:r>
              <a:rPr kumimoji="0" lang="ru-RU"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В осуществлении программы участвуют врачи-стоматологи, гигиенисты стоматологические, зубные врачи, врачи-педиатры, медицинские сестры, врачи-гинекологи, педагоги и родители</a:t>
            </a:r>
            <a:endParaRPr kumimoji="0" lang="ru-RU" sz="800" b="1" i="0" u="none" strike="noStrike" cap="none" normalizeH="0" baseline="0" dirty="0" smtClean="0">
              <a:ln>
                <a:noFill/>
              </a:ln>
              <a:solidFill>
                <a:schemeClr val="tx1"/>
              </a:solidFill>
              <a:effectLst/>
              <a:latin typeface="Arial" pitchFamily="34" charset="0"/>
              <a:cs typeface="Arial" pitchFamily="34" charset="0"/>
            </a:endParaRPr>
          </a:p>
          <a:p>
            <a:pPr marL="0" marR="0" lvl="0" indent="450850" algn="just" defTabSz="914400" rtl="0" eaLnBrk="0" fontAlgn="base" latinLnBrk="0" hangingPunct="0">
              <a:lnSpc>
                <a:spcPct val="100000"/>
              </a:lnSpc>
              <a:spcBef>
                <a:spcPct val="0"/>
              </a:spcBef>
              <a:spcAft>
                <a:spcPct val="0"/>
              </a:spcAft>
              <a:buClrTx/>
              <a:buSzTx/>
              <a:buFontTx/>
              <a:buChar char="•"/>
              <a:tabLst>
                <a:tab pos="914400" algn="l"/>
              </a:tabLst>
            </a:pPr>
            <a:r>
              <a:rPr kumimoji="0" lang="ru-RU"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Достижение поставленных в Программе задач через 5 и 10 лет</a:t>
            </a:r>
            <a:endParaRPr kumimoji="0" lang="ru-RU" sz="2400" b="1" i="0" u="none" strike="noStrike" cap="none" normalizeH="0" baseline="0" dirty="0" smtClean="0">
              <a:ln>
                <a:noFill/>
              </a:ln>
              <a:solidFill>
                <a:schemeClr val="tx1"/>
              </a:solidFill>
              <a:effectLst/>
              <a:latin typeface="Arial" pitchFamily="34" charset="0"/>
              <a:cs typeface="Arial" pitchFamily="34" charset="0"/>
            </a:endParaRPr>
          </a:p>
        </p:txBody>
      </p:sp>
      <p:pic>
        <p:nvPicPr>
          <p:cNvPr id="7172" name="Picture 4" descr="Картинки по запросу наглядные пособия для обучения гигиене полости рт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960" y="3158685"/>
            <a:ext cx="4629894" cy="3492263"/>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Картинки по запросу наглядные пособия для обучения гигиене полости рта"/>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3356992"/>
            <a:ext cx="4286250" cy="2638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57164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9453" y="188640"/>
            <a:ext cx="9144000" cy="31085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r>
              <a:rPr lang="fr-FR" sz="2800" b="1" dirty="0" smtClean="0">
                <a:solidFill>
                  <a:srgbClr val="FF00FF"/>
                </a:solidFill>
              </a:rPr>
              <a:t>Dans le cadre de ce Programme, nommé groupes supplémentaires rien de spécial n'est pas disponible. </a:t>
            </a:r>
            <a:r>
              <a:rPr lang="fr-FR" sz="2800" b="1" dirty="0" smtClean="0"/>
              <a:t/>
            </a:r>
            <a:br>
              <a:rPr lang="fr-FR" sz="2800" b="1" dirty="0" smtClean="0"/>
            </a:br>
            <a:r>
              <a:rPr lang="fr-FR" sz="2800" b="1" dirty="0" smtClean="0">
                <a:ln>
                  <a:solidFill>
                    <a:sysClr val="windowText" lastClr="000000"/>
                  </a:solidFill>
                </a:ln>
                <a:solidFill>
                  <a:srgbClr val="002060"/>
                </a:solidFill>
              </a:rPr>
              <a:t>Par conséquent, les groupes de</a:t>
            </a:r>
            <a:r>
              <a:rPr lang="en-US" sz="2800" b="1" dirty="0" smtClean="0">
                <a:ln>
                  <a:solidFill>
                    <a:sysClr val="windowText" lastClr="000000"/>
                  </a:solidFill>
                </a:ln>
                <a:solidFill>
                  <a:srgbClr val="002060"/>
                </a:solidFill>
              </a:rPr>
              <a:t> la</a:t>
            </a:r>
            <a:r>
              <a:rPr lang="fr-FR" sz="2800" b="1" dirty="0" smtClean="0">
                <a:ln>
                  <a:solidFill>
                    <a:sysClr val="windowText" lastClr="000000"/>
                  </a:solidFill>
                </a:ln>
                <a:solidFill>
                  <a:srgbClr val="002060"/>
                </a:solidFill>
              </a:rPr>
              <a:t> population à haut risque seront couverts par la même de la prévention, qui reçoit l'ensemble de la population compte tenu de l'âge.</a:t>
            </a:r>
            <a:endParaRPr kumimoji="0" lang="ru-RU" sz="3600" b="1" i="0" u="none" strike="noStrike" normalizeH="0" baseline="0" dirty="0" smtClean="0">
              <a:ln>
                <a:solidFill>
                  <a:sysClr val="windowText" lastClr="000000"/>
                </a:solidFill>
              </a:ln>
              <a:solidFill>
                <a:srgbClr val="002060"/>
              </a:solidFill>
              <a:effectLst>
                <a:innerShdw blurRad="69850" dist="43180" dir="5400000">
                  <a:srgbClr val="000000">
                    <a:alpha val="65000"/>
                  </a:srgbClr>
                </a:innerShdw>
              </a:effectLst>
              <a:cs typeface="Arial" pitchFamily="34" charset="0"/>
            </a:endParaRPr>
          </a:p>
        </p:txBody>
      </p:sp>
      <p:pic>
        <p:nvPicPr>
          <p:cNvPr id="2050" name="Picture 2" descr="Картинки по запросу возраст человек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112" y="4102488"/>
            <a:ext cx="3451579" cy="275551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Картинки по запросу возраст человека"/>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306434"/>
            <a:ext cx="5715000" cy="2314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92127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cdn1.imgbb.ru/user/28/283954/201409/8c3e4a539cd8ec29b5f81d5df1ac959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79912" y="2111521"/>
            <a:ext cx="5119876" cy="284112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bht-hygiene.com/assets/images/stati/brushing-babys-teeth-articl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2276872"/>
            <a:ext cx="3672407" cy="367240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u.eka-mama.ru/upload/forum/upload/0be/0be6542f5cef822219f5d3030b0144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54168" y="4113076"/>
            <a:ext cx="3425380" cy="2569035"/>
          </a:xfrm>
          <a:prstGeom prst="rect">
            <a:avLst/>
          </a:prstGeom>
          <a:noFill/>
          <a:extLst>
            <a:ext uri="{909E8E84-426E-40DD-AFC4-6F175D3DCCD1}">
              <a14:hiddenFill xmlns:a14="http://schemas.microsoft.com/office/drawing/2010/main">
                <a:solidFill>
                  <a:srgbClr val="FFFFFF"/>
                </a:solidFill>
              </a14:hiddenFill>
            </a:ext>
          </a:extLst>
        </p:spPr>
      </p:pic>
      <p:sp>
        <p:nvSpPr>
          <p:cNvPr id="5121" name="Rectangle 1"/>
          <p:cNvSpPr>
            <a:spLocks noChangeArrowheads="1"/>
          </p:cNvSpPr>
          <p:nvPr/>
        </p:nvSpPr>
        <p:spPr bwMode="auto">
          <a:xfrm>
            <a:off x="19849" y="110973"/>
            <a:ext cx="9144000" cy="200054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450850" fontAlgn="base">
              <a:spcBef>
                <a:spcPct val="0"/>
              </a:spcBef>
              <a:spcAft>
                <a:spcPct val="0"/>
              </a:spcAft>
            </a:pPr>
            <a:r>
              <a:rPr lang="fr-FR"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Les nouveau-nés et les enfants jusqu'à 3 ans.</a:t>
            </a:r>
            <a:br>
              <a:rPr lang="fr-FR"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fr-FR" sz="2400" b="1" dirty="0" smtClean="0">
                <a:solidFill>
                  <a:srgbClr val="003300"/>
                </a:solidFill>
              </a:rPr>
              <a:t>Hygiène de la bouche des nouveau-nés et les jeunes enfants jusqu'à l'âge de 2 ans par les parents en conformité avec les conseils reçus d'un médecin - pédiatre et infirmières d'un service pédiatrique.</a:t>
            </a:r>
            <a:r>
              <a:rPr kumimoji="0" lang="ru-RU" sz="2400" b="1" i="0" u="none" strike="noStrike" normalizeH="0" baseline="0" dirty="0" smtClean="0">
                <a:ln w="1905"/>
                <a:solidFill>
                  <a:srgbClr val="003300"/>
                </a:solidFill>
                <a:effectLst>
                  <a:innerShdw blurRad="69850" dist="43180" dir="5400000">
                    <a:srgbClr val="000000">
                      <a:alpha val="65000"/>
                    </a:srgbClr>
                  </a:innerShdw>
                </a:effectLst>
                <a:ea typeface="Times New Roman" pitchFamily="18" charset="0"/>
                <a:cs typeface="Arial" pitchFamily="34" charset="0"/>
              </a:rPr>
              <a:t> </a:t>
            </a:r>
            <a:endParaRPr kumimoji="0" lang="ru-RU" sz="2400" b="1" i="0" u="none" strike="noStrike" normalizeH="0" baseline="0" dirty="0" smtClean="0">
              <a:ln w="1905"/>
              <a:solidFill>
                <a:srgbClr val="003300"/>
              </a:solidFill>
              <a:effectLst>
                <a:innerShdw blurRad="69850" dist="43180" dir="5400000">
                  <a:srgbClr val="000000">
                    <a:alpha val="65000"/>
                  </a:srgbClr>
                </a:innerShdw>
              </a:effectLst>
              <a:cs typeface="Arial"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16631"/>
            <a:ext cx="8964488" cy="1015663"/>
          </a:xfrm>
          <a:prstGeom prst="rect">
            <a:avLst/>
          </a:prstGeom>
        </p:spPr>
        <p:txBody>
          <a:bodyPr wrap="square">
            <a:spAutoFit/>
          </a:bodyPr>
          <a:lstStyle/>
          <a:p>
            <a:pPr lvl="0" indent="450850" eaLnBrk="0" fontAlgn="base" hangingPunct="0">
              <a:spcBef>
                <a:spcPct val="0"/>
              </a:spcBef>
              <a:spcAft>
                <a:spcPct val="0"/>
              </a:spcAft>
            </a:pPr>
            <a:r>
              <a:rPr lang="fr-FR" sz="2000" b="1" dirty="0" smtClean="0">
                <a:ln w="1905">
                  <a:solidFill>
                    <a:schemeClr val="accent6">
                      <a:lumMod val="75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Times New Roman" pitchFamily="18" charset="0"/>
                <a:cs typeface="Arial" pitchFamily="34" charset="0"/>
              </a:rPr>
              <a:t>Après l'éruption des incisives (6-8 mois) l'hygiène buccale devraient être complétées en essuyant les dents tissu ou une serviette en papier chaque jour pour enlever la plaque.</a:t>
            </a:r>
            <a:endParaRPr lang="ru-RU" sz="2000" b="1" dirty="0">
              <a:ln w="1905">
                <a:solidFill>
                  <a:schemeClr val="accent6">
                    <a:lumMod val="75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Times New Roman" pitchFamily="18" charset="0"/>
              <a:cs typeface="Arial" pitchFamily="34" charset="0"/>
            </a:endParaRPr>
          </a:p>
        </p:txBody>
      </p:sp>
      <p:pic>
        <p:nvPicPr>
          <p:cNvPr id="4098" name="Picture 2" descr="http://zubmag.ru/products_pictures/_img_blanche_et_brilliance-salfetki_en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88024" y="2492896"/>
            <a:ext cx="3818865" cy="406072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xn--80aae0ashccrq6m.xn--p1ai/images/product_images/info_images/102598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1" y="1159480"/>
            <a:ext cx="5005823" cy="5005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21545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dev.healthnutnews.com/wp-content/uploads/2014/09/18625140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60914" y="2636912"/>
            <a:ext cx="5775581" cy="4053174"/>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0" y="188640"/>
            <a:ext cx="9036496" cy="2677656"/>
          </a:xfrm>
          <a:prstGeom prst="rect">
            <a:avLst/>
          </a:prstGeom>
        </p:spPr>
        <p:txBody>
          <a:bodyPr wrap="square">
            <a:spAutoFit/>
          </a:bodyPr>
          <a:lstStyle/>
          <a:p>
            <a:pPr lvl="0" indent="450850" eaLnBrk="0" fontAlgn="base" hangingPunct="0">
              <a:spcBef>
                <a:spcPct val="0"/>
              </a:spcBef>
              <a:spcAft>
                <a:spcPct val="0"/>
              </a:spcAft>
            </a:pPr>
            <a:r>
              <a:rPr lang="fr-FR" sz="2800" b="1" dirty="0" smtClean="0">
                <a:ln w="1905">
                  <a:solidFill>
                    <a:schemeClr val="accent6">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Times New Roman" pitchFamily="18" charset="0"/>
                <a:cs typeface="Arial" pitchFamily="34" charset="0"/>
              </a:rPr>
              <a:t>Après l'éruption de la plupart ou la totalité des dents temporaires (2-2,5 ans), vous devez nettoyer une brosse à dents mou sans dentifrice. </a:t>
            </a:r>
          </a:p>
          <a:p>
            <a:pPr lvl="0" indent="450850" eaLnBrk="0" fontAlgn="base" hangingPunct="0">
              <a:spcBef>
                <a:spcPct val="0"/>
              </a:spcBef>
              <a:spcAft>
                <a:spcPct val="0"/>
              </a:spcAft>
            </a:pPr>
            <a:r>
              <a:rPr lang="fr-FR" sz="2800" b="1" dirty="0" smtClean="0">
                <a:ln w="1905">
                  <a:solidFill>
                    <a:schemeClr val="accent6">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Times New Roman" pitchFamily="18" charset="0"/>
                <a:cs typeface="Arial" pitchFamily="34" charset="0"/>
              </a:rPr>
              <a:t>Progressivement pour se brosser les dents, vous pouvez saisir l'utilisation de dentifrice.</a:t>
            </a:r>
            <a:endParaRPr lang="ru-RU" sz="3600" b="1" dirty="0">
              <a:ln w="1905">
                <a:solidFill>
                  <a:schemeClr val="accent6">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Arial" pitchFamily="34" charset="0"/>
            </a:endParaRPr>
          </a:p>
        </p:txBody>
      </p:sp>
      <p:pic>
        <p:nvPicPr>
          <p:cNvPr id="4" name="Picture 4" descr="http://www.goodstom.ru/images/%20%20germ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196678">
            <a:off x="219054" y="3043985"/>
            <a:ext cx="2622154" cy="3449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28611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ChangeArrowheads="1"/>
          </p:cNvSpPr>
          <p:nvPr/>
        </p:nvSpPr>
        <p:spPr bwMode="auto">
          <a:xfrm>
            <a:off x="0" y="239743"/>
            <a:ext cx="9144000" cy="150810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450850" algn="just" fontAlgn="base">
              <a:spcBef>
                <a:spcPct val="0"/>
              </a:spcBef>
              <a:spcAft>
                <a:spcPct val="0"/>
              </a:spcAft>
            </a:pPr>
            <a:r>
              <a:rPr lang="fr-FR" b="1" dirty="0" smtClean="0">
                <a:ln w="1905">
                  <a:solidFill>
                    <a:schemeClr val="accent6">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Times New Roman" pitchFamily="18" charset="0"/>
                <a:cs typeface="Arial" pitchFamily="34" charset="0"/>
              </a:rPr>
              <a:t>Dans la plupart des régions de la Russie, en raison du manque de fluorure dans l'eau potable recommandé d</a:t>
            </a:r>
            <a:r>
              <a:rPr lang="en-US" b="1" dirty="0" err="1" smtClean="0">
                <a:ln w="1905">
                  <a:solidFill>
                    <a:schemeClr val="accent6">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Times New Roman" pitchFamily="18" charset="0"/>
                <a:cs typeface="Arial" pitchFamily="34" charset="0"/>
              </a:rPr>
              <a:t>es</a:t>
            </a:r>
            <a:r>
              <a:rPr lang="fr-FR" b="1" dirty="0" smtClean="0">
                <a:ln w="1905">
                  <a:solidFill>
                    <a:schemeClr val="accent6">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Times New Roman" pitchFamily="18" charset="0"/>
                <a:cs typeface="Arial" pitchFamily="34" charset="0"/>
              </a:rPr>
              <a:t> dentifrices </a:t>
            </a:r>
            <a:r>
              <a:rPr lang="fr-FR" sz="2000" b="1" dirty="0" smtClean="0">
                <a:ln w="1905">
                  <a:solidFill>
                    <a:srgbClr val="002060"/>
                  </a:solidFill>
                </a:ln>
                <a:solidFill>
                  <a:srgbClr val="003300"/>
                </a:solidFill>
                <a:effectLst>
                  <a:innerShdw blurRad="69850" dist="43180" dir="5400000">
                    <a:srgbClr val="000000">
                      <a:alpha val="65000"/>
                    </a:srgbClr>
                  </a:innerShdw>
                </a:effectLst>
                <a:ea typeface="Times New Roman" pitchFamily="18" charset="0"/>
                <a:cs typeface="Arial" pitchFamily="34" charset="0"/>
              </a:rPr>
              <a:t>avec le fluorure</a:t>
            </a:r>
            <a:r>
              <a:rPr lang="fr-FR" b="1" dirty="0" smtClean="0">
                <a:ln w="1905">
                  <a:solidFill>
                    <a:schemeClr val="accent6">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Times New Roman" pitchFamily="18" charset="0"/>
                <a:cs typeface="Arial" pitchFamily="34" charset="0"/>
              </a:rPr>
              <a:t>.</a:t>
            </a:r>
          </a:p>
          <a:p>
            <a:pPr lvl="0" indent="450850" algn="just" fontAlgn="base">
              <a:spcBef>
                <a:spcPct val="0"/>
              </a:spcBef>
              <a:spcAft>
                <a:spcPct val="0"/>
              </a:spcAft>
            </a:pPr>
            <a:r>
              <a:rPr lang="fr-FR" b="1" dirty="0" smtClean="0">
                <a:ln w="1905">
                  <a:solidFill>
                    <a:schemeClr val="accent6">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Times New Roman" pitchFamily="18" charset="0"/>
                <a:cs typeface="Arial" pitchFamily="34" charset="0"/>
              </a:rPr>
              <a:t>Les dents bébé nettoyés parents ou anciens frères / sœurs.</a:t>
            </a:r>
          </a:p>
          <a:p>
            <a:pPr lvl="0" indent="450850" algn="just" fontAlgn="base">
              <a:spcBef>
                <a:spcPct val="0"/>
              </a:spcBef>
              <a:spcAft>
                <a:spcPct val="0"/>
              </a:spcAft>
            </a:pPr>
            <a:r>
              <a:rPr lang="fr-FR" b="1" dirty="0" smtClean="0">
                <a:ln w="1905">
                  <a:solidFill>
                    <a:schemeClr val="accent6">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Times New Roman" pitchFamily="18" charset="0"/>
                <a:cs typeface="Arial" pitchFamily="34" charset="0"/>
              </a:rPr>
              <a:t>Le fluor est dans la quantité requise dans le lait maternel. Après l'arrêt de l'allaitement, ils viennent avec de la nourriture et de l'eau.</a:t>
            </a:r>
            <a:endParaRPr kumimoji="0" lang="ru-RU" b="1" i="0" u="none" strike="noStrike" normalizeH="0" baseline="0" dirty="0" smtClean="0">
              <a:ln w="1905">
                <a:solidFill>
                  <a:schemeClr val="accent6">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Times New Roman" pitchFamily="18" charset="0"/>
              <a:cs typeface="Arial" pitchFamily="34" charset="0"/>
            </a:endParaRPr>
          </a:p>
        </p:txBody>
      </p:sp>
      <p:pic>
        <p:nvPicPr>
          <p:cNvPr id="3074" name="Picture 2" descr="http://gigiena.estet-dent.ru/attachments/Image/ingrijire-dantura.jpg?template=generi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823028">
            <a:off x="4056504" y="2143713"/>
            <a:ext cx="4777970" cy="318531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pagremuski.info/wp-content/uploads/2014/03/2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2132856"/>
            <a:ext cx="3311120" cy="2205634"/>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9737" y="4725144"/>
            <a:ext cx="4758287" cy="1754326"/>
          </a:xfrm>
          <a:prstGeom prst="rect">
            <a:avLst/>
          </a:prstGeom>
        </p:spPr>
        <p:txBody>
          <a:bodyPr wrap="square">
            <a:spAutoFit/>
          </a:bodyPr>
          <a:lstStyle/>
          <a:p>
            <a:pPr lvl="0" indent="450850" eaLnBrk="0" fontAlgn="base" hangingPunct="0">
              <a:spcBef>
                <a:spcPct val="0"/>
              </a:spcBef>
              <a:spcAft>
                <a:spcPct val="0"/>
              </a:spcAft>
            </a:pPr>
            <a:r>
              <a:rPr lang="fr-FR" b="1" dirty="0" smtClean="0"/>
              <a:t>Dans certaines régions de la fédération de RUSSIE en oeuvre des programmes de fluoration du système, pas d'autres médicaments de fluor voie orale (comprimés, gouttes, etc.) à prendre ne sont pas autorisés.</a:t>
            </a:r>
            <a:endParaRPr lang="ru-RU"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Arial"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Другая 2">
      <a:majorFont>
        <a:latin typeface="Georgia"/>
        <a:ea typeface=""/>
        <a:cs typeface=""/>
      </a:majorFont>
      <a:minorFont>
        <a:latin typeface="Georgia"/>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785</TotalTime>
  <Words>2367</Words>
  <Application>Microsoft Office PowerPoint</Application>
  <PresentationFormat>Экран (4:3)</PresentationFormat>
  <Paragraphs>129</Paragraphs>
  <Slides>42</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42</vt:i4>
      </vt:variant>
    </vt:vector>
  </HeadingPairs>
  <TitlesOfParts>
    <vt:vector size="47" baseType="lpstr">
      <vt:lpstr>Arial</vt:lpstr>
      <vt:lpstr>Georgia</vt:lpstr>
      <vt:lpstr>Symbol</vt:lpstr>
      <vt:lpstr>Times New Roman</vt:lpstr>
      <vt:lpstr>Тема Office</vt:lpstr>
      <vt:lpstr>Les caractéristiques des activités de la prévention des certains groupes de la population.</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Grizli777</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Особенности  профилактических мероприятий среди отдельных групп населения.</dc:title>
  <dc:creator>Пользователь</dc:creator>
  <cp:lastModifiedBy>user</cp:lastModifiedBy>
  <cp:revision>76</cp:revision>
  <dcterms:created xsi:type="dcterms:W3CDTF">2014-03-26T15:56:05Z</dcterms:created>
  <dcterms:modified xsi:type="dcterms:W3CDTF">2017-03-28T11:58:32Z</dcterms:modified>
</cp:coreProperties>
</file>