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76" r:id="rId8"/>
    <p:sldId id="263" r:id="rId9"/>
    <p:sldId id="283" r:id="rId10"/>
    <p:sldId id="264" r:id="rId11"/>
    <p:sldId id="288" r:id="rId12"/>
    <p:sldId id="265" r:id="rId13"/>
    <p:sldId id="266" r:id="rId14"/>
    <p:sldId id="289" r:id="rId15"/>
    <p:sldId id="295" r:id="rId16"/>
    <p:sldId id="293" r:id="rId17"/>
    <p:sldId id="294" r:id="rId18"/>
    <p:sldId id="267" r:id="rId19"/>
    <p:sldId id="268" r:id="rId20"/>
    <p:sldId id="286" r:id="rId21"/>
    <p:sldId id="287" r:id="rId22"/>
    <p:sldId id="290" r:id="rId23"/>
    <p:sldId id="291" r:id="rId24"/>
    <p:sldId id="285" r:id="rId25"/>
    <p:sldId id="271" r:id="rId26"/>
    <p:sldId id="272" r:id="rId27"/>
    <p:sldId id="284" r:id="rId28"/>
    <p:sldId id="273" r:id="rId29"/>
    <p:sldId id="274" r:id="rId30"/>
    <p:sldId id="277" r:id="rId31"/>
    <p:sldId id="278" r:id="rId32"/>
    <p:sldId id="279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6FC2-8ED3-4E40-AFCF-8ED7F7B0AB3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5D08-5230-4764-B97E-3CC1F987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6FC2-8ED3-4E40-AFCF-8ED7F7B0AB3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5D08-5230-4764-B97E-3CC1F987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6FC2-8ED3-4E40-AFCF-8ED7F7B0AB3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5D08-5230-4764-B97E-3CC1F987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6FC2-8ED3-4E40-AFCF-8ED7F7B0AB3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5D08-5230-4764-B97E-3CC1F987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6FC2-8ED3-4E40-AFCF-8ED7F7B0AB3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5D08-5230-4764-B97E-3CC1F987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6FC2-8ED3-4E40-AFCF-8ED7F7B0AB3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5D08-5230-4764-B97E-3CC1F987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6FC2-8ED3-4E40-AFCF-8ED7F7B0AB3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5D08-5230-4764-B97E-3CC1F987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6FC2-8ED3-4E40-AFCF-8ED7F7B0AB3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5D08-5230-4764-B97E-3CC1F987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6FC2-8ED3-4E40-AFCF-8ED7F7B0AB3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5D08-5230-4764-B97E-3CC1F987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6FC2-8ED3-4E40-AFCF-8ED7F7B0AB3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5D08-5230-4764-B97E-3CC1F987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6FC2-8ED3-4E40-AFCF-8ED7F7B0AB3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A5D08-5230-4764-B97E-3CC1F987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6FC2-8ED3-4E40-AFCF-8ED7F7B0AB32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5D08-5230-4764-B97E-3CC1F9877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ase.garant.ru/185228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nadzor.ru/news/1431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ivdent.ru/content/59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ivdent.ru/content/62" TargetMode="External"/><Relationship Id="rId4" Type="http://schemas.openxmlformats.org/officeDocument/2006/relationships/hyperlink" Target="http://hivdent.ru/content/5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ivdent.ru/content/301" TargetMode="External"/><Relationship Id="rId2" Type="http://schemas.openxmlformats.org/officeDocument/2006/relationships/hyperlink" Target="http://hivdent.ru/content/29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ivdent.ru/content/5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andia.ru/216684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1%80%D1%83%D0%B4%D0%BE%D0%B2%D0%BE%D0%B9_%D0%BA%D0%BE%D0%B4%D0%B5%D0%BA%D1%81_%D0%A0%D0%BE%D1%81%D1%81%D0%B8%D0%B9%D1%81%D0%BA%D0%BE%D0%B9_%D0%A4%D0%B5%D0%B4%D0%B5%D1%80%D0%B0%D1%86%D0%B8%D0%B8" TargetMode="External"/><Relationship Id="rId2" Type="http://schemas.openxmlformats.org/officeDocument/2006/relationships/hyperlink" Target="http://ru.wikipedia.org/wiki/%D0%A0%D0%BE%D1%81%D1%81%D0%B8%D1%8F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188640"/>
            <a:ext cx="4978896" cy="345467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Общее право в стоматологии: нормативно-правовые акты и их систематизация в стоматологии. </a:t>
            </a:r>
          </a:p>
        </p:txBody>
      </p:sp>
      <p:pic>
        <p:nvPicPr>
          <p:cNvPr id="6146" name="Picture 2" descr="http://www.dentist77.ru/sites/default/files/gerb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48000"/>
            <a:ext cx="3810000" cy="3810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641" y="476672"/>
            <a:ext cx="3672408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641" y="3675727"/>
            <a:ext cx="41764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rgbClr val="A379BB">
                        <a:tint val="90000"/>
                        <a:satMod val="120000"/>
                      </a:srgbClr>
                    </a:gs>
                    <a:gs pos="25000">
                      <a:srgbClr val="A379BB">
                        <a:tint val="93000"/>
                        <a:satMod val="120000"/>
                      </a:srgbClr>
                    </a:gs>
                    <a:gs pos="50000">
                      <a:srgbClr val="A379BB">
                        <a:shade val="89000"/>
                        <a:satMod val="110000"/>
                      </a:srgbClr>
                    </a:gs>
                    <a:gs pos="75000">
                      <a:srgbClr val="A379BB">
                        <a:tint val="93000"/>
                        <a:satMod val="120000"/>
                      </a:srgbClr>
                    </a:gs>
                    <a:gs pos="100000">
                      <a:srgbClr val="A379BB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Правовое регулирование трудовых правоотношений в стоматологии.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Постановления Минтруда России.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соответствии с </a:t>
            </a:r>
            <a:r>
              <a:rPr lang="ru-RU" sz="2000" dirty="0" smtClean="0">
                <a:hlinkClick r:id="rId2"/>
              </a:rPr>
              <a:t>постановлением</a:t>
            </a:r>
            <a:r>
              <a:rPr lang="ru-RU" sz="2000" dirty="0" smtClean="0"/>
              <a:t> Правительства Российской Федерации от 14 ноября 2002 г. N 823 "О порядке утверждения перечней должностей и работ, замещаемых или выполняемых работниками, с которыми работодатель может заключать письменные договоры о полной индивидуальной или коллективной (бригадной) материальной ответственности, а также типовых форм договоров о полной материальной ответственности" (Собрание законодательства Российской Федерации, 2002, N 47, ст.4678) </a:t>
            </a:r>
          </a:p>
        </p:txBody>
      </p:sp>
      <p:pic>
        <p:nvPicPr>
          <p:cNvPr id="19458" name="Picture 2" descr="http://pressria.ru/images/43829/44/438294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63678"/>
            <a:ext cx="5572164" cy="3794322"/>
          </a:xfrm>
          <a:prstGeom prst="rect">
            <a:avLst/>
          </a:prstGeom>
          <a:noFill/>
        </p:spPr>
      </p:pic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4798"/>
            <a:ext cx="2564480" cy="25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835" y="724239"/>
            <a:ext cx="58809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Устанавливает 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Перечень должностей и работ, замещаемых или выполняемых работниками, с которыми работодатель может заключать письменные договоры о полной индивидуальной материальной ответственности за недостачу вверенного имущества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Типовую форму договора о полной индивидуальной материальной ответственности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rgbClr val="00B0F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Перечень работ, при выполнении которых может вводиться полная коллективная (бригадная) материальная ответственность за недостачу вверенного работникам имущества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1905">
                  <a:solidFill>
                    <a:srgbClr val="92D05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Типовую форму договора о полной коллективной (бригадной) материальной ответственности</a:t>
            </a:r>
            <a:endParaRPr lang="ru-RU" sz="2000" b="1" dirty="0">
              <a:ln w="1905">
                <a:solidFill>
                  <a:srgbClr val="92D050"/>
                </a:solidFill>
              </a:ln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986" name="Picture 2" descr="http://www.rustrahovka.ru/upload/iblock/9fa/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676566"/>
            <a:ext cx="3133216" cy="43005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71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Министерство труда и социального развития Российской Федерации </a:t>
            </a:r>
          </a:p>
        </p:txBody>
      </p:sp>
      <p:pic>
        <p:nvPicPr>
          <p:cNvPr id="4098" name="Picture 2" descr="Картинки по запросу Постановления мин тру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353" y="4932768"/>
            <a:ext cx="2869845" cy="19156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 Фонда социального страхования.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864399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/>
              <a:t>Дается разъяснение по страховым налогообложениям, отчислениям налоговых взносов.</a:t>
            </a:r>
          </a:p>
          <a:p>
            <a:pPr algn="ctr"/>
            <a:r>
              <a:rPr lang="ru-RU" sz="2000" b="1" dirty="0" smtClean="0"/>
              <a:t>Страховая система состоит из четырех видов страховых взносов, которые начисляются и уплачиваются в государственные внебюджетные фонды: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Пенсионный фонд РФ (ПФР).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Фонд социального страхования РФ (ФСС).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Федеральный фонд обязательного медицинского страхования (ФФОМС).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Территориальные фонды обязательного медицинского страхования (ТФОМС).</a:t>
            </a:r>
            <a:r>
              <a:rPr lang="ru-RU" sz="2400" b="1" u="sng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sz="2400" u="sng" dirty="0" smtClean="0"/>
          </a:p>
          <a:p>
            <a:pPr algn="ctr"/>
            <a:r>
              <a:rPr lang="ru-RU" sz="2400" b="1" u="sng" dirty="0" smtClean="0"/>
              <a:t>Совокупный тариф взносов на все виды обязательного страхования составит 34 % 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Гостехнадзора и Госэнергонадзора России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 descr="http://www.energetik-ltd.ru/img/upload/em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1500174"/>
            <a:ext cx="4572000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5715016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3"/>
              </a:rPr>
              <a:t>Федеральная служба по экологическому, технологическому и атомному надзору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04528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Госэнергонадзор – государственная служба РФ, которая входит в состав Ростехнадзора и осуществляет на территории всей страны энергетический надзор.</a:t>
            </a:r>
            <a:endParaRPr lang="ru-RU" sz="2400" b="1" dirty="0"/>
          </a:p>
        </p:txBody>
      </p:sp>
      <p:pic>
        <p:nvPicPr>
          <p:cNvPr id="6146" name="Picture 2" descr="Картинки по запросу Технадзор в стоматолог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5302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Технадзор в стомат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856" y="116633"/>
            <a:ext cx="41394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69" y="332656"/>
            <a:ext cx="471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настоящий момент в полномочия специалистов этой проверяющей службы входит: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Контроль выполнения требований по безопасному обслуживанию и соответствующему технике безопасности состоянию тепло- и электроустановок потребителей тепло- и электроэнергии.</a:t>
            </a:r>
          </a:p>
        </p:txBody>
      </p:sp>
      <p:pic>
        <p:nvPicPr>
          <p:cNvPr id="5122" name="Picture 2" descr="Картинки по запросу Технадзор в стоматолог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46988"/>
            <a:ext cx="4335996" cy="289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Технадзор в стоматолог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960" y="3933056"/>
            <a:ext cx="3672284" cy="258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Строительные правила и нормы.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http://www.medico-eng.com/slike/homepage_image_big/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3143249"/>
            <a:ext cx="5372100" cy="3714751"/>
          </a:xfrm>
          <a:prstGeom prst="rect">
            <a:avLst/>
          </a:prstGeom>
          <a:noFill/>
        </p:spPr>
      </p:pic>
      <p:pic>
        <p:nvPicPr>
          <p:cNvPr id="13314" name="Picture 2" descr="pror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28825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1000108"/>
            <a:ext cx="59293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подчиняются</a:t>
            </a:r>
            <a:r>
              <a:rPr lang="ru-RU" b="1" dirty="0" smtClean="0"/>
              <a:t> СанПиН 2956а-83</a:t>
            </a:r>
          </a:p>
          <a:p>
            <a:r>
              <a:rPr lang="ru-RU" b="1" dirty="0" smtClean="0"/>
              <a:t>«Санитарные правила устройства, оборудования, эксплуатации амбулаторно-поликлинических учреждений стоматологического профиля, охраны труда и личной гигиены персонала».</a:t>
            </a:r>
          </a:p>
          <a:p>
            <a:endParaRPr lang="ru-RU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00372"/>
            <a:ext cx="33575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котором оговорены нормативные требования к размещению и устройству помещений стоматологических поликлиник, отделений, кабинетов и зуботехнических лабораторий.</a:t>
            </a:r>
            <a:br>
              <a:rPr lang="ru-RU" sz="2000" dirty="0" smtClean="0"/>
            </a:br>
            <a:r>
              <a:rPr lang="ru-RU" sz="2000" dirty="0" smtClean="0"/>
              <a:t> Требования к внутренней отделке помещений и т.д.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945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Приказы по стомат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4083975" cy="406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890" y="332656"/>
            <a:ext cx="43204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 Специалисты </a:t>
            </a:r>
            <a:r>
              <a:rPr lang="ru-RU" b="1" dirty="0"/>
              <a:t>Госэнергонадзора следят за соответствующим техническим состоянием и безопасной эксплуатацией, а также обслуживанием тепловых и электрических сетей организаций, занятых в сфере энергоснабжения.</a:t>
            </a:r>
          </a:p>
          <a:p>
            <a:pPr>
              <a:buFont typeface="Wingdings" pitchFamily="2" charset="2"/>
              <a:buChar char="ü"/>
            </a:pPr>
            <a:r>
              <a:rPr lang="ru-RU" b="1" dirty="0"/>
              <a:t> </a:t>
            </a:r>
            <a:r>
              <a:rPr lang="ru-RU" b="1" dirty="0" smtClean="0"/>
              <a:t> Также </a:t>
            </a:r>
            <a:r>
              <a:rPr lang="ru-RU" b="1" dirty="0"/>
              <a:t>этот орган контролирует состояние и эксплуатацию основных сооружений и оборудования электростанций;</a:t>
            </a:r>
          </a:p>
          <a:p>
            <a:pPr>
              <a:buFont typeface="Wingdings" pitchFamily="2" charset="2"/>
              <a:buChar char="ü"/>
            </a:pPr>
            <a:r>
              <a:rPr lang="ru-RU" b="1" dirty="0"/>
              <a:t> </a:t>
            </a:r>
            <a:r>
              <a:rPr lang="ru-RU" b="1" dirty="0" smtClean="0"/>
              <a:t> Кроме </a:t>
            </a:r>
            <a:r>
              <a:rPr lang="ru-RU" b="1" dirty="0"/>
              <a:t>этого, в функции Госэнергонадзора также входит надзор за рациональным использованием топливно-энергетических ресурсов, тепловой и электрической энергии организациями всех форм собственности.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8828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безопасности.  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Включает 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i="1" dirty="0" smtClean="0"/>
              <a:t>Техника безопасности на электрическом оборудовании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i="1" dirty="0" smtClean="0"/>
              <a:t>Правила безопасности при использовании профилактических фармакологических препаратов и биоактивных средств</a:t>
            </a:r>
            <a:r>
              <a:rPr lang="ru-RU" sz="2000" b="1" dirty="0" smtClean="0"/>
              <a:t>. </a:t>
            </a:r>
            <a:r>
              <a:rPr lang="ru-RU" sz="2000" dirty="0" smtClean="0"/>
              <a:t>(необходимо беречь пациента и работника от интоксикации, для чего необходимо следить за хранением препаратов в строго отведенных, недоступных пациентам местах, точно подбирать дозы препаратов и их сочетание).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</a:t>
            </a:r>
            <a:r>
              <a:rPr lang="ru-RU" sz="2000" b="1" i="1" dirty="0" smtClean="0"/>
              <a:t>Санитарный режим </a:t>
            </a:r>
            <a:r>
              <a:rPr lang="ru-RU" sz="2000" dirty="0" smtClean="0"/>
              <a:t>предполагает противоинфекционную защиту персонала, пациента, окружающей среды при помощи организационных мер, с использованием физических и химических методов и средств дезинфекции и стерилизации.</a:t>
            </a:r>
            <a:endParaRPr lang="ru-RU" sz="2000" dirty="0"/>
          </a:p>
        </p:txBody>
      </p:sp>
      <p:pic>
        <p:nvPicPr>
          <p:cNvPr id="14338" name="Picture 2" descr="http://www.atamperm.ru/wp-content/uploads/2011/12/DSC09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117947"/>
            <a:ext cx="4881562" cy="2740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89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  Правила и приказы Минздрава России.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 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22" y="476672"/>
            <a:ext cx="90011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настоящее время при организации стоматологической помощи населению руководствуются в основном приказами МЗ СССР и МЗ РСФСР, если они не отменены соответствующими приказами МЗ РФ.</a:t>
            </a:r>
          </a:p>
          <a:p>
            <a:endParaRPr lang="ru-RU" dirty="0" smtClean="0"/>
          </a:p>
          <a:p>
            <a:r>
              <a:rPr lang="ru-RU" b="1" dirty="0" smtClean="0"/>
              <a:t>Приказ МЗ СССР от 12 июня 1984 года №670 "О мерах по дальнейшему улучшению стоматологической помощи населению"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Приказ МЗ СССР от 25 января 1988 года №50 "О переходе на новую систему учета труда врачей стоматологического профиля и совершенствовании формы организации стоматологического приема".</a:t>
            </a:r>
          </a:p>
          <a:p>
            <a:r>
              <a:rPr lang="ru-RU" b="1" dirty="0" smtClean="0"/>
              <a:t> Приказом МЗ РФ от 2 октября 1997 года № 289 «О совершенствовании системы учета труда врачей стоматологического профиля»</a:t>
            </a:r>
          </a:p>
          <a:p>
            <a:r>
              <a:rPr lang="ru-RU" b="1" dirty="0" smtClean="0"/>
              <a:t>Приказом МЗМП РФ от 29 марта 1996 года №109 «О правилах предоставления платных медицинских услуг населению»</a:t>
            </a: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5032" y="450912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038" y="908720"/>
            <a:ext cx="6300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Санитарные правила и нормы.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http://files.farmaceutico-ro.webnode.com.br/200000001-2c1552c92f/farma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08" cy="23231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285992"/>
            <a:ext cx="864399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</a:t>
            </a:r>
            <a:r>
              <a:rPr lang="ru-RU" sz="2000" b="1" dirty="0" smtClean="0"/>
              <a:t>Настоящие санитарные правила и нормы предназначены для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руководителей стоматологических организаций,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врачей - стоматологов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зубных техников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всех форм собственности,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специалистов, занимающихся проектированием, реконструкцией и эксплуатацией стоматологических организаций,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/>
              <a:t>а также органов и учреждений, осуществляющих государственный санитарно - эпидемиологический надзор за соблюдением настоящих санитарных правил.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90011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Нормативно-правовой акт является одним из основных источников права современного государства</a:t>
            </a:r>
            <a:r>
              <a:rPr lang="ru-RU" sz="2400" dirty="0" smtClean="0">
                <a:latin typeface="Georgia" pitchFamily="18" charset="0"/>
              </a:rPr>
              <a:t>.</a:t>
            </a:r>
          </a:p>
          <a:p>
            <a:pPr algn="ctr"/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 В нем выражается большинство правовых норм, </a:t>
            </a:r>
          </a:p>
          <a:p>
            <a:r>
              <a:rPr lang="ru-RU" sz="2400" dirty="0" smtClean="0">
                <a:latin typeface="Georgia" pitchFamily="18" charset="0"/>
              </a:rPr>
              <a:t>которые регулируют наиболее важные с точки зрения личности, ее интересов и потребностей общественные отношения. </a:t>
            </a:r>
          </a:p>
          <a:p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В нормативно-правовых актах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закрепляются нормы</a:t>
            </a:r>
            <a:r>
              <a:rPr lang="ru-RU" sz="2400" dirty="0" smtClean="0">
                <a:latin typeface="Georgia" pitchFamily="18" charset="0"/>
              </a:rPr>
              <a:t>, которые учитывают интересы большинства и меньшинства в целом, координируют их. 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27650" name="Picture 2" descr="http://www.gomap.az/Info/Handler.ashx?pg=pctNewsFull&amp;id=1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485330"/>
            <a:ext cx="4524380" cy="237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97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Данные правила и нормы включают в себя 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Общие положения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ответственность,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 контроль за выполнением требований настоящих санитарных правил осуществляется органами и учреждениями государственного санитарно - эпидемиологического надзора.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b="1" dirty="0" smtClean="0">
                <a:solidFill>
                  <a:srgbClr val="0070C0"/>
                </a:solidFill>
              </a:rPr>
              <a:t>2. Термины и определения</a:t>
            </a:r>
          </a:p>
          <a:p>
            <a:pPr marL="342900" indent="-342900"/>
            <a:r>
              <a:rPr lang="ru-RU" dirty="0" smtClean="0">
                <a:solidFill>
                  <a:srgbClr val="0070C0"/>
                </a:solidFill>
              </a:rPr>
              <a:t>(дано разъяснение основных терминов по стоматологии)</a:t>
            </a:r>
          </a:p>
          <a:p>
            <a:pPr marL="342900" indent="-342900"/>
            <a:endParaRPr lang="ru-RU" b="1" dirty="0" smtClean="0"/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</a:rPr>
              <a:t>3. Требования к размещению и устройству помещений стоматологических организаций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 Пример: (допускается размещение стоматологических поликлиник, отделений и кабинетов в жилых зданиях, больницах, санаториях, школах и других учреждениях, где требуется оказание стоматологической помощи. Запрещается размещение стоматологических организаций в подвальных помещениях зданий)</a:t>
            </a:r>
          </a:p>
          <a:p>
            <a:pPr marL="342900" indent="-342900"/>
            <a:endParaRPr lang="ru-RU" b="1" dirty="0" smtClean="0"/>
          </a:p>
          <a:p>
            <a:pPr marL="342900" indent="-342900"/>
            <a:r>
              <a:rPr lang="ru-RU" b="1" dirty="0" smtClean="0">
                <a:solidFill>
                  <a:srgbClr val="7030A0"/>
                </a:solidFill>
              </a:rPr>
              <a:t>4. Требования к внутренней отделке помещений</a:t>
            </a:r>
          </a:p>
          <a:p>
            <a:pPr marL="342900" indent="-342900"/>
            <a:r>
              <a:rPr lang="ru-RU" dirty="0" smtClean="0">
                <a:solidFill>
                  <a:srgbClr val="7030A0"/>
                </a:solidFill>
              </a:rPr>
              <a:t>Все используемые материалы для внутренней отделки помещений должны быть из числа разрешенных органами государственного санитарно - эпидемиологического надзора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0011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7030A0"/>
                </a:solidFill>
              </a:rPr>
              <a:t>5. Требования к оборудованию стоматологических организаций</a:t>
            </a:r>
          </a:p>
          <a:p>
            <a:pPr marL="342900" indent="-342900"/>
            <a:r>
              <a:rPr lang="ru-RU" dirty="0" smtClean="0">
                <a:solidFill>
                  <a:srgbClr val="7030A0"/>
                </a:solidFill>
              </a:rPr>
              <a:t>Оговаривается оборудование необходимое при работе с теми или иными материалами (амальгама, гипс)</a:t>
            </a:r>
          </a:p>
          <a:p>
            <a:pPr marL="342900" indent="-342900"/>
            <a:endParaRPr lang="ru-RU" b="1" dirty="0" smtClean="0"/>
          </a:p>
          <a:p>
            <a:pPr marL="342900" indent="-34290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6. Требования к микроклимату, отоплению, вентиляции производственных помещений стоматологических организаций</a:t>
            </a:r>
          </a:p>
          <a:p>
            <a:pPr marL="342900" indent="-34290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Дается разъяснение по освещению вентиляции отдельных помещений кондиционированию и т.д.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7. Требования к дезинфекционному и стерилизационному режимам</a:t>
            </a:r>
          </a:p>
          <a:p>
            <a:pPr marL="342900" indent="-342900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Пример: Все помещения стоматологических организаций должны подвергаться регулярной влажной уборке и дезинфекции. Дается так же разъяснение по ведению текущей и генеральной уборке помещений.</a:t>
            </a:r>
          </a:p>
          <a:p>
            <a:pPr marL="342900" indent="-342900"/>
            <a:endParaRPr lang="ru-RU" b="1" dirty="0" smtClean="0"/>
          </a:p>
          <a:p>
            <a:pPr marL="342900" indent="-342900"/>
            <a:r>
              <a:rPr lang="ru-RU" b="1" dirty="0" smtClean="0">
                <a:solidFill>
                  <a:srgbClr val="002060"/>
                </a:solidFill>
              </a:rPr>
              <a:t>8. Правила личной гигиены персонала</a:t>
            </a:r>
          </a:p>
          <a:p>
            <a:pPr marL="342900" indent="-342900"/>
            <a:r>
              <a:rPr lang="ru-RU" dirty="0" smtClean="0">
                <a:solidFill>
                  <a:srgbClr val="002060"/>
                </a:solidFill>
              </a:rPr>
              <a:t>Пример: В кабинетах запрещается хранить и принимать пищу, курить, хранить личную одежду, работать без специальной одежды. Хирурги - стоматологи должны работать в целлофановом (клеенчатом) переднике, одетом поверх халата.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b="1" dirty="0" smtClean="0">
                <a:solidFill>
                  <a:srgbClr val="7030A0"/>
                </a:solidFill>
              </a:rPr>
              <a:t>9. Организация инфекционного контроля за внутрибольничными инфекциями</a:t>
            </a:r>
          </a:p>
          <a:p>
            <a:pPr marL="342900" indent="-342900"/>
            <a:r>
              <a:rPr lang="ru-RU" dirty="0" smtClean="0">
                <a:solidFill>
                  <a:srgbClr val="7030A0"/>
                </a:solidFill>
              </a:rPr>
              <a:t>Пример: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необходимо обеспечивать своевременный и полный учет всех случаев внутрибольничных инфекций с регистрацией в журнале учета инфекционных заболеваний;</a:t>
            </a:r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Приказы по стомат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80191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8572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Нормативно-правовые документы по контролю </a:t>
            </a:r>
            <a:r>
              <a:rPr lang="ru-RU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ВИЧ-инфекции</a:t>
            </a:r>
            <a:r>
              <a:rPr lang="ru-RU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стоматологии</a:t>
            </a:r>
          </a:p>
          <a:p>
            <a:pPr algn="ctr" fontAlgn="base"/>
            <a:endParaRPr lang="ru-RU" sz="2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base"/>
            <a:endParaRPr lang="ru-RU" sz="2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base">
              <a:buFont typeface="Arial" pitchFamily="34" charset="0"/>
              <a:buChar char="•"/>
            </a:pPr>
            <a:r>
              <a:rPr lang="ru-RU" sz="2400" b="1" i="1" dirty="0" smtClean="0"/>
              <a:t>Закон «О предупреждении распространения в Российской Федерации заболевания, вызываемого вирусом иммунодефицита человека (ВИЧ-инфекции)»</a:t>
            </a:r>
          </a:p>
          <a:p>
            <a:pPr fontAlgn="base"/>
            <a:endParaRPr lang="ru-RU" sz="2400" b="1" i="1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400" b="1" i="1" dirty="0" smtClean="0">
                <a:hlinkClick r:id="rId4"/>
              </a:rPr>
              <a:t>Неоказание помощи ВИЧ-инфицированному</a:t>
            </a:r>
            <a:endParaRPr lang="ru-RU" sz="2400" b="1" i="1" dirty="0" smtClean="0"/>
          </a:p>
          <a:p>
            <a:pPr fontAlgn="base"/>
            <a:endParaRPr lang="ru-RU" sz="2400" b="1" i="1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400" b="1" i="1" dirty="0" smtClean="0">
                <a:hlinkClick r:id="rId5"/>
              </a:rPr>
              <a:t>О проведении исследования на ВИЧ-инфекцию (</a:t>
            </a:r>
            <a:r>
              <a:rPr lang="ru-RU" sz="2000" b="1" i="1" dirty="0" smtClean="0">
                <a:hlinkClick r:id="rId5"/>
              </a:rPr>
              <a:t>методические рекомендации </a:t>
            </a:r>
            <a:r>
              <a:rPr lang="ru-RU" sz="2000" b="1" i="1" dirty="0" err="1" smtClean="0">
                <a:hlinkClick r:id="rId5"/>
              </a:rPr>
              <a:t>Минздравсоцразвития</a:t>
            </a:r>
            <a:r>
              <a:rPr lang="ru-RU" sz="2000" b="1" i="1" dirty="0" smtClean="0">
                <a:hlinkClick r:id="rId5"/>
              </a:rPr>
              <a:t> России</a:t>
            </a:r>
            <a:r>
              <a:rPr lang="ru-RU" sz="2400" b="1" i="1" dirty="0" smtClean="0">
                <a:hlinkClick r:id="rId5"/>
              </a:rPr>
              <a:t>)</a:t>
            </a:r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2800" b="1" i="1" dirty="0" smtClean="0"/>
              <a:t>  </a:t>
            </a:r>
            <a:r>
              <a:rPr lang="ru-RU" sz="2800" b="1" i="1" dirty="0" smtClean="0">
                <a:solidFill>
                  <a:schemeClr val="tx2"/>
                </a:solidFill>
              </a:rPr>
              <a:t>Об утверждении Инструкции по заполнению годовой формы федерального государственного статистического наблюдения N 61 «Сведения о контингентах больных ВИЧ-инфекцией»</a:t>
            </a:r>
          </a:p>
          <a:p>
            <a:pPr fontAlgn="base"/>
            <a:endParaRPr lang="ru-RU" sz="2800" b="1" i="1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800" b="1" i="1" dirty="0" smtClean="0">
                <a:hlinkClick r:id="rId2"/>
              </a:rPr>
              <a:t>  Об утверждении стандарта медицинской помощи больным болезнью, вызванной вирусом иммунодефицита человека (ВИЧ)</a:t>
            </a:r>
            <a:endParaRPr lang="ru-RU" sz="2800" b="1" i="1" dirty="0" smtClean="0"/>
          </a:p>
          <a:p>
            <a:pPr fontAlgn="base"/>
            <a:endParaRPr lang="ru-RU" sz="2800" b="1" i="1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800" b="1" i="1" dirty="0" smtClean="0">
                <a:hlinkClick r:id="rId3"/>
              </a:rPr>
              <a:t>  </a:t>
            </a:r>
            <a:r>
              <a:rPr lang="ru-RU" sz="2800" b="1" i="1" dirty="0" smtClean="0">
                <a:solidFill>
                  <a:srgbClr val="00B050"/>
                </a:solidFill>
                <a:hlinkClick r:id="rId3"/>
              </a:rPr>
              <a:t>Свод практических правил Международной Организации Труда по вопросу «ВИЧ/СПИД и сфера труда»</a:t>
            </a:r>
            <a:endParaRPr lang="ru-RU" sz="2800" b="1" i="1" dirty="0" smtClean="0">
              <a:solidFill>
                <a:srgbClr val="00B050"/>
              </a:solidFill>
            </a:endParaRPr>
          </a:p>
          <a:p>
            <a:pPr fontAlgn="base"/>
            <a:endParaRPr lang="ru-RU" sz="2800" b="1" i="1" dirty="0" smtClean="0"/>
          </a:p>
          <a:p>
            <a:pPr fontAlgn="base">
              <a:buFont typeface="Arial" pitchFamily="34" charset="0"/>
              <a:buChar char="•"/>
            </a:pPr>
            <a:r>
              <a:rPr lang="ru-RU" sz="2800" b="1" i="1" dirty="0" smtClean="0">
                <a:hlinkClick r:id="rId4"/>
              </a:rPr>
              <a:t>  Соблюдение врачебной тайны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Согласно «Толковому словарю русского языка» С.И. Ожегова, </a:t>
            </a:r>
          </a:p>
          <a:p>
            <a:r>
              <a:rPr lang="ru-RU" sz="28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стандарт – это образец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которому должно соответствовать, удовлетворять что-нибудь по своим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признакам,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свойствам,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качествам,</a:t>
            </a:r>
          </a:p>
          <a:p>
            <a:r>
              <a:rPr lang="ru-RU" sz="2000" dirty="0" smtClean="0"/>
              <a:t> а также документ, содержащий в себе соответствующие сведения.</a:t>
            </a:r>
          </a:p>
          <a:p>
            <a:endParaRPr lang="ru-RU" sz="2000" dirty="0" smtClean="0"/>
          </a:p>
          <a:p>
            <a:r>
              <a:rPr lang="ru-RU" sz="2000" dirty="0" smtClean="0"/>
              <a:t>Исходя из содержащихся в существующих в настоящее время в стране нормативных актах положений, под стандартом понимается документ, в котором в целях добровольного и многократного использования  устанавливаются характеристики продукции, правила осуществления и характеристики процессов проектирования, производства, выполнения работ или оказания услуг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9144000" cy="46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Государственные стандарты.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 rot="10800000" flipV="1">
            <a:off x="0" y="285728"/>
            <a:ext cx="8429684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neva"/>
                <a:cs typeface="Arial" pitchFamily="34" charset="0"/>
              </a:rPr>
              <a:t>СТАНДАРТЫ МЕДИЦИНСКОЙ ПОМОЩИ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neva"/>
                <a:cs typeface="Arial" pitchFamily="34" charset="0"/>
              </a:rPr>
              <a:t>Поликлиника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neva"/>
                <a:cs typeface="Arial" pitchFamily="34" charset="0"/>
              </a:rPr>
              <a:t>Стоматология взрослая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neva"/>
                <a:cs typeface="Arial" pitchFamily="34" charset="0"/>
              </a:rPr>
              <a:t>(пример)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2932358"/>
              </p:ext>
            </p:extLst>
          </p:nvPr>
        </p:nvGraphicFramePr>
        <p:xfrm>
          <a:off x="0" y="1571612"/>
          <a:ext cx="8786874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36"/>
                <a:gridCol w="1214446"/>
                <a:gridCol w="1881158"/>
                <a:gridCol w="1833618"/>
                <a:gridCol w="611142"/>
                <a:gridCol w="26749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МКБ-10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Диагноз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Объем обследования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Объем лечения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Критерии качества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 02.1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Поверхностный кариес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Осмотр,</a:t>
                      </a:r>
                    </a:p>
                    <a:p>
                      <a:r>
                        <a:rPr lang="ru-RU" sz="1600" dirty="0" smtClean="0"/>
                        <a:t> зондирование, термометрия, перкуссия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Оформление документации.</a:t>
                      </a:r>
                    </a:p>
                    <a:p>
                      <a:r>
                        <a:rPr lang="ru-RU" sz="1600" dirty="0" smtClean="0"/>
                        <a:t>Осмотр.</a:t>
                      </a:r>
                    </a:p>
                    <a:p>
                      <a:r>
                        <a:rPr lang="ru-RU" sz="1600" dirty="0" smtClean="0"/>
                        <a:t>Анестезия.</a:t>
                      </a:r>
                    </a:p>
                    <a:p>
                      <a:r>
                        <a:rPr lang="ru-RU" sz="1600" dirty="0" smtClean="0"/>
                        <a:t> И т.д.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0.5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Сохранность пломбы, хорошее</a:t>
                      </a:r>
                      <a:r>
                        <a:rPr lang="ru-RU" sz="1600" baseline="0" dirty="0" smtClean="0"/>
                        <a:t> краевое прилежание 6 мес.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http://euromeda.ru/wp-content/uploads/foto-8-250x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857628"/>
            <a:ext cx="4071966" cy="2703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 по бухгалтерии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Бухгалтерский учет в стоматолог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316" y="3714752"/>
            <a:ext cx="6008684" cy="29289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857232"/>
            <a:ext cx="62150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/>
              <a:t>Бухгалтер в стоматологии выполняет в основном те же функциональные обязанности , что и на любом производстве.</a:t>
            </a:r>
          </a:p>
          <a:p>
            <a:pPr fontAlgn="base"/>
            <a:r>
              <a:rPr lang="ru-RU" sz="2000" dirty="0" smtClean="0"/>
              <a:t> Но есть и специфическая связанная с стоматологической клиникой бухгалтерская работа.</a:t>
            </a:r>
          </a:p>
          <a:p>
            <a:pPr fontAlgn="base"/>
            <a:endParaRPr lang="ru-RU" sz="2000" dirty="0" smtClean="0"/>
          </a:p>
        </p:txBody>
      </p:sp>
      <p:pic>
        <p:nvPicPr>
          <p:cNvPr id="3" name="Picture 2" descr="http://www.yurist-kompanii.icnn.ru/24f31d95-1d8f-5b50-18c7-ca77aff41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74666"/>
            <a:ext cx="2286015" cy="21828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143248"/>
            <a:ext cx="3500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Пример: Учетным и отчетным показателем деятельности стоматологов, как и других врачей, амбулаторного приема является посещение. Однако, в 1988 г. был введен </a:t>
            </a:r>
            <a:r>
              <a:rPr lang="ru-RU" dirty="0" smtClean="0">
                <a:hlinkClick r:id="rId4"/>
              </a:rPr>
              <a:t>новый</a:t>
            </a:r>
            <a:r>
              <a:rPr lang="ru-RU" dirty="0" smtClean="0"/>
              <a:t> учетный показатель работы стоматологов в виде УЕТ – условных единиц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285728"/>
            <a:ext cx="6357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учет медикаментов и материалов </a:t>
            </a:r>
          </a:p>
          <a:p>
            <a:pPr fontAlgn="base"/>
            <a:r>
              <a:rPr lang="ru-RU" sz="2400" dirty="0" smtClean="0"/>
              <a:t>учет расхода лекарственных средств</a:t>
            </a:r>
          </a:p>
          <a:p>
            <a:pPr fontAlgn="base"/>
            <a:r>
              <a:rPr lang="ru-RU" sz="2400" dirty="0" smtClean="0"/>
              <a:t>формирования счетов за оказанные услуги. И т.д.</a:t>
            </a:r>
          </a:p>
          <a:p>
            <a:pPr fontAlgn="base"/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Picture 2" descr="Налоговый учет в стоматолог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83120"/>
            <a:ext cx="5456221" cy="3617714"/>
          </a:xfrm>
          <a:prstGeom prst="rect">
            <a:avLst/>
          </a:prstGeom>
          <a:noFill/>
        </p:spPr>
      </p:pic>
      <p:pic>
        <p:nvPicPr>
          <p:cNvPr id="9218" name="Picture 2" descr="http://getboundless.files.wordpress.com/2007/07/071907-0336-maximizeyou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4795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Акты по охране труда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0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Документы и нормативные акты по охране труда, позволяют организовать систему охраны труда в частной и государственной стоматологической клинике в полном объеме.  </a:t>
            </a:r>
          </a:p>
          <a:p>
            <a:r>
              <a:rPr lang="ru-RU" sz="2400" dirty="0" smtClean="0"/>
              <a:t>Локальные акты: </a:t>
            </a:r>
          </a:p>
          <a:p>
            <a:r>
              <a:rPr lang="ru-RU" sz="2400" dirty="0" smtClean="0"/>
              <a:t>Положения: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 организации работы в области охраны труда;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 персонале фирмы;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 порядке обучения и проверки знаний охраны труда работников предприятия;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 проведении обязательных предварительных при поступлении на работу и периодических медицинских осмотров работников;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1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Правила внутреннего трудового распорядка;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План мероприятий по улучшению и оздоровлению условий труда;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Программа вводного инструктажа для управленческого персонала и рабочих;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Программа первичного инструктажа на рабочем месте;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Программа обучения по охране труда работников рабочих профессий;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Учебный план обучения и проверки знаний по охране труда работников предприятия и другие). </a:t>
            </a:r>
            <a:endParaRPr lang="ru-RU" sz="2400" dirty="0"/>
          </a:p>
        </p:txBody>
      </p:sp>
      <p:pic>
        <p:nvPicPr>
          <p:cNvPr id="7170" name="Picture 2" descr="http://archupr.tomsk.gov.ru/resize/350x350/uploaded/img/news/dokk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2650" y="3929066"/>
            <a:ext cx="3986088" cy="2714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78687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Нормативно-правовой акт создается в результате правотворческой деятельности </a:t>
            </a:r>
            <a:r>
              <a:rPr lang="ru-RU" sz="2400" b="1" i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компетентных органов государства.</a:t>
            </a:r>
          </a:p>
        </p:txBody>
      </p:sp>
      <p:pic>
        <p:nvPicPr>
          <p:cNvPr id="26626" name="Picture 2" descr="http://my-area.org/pictures/books/373470395-23.files/2012-08-13_50290690b54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143380"/>
            <a:ext cx="2512894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988840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Правотворчество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— </a:t>
            </a:r>
            <a:r>
              <a:rPr lang="ru-RU" sz="24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это деятельность, направленная на 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подготовку,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издание </a:t>
            </a:r>
          </a:p>
          <a:p>
            <a:pPr>
              <a:buFont typeface="Arial" pitchFamily="34" charset="0"/>
              <a:buChar char="•"/>
            </a:pPr>
            <a:r>
              <a:rPr lang="ru-RU" sz="24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и совершенствование нормативно-правовых актов.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Трудовое правоотношение -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 это добровольная юридическая связь работника и работодателя, при которой </a:t>
            </a:r>
          </a:p>
          <a:p>
            <a:endParaRPr lang="ru-RU" sz="2400" dirty="0" smtClean="0"/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работник обязан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будучи включенным в штат предприятия, выполнить определенного рода работу с подчинением внутреннему трудовому распорядку, </a:t>
            </a:r>
          </a:p>
          <a:p>
            <a:endParaRPr lang="ru-RU" sz="2400" dirty="0" smtClean="0"/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работодатель </a:t>
            </a:r>
          </a:p>
          <a:p>
            <a:r>
              <a:rPr lang="ru-RU" sz="2400" dirty="0" smtClean="0"/>
              <a:t>предоставить ему работу по специальности (квалификации, должности), </a:t>
            </a:r>
          </a:p>
          <a:p>
            <a:r>
              <a:rPr lang="ru-RU" sz="2400" dirty="0" smtClean="0"/>
              <a:t>оплачивать труд </a:t>
            </a:r>
          </a:p>
          <a:p>
            <a:r>
              <a:rPr lang="ru-RU" sz="2400" dirty="0" smtClean="0"/>
              <a:t>создавать благоприятные условия для работы.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 </a:t>
            </a:r>
            <a:r>
              <a:rPr lang="ru-RU" sz="2400" dirty="0" smtClean="0">
                <a:hlinkClick r:id="rId2" tooltip="Россия"/>
              </a:rPr>
              <a:t>России</a:t>
            </a:r>
            <a:r>
              <a:rPr lang="ru-RU" sz="2400" dirty="0" smtClean="0"/>
              <a:t> основным источником трудового права в настоящее время является </a:t>
            </a:r>
            <a:r>
              <a:rPr lang="ru-RU" sz="2400" dirty="0" smtClean="0">
                <a:hlinkClick r:id="rId3" tooltip="Трудовой кодекс Российской Федерации"/>
              </a:rPr>
              <a:t>Трудовой кодекс Российской Федерации</a:t>
            </a:r>
            <a:r>
              <a:rPr lang="ru-RU" sz="2400" dirty="0" smtClean="0"/>
              <a:t> от 30 декабря 2001 года № 197-ФЗ</a:t>
            </a:r>
          </a:p>
          <a:p>
            <a:r>
              <a:rPr lang="ru-RU" sz="2400" dirty="0" smtClean="0"/>
              <a:t>Трудовое правоотношение представляет собой юридическую форму выражения общественно-трудового отношения, складывающегося на рынке труда между работником и работодателем (организацией), по которому одна сторона (работник), будучи включенной в состав трудового коллектива организации, обязана выполнять определенного рода работу с подчинением установленному там внутреннему трудовому распорядку, а другая сторона (работодатель) - обеспечивать работника работой в соответствии с обусловленной договором (контрактом) специальностью, квалификацией или должностью, оплачивать его труд и создавать благоприятные для здоровья и развития личности условия труда.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17693"/>
            <a:ext cx="892971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правовые нормы, регулирующие отдельные стороны (элементы) трудовых отношений.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• трудоустройства и занятости;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• трудового договора (контракта);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• профессиональной подготовки непосредственно на производстве;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• повышения квалификации непосредственно на производстве;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• рабочего времени;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• времени отдыха;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• дисциплины труда;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• материальной ответственности;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• нормирования труда;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• заработной платы;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• охраны труда;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• трудовых споров;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• надзора и контроля за соблюдением законодательства о труде.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оценки деятельности стоматологического учреждения необходима учетная документация. С 1981 года используются утвержденные формы учета работы врачей-стоматологов по всем профилям: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медицинская карта стоматологического больного - учетная форма № 043/у;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листок ежедневного учета врача-стоматолога - учетная форма № 037 /у;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журнал учета профилактических осмотров полости рта - учетная форма № 049/у;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листок ежедневного учета работы врача-стоматолога-ортопеда - учетная форма № 037/у;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дневник учета работы врача стоматолога-ортопеда - учетная форма № 039-4/у;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дневник учета работы врача стоматолога - </a:t>
            </a:r>
            <a:r>
              <a:rPr lang="ru-RU" b="1" dirty="0" err="1" smtClean="0"/>
              <a:t>ортодонта</a:t>
            </a:r>
            <a:r>
              <a:rPr lang="ru-RU" b="1" dirty="0" smtClean="0"/>
              <a:t> - учетная форма № 039-3/у.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87868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В нормативно-правовых актах содержатся 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только нормы права</a:t>
            </a:r>
            <a:r>
              <a:rPr lang="ru-RU" sz="2400" dirty="0" smtClean="0">
                <a:latin typeface="Georgia" pitchFamily="18" charset="0"/>
              </a:rPr>
              <a:t>, то есть правила общего характера, обладающие государственной обязательностью.</a:t>
            </a:r>
          </a:p>
          <a:p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i="1" u="sng" dirty="0" smtClean="0">
                <a:latin typeface="Georgia" pitchFamily="18" charset="0"/>
              </a:rPr>
              <a:t>Нормативно-правовой акт оформляется в виде 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официального государственного документа, который имеет обязательные атрибуты:</a:t>
            </a:r>
          </a:p>
          <a:p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название акта </a:t>
            </a:r>
            <a:r>
              <a:rPr lang="ru-RU" sz="2400" dirty="0" smtClean="0">
                <a:latin typeface="Georgia" pitchFamily="18" charset="0"/>
              </a:rPr>
              <a:t>(закон, указ, постановление);</a:t>
            </a:r>
          </a:p>
          <a:p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наименование органа, принявшего акт </a:t>
            </a:r>
            <a:r>
              <a:rPr lang="ru-RU" sz="2400" dirty="0" smtClean="0">
                <a:latin typeface="Georgia" pitchFamily="18" charset="0"/>
              </a:rPr>
              <a:t>(парламент, президент, правительство, местный орган власти).</a:t>
            </a:r>
          </a:p>
        </p:txBody>
      </p:sp>
      <p:pic>
        <p:nvPicPr>
          <p:cNvPr id="25602" name="Picture 2" descr="Фемида по понятия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14818"/>
            <a:ext cx="5143536" cy="267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государственные нормативно – правовые акты по стоматологии : 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  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Законодательные акты Российской Федерации.</a:t>
            </a:r>
            <a:r>
              <a:rPr lang="ru-RU" sz="2400" b="1" dirty="0" smtClean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7030A0"/>
                </a:solidFill>
              </a:rPr>
              <a:t>Постановления Правительства РФ.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   </a:t>
            </a:r>
            <a:r>
              <a:rPr lang="ru-RU" sz="2400" b="1" dirty="0" smtClean="0">
                <a:solidFill>
                  <a:schemeClr val="tx2"/>
                </a:solidFill>
              </a:rPr>
              <a:t>Постановления Минтруда России.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rgbClr val="92D050"/>
                </a:solidFill>
              </a:rPr>
              <a:t>  Документы Фонда социального страхования.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   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Правила Гостехнадзора и Госэнергонадзора России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   </a:t>
            </a:r>
            <a:r>
              <a:rPr lang="ru-RU" sz="2400" b="1" dirty="0" smtClean="0">
                <a:solidFill>
                  <a:srgbClr val="00B0F0"/>
                </a:solidFill>
              </a:rPr>
              <a:t>Правила и приказы Минздрава России</a:t>
            </a:r>
            <a:r>
              <a:rPr lang="ru-RU" sz="2400" b="1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  </a:t>
            </a:r>
            <a:r>
              <a:rPr lang="ru-RU" sz="2400" b="1" dirty="0" smtClean="0">
                <a:solidFill>
                  <a:schemeClr val="tx2"/>
                </a:solidFill>
              </a:rPr>
              <a:t> Санитарные правила и нормы.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   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Правила безопасности.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  </a:t>
            </a:r>
            <a:r>
              <a:rPr lang="ru-RU" sz="2400" b="1" dirty="0" smtClean="0">
                <a:solidFill>
                  <a:schemeClr val="accent6"/>
                </a:solidFill>
              </a:rPr>
              <a:t> Строительные правила и нормы.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   </a:t>
            </a:r>
            <a:r>
              <a:rPr lang="ru-RU" sz="2400" b="1" dirty="0" smtClean="0">
                <a:solidFill>
                  <a:schemeClr val="accent3"/>
                </a:solidFill>
              </a:rPr>
              <a:t>Государственные стандарты.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   </a:t>
            </a:r>
            <a:r>
              <a:rPr lang="ru-RU" sz="2400" b="1" dirty="0" smtClean="0">
                <a:solidFill>
                  <a:srgbClr val="00B050"/>
                </a:solidFill>
              </a:rPr>
              <a:t>Документы по бухгалтерии</a:t>
            </a:r>
            <a:r>
              <a:rPr lang="ru-RU" sz="2400" b="1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Акты по охране труда</a:t>
            </a:r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24578" name="Picture 2" descr="http://www.cgnf.ru/i/units/281211_16405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071942"/>
            <a:ext cx="2912255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Законодательные акты Российской Федерации.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928670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Исходным юридическим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началом законодательства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ourier New" pitchFamily="49" charset="0"/>
              </a:rPr>
              <a:t>о здравоохранении является Конституция Российской Федерации и Основы законодательства Российской Федерации «Об охране здоровья граждан».</a:t>
            </a:r>
            <a:endParaRPr lang="ru-RU" sz="2400" dirty="0" smtClean="0">
              <a:solidFill>
                <a:srgbClr val="000000"/>
              </a:solidFill>
              <a:latin typeface="+mj-lt"/>
              <a:ea typeface="Times New Roman" pitchFamily="18" charset="0"/>
              <a:cs typeface="Courier New" pitchFamily="49" charset="0"/>
            </a:endParaRPr>
          </a:p>
        </p:txBody>
      </p:sp>
      <p:pic>
        <p:nvPicPr>
          <p:cNvPr id="23554" name="Picture 2" descr="http://www.proza.ru/pics/2011/08/13/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48" y="2714620"/>
            <a:ext cx="3857652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49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127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В соответствии со ст. 41 Конституции РФ </a:t>
            </a:r>
          </a:p>
          <a:p>
            <a:pPr lvl="0" indent="21272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«Каждый имеет право на охрану здоровья и медицинскую помощь.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бюджета, страховых взносов, других поступлений».</a:t>
            </a:r>
            <a:endParaRPr lang="ru-RU" sz="2000" dirty="0" smtClean="0">
              <a:cs typeface="Arial" pitchFamily="34" charset="0"/>
            </a:endParaRPr>
          </a:p>
        </p:txBody>
      </p:sp>
      <p:pic>
        <p:nvPicPr>
          <p:cNvPr id="2052" name="Picture 4" descr="Картинки по запросу 323 Ф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7111" y="154613"/>
            <a:ext cx="3874812" cy="641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Courier New" pitchFamily="49" charset="0"/>
              </a:rPr>
              <a:t>Здоровье является высшим неотчуждаемым благом человека, без которого утрачивают значение многие другие блага и ценности.</a:t>
            </a:r>
          </a:p>
          <a:p>
            <a:pPr lvl="0" indent="2127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a typeface="Times New Roman" pitchFamily="18" charset="0"/>
                <a:cs typeface="Courier New" pitchFamily="49" charset="0"/>
              </a:rPr>
              <a:t>В то же время оно не является только личным благом гражданина, а имеет еще и социальный характер. Иначе говоря, не только каждый должен заботиться о своем здоровье, но и общество обязано принимать все необходимые меры, содействующие сохранению и улучшению здоровья его членов, препятствовать посягательству кого бы то ни было на здоровье граждан.</a:t>
            </a:r>
            <a:endParaRPr lang="ru-RU" sz="2400" b="1" dirty="0" smtClean="0">
              <a:cs typeface="Arial" pitchFamily="34" charset="0"/>
            </a:endParaRPr>
          </a:p>
        </p:txBody>
      </p:sp>
      <p:pic>
        <p:nvPicPr>
          <p:cNvPr id="1026" name="Picture 2" descr="Картинки по запросу конституция 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8" y="4279635"/>
            <a:ext cx="3298302" cy="24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онституция р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9286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Постановления Правительства РФ.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85794"/>
            <a:ext cx="8643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МИНИСТЕРСТВО ЗДРАВООХРАНЕНИЯ И СОЦИАЛЬНОГО РАЗВИТИЯ</a:t>
            </a:r>
          </a:p>
          <a:p>
            <a:pPr algn="ctr"/>
            <a:r>
              <a:rPr lang="ru-RU" dirty="0" smtClean="0"/>
              <a:t>РОССИЙСКОЙ ФЕДЕРАЦИИ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ПРИКАЗ</a:t>
            </a:r>
          </a:p>
          <a:p>
            <a:pPr algn="ctr"/>
            <a:r>
              <a:rPr lang="ru-RU" dirty="0" smtClean="0"/>
              <a:t>от 7 декабря 2011 г. N 1496н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 УТВЕРЖДЕНИИ ПОРЯДКА</a:t>
            </a:r>
          </a:p>
          <a:p>
            <a:pPr algn="ctr"/>
            <a:r>
              <a:rPr lang="ru-RU" dirty="0" smtClean="0"/>
              <a:t>ОКАЗАНИЯ МЕДИЦИНСКОЙ ПОМОЩИ ВЗРОСЛОМУ НАСЕЛЕНИЮ</a:t>
            </a:r>
          </a:p>
          <a:p>
            <a:pPr algn="ctr"/>
            <a:r>
              <a:rPr lang="ru-RU" dirty="0" smtClean="0"/>
              <a:t>ПРИ СТОМАТОЛОГИЧЕСКИХ ЗАБОЛЕВАНИЯХ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2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Настоящий Порядок устанавливает правила оказания медицинской помощи взрослому населению при стоматологических заболеваниях медицинскими организациями, независимо от их организационно-правовой формы.</a:t>
            </a:r>
            <a:endParaRPr lang="ru-RU" dirty="0"/>
          </a:p>
        </p:txBody>
      </p:sp>
      <p:pic>
        <p:nvPicPr>
          <p:cNvPr id="21506" name="Picture 2" descr="http://worke.ru/wp-content/uploads/2012/11/1111111111111111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643314"/>
            <a:ext cx="3143272" cy="2993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solidFill>
                  <a:schemeClr val="tx2"/>
                </a:solidFill>
              </a:rPr>
              <a:t>1.Оказание медицинской помощи взрослому населению осуществляется при стоматологических заболеваниях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зубов,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пародонта,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слизистой оболочки рта,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языка,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слюнных желез,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челюстей, лица и головы, включающих: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кариозные, некариозные и другие поражения зубов; и т.д.</a:t>
            </a:r>
          </a:p>
          <a:p>
            <a:r>
              <a:rPr lang="ru-RU" sz="24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2.Медицинская помощь взрослому населению при стоматологических заболеваниях оказывается в виде: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скорой медицинской помощи;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первичной медико-санитарной помощи;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специализированной, в том числе высокотехнологичной, медицинской помощи.</a:t>
            </a:r>
            <a:endParaRPr lang="ru-RU" sz="24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8D1BFF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1555</Words>
  <Application>Microsoft Office PowerPoint</Application>
  <PresentationFormat>Экран (4:3)</PresentationFormat>
  <Paragraphs>227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Общее право в стоматологии: нормативно-правовые акты и их систематизация в стоматологии.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право в стоматологии: нормативно-правовые акты и их систематизация в стоматологии. Правовое регулирование трудовых правоотношений в стоматологии.</dc:title>
  <dc:creator>Пользователь</dc:creator>
  <cp:lastModifiedBy>PressC</cp:lastModifiedBy>
  <cp:revision>166</cp:revision>
  <dcterms:created xsi:type="dcterms:W3CDTF">2013-01-13T01:51:06Z</dcterms:created>
  <dcterms:modified xsi:type="dcterms:W3CDTF">2020-03-19T07:25:25Z</dcterms:modified>
</cp:coreProperties>
</file>