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60"/>
  </p:notesMasterIdLst>
  <p:sldIdLst>
    <p:sldId id="283" r:id="rId2"/>
    <p:sldId id="286" r:id="rId3"/>
    <p:sldId id="284" r:id="rId4"/>
    <p:sldId id="319" r:id="rId5"/>
    <p:sldId id="259" r:id="rId6"/>
    <p:sldId id="260" r:id="rId7"/>
    <p:sldId id="261" r:id="rId8"/>
    <p:sldId id="282" r:id="rId9"/>
    <p:sldId id="294" r:id="rId10"/>
    <p:sldId id="285" r:id="rId11"/>
    <p:sldId id="320" r:id="rId12"/>
    <p:sldId id="263" r:id="rId13"/>
    <p:sldId id="317" r:id="rId14"/>
    <p:sldId id="318" r:id="rId15"/>
    <p:sldId id="264" r:id="rId16"/>
    <p:sldId id="321" r:id="rId17"/>
    <p:sldId id="265" r:id="rId18"/>
    <p:sldId id="288" r:id="rId19"/>
    <p:sldId id="266" r:id="rId20"/>
    <p:sldId id="268" r:id="rId21"/>
    <p:sldId id="272" r:id="rId22"/>
    <p:sldId id="270" r:id="rId23"/>
    <p:sldId id="271" r:id="rId24"/>
    <p:sldId id="291" r:id="rId25"/>
    <p:sldId id="290" r:id="rId26"/>
    <p:sldId id="292" r:id="rId27"/>
    <p:sldId id="322" r:id="rId28"/>
    <p:sldId id="323" r:id="rId29"/>
    <p:sldId id="273" r:id="rId30"/>
    <p:sldId id="274" r:id="rId31"/>
    <p:sldId id="276" r:id="rId32"/>
    <p:sldId id="277" r:id="rId33"/>
    <p:sldId id="278" r:id="rId34"/>
    <p:sldId id="279" r:id="rId35"/>
    <p:sldId id="280" r:id="rId36"/>
    <p:sldId id="293" r:id="rId37"/>
    <p:sldId id="281" r:id="rId38"/>
    <p:sldId id="324" r:id="rId39"/>
    <p:sldId id="298" r:id="rId40"/>
    <p:sldId id="296" r:id="rId41"/>
    <p:sldId id="315" r:id="rId42"/>
    <p:sldId id="316" r:id="rId43"/>
    <p:sldId id="299" r:id="rId44"/>
    <p:sldId id="301" r:id="rId45"/>
    <p:sldId id="302" r:id="rId46"/>
    <p:sldId id="306" r:id="rId47"/>
    <p:sldId id="305" r:id="rId48"/>
    <p:sldId id="303" r:id="rId49"/>
    <p:sldId id="304" r:id="rId50"/>
    <p:sldId id="313" r:id="rId51"/>
    <p:sldId id="300" r:id="rId52"/>
    <p:sldId id="307" r:id="rId53"/>
    <p:sldId id="308" r:id="rId54"/>
    <p:sldId id="310" r:id="rId55"/>
    <p:sldId id="309" r:id="rId56"/>
    <p:sldId id="312" r:id="rId57"/>
    <p:sldId id="311" r:id="rId58"/>
    <p:sldId id="314" r:id="rId5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22" autoAdjust="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21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35767-320D-4874-AB83-E5A70D3F477D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831F0E-E886-477B-B3F9-E0685E5BB4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1F0E-E886-477B-B3F9-E0685E5BB442}" type="slidenum">
              <a:rPr lang="ru-RU" smtClean="0"/>
              <a:pPr/>
              <a:t>35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xmlns="" id="{0D39F2DC-A910-40CF-A832-4ABD9BF9767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xmlns="" id="{8CFC9F35-360F-4EB9-9BBE-5E8B24A73E3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xmlns="" id="{DCA031EB-81AE-4F60-863A-E2233DD5C1D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xmlns="" id="{E23F39AC-E1CF-41D2-9FD6-55F004E20E1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xmlns="" id="{F8609386-898E-48A4-95F1-3C716C709A2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xmlns="" id="{7BE93DA1-F856-4F46-B1DC-E37380ED674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xmlns="" id="{28C38674-67E8-4D0C-9496-BFFCCAB94EF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xmlns="" id="{37E1A31F-DC39-4B4B-B198-89264BD6503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xmlns="" id="{31AC77D1-3236-4002-995A-764B5C7501E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151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151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xmlns="" id="{730BFE89-82F6-4A39-9E14-D7ECB710A41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xmlns="" id="{BE7B862B-C185-4746-B9EF-31466BDD61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xmlns="" id="{646768F9-BF7C-4789-B2B6-AD96E0080D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36CD331-4795-409B-B28F-A0AFE6848895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xmlns="" val="110778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465A82E1-59AC-4F36-97A2-656C0A3504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22138ABF-8F71-4021-8E6F-EFF999D9245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CF24E5-EEB7-4E20-A854-D43E0FBA3649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xmlns="" id="{EF2E658A-633A-47D2-9CA5-BCA3123A691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10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8F9DD677-18DF-4126-9751-BA49FFD029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518DCA74-2964-4CDF-BD19-38AF72612CD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EC152-188F-4C08-AD7B-59CA4EBBF573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xmlns="" id="{CBE020EC-F4BF-4C78-A037-5E0E2968124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8902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50ED700C-68B8-4688-AA34-9232D32D19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A073D3C2-F00B-4412-86E5-EB1E39CAD9E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759E53-679E-4CF7-8216-5DAD4BB9505B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xmlns="" id="{96B2A8FC-1988-4B93-BAC4-7808B4285C67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0210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1CFFDE0F-9BC1-4B11-B762-544C1F3735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6B283937-58FC-4CCE-B007-33F5A3AF1C4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1657F1-3701-4B6F-8FB3-469BC576AE0E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xmlns="" id="{216E60F6-4C30-47DE-AF34-E0C18B4E0EE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0596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AC8EF9BA-BD96-4CB9-9D4A-256FCF8A46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AD6326E6-48D4-4DF4-9DCC-A6E60F953F7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4733B0-26E6-4BB7-A26F-5042986DA174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xmlns="" id="{0B93EB45-5AF6-4AF1-83D6-1A6FF8DAB57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2050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125C764E-858C-4145-88E8-56A4F6F43B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CDA5FD06-D8C4-4F0F-BEA0-102E2AA0D02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889BC9-3E54-4928-B6B7-555787DBF016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xmlns="" id="{28B16AC4-B43A-4180-80F4-DC51EE1FCE6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5707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7EBA364D-042A-4F6D-92D5-069D5D0F78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DF191F7F-CBD4-4611-B995-137E1D9B236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C4CCCA-FE62-48F6-B01F-AE525FEA7D65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xmlns="" id="{278A017D-9EE8-49FE-8EF4-FD602F6E422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3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6859099D-BC14-4657-BE95-1A0F7908EF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FFD231BE-F8ED-47BF-9E9B-150AEB48FE1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5E5DF-DAFE-4CDF-AA21-E56C7D4F7A9A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xmlns="" id="{605B64F3-885B-4907-ADDA-F228C088E56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5234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D525546C-C667-4E67-B92E-E778B7E6D8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0EF98586-9DE8-4223-B310-5AD35D1529D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C546F2-F95C-4B22-A66D-8B62937F73CC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xmlns="" id="{997F9886-8286-44DA-927B-E74B1BED3E3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9905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4C475911-5260-41B0-9262-69A6356A2E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6C107461-0FDC-4686-877E-686F743F133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A67EB4-ABDF-463C-812F-3AC32F657993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xmlns="" id="{0190004E-8DB3-4153-ADAD-9921F772BAF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812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C9247F8C-9794-41C3-8408-F957841735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0A61F452-8893-4F4F-B5AC-37745C68773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22B3D-E9B3-4E30-A62C-5FA839B11D08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xmlns="" id="{D715D464-9F32-4E5D-9B17-544C192D109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582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E3C59B4-3169-438A-B2C7-88A2A59685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FD1C0B0-505D-4572-BD74-FDB98ED2027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4BDC2C-B082-45C5-8189-9F64D75D8D0B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xmlns="" id="{549061A2-F147-4817-AA54-4FD0BA2233D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205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16B6F778-5BC1-41B8-8913-CBE99E0917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xmlns="" id="{B75FD497-4669-4E17-B061-083D324FCD2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B97C59-F80A-409C-A87B-7688DEE2A6BA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xmlns="" id="{FA8CD240-AC1F-4872-B489-D89BC847DB7E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8057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DEF9D6C3-3A86-4258-9A7C-A1828AB39A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F415D260-7447-4093-AC66-ED4E4C2E4A3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7A1F9F-B255-44C9-8135-3D0D11EF8BE9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xmlns="" id="{1D8A5844-4CE5-4854-9D0E-9081BB2F6915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6142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84EB7766-2850-4706-BB47-5DBA02CFA8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C6C77608-432D-4EF4-BC77-33CE5302966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2D790-D5CE-42D6-80C1-0409D2266744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xmlns="" id="{4D045BFF-019A-48E1-9508-67147FF2B715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104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88D6F49D-82D9-4436-BE77-DB4536787EC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xmlns="" id="{28C7A5CC-3438-49C3-99D5-882E8675C92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DCD16E0-568F-4476-9E48-8F5E9F07129E}" type="slidenum">
              <a:rPr lang="ru-RU" altLang="en-US"/>
              <a:pPr/>
              <a:t>‹#›</a:t>
            </a:fld>
            <a:endParaRPr lang="ru-RU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xmlns="" id="{49E2B8A7-A3A5-42BB-948B-5B315F2580C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xmlns="" id="{1CC0CCD5-068E-414B-A3D8-5BA56AF8499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0486" name="Freeform 6">
                <a:extLst>
                  <a:ext uri="{FF2B5EF4-FFF2-40B4-BE49-F238E27FC236}">
                    <a16:creationId xmlns:a16="http://schemas.microsoft.com/office/drawing/2014/main" xmlns="" id="{123A8D3C-4569-48B1-AB77-BE24AB8154E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487" name="Freeform 7">
                <a:extLst>
                  <a:ext uri="{FF2B5EF4-FFF2-40B4-BE49-F238E27FC236}">
                    <a16:creationId xmlns:a16="http://schemas.microsoft.com/office/drawing/2014/main" xmlns="" id="{735C8152-8779-4639-AD1F-A2608A64FA4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488" name="Freeform 8">
                <a:extLst>
                  <a:ext uri="{FF2B5EF4-FFF2-40B4-BE49-F238E27FC236}">
                    <a16:creationId xmlns:a16="http://schemas.microsoft.com/office/drawing/2014/main" xmlns="" id="{39A4A103-F51B-40F1-A6B4-90CF93E9637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489" name="Freeform 9">
                <a:extLst>
                  <a:ext uri="{FF2B5EF4-FFF2-40B4-BE49-F238E27FC236}">
                    <a16:creationId xmlns:a16="http://schemas.microsoft.com/office/drawing/2014/main" xmlns="" id="{5C114F3A-9CD2-474E-8011-9B16999D4D7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490" name="Freeform 10">
                <a:extLst>
                  <a:ext uri="{FF2B5EF4-FFF2-40B4-BE49-F238E27FC236}">
                    <a16:creationId xmlns:a16="http://schemas.microsoft.com/office/drawing/2014/main" xmlns="" id="{798CA1FF-A680-4A66-B906-040D9AD94F3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20491" name="Freeform 11">
              <a:extLst>
                <a:ext uri="{FF2B5EF4-FFF2-40B4-BE49-F238E27FC236}">
                  <a16:creationId xmlns:a16="http://schemas.microsoft.com/office/drawing/2014/main" xmlns="" id="{4F0078B8-0AB3-44D3-96AF-DCFAA896887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492" name="Freeform 12">
              <a:extLst>
                <a:ext uri="{FF2B5EF4-FFF2-40B4-BE49-F238E27FC236}">
                  <a16:creationId xmlns:a16="http://schemas.microsoft.com/office/drawing/2014/main" xmlns="" id="{662E48D8-0011-4F77-8F8C-D3D6B00C3A5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493" name="Rectangle 13">
            <a:extLst>
              <a:ext uri="{FF2B5EF4-FFF2-40B4-BE49-F238E27FC236}">
                <a16:creationId xmlns:a16="http://schemas.microsoft.com/office/drawing/2014/main" xmlns="" id="{90F07B16-E133-4DDC-B239-B97C46F1F2B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20494" name="Rectangle 14">
            <a:extLst>
              <a:ext uri="{FF2B5EF4-FFF2-40B4-BE49-F238E27FC236}">
                <a16:creationId xmlns:a16="http://schemas.microsoft.com/office/drawing/2014/main" xmlns="" id="{F579EE47-C6F7-40E8-9F0B-E6ECD15B1E1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95" name="Rectangle 15">
            <a:extLst>
              <a:ext uri="{FF2B5EF4-FFF2-40B4-BE49-F238E27FC236}">
                <a16:creationId xmlns:a16="http://schemas.microsoft.com/office/drawing/2014/main" xmlns="" id="{0973B597-15FE-4B1F-9176-0AFBA1D288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2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science.compulenta.ru/upload/iblock/934/kidney.jpg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medicalplanet.su/Patfiz/Img/603.jpg" TargetMode="Externa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aif.ru/application/public/article/786/e2db7bee429734b5b9012b0fe40fbf7b_big.jpg" TargetMode="Externa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content.foto.mail.ru/mail/lana-freunde/_blogs/i-280.jpg" TargetMode="Externa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natural-medicine.ru/uploads/posts/2010-02/1267108848_40174680_t0756e77.jpg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moikompas.ru/img/compas/2008-12-06/pyelonephritis/48582971.jpg" TargetMode="Externa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invalirus.ru/public/upload/image/lechenie/pielonefrit/46851.jpg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eg"/><Relationship Id="rId4" Type="http://schemas.openxmlformats.org/officeDocument/2006/relationships/hyperlink" Target="http://www.medkurs.ru/pics/435_1099010826.jpg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stihi.ru/pics/2009/02/28/2087.jpg?1486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jpeg"/><Relationship Id="rId4" Type="http://schemas.openxmlformats.org/officeDocument/2006/relationships/hyperlink" Target="http://www.uroweb.ru/catalog/med_lib/err_rg/Img/083.jpg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zdd.1september.ru/2001/01/3.htm20.jpg" TargetMode="Externa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demiart.ru/forum/journal_uploads2/j41979_1239881458.jpg" TargetMode="Externa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topnews.in/health/files/antibiotics_1.jpg" TargetMode="Externa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8.jpeg"/><Relationship Id="rId4" Type="http://schemas.openxmlformats.org/officeDocument/2006/relationships/hyperlink" Target="http://www.apteka-ifk.ru/img/_big_foto/48626.jpg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www.fashiontime.ru/upload/iblock/995/Vitamins1a.199101353_stdw600h600.jpg" TargetMode="Externa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givica.givitca.ru/wp-content/uploads/2009/06/cvet_starichek11bf1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old.consilium-medicum.com/media/refer/02_01/39.jpg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>
            <a:extLst>
              <a:ext uri="{FF2B5EF4-FFF2-40B4-BE49-F238E27FC236}">
                <a16:creationId xmlns:a16="http://schemas.microsoft.com/office/drawing/2014/main" xmlns="" id="{36D49B1B-95FA-45CF-85AD-E06FF7A4277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err="1" smtClean="0"/>
              <a:t>Пиелонефрит</a:t>
            </a:r>
            <a:r>
              <a:rPr lang="ru-RU" dirty="0" smtClean="0"/>
              <a:t>  и цистит </a:t>
            </a:r>
            <a:r>
              <a:rPr lang="ru-RU" dirty="0"/>
              <a:t>у детей</a:t>
            </a:r>
          </a:p>
        </p:txBody>
      </p:sp>
      <p:sp>
        <p:nvSpPr>
          <p:cNvPr id="54278" name="Rectangle 6">
            <a:extLst>
              <a:ext uri="{FF2B5EF4-FFF2-40B4-BE49-F238E27FC236}">
                <a16:creationId xmlns:a16="http://schemas.microsoft.com/office/drawing/2014/main" xmlns="" id="{F2435B7F-F4D1-428E-B32A-84EFA37463A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3886200"/>
            <a:ext cx="4648200" cy="2239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 smtClean="0"/>
              <a:t>Доцент кафедры педиатрии и </a:t>
            </a:r>
            <a:r>
              <a:rPr lang="ru-RU" sz="2400" b="1" dirty="0" err="1" smtClean="0"/>
              <a:t>неонатологии</a:t>
            </a:r>
            <a:r>
              <a:rPr lang="ru-RU" sz="2400" b="1" dirty="0" smtClean="0"/>
              <a:t> ФГБОУ ВО </a:t>
            </a:r>
            <a:r>
              <a:rPr lang="ru-RU" sz="2400" b="1" dirty="0"/>
              <a:t>Астраханский </a:t>
            </a:r>
            <a:r>
              <a:rPr lang="ru-RU" sz="2400" b="1" dirty="0" smtClean="0"/>
              <a:t>ГМУ к.м.н</a:t>
            </a:r>
            <a:r>
              <a:rPr lang="ru-RU" sz="2400" b="1" dirty="0"/>
              <a:t>., </a:t>
            </a:r>
            <a:r>
              <a:rPr lang="ru-RU" sz="2400" b="1" dirty="0" smtClean="0"/>
              <a:t>доцент </a:t>
            </a:r>
            <a:r>
              <a:rPr lang="ru-RU" sz="2400" b="1" dirty="0" err="1" smtClean="0"/>
              <a:t>Черёмина</a:t>
            </a:r>
            <a:r>
              <a:rPr lang="ru-RU" sz="2400" b="1" dirty="0" smtClean="0"/>
              <a:t> Н.И.</a:t>
            </a:r>
            <a:endParaRPr lang="ru-RU" sz="2400" b="1" dirty="0"/>
          </a:p>
          <a:p>
            <a:pPr eaLnBrk="1" hangingPunct="1">
              <a:lnSpc>
                <a:spcPct val="90000"/>
              </a:lnSpc>
              <a:defRPr/>
            </a:pPr>
            <a:endParaRPr lang="ru-RU" sz="2400" b="1" dirty="0"/>
          </a:p>
        </p:txBody>
      </p:sp>
      <p:pic>
        <p:nvPicPr>
          <p:cNvPr id="3076" name="i-main-pic" descr="Картинка 7 из 184">
            <a:hlinkClick r:id="rId2"/>
            <a:extLst>
              <a:ext uri="{FF2B5EF4-FFF2-40B4-BE49-F238E27FC236}">
                <a16:creationId xmlns:a16="http://schemas.microsoft.com/office/drawing/2014/main" xmlns="" id="{4D3B4DB9-CBCF-4A51-ADB4-80B80246A25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88963" y="1600200"/>
            <a:ext cx="3775075" cy="452596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>
            <a:extLst>
              <a:ext uri="{FF2B5EF4-FFF2-40B4-BE49-F238E27FC236}">
                <a16:creationId xmlns:a16="http://schemas.microsoft.com/office/drawing/2014/main" xmlns="" id="{B7E18CE4-2FF2-4CB2-8B80-EBB2C551677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/>
              <a:t>Схема патогенеза пиелонефрита</a:t>
            </a:r>
          </a:p>
        </p:txBody>
      </p:sp>
      <p:pic>
        <p:nvPicPr>
          <p:cNvPr id="11267" name="i-main-pic" descr="Картинка 7 из 1675">
            <a:hlinkClick r:id="rId2"/>
            <a:extLst>
              <a:ext uri="{FF2B5EF4-FFF2-40B4-BE49-F238E27FC236}">
                <a16:creationId xmlns:a16="http://schemas.microsoft.com/office/drawing/2014/main" xmlns="" id="{E7B8D8A0-7260-4F02-80F6-0AF05AD2037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57200" y="1611313"/>
            <a:ext cx="8458200" cy="49974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1"/>
            <a:ext cx="8229600" cy="3114684"/>
          </a:xfrm>
        </p:spPr>
      </p:sp>
      <p:sp>
        <p:nvSpPr>
          <p:cNvPr id="4" name="Прямоугольник 3"/>
          <p:cNvSpPr/>
          <p:nvPr/>
        </p:nvSpPr>
        <p:spPr>
          <a:xfrm>
            <a:off x="500034" y="1285860"/>
            <a:ext cx="81439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/>
              <a:t>Кодирование по МКБ-10 </a:t>
            </a:r>
          </a:p>
          <a:p>
            <a:r>
              <a:rPr lang="ru-RU" sz="2400" b="1" dirty="0" smtClean="0"/>
              <a:t>Острый </a:t>
            </a:r>
            <a:r>
              <a:rPr lang="ru-RU" sz="2400" b="1" dirty="0" err="1" smtClean="0"/>
              <a:t>тубулоинтерстициальный</a:t>
            </a:r>
            <a:r>
              <a:rPr lang="ru-RU" sz="2400" b="1" dirty="0" smtClean="0"/>
              <a:t> нефрит (</a:t>
            </a:r>
            <a:r>
              <a:rPr lang="en-US" sz="2400" b="1" dirty="0" smtClean="0"/>
              <a:t>N10); </a:t>
            </a:r>
          </a:p>
          <a:p>
            <a:r>
              <a:rPr lang="ru-RU" sz="2400" b="1" dirty="0" smtClean="0"/>
              <a:t>Хронический </a:t>
            </a:r>
            <a:r>
              <a:rPr lang="ru-RU" sz="2400" b="1" dirty="0" err="1" smtClean="0"/>
              <a:t>тубулоинтерстициальный</a:t>
            </a:r>
            <a:r>
              <a:rPr lang="ru-RU" sz="2400" b="1" dirty="0" smtClean="0"/>
              <a:t> нефрит (</a:t>
            </a:r>
            <a:r>
              <a:rPr lang="en-US" sz="2400" b="1" dirty="0" smtClean="0"/>
              <a:t>N11); </a:t>
            </a:r>
          </a:p>
          <a:p>
            <a:r>
              <a:rPr lang="ru-RU" sz="2400" dirty="0" smtClean="0"/>
              <a:t>N11.0 - </a:t>
            </a:r>
            <a:r>
              <a:rPr lang="ru-RU" sz="2400" dirty="0" err="1" smtClean="0"/>
              <a:t>Необструктивный</a:t>
            </a:r>
            <a:r>
              <a:rPr lang="ru-RU" sz="2400" dirty="0" smtClean="0"/>
              <a:t> хронический </a:t>
            </a:r>
            <a:r>
              <a:rPr lang="ru-RU" sz="2400" dirty="0" err="1" smtClean="0"/>
              <a:t>пиелонефрит</a:t>
            </a:r>
            <a:r>
              <a:rPr lang="ru-RU" sz="2400" dirty="0" smtClean="0"/>
              <a:t>, связанный с </a:t>
            </a:r>
            <a:r>
              <a:rPr lang="ru-RU" sz="2400" dirty="0" err="1" smtClean="0"/>
              <a:t>рефлюксом</a:t>
            </a:r>
            <a:r>
              <a:rPr lang="ru-RU" sz="2400" dirty="0" smtClean="0"/>
              <a:t>; </a:t>
            </a:r>
          </a:p>
          <a:p>
            <a:r>
              <a:rPr lang="en-US" sz="2400" dirty="0" smtClean="0"/>
              <a:t>N11.1 - </a:t>
            </a:r>
            <a:r>
              <a:rPr lang="ru-RU" sz="2400" dirty="0" smtClean="0"/>
              <a:t>Хронический </a:t>
            </a:r>
            <a:r>
              <a:rPr lang="ru-RU" sz="2400" dirty="0" err="1" smtClean="0"/>
              <a:t>обструктивный</a:t>
            </a:r>
            <a:r>
              <a:rPr lang="ru-RU" sz="2400" dirty="0" smtClean="0"/>
              <a:t> </a:t>
            </a:r>
            <a:r>
              <a:rPr lang="ru-RU" sz="2400" dirty="0" err="1" smtClean="0"/>
              <a:t>пиелонефрит</a:t>
            </a:r>
            <a:r>
              <a:rPr lang="ru-RU" sz="2400" dirty="0" smtClean="0"/>
              <a:t>; </a:t>
            </a:r>
          </a:p>
          <a:p>
            <a:r>
              <a:rPr lang="ru-RU" sz="2400" dirty="0" smtClean="0"/>
              <a:t>N11.8 - Другие хронические </a:t>
            </a:r>
            <a:r>
              <a:rPr lang="ru-RU" sz="2400" dirty="0" err="1" smtClean="0"/>
              <a:t>тубулоинтерстициальные</a:t>
            </a:r>
            <a:r>
              <a:rPr lang="ru-RU" sz="2400" dirty="0" smtClean="0"/>
              <a:t> нефриты; </a:t>
            </a:r>
          </a:p>
          <a:p>
            <a:r>
              <a:rPr lang="ru-RU" sz="2400" dirty="0" smtClean="0"/>
              <a:t>N11.9 - Хронический </a:t>
            </a:r>
            <a:r>
              <a:rPr lang="ru-RU" sz="2400" dirty="0" err="1" smtClean="0"/>
              <a:t>тубулоинтерстициальный</a:t>
            </a:r>
            <a:r>
              <a:rPr lang="ru-RU" sz="2400" dirty="0" smtClean="0"/>
              <a:t> нефрит </a:t>
            </a:r>
            <a:r>
              <a:rPr lang="ru-RU" sz="2400" dirty="0" err="1" smtClean="0"/>
              <a:t>неуточненный</a:t>
            </a:r>
            <a:r>
              <a:rPr lang="ru-RU" sz="2400" dirty="0" smtClean="0"/>
              <a:t>; </a:t>
            </a:r>
          </a:p>
          <a:p>
            <a:r>
              <a:rPr lang="ru-RU" sz="2400" dirty="0" smtClean="0"/>
              <a:t>N13.6 - Абсцесс почки и околопочечной клетчатки; </a:t>
            </a:r>
          </a:p>
          <a:p>
            <a:r>
              <a:rPr lang="en-US" sz="2400" dirty="0" smtClean="0"/>
              <a:t>N30.0 - </a:t>
            </a:r>
            <a:r>
              <a:rPr lang="ru-RU" sz="2400" dirty="0" smtClean="0"/>
              <a:t>Острый цистит; </a:t>
            </a:r>
          </a:p>
          <a:p>
            <a:r>
              <a:rPr lang="en-US" sz="2400" dirty="0" smtClean="0"/>
              <a:t>N30.1 - </a:t>
            </a:r>
            <a:r>
              <a:rPr lang="ru-RU" sz="2400" dirty="0" smtClean="0"/>
              <a:t>Интерстициальный цистит (хронический). </a:t>
            </a:r>
          </a:p>
          <a:p>
            <a:r>
              <a:rPr lang="ru-RU" sz="2400" dirty="0" smtClean="0"/>
              <a:t>N39.0 - Инфекция мочевыводящих путей без установленной локализации.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8639565B-B216-4FE8-9334-179B363F902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dirty="0">
                <a:latin typeface="Arial Black" pitchFamily="34" charset="0"/>
              </a:rPr>
              <a:t>КЛАССИФИКАЦИЯ</a:t>
            </a:r>
            <a:r>
              <a:rPr lang="ru-RU" dirty="0"/>
              <a:t> </a:t>
            </a:r>
          </a:p>
        </p:txBody>
      </p:sp>
      <p:graphicFrame>
        <p:nvGraphicFramePr>
          <p:cNvPr id="27801" name="Group 153">
            <a:extLst>
              <a:ext uri="{FF2B5EF4-FFF2-40B4-BE49-F238E27FC236}">
                <a16:creationId xmlns:a16="http://schemas.microsoft.com/office/drawing/2014/main" xmlns="" id="{0DC25EE6-9BB2-4255-8D98-440EA6CC7D77}"/>
              </a:ext>
            </a:extLst>
          </p:cNvPr>
          <p:cNvGraphicFramePr>
            <a:graphicFrameLocks noGrp="1"/>
          </p:cNvGraphicFramePr>
          <p:nvPr/>
        </p:nvGraphicFramePr>
        <p:xfrm>
          <a:off x="0" y="1371600"/>
          <a:ext cx="9144000" cy="5029200"/>
        </p:xfrm>
        <a:graphic>
          <a:graphicData uri="http://schemas.openxmlformats.org/drawingml/2006/table">
            <a:tbl>
              <a:tblPr/>
              <a:tblGrid>
                <a:gridCol w="2566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54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073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844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127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Форма </a:t>
                      </a: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пиелонефрита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Течение</a:t>
                      </a:r>
                      <a:endParaRPr kumimoji="0" lang="ru-RU" sz="16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Активность</a:t>
                      </a:r>
                      <a:endParaRPr kumimoji="0" lang="ru-RU" sz="16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Функция почек</a:t>
                      </a:r>
                      <a:endParaRPr kumimoji="0" lang="ru-RU" sz="16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1641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Первичный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Вторичный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Обструктивный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Дисметаболический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Обструктивный</a:t>
                      </a: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дисметаболический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Острое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Хроническое: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С  редкими рецидивами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С частыми рецидивами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Black" pitchFamily="34" charset="0"/>
                        </a:rPr>
                        <a:t>Острый </a:t>
                      </a: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Black" pitchFamily="34" charset="0"/>
                        </a:rPr>
                        <a:t>пиелонефрит</a:t>
                      </a: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Black" pitchFamily="34" charset="0"/>
                        </a:rPr>
                        <a:t>: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</a:rPr>
                        <a:t>-    активная стадия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</a:rPr>
                        <a:t>период обратного развития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</a:rPr>
                        <a:t>полная </a:t>
                      </a: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</a:rPr>
                        <a:t>клинико-лаб.ремиссия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Black" pitchFamily="34" charset="0"/>
                        </a:rPr>
                        <a:t>Хронический </a:t>
                      </a: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Black" pitchFamily="34" charset="0"/>
                        </a:rPr>
                        <a:t>пиелонефрит</a:t>
                      </a: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Black" pitchFamily="34" charset="0"/>
                        </a:rPr>
                        <a:t>: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</a:rPr>
                        <a:t>активная стадия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</a:rPr>
                        <a:t>частичная клинико-лабораторная ремиссия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</a:rPr>
                        <a:t>полная </a:t>
                      </a: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</a:rPr>
                        <a:t>клинико-лаб.ремиссия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Сохранена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Нарушена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ОПН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ХПН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2308" name="Rectangle 108">
            <a:extLst>
              <a:ext uri="{FF2B5EF4-FFF2-40B4-BE49-F238E27FC236}">
                <a16:creationId xmlns:a16="http://schemas.microsoft.com/office/drawing/2014/main" xmlns="" id="{F200C15B-353E-44CB-9928-F6D02584B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894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-2929295"/>
            <a:ext cx="60722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1.1 Определение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500042"/>
            <a:ext cx="835824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/>
              <a:t>Инфекция мочевыводящих путей (ИМВП) – рост бактерий в мочевом тракте. </a:t>
            </a:r>
          </a:p>
          <a:p>
            <a:r>
              <a:rPr lang="ru-RU" sz="2000" b="1" i="1" dirty="0" smtClean="0"/>
              <a:t>Бактериурия – присутствие бактерий в моче (более 10</a:t>
            </a:r>
            <a:r>
              <a:rPr lang="ru-RU" sz="2000" b="1" i="1" baseline="30000" dirty="0" smtClean="0"/>
              <a:t>5 </a:t>
            </a:r>
            <a:r>
              <a:rPr lang="ru-RU" sz="2000" b="1" i="1" dirty="0" smtClean="0"/>
              <a:t>колоний-образующих единиц (КОЕ) в 1 мл мочи), выделенной из мочевого пузыря. </a:t>
            </a:r>
          </a:p>
          <a:p>
            <a:r>
              <a:rPr lang="ru-RU" sz="2000" dirty="0" err="1" smtClean="0"/>
              <a:t>Асимптоматической</a:t>
            </a:r>
            <a:r>
              <a:rPr lang="ru-RU" sz="2000" dirty="0" smtClean="0"/>
              <a:t> бактериурией называют бактериурию, обнаруженную при диспансерном или целенаправленном обследовании у ребенка без каких-либо жалоб и клинических симптомов заболевания мочевой системы. </a:t>
            </a:r>
          </a:p>
          <a:p>
            <a:r>
              <a:rPr lang="ru-RU" sz="2000" b="1" i="1" dirty="0" smtClean="0"/>
              <a:t>Пузырно-мочеточниковый </a:t>
            </a:r>
            <a:r>
              <a:rPr lang="ru-RU" sz="2000" b="1" i="1" dirty="0" err="1" smtClean="0"/>
              <a:t>рефлюкс</a:t>
            </a:r>
            <a:r>
              <a:rPr lang="ru-RU" sz="2000" b="1" i="1" dirty="0" smtClean="0"/>
              <a:t> (ПМР) – ретроградный ток мочи из мочевого пузыря в мочеточник. </a:t>
            </a:r>
          </a:p>
          <a:p>
            <a:r>
              <a:rPr lang="ru-RU" sz="2000" b="1" i="1" dirty="0" err="1" smtClean="0"/>
              <a:t>Рефлюкс-нефропатия</a:t>
            </a:r>
            <a:r>
              <a:rPr lang="ru-RU" sz="2000" b="1" i="1" dirty="0" smtClean="0"/>
              <a:t> - фокальный или диффузный склероз почечной паренхимы, первопричиной которого является пузырно-мочеточниковый </a:t>
            </a:r>
            <a:r>
              <a:rPr lang="ru-RU" sz="2000" b="1" i="1" dirty="0" err="1" smtClean="0"/>
              <a:t>рефлюкс</a:t>
            </a:r>
            <a:r>
              <a:rPr lang="ru-RU" sz="2000" b="1" i="1" dirty="0" smtClean="0"/>
              <a:t>, приводящий к </a:t>
            </a:r>
            <a:r>
              <a:rPr lang="ru-RU" sz="2000" b="1" i="1" dirty="0" err="1" smtClean="0"/>
              <a:t>внутрипочечному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рефлюксу</a:t>
            </a:r>
            <a:r>
              <a:rPr lang="ru-RU" sz="2000" b="1" i="1" dirty="0" smtClean="0"/>
              <a:t>, повторным атакам </a:t>
            </a:r>
            <a:r>
              <a:rPr lang="ru-RU" sz="2000" b="1" i="1" dirty="0" err="1" smtClean="0"/>
              <a:t>пиелонефрита</a:t>
            </a:r>
            <a:r>
              <a:rPr lang="ru-RU" sz="2000" b="1" i="1" dirty="0" smtClean="0"/>
              <a:t> и </a:t>
            </a:r>
            <a:r>
              <a:rPr lang="ru-RU" sz="2000" b="1" i="1" dirty="0" err="1" smtClean="0"/>
              <a:t>склерозированию</a:t>
            </a:r>
            <a:r>
              <a:rPr lang="ru-RU" sz="2000" b="1" i="1" dirty="0" smtClean="0"/>
              <a:t> почечной ткани. </a:t>
            </a:r>
          </a:p>
          <a:p>
            <a:r>
              <a:rPr lang="ru-RU" sz="2000" b="1" i="1" dirty="0" err="1" smtClean="0"/>
              <a:t>Уросепсис</a:t>
            </a:r>
            <a:r>
              <a:rPr lang="ru-RU" sz="2000" b="1" i="1" dirty="0" smtClean="0"/>
              <a:t> - </a:t>
            </a:r>
            <a:r>
              <a:rPr lang="ru-RU" sz="2000" b="1" i="1" dirty="0" err="1" smtClean="0"/>
              <a:t>генерализованное</a:t>
            </a:r>
            <a:r>
              <a:rPr lang="ru-RU" sz="2000" b="1" i="1" dirty="0" smtClean="0"/>
              <a:t> неспецифическое инфекционное заболевание, развивающееся в результате проникновения из органов мочевой системы в кровеносное русло различных микроорганизмов и их токсинов.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000108"/>
            <a:ext cx="84296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Острый </a:t>
            </a:r>
            <a:r>
              <a:rPr lang="ru-RU" sz="2800" b="1" i="1" dirty="0" err="1" smtClean="0"/>
              <a:t>пиелонефрит</a:t>
            </a:r>
            <a:r>
              <a:rPr lang="ru-RU" sz="2800" b="1" i="1" dirty="0" smtClean="0"/>
              <a:t> – воспалительное заболевание почечной паренхимы и лоханки, возникшее вследствие бактериальной инфекции. </a:t>
            </a:r>
          </a:p>
          <a:p>
            <a:r>
              <a:rPr lang="ru-RU" sz="2800" b="1" i="1" dirty="0" smtClean="0"/>
              <a:t>Острый цистит - воспалительное заболевание мочевого пузыря, бактериального происхождения. </a:t>
            </a:r>
          </a:p>
          <a:p>
            <a:r>
              <a:rPr lang="ru-RU" sz="2800" b="1" i="1" dirty="0" smtClean="0"/>
              <a:t>Хронический </a:t>
            </a:r>
            <a:r>
              <a:rPr lang="ru-RU" sz="2800" b="1" i="1" dirty="0" err="1" smtClean="0"/>
              <a:t>пиелонефрит</a:t>
            </a:r>
            <a:r>
              <a:rPr lang="ru-RU" sz="2800" b="1" i="1" dirty="0" smtClean="0"/>
              <a:t> – повреждение почек, проявляющееся фиброзом и деформацией чашечно-лоханочной системы, в результате повторных атак инфекции МВП. Как правило, возникает на фоне анатомических аномалий мочевыводящего тракта или обструкции.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>
            <a:extLst>
              <a:ext uri="{FF2B5EF4-FFF2-40B4-BE49-F238E27FC236}">
                <a16:creationId xmlns:a16="http://schemas.microsoft.com/office/drawing/2014/main" xmlns="" id="{85BE6F2F-02DB-494A-A06F-97C963BD216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609600"/>
            <a:ext cx="8763000" cy="6019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>
                <a:solidFill>
                  <a:schemeClr val="hlink"/>
                </a:solidFill>
              </a:rPr>
              <a:t>Первичный </a:t>
            </a:r>
            <a:r>
              <a:rPr lang="ru-RU" sz="2400" b="1" dirty="0" err="1">
                <a:solidFill>
                  <a:schemeClr val="hlink"/>
                </a:solidFill>
              </a:rPr>
              <a:t>пиелонефрит</a:t>
            </a:r>
            <a:r>
              <a:rPr lang="ru-RU" sz="2400" b="1" dirty="0"/>
              <a:t> – </a:t>
            </a:r>
            <a:r>
              <a:rPr lang="ru-RU" sz="2400" dirty="0" err="1"/>
              <a:t>микробно-воспалительный</a:t>
            </a:r>
            <a:r>
              <a:rPr lang="ru-RU" sz="2400" dirty="0"/>
              <a:t> процесс в </a:t>
            </a:r>
            <a:r>
              <a:rPr lang="ru-RU" sz="2400" dirty="0" err="1"/>
              <a:t>интерстиции</a:t>
            </a:r>
            <a:r>
              <a:rPr lang="ru-RU" sz="2400" dirty="0"/>
              <a:t> и чашечно-лоханочной системе почки</a:t>
            </a:r>
            <a:r>
              <a:rPr lang="ru-RU" sz="2400" b="1" dirty="0"/>
              <a:t>.</a:t>
            </a:r>
            <a:r>
              <a:rPr lang="ru-RU" sz="2400" dirty="0"/>
              <a:t>, при котором в современных условиях не выявляются причины, способствующие его развитию</a:t>
            </a:r>
            <a:endParaRPr lang="ru-RU" sz="24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>
                <a:solidFill>
                  <a:schemeClr val="hlink"/>
                </a:solidFill>
              </a:rPr>
              <a:t>Вторичный </a:t>
            </a:r>
            <a:r>
              <a:rPr lang="ru-RU" sz="2400" b="1" dirty="0" err="1">
                <a:solidFill>
                  <a:schemeClr val="hlink"/>
                </a:solidFill>
              </a:rPr>
              <a:t>пиелонефрит</a:t>
            </a:r>
            <a:r>
              <a:rPr lang="ru-RU" sz="2400" b="1" dirty="0"/>
              <a:t> -  ……..</a:t>
            </a:r>
            <a:r>
              <a:rPr lang="ru-RU" sz="2400" dirty="0"/>
              <a:t>, развивающийся на фоне аномалии развития органов мочевой системы, функциональных и органических нарушений </a:t>
            </a:r>
            <a:r>
              <a:rPr lang="ru-RU" sz="2400" dirty="0" err="1"/>
              <a:t>уродинамики</a:t>
            </a:r>
            <a:r>
              <a:rPr lang="ru-RU" sz="2400" dirty="0"/>
              <a:t>, дисплазии почечной ткани.</a:t>
            </a:r>
            <a:endParaRPr lang="ru-RU" sz="24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>
                <a:solidFill>
                  <a:schemeClr val="hlink"/>
                </a:solidFill>
              </a:rPr>
              <a:t>Вторичный </a:t>
            </a:r>
            <a:r>
              <a:rPr lang="ru-RU" sz="2400" b="1" dirty="0" err="1">
                <a:solidFill>
                  <a:schemeClr val="hlink"/>
                </a:solidFill>
              </a:rPr>
              <a:t>обструктивный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пиелонефрит</a:t>
            </a:r>
            <a:r>
              <a:rPr lang="ru-RU" sz="2400" b="1" dirty="0"/>
              <a:t> - ……..</a:t>
            </a:r>
            <a:r>
              <a:rPr lang="ru-RU" sz="2400" dirty="0"/>
              <a:t>, развивающийся при наличии органических (врожденных, наследственных или приобретенных) или функциональных </a:t>
            </a:r>
            <a:r>
              <a:rPr lang="ru-RU" sz="2400" b="1" dirty="0">
                <a:solidFill>
                  <a:srgbClr val="00FFCC"/>
                </a:solidFill>
              </a:rPr>
              <a:t>нарушений </a:t>
            </a:r>
            <a:r>
              <a:rPr lang="ru-RU" sz="2400" b="1" dirty="0" err="1">
                <a:solidFill>
                  <a:srgbClr val="00FFCC"/>
                </a:solidFill>
              </a:rPr>
              <a:t>уродинамики</a:t>
            </a:r>
            <a:endParaRPr lang="ru-RU" sz="2400" b="1" dirty="0">
              <a:solidFill>
                <a:srgbClr val="00FFCC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>
                <a:solidFill>
                  <a:schemeClr val="hlink"/>
                </a:solidFill>
              </a:rPr>
              <a:t>Вторичный </a:t>
            </a:r>
            <a:r>
              <a:rPr lang="ru-RU" sz="2400" b="1" dirty="0" err="1">
                <a:solidFill>
                  <a:schemeClr val="hlink"/>
                </a:solidFill>
              </a:rPr>
              <a:t>необструктивный</a:t>
            </a:r>
            <a:r>
              <a:rPr lang="ru-RU" sz="2400" b="1" dirty="0">
                <a:solidFill>
                  <a:schemeClr val="hlink"/>
                </a:solidFill>
              </a:rPr>
              <a:t> </a:t>
            </a:r>
            <a:r>
              <a:rPr lang="ru-RU" sz="2400" b="1" dirty="0" err="1">
                <a:solidFill>
                  <a:schemeClr val="hlink"/>
                </a:solidFill>
              </a:rPr>
              <a:t>пиелонефрит</a:t>
            </a:r>
            <a:r>
              <a:rPr lang="ru-RU" sz="2400" b="1" dirty="0"/>
              <a:t> - ………</a:t>
            </a:r>
            <a:r>
              <a:rPr lang="ru-RU" sz="2400" dirty="0"/>
              <a:t>, возникающий </a:t>
            </a:r>
            <a:r>
              <a:rPr lang="ru-RU" sz="2400" b="1" dirty="0">
                <a:solidFill>
                  <a:srgbClr val="00FFCC"/>
                </a:solidFill>
              </a:rPr>
              <a:t>на фоне обменных нарушений</a:t>
            </a:r>
            <a:r>
              <a:rPr lang="ru-RU" sz="2400" dirty="0"/>
              <a:t> (</a:t>
            </a:r>
            <a:r>
              <a:rPr lang="ru-RU" sz="2400" dirty="0" err="1"/>
              <a:t>оксалурии</a:t>
            </a:r>
            <a:r>
              <a:rPr lang="ru-RU" sz="2400" dirty="0"/>
              <a:t>, </a:t>
            </a:r>
            <a:r>
              <a:rPr lang="ru-RU" sz="2400" dirty="0" err="1"/>
              <a:t>уратурии</a:t>
            </a:r>
            <a:r>
              <a:rPr lang="ru-RU" sz="2400" dirty="0"/>
              <a:t>, фосфатурии и др.), врожденных </a:t>
            </a:r>
            <a:r>
              <a:rPr lang="ru-RU" sz="2400" dirty="0" err="1"/>
              <a:t>иммунодефицитных</a:t>
            </a:r>
            <a:r>
              <a:rPr lang="ru-RU" sz="2400" dirty="0"/>
              <a:t> состояний, эндокринных дисфункций.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>
                <a:solidFill>
                  <a:schemeClr val="hlink"/>
                </a:solidFill>
              </a:rPr>
              <a:t>Хронический </a:t>
            </a:r>
            <a:r>
              <a:rPr lang="ru-RU" sz="2400" b="1" dirty="0" err="1">
                <a:solidFill>
                  <a:schemeClr val="hlink"/>
                </a:solidFill>
              </a:rPr>
              <a:t>пиелонефрит</a:t>
            </a:r>
            <a:r>
              <a:rPr lang="ru-RU" sz="2400" b="1" dirty="0"/>
              <a:t> – ….....</a:t>
            </a:r>
            <a:r>
              <a:rPr lang="ru-RU" sz="2400" dirty="0"/>
              <a:t>., характеризующийся затяжным и рецидивирующим течением.</a:t>
            </a:r>
            <a:endParaRPr lang="ru-RU" sz="2400" b="1" dirty="0"/>
          </a:p>
          <a:p>
            <a:pPr eaLnBrk="1" hangingPunct="1">
              <a:lnSpc>
                <a:spcPct val="80000"/>
              </a:lnSpc>
              <a:defRPr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857232"/>
            <a:ext cx="80010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Примеры диагнозов </a:t>
            </a:r>
          </a:p>
          <a:p>
            <a:r>
              <a:rPr lang="ru-RU" sz="2800" dirty="0" err="1" smtClean="0"/>
              <a:t>o</a:t>
            </a:r>
            <a:r>
              <a:rPr lang="ru-RU" sz="2800" dirty="0" smtClean="0"/>
              <a:t> </a:t>
            </a:r>
            <a:r>
              <a:rPr lang="ru-RU" sz="2800" i="1" dirty="0" smtClean="0"/>
              <a:t>Острый </a:t>
            </a:r>
            <a:r>
              <a:rPr lang="ru-RU" sz="2800" i="1" dirty="0" err="1" smtClean="0"/>
              <a:t>пиелонефрит</a:t>
            </a:r>
            <a:r>
              <a:rPr lang="ru-RU" sz="2800" i="1" dirty="0" smtClean="0"/>
              <a:t>, активная стадия. Функции почек сохранены. </a:t>
            </a:r>
          </a:p>
          <a:p>
            <a:r>
              <a:rPr lang="ru-RU" sz="2800" dirty="0" err="1" smtClean="0"/>
              <a:t>o</a:t>
            </a:r>
            <a:r>
              <a:rPr lang="ru-RU" sz="2800" dirty="0" smtClean="0"/>
              <a:t> </a:t>
            </a:r>
            <a:r>
              <a:rPr lang="ru-RU" sz="2800" i="1" dirty="0" smtClean="0"/>
              <a:t>Инфекция мочевыводящих путей, 1 эпизод, активная стадия. Функции почек сохранены </a:t>
            </a:r>
          </a:p>
          <a:p>
            <a:r>
              <a:rPr lang="ru-RU" sz="2800" dirty="0" err="1" smtClean="0"/>
              <a:t>o</a:t>
            </a:r>
            <a:r>
              <a:rPr lang="ru-RU" sz="2800" dirty="0" smtClean="0"/>
              <a:t> </a:t>
            </a:r>
            <a:r>
              <a:rPr lang="ru-RU" sz="2800" i="1" dirty="0" smtClean="0"/>
              <a:t>Инфекция мочевыводящих путей, рецидивирующее течение, активная стадия. Функции почек сохранены.</a:t>
            </a:r>
            <a:endParaRPr lang="ru-RU" sz="2800" dirty="0" smtClean="0"/>
          </a:p>
          <a:p>
            <a:r>
              <a:rPr lang="ru-RU" sz="2800" i="1" dirty="0" err="1" smtClean="0"/>
              <a:t>Рефлюкс-нефропатия</a:t>
            </a:r>
            <a:r>
              <a:rPr lang="ru-RU" sz="2800" i="1" dirty="0" smtClean="0"/>
              <a:t>. Вторичный хронический </a:t>
            </a:r>
            <a:r>
              <a:rPr lang="ru-RU" sz="2800" i="1" dirty="0" err="1" smtClean="0"/>
              <a:t>пиелонефрит</a:t>
            </a:r>
            <a:r>
              <a:rPr lang="ru-RU" sz="2800" i="1" dirty="0" smtClean="0"/>
              <a:t>. Стадия ремиссии. Функции почек сохранены. </a:t>
            </a:r>
          </a:p>
          <a:p>
            <a:r>
              <a:rPr lang="ru-RU" sz="2800" dirty="0" err="1" smtClean="0"/>
              <a:t>o</a:t>
            </a:r>
            <a:r>
              <a:rPr lang="ru-RU" sz="2800" dirty="0" smtClean="0"/>
              <a:t> </a:t>
            </a:r>
            <a:r>
              <a:rPr lang="ru-RU" sz="2800" i="1" dirty="0" smtClean="0"/>
              <a:t>Острый цистит, активная стадия. Функции почек сохранены. </a:t>
            </a:r>
          </a:p>
          <a:p>
            <a:endParaRPr lang="ru-RU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xmlns="" id="{07EC4448-F535-4C9F-95EE-A4CBFF9F025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/>
              <a:t>КЛИНИЧЕСКАЯ КАРТИНА: </a:t>
            </a:r>
            <a:br>
              <a:rPr lang="ru-RU" sz="3200"/>
            </a:br>
            <a:r>
              <a:rPr lang="ru-RU" sz="3200"/>
              <a:t>Острый пиелонефрит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xmlns="" id="{B38D740D-3271-43BE-B6DA-E595F9D19A9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4495800" cy="4953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ru-RU" altLang="en-US" sz="2000" b="1">
                <a:solidFill>
                  <a:srgbClr val="FFC000"/>
                </a:solidFill>
              </a:rPr>
              <a:t>Острое начало заболевания</a:t>
            </a:r>
            <a:r>
              <a:rPr lang="ru-RU" altLang="en-US" sz="2000" b="1"/>
              <a:t>, с  повышением температуры до 38—40 °С, ухудшением общего состояния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altLang="en-US" sz="2000" b="1">
                <a:solidFill>
                  <a:srgbClr val="FFC000"/>
                </a:solidFill>
              </a:rPr>
              <a:t>Боли </a:t>
            </a:r>
            <a:r>
              <a:rPr lang="ru-RU" altLang="en-US" sz="2000" b="1"/>
              <a:t>в пояснице (односторонние и двусторонние, постоянные или периодические, тупые или коликообразные, с иррадиацией в паховую область).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altLang="en-US" sz="2000" b="1">
                <a:solidFill>
                  <a:srgbClr val="FFC000"/>
                </a:solidFill>
              </a:rPr>
              <a:t>Болезненность</a:t>
            </a:r>
            <a:r>
              <a:rPr lang="ru-RU" altLang="en-US" sz="2000" b="1"/>
              <a:t> в подвздошной области и по ходу мочеточников, </a:t>
            </a:r>
            <a:r>
              <a:rPr lang="ru-RU" altLang="en-US" sz="2000" b="1">
                <a:solidFill>
                  <a:schemeClr val="hlink"/>
                </a:solidFill>
              </a:rPr>
              <a:t>положительный симптом Пастернацкого</a:t>
            </a:r>
            <a:r>
              <a:rPr lang="ru-RU" altLang="en-US" sz="2000" b="1"/>
              <a:t> (у детей старше 5 лет)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ru-RU" altLang="en-US" sz="2000" b="1"/>
          </a:p>
        </p:txBody>
      </p:sp>
      <p:pic>
        <p:nvPicPr>
          <p:cNvPr id="14340" name="i-main-pic" descr="Картинка 3 из 184">
            <a:hlinkClick r:id="rId2"/>
            <a:extLst>
              <a:ext uri="{FF2B5EF4-FFF2-40B4-BE49-F238E27FC236}">
                <a16:creationId xmlns:a16="http://schemas.microsoft.com/office/drawing/2014/main" xmlns="" id="{AB6F3C87-7A10-4C44-8373-0ED8CF7C68A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648200" y="1981200"/>
            <a:ext cx="4267200" cy="41148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xmlns="" id="{7278D3A9-3361-412A-81B5-0BB826F31BB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dirty="0"/>
              <a:t>КЛИНИЧЕСКАЯ КАРТИНА: </a:t>
            </a:r>
            <a:br>
              <a:rPr lang="ru-RU" sz="3200" dirty="0"/>
            </a:br>
            <a:r>
              <a:rPr lang="ru-RU" sz="3200" dirty="0"/>
              <a:t>Острый </a:t>
            </a:r>
            <a:r>
              <a:rPr lang="ru-RU" sz="3200" dirty="0" err="1"/>
              <a:t>пиелонефрит</a:t>
            </a:r>
            <a:endParaRPr lang="ru-RU" sz="3200" dirty="0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xmlns="" id="{66767DE0-96AA-4480-9176-E2B62BA9677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ru-RU" sz="2400" b="1" dirty="0" err="1">
                <a:solidFill>
                  <a:schemeClr val="hlink"/>
                </a:solidFill>
              </a:rPr>
              <a:t>Дизурические</a:t>
            </a:r>
            <a:r>
              <a:rPr lang="ru-RU" sz="2400" b="1" dirty="0">
                <a:solidFill>
                  <a:schemeClr val="hlink"/>
                </a:solidFill>
              </a:rPr>
              <a:t> нарушения:</a:t>
            </a:r>
            <a:r>
              <a:rPr lang="ru-RU" sz="2400" b="1" dirty="0"/>
              <a:t> болезненные и частые мочеиспускания (не всегда)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ru-RU" sz="2400" b="1" dirty="0">
                <a:solidFill>
                  <a:schemeClr val="hlink"/>
                </a:solidFill>
              </a:rPr>
              <a:t>Симптомы интоксикации</a:t>
            </a:r>
            <a:r>
              <a:rPr lang="ru-RU" sz="2400" b="1" dirty="0"/>
              <a:t> : бледность, вялость, снижение аппетита, озноб, головная боль, иногда рвота, жидкий стул – у грудных детей</a:t>
            </a:r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xmlns="" id="{A3FE5D2B-D6DE-4658-BAE2-5056D15B55E4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ru-RU" sz="2400"/>
          </a:p>
        </p:txBody>
      </p:sp>
      <p:pic>
        <p:nvPicPr>
          <p:cNvPr id="15365" name="Picture 6" descr="Картинка 151 из 1675">
            <a:hlinkClick r:id="rId2"/>
            <a:extLst>
              <a:ext uri="{FF2B5EF4-FFF2-40B4-BE49-F238E27FC236}">
                <a16:creationId xmlns:a16="http://schemas.microsoft.com/office/drawing/2014/main" xmlns="" id="{4E14CB86-0C41-4FB3-B671-302256F60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6625" y="1600200"/>
            <a:ext cx="3827463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745E54CA-80AD-491A-A616-9ADBA4C1B9C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/>
              <a:t>КЛИНИЧЕСКАЯ КАРТИНА: </a:t>
            </a:r>
            <a:br>
              <a:rPr lang="ru-RU" sz="3200"/>
            </a:br>
            <a:r>
              <a:rPr lang="ru-RU" sz="3200"/>
              <a:t>Острый пиелонефрит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62E12CDC-FADA-4013-8602-C87C462795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b="1">
                <a:solidFill>
                  <a:schemeClr val="hlink"/>
                </a:solidFill>
              </a:rPr>
              <a:t>Лабораторно: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ru-RU" sz="2400" b="1"/>
              <a:t>Лейкоцитоз, ускорение СОЭ, небольшая нормохромная анемия.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ru-RU" sz="2400" b="1"/>
              <a:t>Нейтрофильная лейкоцитурия, диагностически значимая бактериурия, реже — небольшая микрогематурия и протеинурия,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ru-RU" sz="2400" b="1"/>
              <a:t>Высокий уровень СРБ, прокальцитонина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ru-RU" sz="2400" b="1"/>
              <a:t>Нарушение процесса концентрирования мочи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ru-RU" sz="2400" b="1"/>
              <a:t>Наличие бактерий, покрытых антителами в моче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ru-RU" sz="2400" b="1"/>
              <a:t>Повышение экскреции β-2-микроглобулина с мочой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xmlns="" id="{5F6C6670-371E-4F09-AD95-52D842BBB32A}"/>
              </a:ext>
            </a:extLst>
          </p:cNvPr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/>
              <a:t>Определение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xmlns="" id="{3BDD5A6F-E9E9-473A-AF68-6EB03AD2561B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447800"/>
            <a:ext cx="4343400" cy="495300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err="1">
                <a:solidFill>
                  <a:schemeClr val="hlink"/>
                </a:solidFill>
              </a:rPr>
              <a:t>Пиелонефрит</a:t>
            </a:r>
            <a:r>
              <a:rPr lang="ru-RU" sz="2400" b="1" dirty="0"/>
              <a:t> –</a:t>
            </a:r>
            <a:r>
              <a:rPr lang="ru-RU" sz="2400" b="1" dirty="0" err="1"/>
              <a:t>микробно-воспалительное</a:t>
            </a:r>
            <a:r>
              <a:rPr lang="ru-RU" sz="2400" b="1" dirty="0"/>
              <a:t> заболевание с поражением чашечно-лоханочной системы и </a:t>
            </a:r>
            <a:r>
              <a:rPr lang="ru-RU" sz="2400" b="1" dirty="0" err="1"/>
              <a:t>интерстиция</a:t>
            </a:r>
            <a:r>
              <a:rPr lang="ru-RU" sz="2400" b="1" dirty="0"/>
              <a:t> почек,  с  вовлечением в патологический процесс канальцев, кровеносных и лимфатических сосудов. </a:t>
            </a:r>
          </a:p>
        </p:txBody>
      </p:sp>
      <p:pic>
        <p:nvPicPr>
          <p:cNvPr id="4100" name="Picture 6" descr="Картинка 25 из 1675">
            <a:hlinkClick r:id="rId2"/>
            <a:extLst>
              <a:ext uri="{FF2B5EF4-FFF2-40B4-BE49-F238E27FC236}">
                <a16:creationId xmlns:a16="http://schemas.microsoft.com/office/drawing/2014/main" xmlns="" id="{7EB8E4DB-9493-47C5-B223-C7CDB9110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62200"/>
            <a:ext cx="4267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xmlns="" id="{F19E6887-3882-44A1-AD90-F25021D8F44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/>
              <a:t>КЛИНИЧЕСКАЯ КАРТИНА: Хронический пиелонефрит</a:t>
            </a:r>
            <a:r>
              <a:rPr lang="ru-RU" sz="4000"/>
              <a:t> 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xmlns="" id="{F918888F-12C3-4D40-9283-2691E4070F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b="1">
                <a:solidFill>
                  <a:schemeClr val="hlink"/>
                </a:solidFill>
              </a:rPr>
              <a:t>Хронический пиелонефрит является следствием неблагоприятного течения острого пиелонефрита, который продолжается непрерывно более 6 месяцев, или в этот период наблюдаются два или больше обострения.</a:t>
            </a:r>
            <a:r>
              <a:rPr lang="ru-RU" sz="2800" b="1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b="1"/>
              <a:t>В зависимости от выраженности клинических проявлений различают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b="1">
                <a:solidFill>
                  <a:schemeClr val="hlink"/>
                </a:solidFill>
              </a:rPr>
              <a:t>Рецидивирующий (с </a:t>
            </a:r>
            <a:r>
              <a:rPr lang="ru-RU" sz="2800" b="1"/>
              <a:t>периодически повторяющимися обострениями)</a:t>
            </a:r>
            <a:endParaRPr lang="ru-RU" sz="2800" b="1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b="1">
                <a:solidFill>
                  <a:schemeClr val="hlink"/>
                </a:solidFill>
              </a:rPr>
              <a:t>латентный хронический пиелонефрит (бессимптомный)</a:t>
            </a:r>
            <a:r>
              <a:rPr lang="ru-RU" sz="2800" b="1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>
            <a:extLst>
              <a:ext uri="{FF2B5EF4-FFF2-40B4-BE49-F238E27FC236}">
                <a16:creationId xmlns:a16="http://schemas.microsoft.com/office/drawing/2014/main" xmlns="" id="{ACAA6643-1FDB-4C26-8C09-0B52FC10459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/>
              <a:t>КЛИНИЧЕСКАЯ КАРТИНА: Хронический пиелонефрит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xmlns="" id="{521925EA-3DE8-4DA6-944A-0ECE6149AA3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b="1">
                <a:solidFill>
                  <a:schemeClr val="hlink"/>
                </a:solidFill>
              </a:rPr>
              <a:t>Р</a:t>
            </a:r>
            <a:r>
              <a:rPr lang="ru-RU" sz="2400" b="1">
                <a:solidFill>
                  <a:schemeClr val="hlink"/>
                </a:solidFill>
              </a:rPr>
              <a:t>анний</a:t>
            </a:r>
            <a:r>
              <a:rPr lang="ru-RU" sz="2400" b="1"/>
              <a:t> симптом УЗИ - гипотония чашечек, лоханок и мочеточника на стороне поражения, огрубение рисунка сосочков.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/>
              <a:t>На </a:t>
            </a:r>
            <a:r>
              <a:rPr lang="ru-RU" sz="2400" b="1">
                <a:solidFill>
                  <a:schemeClr val="hlink"/>
                </a:solidFill>
              </a:rPr>
              <a:t>поздних стадиях</a:t>
            </a:r>
            <a:r>
              <a:rPr lang="ru-RU" sz="2400" b="1"/>
              <a:t> -  деформация чашечно-лоханочных систем, уменьшение толщины почечной паренхимы, размеров пораженной почки или ее отдельных сегментов.</a:t>
            </a:r>
          </a:p>
        </p:txBody>
      </p:sp>
      <p:pic>
        <p:nvPicPr>
          <p:cNvPr id="18436" name="i-main-pic" descr="Картинка 4 из 184">
            <a:hlinkClick r:id="rId2"/>
            <a:extLst>
              <a:ext uri="{FF2B5EF4-FFF2-40B4-BE49-F238E27FC236}">
                <a16:creationId xmlns:a16="http://schemas.microsoft.com/office/drawing/2014/main" xmlns="" id="{8F724BF5-34F0-4DD6-9E6C-4DC3D31F5F5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686300" y="1828800"/>
            <a:ext cx="4157663" cy="4267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xmlns="" id="{5FB39AF1-A3AF-4E4B-AFB7-F6D2773827D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/>
              <a:t>ДИАГНОСТИКА пиелонефрита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xmlns="" id="{A859743C-191C-4538-BF1D-18F6492AAB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ru-RU" sz="2400" b="1"/>
              <a:t>Выявление характерных </a:t>
            </a:r>
            <a:r>
              <a:rPr lang="ru-RU" sz="2400" b="1">
                <a:solidFill>
                  <a:schemeClr val="hlink"/>
                </a:solidFill>
              </a:rPr>
              <a:t>клинических признаков пиелонефрита</a:t>
            </a:r>
            <a:r>
              <a:rPr lang="ru-RU" sz="2400" b="1"/>
              <a:t> (спонтанные боли в пояснице, и в области почек, высокая температура, интоксикация)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ru-RU" sz="2400" b="1">
                <a:solidFill>
                  <a:schemeClr val="hlink"/>
                </a:solidFill>
              </a:rPr>
              <a:t>Лабораторные признаки активности</a:t>
            </a:r>
            <a:r>
              <a:rPr lang="ru-RU" sz="2400" b="1"/>
              <a:t> микробно-вопалительного процесса: нейтрофилез, повышение СОЭ,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ru-RU" sz="2400" b="1">
                <a:solidFill>
                  <a:schemeClr val="hlink"/>
                </a:solidFill>
              </a:rPr>
              <a:t>Посев мочи</a:t>
            </a:r>
            <a:r>
              <a:rPr lang="ru-RU" sz="2400" b="1"/>
              <a:t>: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b="1">
                <a:solidFill>
                  <a:schemeClr val="hlink"/>
                </a:solidFill>
              </a:rPr>
              <a:t>       Для кишечной палочки</a:t>
            </a:r>
            <a:r>
              <a:rPr lang="ru-RU" sz="2400" b="1"/>
              <a:t> диагностически значимой считают бактериурию: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ru-RU" sz="2000" b="1"/>
              <a:t>100.000 и более микробных тел в 1 мл мочи, полученной при свободном мочеиспускании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ru-RU" sz="2000" b="1"/>
              <a:t>10 000 и &gt; в 1 мл мочи, собранной катетером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ru-RU" sz="2000" b="1"/>
              <a:t>Любое число колоний в 1 мл мочи при надлобковой катетеризации мочевого пузыря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000" b="1"/>
              <a:t> </a:t>
            </a:r>
            <a:r>
              <a:rPr lang="ru-RU" sz="2000" b="1">
                <a:solidFill>
                  <a:schemeClr val="hlink"/>
                </a:solidFill>
              </a:rPr>
              <a:t>Для возбудителей типа протея, клебсиеллы, энтерококков,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b="1">
                <a:solidFill>
                  <a:schemeClr val="hlink"/>
                </a:solidFill>
              </a:rPr>
              <a:t>        синегнойной палочки</a:t>
            </a:r>
            <a:r>
              <a:rPr lang="ru-RU" sz="2400" b="1"/>
              <a:t> – любое количество колоний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ru-RU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xmlns="" id="{26BCAE64-C185-4ED4-9B56-280F01F663A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/>
              <a:t>ДИАГНОСТИКА пиелонефрита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xmlns="" id="{10766858-0B4A-45FA-BC80-BC9ACE461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772400" cy="4191000"/>
          </a:xfrm>
        </p:spPr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ru-RU" sz="2800" b="1">
                <a:solidFill>
                  <a:schemeClr val="hlink"/>
                </a:solidFill>
              </a:rPr>
              <a:t>4.      </a:t>
            </a:r>
            <a:r>
              <a:rPr lang="ru-RU" sz="2400" b="1">
                <a:solidFill>
                  <a:schemeClr val="hlink"/>
                </a:solidFill>
              </a:rPr>
              <a:t>Количественные анализы мочи</a:t>
            </a:r>
            <a:r>
              <a:rPr lang="ru-RU" sz="2400" b="1"/>
              <a:t>: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ru-RU" sz="2400" b="1"/>
              <a:t>          По Нечипоренко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ru-RU" sz="2400" b="1"/>
              <a:t>          По Амбурже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ru-RU" sz="2400" b="1">
                <a:solidFill>
                  <a:schemeClr val="hlink"/>
                </a:solidFill>
              </a:rPr>
              <a:t>5.      Определение функционального состояния почек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ru-RU" sz="2400" b="1"/>
              <a:t>          Проба Зимницкого (снижение функции концентрирования мочи)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ru-RU" sz="2400" b="1"/>
              <a:t>         Определение уровня креатинина, мочевины в крови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ru-RU" sz="2400" b="1"/>
              <a:t>          Контроль диуреза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xmlns="" id="{B1D96805-5DFF-4326-9F7D-812CEBF7BF5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/>
              <a:t>ДИАГНОСТИКА пиелонефрита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xmlns="" id="{83CF8095-D6C2-409A-882E-2F71FB6FD5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458200" cy="4724400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b="1">
                <a:solidFill>
                  <a:schemeClr val="hlink"/>
                </a:solidFill>
              </a:rPr>
              <a:t>6.      Инструментальные исследования</a:t>
            </a:r>
            <a:r>
              <a:rPr lang="ru-RU" sz="2400" b="1"/>
              <a:t> </a:t>
            </a:r>
            <a:endParaRPr lang="ru-RU" sz="240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ru-RU" sz="2400" b="1"/>
              <a:t>Рентгеноконтрастные исследования</a:t>
            </a:r>
            <a:r>
              <a:rPr lang="ru-RU" sz="2400"/>
              <a:t>: 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ru-RU" sz="2400"/>
              <a:t>Микционная цистография (диагностика рефлюксов и др.)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ru-RU" sz="2400"/>
              <a:t>Экскреторная урография  (асимметрия поражения почек, врожденные аномалии) </a:t>
            </a:r>
            <a:endParaRPr lang="ru-RU" sz="2400" b="1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ru-RU" sz="2400" b="1"/>
              <a:t>УЗИ почек и мочевого пузыря</a:t>
            </a:r>
            <a:r>
              <a:rPr lang="ru-RU" sz="2400"/>
              <a:t> (увеличение размеров пораженной почки, спазм чашечек, их шеек и мочеточника на стороне поражения.)</a:t>
            </a:r>
            <a:endParaRPr lang="ru-RU" sz="2400" b="1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ru-RU" sz="2400" b="1"/>
              <a:t>Изотопная  ренография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ru-RU" sz="2400" b="1"/>
              <a:t>Компьютерная томография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ru-RU" sz="2400" b="1"/>
              <a:t>Ядерно-магнитный резонанс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4">
            <a:extLst>
              <a:ext uri="{FF2B5EF4-FFF2-40B4-BE49-F238E27FC236}">
                <a16:creationId xmlns:a16="http://schemas.microsoft.com/office/drawing/2014/main" xmlns="" id="{AB12ED55-0CA7-4813-9633-B4A69E925B6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/>
              <a:t>Рентгенологические изменения при ПН</a:t>
            </a:r>
          </a:p>
        </p:txBody>
      </p:sp>
      <p:pic>
        <p:nvPicPr>
          <p:cNvPr id="22531" name="i-main-pic" descr="Картинка 103 из 184">
            <a:hlinkClick r:id="rId2"/>
            <a:extLst>
              <a:ext uri="{FF2B5EF4-FFF2-40B4-BE49-F238E27FC236}">
                <a16:creationId xmlns:a16="http://schemas.microsoft.com/office/drawing/2014/main" xmlns="" id="{28B013BA-AC6D-4834-9B21-CBDED575E00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09600" y="1676400"/>
            <a:ext cx="3962400" cy="45720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2532" name="i-main-pic" descr="Картинка 20 из 33">
            <a:hlinkClick r:id="rId4"/>
            <a:extLst>
              <a:ext uri="{FF2B5EF4-FFF2-40B4-BE49-F238E27FC236}">
                <a16:creationId xmlns:a16="http://schemas.microsoft.com/office/drawing/2014/main" xmlns="" id="{CADF967E-3939-4BB1-956E-645D8C26877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051425" y="1600200"/>
            <a:ext cx="3635375" cy="4648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>
            <a:extLst>
              <a:ext uri="{FF2B5EF4-FFF2-40B4-BE49-F238E27FC236}">
                <a16:creationId xmlns:a16="http://schemas.microsoft.com/office/drawing/2014/main" xmlns="" id="{20A703E5-46AE-474D-8AEA-66A8F895FB5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/>
              <a:t>Рентгенологические изменения при ПН</a:t>
            </a:r>
          </a:p>
        </p:txBody>
      </p:sp>
      <p:pic>
        <p:nvPicPr>
          <p:cNvPr id="23555" name="i-main-pic" descr="Картинка 10 из 184">
            <a:hlinkClick r:id="rId2"/>
            <a:extLst>
              <a:ext uri="{FF2B5EF4-FFF2-40B4-BE49-F238E27FC236}">
                <a16:creationId xmlns:a16="http://schemas.microsoft.com/office/drawing/2014/main" xmlns="" id="{0708DD7E-628D-449E-8B16-00622EABA65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50863" y="1809750"/>
            <a:ext cx="3354387" cy="48196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3556" name="i-main-pic" descr="Картинка 69 из 184">
            <a:hlinkClick r:id="rId4"/>
            <a:extLst>
              <a:ext uri="{FF2B5EF4-FFF2-40B4-BE49-F238E27FC236}">
                <a16:creationId xmlns:a16="http://schemas.microsoft.com/office/drawing/2014/main" xmlns="" id="{865C5AD7-52FE-4B88-A001-1D65A5927DC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343400" y="1828800"/>
            <a:ext cx="4229100" cy="47244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ОСЛОЖНЕНИЯ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-АПОСТЕМАТОЗНЫЙ НЕФРИТ</a:t>
            </a:r>
          </a:p>
          <a:p>
            <a:endParaRPr lang="ru-RU" dirty="0" smtClean="0"/>
          </a:p>
          <a:p>
            <a:r>
              <a:rPr lang="ru-RU" dirty="0" smtClean="0"/>
              <a:t>-КАРБУНКУЛ ПОЧКИ</a:t>
            </a:r>
          </a:p>
          <a:p>
            <a:endParaRPr lang="ru-RU" dirty="0" smtClean="0"/>
          </a:p>
          <a:p>
            <a:r>
              <a:rPr lang="ru-RU" dirty="0" smtClean="0"/>
              <a:t>-КАРБУНКУЛ ПОЧКИ</a:t>
            </a:r>
          </a:p>
          <a:p>
            <a:endParaRPr lang="ru-RU" dirty="0" smtClean="0"/>
          </a:p>
          <a:p>
            <a:r>
              <a:rPr lang="ru-RU" dirty="0" smtClean="0"/>
              <a:t>-НЕКРОЗ ПОЧЕЧНЫХ СОСОЧКОВ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АНАЛИЗ МОЧИ- </a:t>
            </a:r>
            <a:r>
              <a:rPr lang="ru-RU" sz="2800" dirty="0" smtClean="0"/>
              <a:t>1 РАЗ В 7-10 ДНЕЙ</a:t>
            </a:r>
          </a:p>
          <a:p>
            <a:r>
              <a:rPr lang="ru-RU" dirty="0" smtClean="0"/>
              <a:t>-ПОСЕВ МОЧИ- </a:t>
            </a:r>
            <a:r>
              <a:rPr lang="ru-RU" sz="2800" dirty="0" smtClean="0"/>
              <a:t>НЕ МЕНЕЕ 3 РАЗ</a:t>
            </a:r>
          </a:p>
          <a:p>
            <a:r>
              <a:rPr lang="ru-RU" sz="2800" dirty="0" smtClean="0"/>
              <a:t>-</a:t>
            </a:r>
            <a:r>
              <a:rPr lang="ru-RU" dirty="0" smtClean="0"/>
              <a:t>ОАК- 1 </a:t>
            </a:r>
            <a:r>
              <a:rPr lang="ru-RU" sz="2800" dirty="0" smtClean="0"/>
              <a:t>РАЗ В 7-10 ДНЕЙ</a:t>
            </a:r>
          </a:p>
          <a:p>
            <a:r>
              <a:rPr lang="ru-RU" sz="2800" dirty="0" smtClean="0"/>
              <a:t>-Инструментальные исследования МВП- через 1,5-2 </a:t>
            </a:r>
            <a:r>
              <a:rPr lang="ru-RU" sz="2800" dirty="0" err="1" smtClean="0"/>
              <a:t>мес</a:t>
            </a:r>
            <a:r>
              <a:rPr lang="ru-RU" sz="2800" dirty="0" smtClean="0"/>
              <a:t> после обострения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xmlns="" id="{242D74B3-0482-4747-908A-EA02FEC6EE2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/>
              <a:t>Дифференциальный диагноз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xmlns="" id="{086DECDB-37AF-45A0-AC9A-29D66AA0A0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038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b="1">
                <a:solidFill>
                  <a:schemeClr val="hlink"/>
                </a:solidFill>
              </a:rPr>
              <a:t>с циститом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b="1">
                <a:solidFill>
                  <a:schemeClr val="hlink"/>
                </a:solidFill>
              </a:rPr>
              <a:t>с интерстициальным нефритом</a:t>
            </a:r>
            <a:endParaRPr lang="ru-RU" sz="28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800" b="1"/>
              <a:t>     (лейкоцитурия имеет лимфоцитарный характер)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b="1">
                <a:solidFill>
                  <a:schemeClr val="hlink"/>
                </a:solidFill>
              </a:rPr>
              <a:t>с туберкулезом почек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b="1">
                <a:solidFill>
                  <a:schemeClr val="hlink"/>
                </a:solidFill>
              </a:rPr>
              <a:t>с вульвитом или вульвовагинитом.</a:t>
            </a:r>
            <a:r>
              <a:rPr lang="ru-RU" sz="2800" b="1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800" b="1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>
            <a:extLst>
              <a:ext uri="{FF2B5EF4-FFF2-40B4-BE49-F238E27FC236}">
                <a16:creationId xmlns:a16="http://schemas.microsoft.com/office/drawing/2014/main" xmlns="" id="{1441A4F5-A10B-4348-8606-7F272280368C}"/>
              </a:ext>
            </a:extLst>
          </p:cNvPr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/>
              <a:t>ЭПИДЕМИОЛОГИЯ</a:t>
            </a:r>
          </a:p>
        </p:txBody>
      </p:sp>
      <p:sp>
        <p:nvSpPr>
          <p:cNvPr id="56325" name="Rectangle 5">
            <a:extLst>
              <a:ext uri="{FF2B5EF4-FFF2-40B4-BE49-F238E27FC236}">
                <a16:creationId xmlns:a16="http://schemas.microsoft.com/office/drawing/2014/main" xmlns="" id="{8012093E-153C-422B-90ED-D744F1DD10F2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62000" y="1371600"/>
            <a:ext cx="7467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/>
              <a:t>Чаще болеют девочки (в 4 раза чаще мальчиков),  кроме детей до 1 года</a:t>
            </a:r>
          </a:p>
          <a:p>
            <a:pPr eaLnBrk="1" hangingPunct="1">
              <a:buNone/>
              <a:defRPr/>
            </a:pPr>
            <a:endParaRPr lang="ru-RU" sz="2800" b="1" dirty="0"/>
          </a:p>
        </p:txBody>
      </p:sp>
      <p:pic>
        <p:nvPicPr>
          <p:cNvPr id="5124" name="Picture 8" descr="Картинка 10 из 1675">
            <a:hlinkClick r:id="rId2"/>
            <a:extLst>
              <a:ext uri="{FF2B5EF4-FFF2-40B4-BE49-F238E27FC236}">
                <a16:creationId xmlns:a16="http://schemas.microsoft.com/office/drawing/2014/main" xmlns="" id="{D760116E-C703-4C0A-8F28-D6C493FA48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525713"/>
            <a:ext cx="5334000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xmlns="" id="{A50EA71B-B8CF-416D-A2C2-EA616E64D73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/>
              <a:t/>
            </a:r>
            <a:br>
              <a:rPr lang="ru-RU" sz="4000"/>
            </a:br>
            <a:r>
              <a:rPr lang="ru-RU" sz="4000"/>
              <a:t> </a:t>
            </a:r>
            <a:r>
              <a:rPr lang="ru-RU" sz="3200"/>
              <a:t>ИСХОДЫ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xmlns="" id="{9E9107DE-8AC8-4F58-B9E2-B758F9C6C8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>
                <a:solidFill>
                  <a:schemeClr val="hlink"/>
                </a:solidFill>
              </a:rPr>
              <a:t>Полное выздоровление</a:t>
            </a:r>
            <a:r>
              <a:rPr lang="ru-RU" sz="2800" b="1"/>
              <a:t> (в 80—90 % случаев). </a:t>
            </a:r>
          </a:p>
          <a:p>
            <a:pPr eaLnBrk="1" hangingPunct="1">
              <a:defRPr/>
            </a:pPr>
            <a:r>
              <a:rPr lang="ru-RU" sz="2800" b="1">
                <a:solidFill>
                  <a:schemeClr val="hlink"/>
                </a:solidFill>
              </a:rPr>
              <a:t>Смертельные исходы</a:t>
            </a:r>
            <a:r>
              <a:rPr lang="ru-RU" sz="2800" b="1"/>
              <a:t> (от 10 до 20 %) чаще среди новорожденных. </a:t>
            </a:r>
          </a:p>
          <a:p>
            <a:pPr eaLnBrk="1" hangingPunct="1">
              <a:defRPr/>
            </a:pPr>
            <a:r>
              <a:rPr lang="ru-RU" sz="2800" b="1">
                <a:solidFill>
                  <a:schemeClr val="hlink"/>
                </a:solidFill>
              </a:rPr>
              <a:t>Переход острого пиелонефрита в хронический</a:t>
            </a:r>
            <a:r>
              <a:rPr lang="ru-RU" sz="2800" b="1"/>
              <a:t> чаще при вторичном пиелонефрите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xmlns="" id="{A7D43BA5-1474-4741-9F59-439B12686AF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/>
              <a:t>ЛЕЧЕНИЕ пиелонефрита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xmlns="" id="{15D0E230-4B5D-43B3-901B-33DB48297DF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400" b="1">
                <a:solidFill>
                  <a:schemeClr val="hlink"/>
                </a:solidFill>
              </a:rPr>
              <a:t>ОБЩИЕ ЛЕЧЕБНЫЕ МЕРОПРИЯТИЯ</a:t>
            </a:r>
          </a:p>
          <a:p>
            <a:pPr eaLnBrk="1" hangingPunct="1">
              <a:defRPr/>
            </a:pPr>
            <a:r>
              <a:rPr lang="ru-RU" sz="2400" b="1"/>
              <a:t>Режим постельный, полупостельный</a:t>
            </a:r>
          </a:p>
          <a:p>
            <a:pPr eaLnBrk="1" hangingPunct="1">
              <a:defRPr/>
            </a:pPr>
            <a:r>
              <a:rPr lang="ru-RU" sz="2400" b="1"/>
              <a:t>Диета (ограничение белка, экстрактивных веществ, соли), достаточное питье</a:t>
            </a:r>
          </a:p>
          <a:p>
            <a:pPr eaLnBrk="1" hangingPunct="1">
              <a:defRPr/>
            </a:pPr>
            <a:r>
              <a:rPr lang="ru-RU" sz="2400" b="1"/>
              <a:t>Режим регулярных мочеиспусканий</a:t>
            </a:r>
          </a:p>
          <a:p>
            <a:pPr eaLnBrk="1" hangingPunct="1">
              <a:defRPr/>
            </a:pPr>
            <a:r>
              <a:rPr lang="ru-RU" sz="2400" b="1"/>
              <a:t>Гигиенические мероприятия</a:t>
            </a:r>
          </a:p>
          <a:p>
            <a:pPr eaLnBrk="1" hangingPunct="1">
              <a:defRPr/>
            </a:pPr>
            <a:r>
              <a:rPr lang="ru-RU" sz="2400" b="1"/>
              <a:t>ЛФК</a:t>
            </a:r>
          </a:p>
        </p:txBody>
      </p:sp>
      <p:pic>
        <p:nvPicPr>
          <p:cNvPr id="26628" name="i-main-pic" descr="Картинка 7 из 33">
            <a:hlinkClick r:id="rId2"/>
            <a:extLst>
              <a:ext uri="{FF2B5EF4-FFF2-40B4-BE49-F238E27FC236}">
                <a16:creationId xmlns:a16="http://schemas.microsoft.com/office/drawing/2014/main" xmlns="" id="{F2CEC2F5-D7C7-4F03-85AC-FC0FEB2A805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191000" y="2005013"/>
            <a:ext cx="4648200" cy="431958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xmlns="" id="{DA235951-C323-46DB-80CB-97FC59D909E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/>
              <a:t>ЛЕЧЕНИЕ: </a:t>
            </a:r>
            <a:br>
              <a:rPr lang="ru-RU" sz="2800"/>
            </a:br>
            <a:r>
              <a:rPr lang="ru-RU" sz="2800">
                <a:solidFill>
                  <a:schemeClr val="hlink"/>
                </a:solidFill>
              </a:rPr>
              <a:t>АНТИБАКТЕРИАЛЬНАЯ ТЕРАПИЯ</a:t>
            </a:r>
            <a:r>
              <a:rPr lang="ru-RU" sz="2800"/>
              <a:t/>
            </a:r>
            <a:br>
              <a:rPr lang="ru-RU" sz="2800"/>
            </a:br>
            <a:r>
              <a:rPr lang="ru-RU" sz="2800"/>
              <a:t>Стартовая терапия АБ</a:t>
            </a:r>
            <a:r>
              <a:rPr lang="ru-RU" sz="3200"/>
              <a:t> </a:t>
            </a:r>
          </a:p>
        </p:txBody>
      </p:sp>
      <p:graphicFrame>
        <p:nvGraphicFramePr>
          <p:cNvPr id="45118" name="Group 62">
            <a:extLst>
              <a:ext uri="{FF2B5EF4-FFF2-40B4-BE49-F238E27FC236}">
                <a16:creationId xmlns:a16="http://schemas.microsoft.com/office/drawing/2014/main" xmlns="" id="{7E51B647-9993-4C77-9853-26D334089CE4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3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Пиелонефрит, активная фаза</a:t>
                      </a: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(в/в, в/м, с последующим переходом на пероральный прием)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«Защищенные» пенициллины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ко-амоксиклав)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Цефалоспорины 3-го поколения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Цефотаксим, цефаперазон, цефтазидим, цефриаксон, цефепим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Аминогликозиды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Гентамицин, нетромицин, амикацин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Период стихания активности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(преимущественно пероральный прием) 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«Защищенные» пенициллины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ко-амоксиклав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Цефалоспорины 3-го поколения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цефтибутен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27662" name="Picture 64" descr="i?id=39996123-05">
            <a:extLst>
              <a:ext uri="{FF2B5EF4-FFF2-40B4-BE49-F238E27FC236}">
                <a16:creationId xmlns:a16="http://schemas.microsoft.com/office/drawing/2014/main" xmlns="" id="{9E64C513-200F-44D9-BEF0-7C7DD0F817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590800"/>
            <a:ext cx="2362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3" name="Picture 66" descr="i?id=1230380-00">
            <a:extLst>
              <a:ext uri="{FF2B5EF4-FFF2-40B4-BE49-F238E27FC236}">
                <a16:creationId xmlns:a16="http://schemas.microsoft.com/office/drawing/2014/main" xmlns="" id="{9DE61D5E-F3F2-498B-8F13-C68479B3D2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257800"/>
            <a:ext cx="1981200" cy="144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xmlns="" id="{402DD067-68A1-4F88-9A9B-7E88427E5A1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b="0"/>
              <a:t>АНТИБАКТЕРИАЛЬНАЯ ТЕРАПИЯ:</a:t>
            </a:r>
            <a:br>
              <a:rPr lang="ru-RU" sz="3200" b="0"/>
            </a:br>
            <a:endParaRPr lang="ru-RU" sz="3200" b="0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xmlns="" id="{A6A778A9-ED01-4583-8A28-BF78833F3FA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219200"/>
            <a:ext cx="4724400" cy="4906963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/>
              <a:t>После получения результатов бактериологического исследования мочи терапия с учетом чувствительности выделенной флоры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400" b="1"/>
              <a:t>  (в т.ч. макролиды, фторхинолоны, карбапенемы, и др.)</a:t>
            </a:r>
          </a:p>
          <a:p>
            <a:pPr eaLnBrk="1" hangingPunct="1">
              <a:defRPr/>
            </a:pPr>
            <a:r>
              <a:rPr lang="ru-RU" sz="2400" b="1"/>
              <a:t>Антибактериальные химиопрепараты (сульфаниламиды, нитрофураны и др.)</a:t>
            </a:r>
          </a:p>
        </p:txBody>
      </p:sp>
      <p:pic>
        <p:nvPicPr>
          <p:cNvPr id="28676" name="i-main-pic" descr="Картинка 99 из 184">
            <a:hlinkClick r:id="rId2"/>
            <a:extLst>
              <a:ext uri="{FF2B5EF4-FFF2-40B4-BE49-F238E27FC236}">
                <a16:creationId xmlns:a16="http://schemas.microsoft.com/office/drawing/2014/main" xmlns="" id="{BA874241-24A0-4C3C-8FDE-4E8A2C62CDC4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257800" y="1371600"/>
            <a:ext cx="2794000" cy="20955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8677" name="i-main-pic" descr="Картинка 16 из 33">
            <a:hlinkClick r:id="rId4"/>
            <a:extLst>
              <a:ext uri="{FF2B5EF4-FFF2-40B4-BE49-F238E27FC236}">
                <a16:creationId xmlns:a16="http://schemas.microsoft.com/office/drawing/2014/main" xmlns="" id="{824FA747-336F-4275-9FAE-9B0E63C5714B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257800" y="3733800"/>
            <a:ext cx="2819400" cy="23209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xmlns="" id="{BB692222-4269-4526-BA70-824C718F8DE7}"/>
              </a:ext>
            </a:extLst>
          </p:cNvPr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/>
              <a:t>ЛЕЧЕНИЕ ПИЕЛОНЕФРИТА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xmlns="" id="{CF597BFE-1993-4B9A-900A-7564350014FB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600200"/>
            <a:ext cx="42672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b="1">
                <a:solidFill>
                  <a:schemeClr val="hlink"/>
                </a:solidFill>
              </a:rPr>
              <a:t>ИНФУЗИОННАЯ ТЕРАПИЯ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>
                <a:solidFill>
                  <a:schemeClr val="hlink"/>
                </a:solidFill>
              </a:rPr>
              <a:t>АНТИОКСИДАНТНАЯ ТЕРАПИЯ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/>
              <a:t>Витамин Е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/>
              <a:t>Бета-каротин (веторон)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/>
              <a:t>Витамин С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>
                <a:solidFill>
                  <a:schemeClr val="hlink"/>
                </a:solidFill>
              </a:rPr>
              <a:t>КОРРЕКЦИЯ ВТОРИЧНОЙ МИТОХОНДРИАЛЬНОЙ ДИСФУНКЦИИ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/>
              <a:t>Кудесан</a:t>
            </a:r>
            <a:endParaRPr lang="en-US" sz="2400" b="1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/>
              <a:t>L</a:t>
            </a:r>
            <a:r>
              <a:rPr lang="ru-RU" sz="2400" b="1"/>
              <a:t>-карнитин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/>
              <a:t>Димефосфон</a:t>
            </a:r>
          </a:p>
        </p:txBody>
      </p:sp>
      <p:pic>
        <p:nvPicPr>
          <p:cNvPr id="29700" name="Picture 6" descr="Картинка 4 из 150616">
            <a:hlinkClick r:id="rId2"/>
            <a:extLst>
              <a:ext uri="{FF2B5EF4-FFF2-40B4-BE49-F238E27FC236}">
                <a16:creationId xmlns:a16="http://schemas.microsoft.com/office/drawing/2014/main" xmlns="" id="{AEDF6FA3-11C2-4FA4-88CB-F7B30C969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524000"/>
            <a:ext cx="3810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xmlns="" id="{123B83EA-2D12-4AE4-B255-91E7DF20F15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dirty="0"/>
              <a:t>ЛЕЧЕНИЕ ПИЕЛОНЕФРИТА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xmlns="" id="{AFC4A460-EAFF-466F-AC96-157101D706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609600" indent="-609600" algn="ctr" eaLnBrk="1" hangingPunct="1">
              <a:buFont typeface="Wingdings" panose="05000000000000000000" pitchFamily="2" charset="2"/>
              <a:buNone/>
              <a:defRPr/>
            </a:pPr>
            <a:r>
              <a:rPr lang="ru-RU" sz="2800" b="1" dirty="0">
                <a:solidFill>
                  <a:srgbClr val="00FFCC"/>
                </a:solidFill>
              </a:rPr>
              <a:t>Профилактика рецидивов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ru-RU" sz="2100" b="1" dirty="0">
                <a:solidFill>
                  <a:schemeClr val="hlink"/>
                </a:solidFill>
              </a:rPr>
              <a:t>Режим мочеиспускания (каждые 3 часа)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ru-RU" sz="2100" b="1" dirty="0">
                <a:solidFill>
                  <a:schemeClr val="hlink"/>
                </a:solidFill>
              </a:rPr>
              <a:t>Профилактика запоров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ru-RU" sz="2100" b="1" dirty="0">
                <a:solidFill>
                  <a:schemeClr val="hlink"/>
                </a:solidFill>
              </a:rPr>
              <a:t>Анализ мочи ежемесячно в течение года после их нормализации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ru-RU" sz="2100" b="1" dirty="0">
                <a:solidFill>
                  <a:schemeClr val="hlink"/>
                </a:solidFill>
              </a:rPr>
              <a:t>Личная гигиена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ru-RU" sz="2100" b="1" dirty="0">
                <a:solidFill>
                  <a:schemeClr val="hlink"/>
                </a:solidFill>
              </a:rPr>
              <a:t>При аномалиях развития МВС и </a:t>
            </a:r>
            <a:r>
              <a:rPr lang="ru-RU" sz="2100" b="1" dirty="0" err="1">
                <a:solidFill>
                  <a:schemeClr val="hlink"/>
                </a:solidFill>
              </a:rPr>
              <a:t>рефлюксе</a:t>
            </a:r>
            <a:r>
              <a:rPr lang="ru-RU" sz="2100" b="1" dirty="0">
                <a:solidFill>
                  <a:schemeClr val="hlink"/>
                </a:solidFill>
              </a:rPr>
              <a:t> (ПМР) и частых рецидивах (более 1 за 6 </a:t>
            </a:r>
            <a:r>
              <a:rPr lang="ru-RU" sz="2100" b="1" dirty="0" err="1">
                <a:solidFill>
                  <a:schemeClr val="hlink"/>
                </a:solidFill>
              </a:rPr>
              <a:t>мес</a:t>
            </a:r>
            <a:r>
              <a:rPr lang="ru-RU" sz="2100" b="1" dirty="0">
                <a:solidFill>
                  <a:schemeClr val="hlink"/>
                </a:solidFill>
              </a:rPr>
              <a:t>)</a:t>
            </a:r>
          </a:p>
          <a:p>
            <a:pPr marL="609600" indent="-609600" eaLnBrk="1" hangingPunct="1">
              <a:defRPr/>
            </a:pPr>
            <a:r>
              <a:rPr lang="ru-RU" sz="2100" b="1" dirty="0" err="1"/>
              <a:t>Фурагин</a:t>
            </a:r>
            <a:r>
              <a:rPr lang="ru-RU" sz="2100" b="1" dirty="0"/>
              <a:t> (2-3 мг/кг однократно на ночь</a:t>
            </a:r>
          </a:p>
          <a:p>
            <a:pPr marL="609600" indent="-609600" eaLnBrk="1" hangingPunct="1">
              <a:defRPr/>
            </a:pPr>
            <a:r>
              <a:rPr lang="ru-RU" sz="2100" b="1" dirty="0" err="1"/>
              <a:t>Ко-тримоксазол</a:t>
            </a:r>
            <a:r>
              <a:rPr lang="ru-RU" sz="2100" b="1" dirty="0"/>
              <a:t> (2 мг по </a:t>
            </a:r>
            <a:r>
              <a:rPr lang="ru-RU" sz="2100" b="1" dirty="0" err="1"/>
              <a:t>триметоприму</a:t>
            </a:r>
            <a:r>
              <a:rPr lang="ru-RU" sz="2100" b="1" dirty="0"/>
              <a:t> + 10 мг по </a:t>
            </a:r>
            <a:r>
              <a:rPr lang="ru-RU" sz="2100" b="1" dirty="0" err="1"/>
              <a:t>сульфаметоксазолу</a:t>
            </a:r>
            <a:r>
              <a:rPr lang="ru-RU" sz="2100" b="1" dirty="0"/>
              <a:t>)</a:t>
            </a:r>
          </a:p>
          <a:p>
            <a:pPr marL="609600" indent="-609600" eaLnBrk="1" hangingPunct="1">
              <a:defRPr/>
            </a:pPr>
            <a:r>
              <a:rPr lang="ru-RU" sz="2100" b="1" dirty="0" err="1"/>
              <a:t>Налидиксовая</a:t>
            </a:r>
            <a:r>
              <a:rPr lang="ru-RU" sz="2100" b="1" dirty="0"/>
              <a:t> кислота (15-20 мг/кг однократно на ночь)</a:t>
            </a:r>
          </a:p>
          <a:p>
            <a:pPr marL="609600" indent="-609600" eaLnBrk="1" hangingPunct="1">
              <a:defRPr/>
            </a:pPr>
            <a:r>
              <a:rPr lang="ru-RU" sz="2100" b="1" dirty="0" err="1"/>
              <a:t>Канефрон</a:t>
            </a:r>
            <a:r>
              <a:rPr lang="ru-RU" sz="2100" b="1" dirty="0"/>
              <a:t> 10-25 кап 3 раза в сутки 3 </a:t>
            </a:r>
            <a:r>
              <a:rPr lang="ru-RU" sz="2100" b="1" dirty="0" err="1"/>
              <a:t>мес</a:t>
            </a:r>
            <a:endParaRPr lang="ru-RU" sz="2100" b="1" dirty="0"/>
          </a:p>
          <a:p>
            <a:pPr marL="609600" indent="-609600" eaLnBrk="1" hangingPunct="1">
              <a:defRPr/>
            </a:pP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4">
            <a:extLst>
              <a:ext uri="{FF2B5EF4-FFF2-40B4-BE49-F238E27FC236}">
                <a16:creationId xmlns:a16="http://schemas.microsoft.com/office/drawing/2014/main" xmlns="" id="{C4C4D5AE-A2E9-4330-A971-9CE803859901}"/>
              </a:ext>
            </a:extLst>
          </p:cNvPr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err="1"/>
              <a:t>Фитотерапия</a:t>
            </a:r>
            <a:r>
              <a:rPr lang="ru-RU" sz="3600" dirty="0"/>
              <a:t> при ПН</a:t>
            </a:r>
          </a:p>
        </p:txBody>
      </p:sp>
      <p:pic>
        <p:nvPicPr>
          <p:cNvPr id="31747" name="Picture 9" descr="Картинка 12 из 23">
            <a:hlinkClick r:id="rId2"/>
            <a:extLst>
              <a:ext uri="{FF2B5EF4-FFF2-40B4-BE49-F238E27FC236}">
                <a16:creationId xmlns:a16="http://schemas.microsoft.com/office/drawing/2014/main" xmlns="" id="{D934FA65-993C-411F-AC68-8D25CFCCB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5788" y="1600200"/>
            <a:ext cx="3808412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11" descr="i?id=5560388-00">
            <a:extLst>
              <a:ext uri="{FF2B5EF4-FFF2-40B4-BE49-F238E27FC236}">
                <a16:creationId xmlns:a16="http://schemas.microsoft.com/office/drawing/2014/main" xmlns="" id="{ABCBDFA8-4BCD-440E-ACF5-2E1A3301B4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600200"/>
            <a:ext cx="3429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13" descr="i?id=52712389-05">
            <a:extLst>
              <a:ext uri="{FF2B5EF4-FFF2-40B4-BE49-F238E27FC236}">
                <a16:creationId xmlns:a16="http://schemas.microsoft.com/office/drawing/2014/main" xmlns="" id="{219F58BF-DD29-4FA0-9336-5591B5BA7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908425"/>
            <a:ext cx="3429000" cy="218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xmlns="" id="{A2864CEF-1193-4EB2-906F-14A67DCA547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dirty="0"/>
              <a:t>ЛЕЧЕНИЕ ПИЕЛОНЕФРИТА: </a:t>
            </a:r>
            <a:r>
              <a:rPr lang="ru-RU" sz="3200" dirty="0" err="1">
                <a:solidFill>
                  <a:schemeClr val="hlink"/>
                </a:solidFill>
              </a:rPr>
              <a:t>Фитотерапия</a:t>
            </a:r>
            <a:endParaRPr lang="ru-RU" sz="3200" dirty="0">
              <a:solidFill>
                <a:schemeClr val="hlink"/>
              </a:solidFill>
            </a:endParaRPr>
          </a:p>
        </p:txBody>
      </p:sp>
      <p:graphicFrame>
        <p:nvGraphicFramePr>
          <p:cNvPr id="50269" name="Group 93">
            <a:extLst>
              <a:ext uri="{FF2B5EF4-FFF2-40B4-BE49-F238E27FC236}">
                <a16:creationId xmlns:a16="http://schemas.microsoft.com/office/drawing/2014/main" xmlns="" id="{E7D5E313-6BCF-4BC8-8EA6-E27F870FDA40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62957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047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растения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Механизм действия 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634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Арбуз обыкновенный 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Диуретическое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0570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Брусничный лист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Регенерирующее, диуретическое, антисептическое, противовоспалительное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475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Дуб обыкновенный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Противовоспалительное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094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Зверобой продырявленный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Антибактериальное, спазмолитическое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094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Календула лекарственная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Антибактериальное, седативное, гипотензивное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0570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Крапива двудомная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Противовоспалительное, кровоостанавливающее, регенерирующее, мочегонное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Диспансерное наблюдение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5лет-острый ПЕН</a:t>
            </a:r>
          </a:p>
          <a:p>
            <a:r>
              <a:rPr lang="ru-RU" dirty="0" smtClean="0"/>
              <a:t>-ОАМ- 1р в 2 </a:t>
            </a:r>
            <a:r>
              <a:rPr lang="ru-RU" dirty="0" err="1" smtClean="0"/>
              <a:t>нед</a:t>
            </a:r>
            <a:r>
              <a:rPr lang="ru-RU" dirty="0" smtClean="0"/>
              <a:t>- до 6мес, 1р в 1мес-после 6мес, через 1год-1 </a:t>
            </a:r>
            <a:r>
              <a:rPr lang="ru-RU" dirty="0" err="1" smtClean="0"/>
              <a:t>р</a:t>
            </a:r>
            <a:r>
              <a:rPr lang="ru-RU" dirty="0" smtClean="0"/>
              <a:t> в 2-3мес</a:t>
            </a:r>
          </a:p>
          <a:p>
            <a:r>
              <a:rPr lang="ru-RU" dirty="0" smtClean="0"/>
              <a:t>-Посевы мочи –через 1 </a:t>
            </a:r>
            <a:r>
              <a:rPr lang="ru-RU" dirty="0" err="1" smtClean="0"/>
              <a:t>нед</a:t>
            </a:r>
            <a:r>
              <a:rPr lang="ru-RU" dirty="0" smtClean="0"/>
              <a:t> после а/б терапии, через 3мес, через 6 </a:t>
            </a:r>
            <a:r>
              <a:rPr lang="ru-RU" dirty="0" err="1" smtClean="0"/>
              <a:t>мес</a:t>
            </a:r>
            <a:r>
              <a:rPr lang="ru-RU" dirty="0" smtClean="0"/>
              <a:t>, и далее 2р/год</a:t>
            </a:r>
          </a:p>
          <a:p>
            <a:r>
              <a:rPr lang="ru-RU" dirty="0" smtClean="0"/>
              <a:t>-</a:t>
            </a:r>
            <a:r>
              <a:rPr lang="ru-RU" dirty="0" err="1" smtClean="0"/>
              <a:t>вакцинация-не</a:t>
            </a:r>
            <a:r>
              <a:rPr lang="ru-RU" dirty="0" smtClean="0"/>
              <a:t> менее 1 </a:t>
            </a:r>
            <a:r>
              <a:rPr lang="ru-RU" dirty="0" err="1" smtClean="0"/>
              <a:t>мес</a:t>
            </a:r>
            <a:r>
              <a:rPr lang="ru-RU" dirty="0" smtClean="0"/>
              <a:t> после ремиссии</a:t>
            </a:r>
          </a:p>
          <a:p>
            <a:r>
              <a:rPr lang="ru-RU" dirty="0" smtClean="0"/>
              <a:t>-</a:t>
            </a:r>
            <a:r>
              <a:rPr lang="ru-RU" smtClean="0"/>
              <a:t>санаторно-курортное лечение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Цистит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Цистит- воспалительное заболевание стенки мочевого пузыря ,бактериального происхождения. Встречающееся главным образом у девочек.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357167"/>
            <a:ext cx="814393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Распространенность ИМВП в детском возрасте составляет около 18 случаев на 1000 детского населения. Частота развития ИМВП зависит от возраста и пола, при этом чаще страдают дети первого года жизни. У детей грудного и раннего возраста ИМВП – самая частая тяжелая бактериальная инфекция, она наблюдаются у 10-15% госпитализируемых лихорадящих больных этого возраста. До 3-х месячного возраста ИМВП чаще встречается у мальчиков, в более старшем возрасте – у девочек.. </a:t>
            </a:r>
          </a:p>
          <a:p>
            <a:r>
              <a:rPr lang="ru-RU" sz="2400" dirty="0" smtClean="0"/>
              <a:t>С возрастом после первого перенесенного эпизода ИМВП возрастает относительный риск развития рецидива. Частота рецидивов: </a:t>
            </a:r>
          </a:p>
          <a:p>
            <a:r>
              <a:rPr lang="ru-RU" sz="2400" dirty="0" smtClean="0"/>
              <a:t>- девочки: </a:t>
            </a:r>
          </a:p>
          <a:p>
            <a:r>
              <a:rPr lang="ru-RU" sz="2400" dirty="0" smtClean="0"/>
              <a:t>- у 30% в течение 1-го года после первого эпизода; </a:t>
            </a:r>
          </a:p>
          <a:p>
            <a:r>
              <a:rPr lang="ru-RU" sz="2400" dirty="0" smtClean="0"/>
              <a:t>- у 50% в течение 5 лет после первого эпизода; </a:t>
            </a:r>
          </a:p>
          <a:p>
            <a:r>
              <a:rPr lang="ru-RU" sz="2400" dirty="0" smtClean="0"/>
              <a:t>- мальчики - у 15-20% в течение 1 года после первого эпизода.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Этиология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Инфекция может проникать в мочевой пузырь следующими путями:</a:t>
            </a:r>
          </a:p>
          <a:p>
            <a:r>
              <a:rPr lang="ru-RU" dirty="0" smtClean="0"/>
              <a:t>1)нисходящим из почек</a:t>
            </a:r>
          </a:p>
          <a:p>
            <a:r>
              <a:rPr lang="ru-RU" dirty="0" smtClean="0"/>
              <a:t>2)восходящим - через мочеиспускательный канал</a:t>
            </a:r>
          </a:p>
          <a:p>
            <a:r>
              <a:rPr lang="ru-RU" dirty="0" smtClean="0"/>
              <a:t>3)гематогенным</a:t>
            </a:r>
          </a:p>
          <a:p>
            <a:r>
              <a:rPr lang="ru-RU" dirty="0" smtClean="0"/>
              <a:t>4)контактным (наиболее редко)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Этиология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Escherichia coli</a:t>
            </a:r>
          </a:p>
          <a:p>
            <a:r>
              <a:rPr lang="en-US" dirty="0" err="1" smtClean="0"/>
              <a:t>Klebsiella</a:t>
            </a:r>
            <a:r>
              <a:rPr lang="en-US" dirty="0" smtClean="0"/>
              <a:t> </a:t>
            </a:r>
            <a:r>
              <a:rPr lang="en-US" dirty="0" err="1" smtClean="0"/>
              <a:t>pneumoniae</a:t>
            </a:r>
            <a:endParaRPr lang="en-US" dirty="0" smtClean="0"/>
          </a:p>
          <a:p>
            <a:r>
              <a:rPr lang="en-US" dirty="0" smtClean="0"/>
              <a:t>Proteus mirabilis</a:t>
            </a:r>
          </a:p>
          <a:p>
            <a:r>
              <a:rPr lang="en-US" dirty="0" smtClean="0"/>
              <a:t>Pseudomonas </a:t>
            </a:r>
            <a:r>
              <a:rPr lang="en-US" dirty="0" err="1" smtClean="0"/>
              <a:t>aeroginosae</a:t>
            </a:r>
            <a:endParaRPr lang="en-US" dirty="0" smtClean="0"/>
          </a:p>
          <a:p>
            <a:r>
              <a:rPr lang="en-US" dirty="0" smtClean="0"/>
              <a:t>Staphylococcus </a:t>
            </a:r>
            <a:r>
              <a:rPr lang="en-US" dirty="0" err="1" smtClean="0"/>
              <a:t>epidermidis</a:t>
            </a:r>
            <a:endParaRPr lang="en-US" dirty="0" smtClean="0"/>
          </a:p>
          <a:p>
            <a:r>
              <a:rPr lang="en-US" dirty="0" err="1" smtClean="0"/>
              <a:t>Enterobacter</a:t>
            </a:r>
            <a:r>
              <a:rPr lang="en-US" dirty="0" smtClean="0"/>
              <a:t> cloacae</a:t>
            </a:r>
          </a:p>
          <a:p>
            <a:r>
              <a:rPr lang="en-US" dirty="0" err="1" smtClean="0"/>
              <a:t>Enterococcus</a:t>
            </a:r>
            <a:r>
              <a:rPr lang="en-US" dirty="0" smtClean="0"/>
              <a:t> </a:t>
            </a:r>
            <a:r>
              <a:rPr lang="en-US" dirty="0" err="1" smtClean="0"/>
              <a:t>faecalis</a:t>
            </a: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Этиология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Доказана развития не бактериального цистита – аллергического или вирусного происхождения .При хроническом цистите вирусы играют роль  фактора , провоцирующего обострение воспалительного процесса в мочевом пузыре с последующей бактериальной инвазией .</a:t>
            </a: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Этиология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Анатомическая особенность мочевыводящих путей у девочек (широкий и короткий мочеиспускательный канал) предрасполагает к тому ,что они болеют циститом чаще, чем мальчики.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329642" cy="714356"/>
          </a:xfrm>
        </p:spPr>
        <p:txBody>
          <a:bodyPr/>
          <a:lstStyle/>
          <a:p>
            <a:r>
              <a:rPr lang="ru-RU" dirty="0" smtClean="0"/>
              <a:t>Классификация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85720" y="785794"/>
          <a:ext cx="8643998" cy="5639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11624"/>
                <a:gridCol w="2071702"/>
                <a:gridCol w="1500198"/>
                <a:gridCol w="1814554"/>
              </a:tblGrid>
              <a:tr h="1143711">
                <a:tc>
                  <a:txBody>
                    <a:bodyPr/>
                    <a:lstStyle/>
                    <a:p>
                      <a:r>
                        <a:rPr lang="ru-RU" dirty="0" smtClean="0"/>
                        <a:t>По форме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</a:t>
                      </a:r>
                      <a:r>
                        <a:rPr lang="ru-RU" baseline="0" dirty="0" smtClean="0"/>
                        <a:t> течению и стадии процесса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 характеру изменений</a:t>
                      </a:r>
                      <a:r>
                        <a:rPr lang="ru-RU" baseline="0" dirty="0" smtClean="0"/>
                        <a:t> слизистой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 распространенности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Наличие осложнений</a:t>
                      </a:r>
                      <a:endParaRPr lang="ru-RU" dirty="0"/>
                    </a:p>
                  </a:txBody>
                  <a:tcPr/>
                </a:tc>
              </a:tr>
              <a:tr h="4496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dirty="0" smtClean="0"/>
                        <a:t>Первичный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dirty="0" smtClean="0"/>
                        <a:t>Вторичный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dirty="0" smtClean="0"/>
                        <a:t>Острый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dirty="0" smtClean="0"/>
                        <a:t>Хронический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dirty="0" smtClean="0"/>
                        <a:t>Катаральный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dirty="0" smtClean="0"/>
                        <a:t>гранулярный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dirty="0" smtClean="0"/>
                        <a:t>буллезный</a:t>
                      </a:r>
                    </a:p>
                    <a:p>
                      <a:r>
                        <a:rPr lang="ru-RU" sz="1800" dirty="0" smtClean="0"/>
                        <a:t>фибринозный,</a:t>
                      </a:r>
                    </a:p>
                    <a:p>
                      <a:r>
                        <a:rPr lang="ru-RU" sz="1800" dirty="0" smtClean="0"/>
                        <a:t>геморрагический флегмонозный </a:t>
                      </a:r>
                    </a:p>
                    <a:p>
                      <a:r>
                        <a:rPr lang="ru-RU" sz="1800" dirty="0" smtClean="0"/>
                        <a:t>гангренозный</a:t>
                      </a:r>
                    </a:p>
                    <a:p>
                      <a:r>
                        <a:rPr lang="ru-RU" sz="1800" dirty="0" smtClean="0"/>
                        <a:t>некротический</a:t>
                      </a:r>
                    </a:p>
                    <a:p>
                      <a:r>
                        <a:rPr lang="ru-RU" sz="1800" dirty="0" smtClean="0"/>
                        <a:t>инкрустирующий </a:t>
                      </a:r>
                      <a:r>
                        <a:rPr lang="ru-RU" sz="1800" baseline="0" dirty="0" smtClean="0"/>
                        <a:t>  </a:t>
                      </a:r>
                      <a:r>
                        <a:rPr lang="ru-RU" sz="1800" dirty="0" smtClean="0"/>
                        <a:t>интерстициальный</a:t>
                      </a:r>
                    </a:p>
                    <a:p>
                      <a:endParaRPr lang="ru-RU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Очаговый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(шеечный </a:t>
                      </a:r>
                      <a:r>
                        <a:rPr lang="ru-RU" smtClean="0"/>
                        <a:t>, тригонит)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mtClean="0"/>
                        <a:t>Диффузный</a:t>
                      </a:r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dirty="0" smtClean="0"/>
                        <a:t>ПМР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рефлюкс</a:t>
                      </a:r>
                      <a:r>
                        <a:rPr lang="ru-RU" dirty="0" smtClean="0"/>
                        <a:t> -нефропатия  </a:t>
                      </a:r>
                      <a:r>
                        <a:rPr lang="ru-RU" dirty="0" err="1" smtClean="0"/>
                        <a:t>пиелонефрит</a:t>
                      </a:r>
                      <a:endParaRPr lang="ru-RU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dirty="0" smtClean="0"/>
                        <a:t>стеноз</a:t>
                      </a:r>
                      <a:r>
                        <a:rPr lang="ru-RU" baseline="0" dirty="0" smtClean="0"/>
                        <a:t> уретры     склероз шейки мочевого пузыря  уретрит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baseline="0" dirty="0" smtClean="0"/>
                        <a:t>парацистит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baseline="0" dirty="0" smtClean="0"/>
                        <a:t>перитонит.</a:t>
                      </a:r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Клиническая картина</a:t>
            </a:r>
            <a:br>
              <a:rPr lang="ru-RU" dirty="0" smtClean="0"/>
            </a:br>
            <a:r>
              <a:rPr lang="ru-RU" dirty="0" smtClean="0">
                <a:solidFill>
                  <a:srgbClr val="FFC000"/>
                </a:solidFill>
              </a:rPr>
              <a:t>Острый цистит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6572296" cy="5000660"/>
          </a:xfrm>
        </p:spPr>
        <p:txBody>
          <a:bodyPr/>
          <a:lstStyle/>
          <a:p>
            <a:r>
              <a:rPr lang="ru-RU" sz="2400" dirty="0" smtClean="0"/>
              <a:t>Течение: легкая форма , тяжелая форма(сопровождается лихорадкой и интоксикацией).</a:t>
            </a:r>
          </a:p>
          <a:p>
            <a:r>
              <a:rPr lang="ru-RU" sz="2400" dirty="0" smtClean="0"/>
              <a:t>Боли: внизу живота ,с иррадиацией в промежность , усиливающиеся при пальпации и наполнение мочевого пузыря.</a:t>
            </a:r>
          </a:p>
          <a:p>
            <a:r>
              <a:rPr lang="ru-RU" sz="2400" dirty="0" err="1" smtClean="0"/>
              <a:t>Дизурические</a:t>
            </a:r>
            <a:r>
              <a:rPr lang="ru-RU" sz="2400" dirty="0" smtClean="0"/>
              <a:t> нарушения: императивные позывы на мочеиспускание, поллакиурия(частое), малыми  порциями , болезненное , с ощущениями рези и жжения затрудненное мочеиспускание.</a:t>
            </a:r>
          </a:p>
          <a:p>
            <a:r>
              <a:rPr lang="ru-RU" sz="2400" dirty="0" smtClean="0"/>
              <a:t> Недержание мочи.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Хронический цистит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Малосиптомный</a:t>
            </a:r>
            <a:r>
              <a:rPr lang="ru-RU" dirty="0" smtClean="0"/>
              <a:t> (латентный)-наблюдается слабовыраженная стертая симптоматика.</a:t>
            </a:r>
          </a:p>
          <a:p>
            <a:r>
              <a:rPr lang="ru-RU" dirty="0" err="1" smtClean="0"/>
              <a:t>Рецедивирующий</a:t>
            </a:r>
            <a:r>
              <a:rPr lang="ru-RU" dirty="0" smtClean="0"/>
              <a:t> – возникает при переохлаждении , </a:t>
            </a:r>
            <a:r>
              <a:rPr lang="ru-RU" dirty="0" err="1" smtClean="0"/>
              <a:t>интеркуррентных</a:t>
            </a:r>
            <a:r>
              <a:rPr lang="ru-RU" dirty="0" smtClean="0"/>
              <a:t> заболеваниях ,обострение основного заболевания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Клиническая картина</a:t>
            </a:r>
            <a:br>
              <a:rPr lang="ru-RU" dirty="0" smtClean="0"/>
            </a:br>
            <a:r>
              <a:rPr lang="ru-RU" dirty="0" smtClean="0">
                <a:solidFill>
                  <a:srgbClr val="FFC000"/>
                </a:solidFill>
              </a:rPr>
              <a:t>Хронический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C000"/>
                </a:solidFill>
              </a:rPr>
              <a:t>цистит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5114932" cy="4329130"/>
          </a:xfrm>
        </p:spPr>
        <p:txBody>
          <a:bodyPr/>
          <a:lstStyle/>
          <a:p>
            <a:r>
              <a:rPr lang="ru-RU" sz="2400" dirty="0" smtClean="0"/>
              <a:t>Течение: в 50% случаев заболевание протекает на фоне </a:t>
            </a:r>
            <a:r>
              <a:rPr lang="ru-RU" sz="2400" dirty="0" err="1" smtClean="0"/>
              <a:t>вульвита</a:t>
            </a:r>
            <a:r>
              <a:rPr lang="ru-RU" sz="2400" dirty="0" smtClean="0"/>
              <a:t> или </a:t>
            </a:r>
            <a:r>
              <a:rPr lang="ru-RU" sz="2400" dirty="0" err="1" smtClean="0"/>
              <a:t>вульвовагинита</a:t>
            </a:r>
            <a:r>
              <a:rPr lang="ru-RU" sz="2400" dirty="0" smtClean="0"/>
              <a:t> , в 49% отмечается </a:t>
            </a:r>
            <a:r>
              <a:rPr lang="ru-RU" sz="2400" dirty="0" err="1" smtClean="0"/>
              <a:t>пришеечная</a:t>
            </a:r>
            <a:r>
              <a:rPr lang="ru-RU" sz="2400" dirty="0" smtClean="0"/>
              <a:t> локализация цистита.</a:t>
            </a:r>
          </a:p>
          <a:p>
            <a:r>
              <a:rPr lang="ru-RU" sz="2400" dirty="0" smtClean="0"/>
              <a:t>Болевой </a:t>
            </a:r>
            <a:r>
              <a:rPr lang="ru-RU" sz="2400" dirty="0" err="1" smtClean="0"/>
              <a:t>синром</a:t>
            </a:r>
            <a:r>
              <a:rPr lang="ru-RU" sz="2400" dirty="0" smtClean="0"/>
              <a:t> : слабо выражен либо отсутствует. </a:t>
            </a:r>
          </a:p>
          <a:p>
            <a:pPr marL="342900" lvl="2" indent="-342900">
              <a:buClr>
                <a:schemeClr val="hlink"/>
              </a:buClr>
            </a:pPr>
            <a:r>
              <a:rPr lang="ru-RU" dirty="0" err="1" smtClean="0"/>
              <a:t>Дизурические</a:t>
            </a:r>
            <a:r>
              <a:rPr lang="ru-RU" dirty="0" smtClean="0"/>
              <a:t> нарушения: поллакиурия и ночной </a:t>
            </a:r>
            <a:r>
              <a:rPr lang="ru-RU" dirty="0" err="1" smtClean="0"/>
              <a:t>энурез</a:t>
            </a:r>
            <a:r>
              <a:rPr lang="ru-RU" dirty="0" smtClean="0"/>
              <a:t>. Превалируют императивные позывы к мочеиспусканию. Недержание мочи.</a:t>
            </a:r>
          </a:p>
          <a:p>
            <a:endParaRPr lang="ru-RU" sz="2400" dirty="0" smtClean="0"/>
          </a:p>
          <a:p>
            <a:pPr marL="342900" lvl="2" indent="-342900">
              <a:buClr>
                <a:schemeClr val="hlink"/>
              </a:buClr>
            </a:pPr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 цистита</a:t>
            </a:r>
            <a:br>
              <a:rPr lang="ru-RU" dirty="0" smtClean="0"/>
            </a:br>
            <a:r>
              <a:rPr lang="ru-RU" sz="3200" dirty="0" smtClean="0">
                <a:solidFill>
                  <a:srgbClr val="FFC000"/>
                </a:solidFill>
              </a:rPr>
              <a:t>Мочевой синдром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525963"/>
          </a:xfrm>
        </p:spPr>
        <p:txBody>
          <a:bodyPr/>
          <a:lstStyle/>
          <a:p>
            <a:r>
              <a:rPr lang="ru-RU" dirty="0" err="1" smtClean="0"/>
              <a:t>Лейкоцитурия</a:t>
            </a:r>
            <a:r>
              <a:rPr lang="ru-RU" dirty="0" smtClean="0"/>
              <a:t> </a:t>
            </a:r>
            <a:r>
              <a:rPr lang="ru-RU" dirty="0" err="1" smtClean="0"/>
              <a:t>нейтрофильного</a:t>
            </a:r>
            <a:r>
              <a:rPr lang="ru-RU" dirty="0" smtClean="0"/>
              <a:t> характера (от минимальной до пиурии)</a:t>
            </a:r>
          </a:p>
          <a:p>
            <a:r>
              <a:rPr lang="ru-RU" dirty="0" err="1" smtClean="0"/>
              <a:t>Эритроцитурия</a:t>
            </a:r>
            <a:r>
              <a:rPr lang="ru-RU" dirty="0" smtClean="0"/>
              <a:t> (от микро до </a:t>
            </a:r>
            <a:r>
              <a:rPr lang="ru-RU" dirty="0" err="1" smtClean="0"/>
              <a:t>макрогематурии</a:t>
            </a:r>
            <a:r>
              <a:rPr lang="ru-RU" dirty="0" smtClean="0"/>
              <a:t>)</a:t>
            </a:r>
          </a:p>
          <a:p>
            <a:r>
              <a:rPr lang="ru-RU" dirty="0" smtClean="0"/>
              <a:t>Эпителий и слизь в большом количестве.</a:t>
            </a:r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Диагностика цистита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УЗИ - утолщение стенки мочевого пузыря , наличие </a:t>
            </a:r>
            <a:r>
              <a:rPr lang="en-US" dirty="0" smtClean="0"/>
              <a:t>’’</a:t>
            </a:r>
            <a:r>
              <a:rPr lang="ru-RU" dirty="0" smtClean="0"/>
              <a:t> </a:t>
            </a:r>
            <a:r>
              <a:rPr lang="ru-RU" dirty="0" err="1" smtClean="0"/>
              <a:t>эхонегативной</a:t>
            </a:r>
            <a:r>
              <a:rPr lang="ru-RU" dirty="0" smtClean="0"/>
              <a:t> </a:t>
            </a:r>
            <a:r>
              <a:rPr lang="en-US" dirty="0" smtClean="0"/>
              <a:t>’’</a:t>
            </a:r>
            <a:r>
              <a:rPr lang="ru-RU" dirty="0" smtClean="0"/>
              <a:t>взвеси.</a:t>
            </a:r>
            <a:br>
              <a:rPr lang="ru-RU" dirty="0" smtClean="0"/>
            </a:br>
            <a:r>
              <a:rPr lang="ru-RU" dirty="0" smtClean="0"/>
              <a:t> </a:t>
            </a:r>
          </a:p>
          <a:p>
            <a:r>
              <a:rPr lang="ru-RU" dirty="0" smtClean="0"/>
              <a:t>Цистоскопия.</a:t>
            </a:r>
          </a:p>
          <a:p>
            <a:endParaRPr lang="ru-RU" dirty="0" smtClean="0"/>
          </a:p>
          <a:p>
            <a:r>
              <a:rPr lang="ru-RU" dirty="0" smtClean="0"/>
              <a:t>Рентгеноурологическое обследование.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xmlns="" id="{CBF183BC-7EB9-469F-8AE1-C07F0E519C9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dirty="0"/>
              <a:t>ЭТИОЛОГИЯ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xmlns="" id="{17B909BE-5309-4E34-8538-C7079B8F123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524000"/>
            <a:ext cx="4343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err="1"/>
              <a:t>Escherihia</a:t>
            </a:r>
            <a:r>
              <a:rPr lang="en-US" sz="2400" b="1" dirty="0"/>
              <a:t> coli </a:t>
            </a:r>
            <a:r>
              <a:rPr lang="ru-RU" sz="2400" dirty="0"/>
              <a:t>(до</a:t>
            </a:r>
            <a:r>
              <a:rPr lang="en-US" sz="2400" dirty="0"/>
              <a:t> 90%</a:t>
            </a:r>
            <a:r>
              <a:rPr lang="ru-RU" sz="2400" dirty="0"/>
              <a:t>)</a:t>
            </a:r>
            <a:endParaRPr lang="en-US" sz="24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/>
              <a:t>Proteus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err="1"/>
              <a:t>Klebsiella</a:t>
            </a:r>
            <a:endParaRPr lang="en-US" sz="24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err="1"/>
              <a:t>Enterococcus</a:t>
            </a:r>
            <a:endParaRPr lang="en-US" sz="24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/>
              <a:t>Pseudomonas </a:t>
            </a:r>
            <a:r>
              <a:rPr lang="en-US" sz="2400" b="1" dirty="0" err="1"/>
              <a:t>aerogenosae</a:t>
            </a:r>
            <a:endParaRPr lang="en-US" sz="24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err="1"/>
              <a:t>Chlamidia</a:t>
            </a:r>
            <a:endParaRPr lang="en-US" sz="24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err="1"/>
              <a:t>Mycoplasma</a:t>
            </a:r>
            <a:r>
              <a:rPr lang="en-US" sz="2400" b="1" dirty="0"/>
              <a:t>/</a:t>
            </a:r>
            <a:r>
              <a:rPr lang="en-US" sz="2400" b="1" dirty="0" err="1"/>
              <a:t>Ureaplasma</a:t>
            </a:r>
            <a:endParaRPr lang="ru-RU" sz="24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/>
              <a:t>Вирусы (</a:t>
            </a:r>
            <a:r>
              <a:rPr lang="ru-RU" sz="2400" dirty="0"/>
              <a:t>ЦМВ, </a:t>
            </a:r>
            <a:r>
              <a:rPr lang="ru-RU" sz="2400" dirty="0" err="1"/>
              <a:t>энтеровирусы</a:t>
            </a:r>
            <a:r>
              <a:rPr lang="ru-RU" sz="2400" dirty="0"/>
              <a:t>, гриппа, </a:t>
            </a:r>
            <a:r>
              <a:rPr lang="ru-RU" sz="2400" dirty="0" err="1"/>
              <a:t>парагриппа</a:t>
            </a:r>
            <a:r>
              <a:rPr lang="ru-RU" sz="2400" dirty="0"/>
              <a:t>, </a:t>
            </a:r>
            <a:r>
              <a:rPr lang="ru-RU" sz="2400" dirty="0" err="1"/>
              <a:t>РС-вирус</a:t>
            </a:r>
            <a:r>
              <a:rPr lang="ru-RU" sz="2400" dirty="0"/>
              <a:t>, аденовирусы, ВПГ)</a:t>
            </a:r>
          </a:p>
        </p:txBody>
      </p:sp>
      <p:pic>
        <p:nvPicPr>
          <p:cNvPr id="6" name="Picture 6" descr="i?id=92718451-02">
            <a:extLst>
              <a:ext uri="{FF2B5EF4-FFF2-40B4-BE49-F238E27FC236}">
                <a16:creationId xmlns:a16="http://schemas.microsoft.com/office/drawing/2014/main" xmlns="" id="{ECF22082-A594-438E-BF57-00EDEA5A866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774250"/>
            <a:ext cx="4038600" cy="41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4525963"/>
          </a:xfrm>
        </p:spPr>
        <p:txBody>
          <a:bodyPr/>
          <a:lstStyle/>
          <a:p>
            <a:r>
              <a:rPr lang="ru-RU" sz="6600" dirty="0" smtClean="0">
                <a:solidFill>
                  <a:srgbClr val="FFC000"/>
                </a:solidFill>
              </a:rPr>
              <a:t>Дифференциальный диагноз</a:t>
            </a:r>
            <a:br>
              <a:rPr lang="ru-RU" sz="6600" dirty="0" smtClean="0">
                <a:solidFill>
                  <a:srgbClr val="FFC000"/>
                </a:solidFill>
              </a:rPr>
            </a:br>
            <a:r>
              <a:rPr lang="ru-RU" sz="6600" dirty="0" err="1" smtClean="0">
                <a:solidFill>
                  <a:srgbClr val="FFC000"/>
                </a:solidFill>
              </a:rPr>
              <a:t>пиелонефрита</a:t>
            </a:r>
            <a:r>
              <a:rPr lang="ru-RU" sz="6600" dirty="0" smtClean="0">
                <a:solidFill>
                  <a:srgbClr val="FFC000"/>
                </a:solidFill>
              </a:rPr>
              <a:t> и цистита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0" y="5"/>
          <a:ext cx="9144000" cy="7111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385887">
                <a:tc>
                  <a:txBody>
                    <a:bodyPr/>
                    <a:lstStyle/>
                    <a:p>
                      <a:r>
                        <a:rPr lang="ru-RU" dirty="0" smtClean="0"/>
                        <a:t>Симптом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Цистит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Пиелонефрит</a:t>
                      </a:r>
                      <a:endParaRPr lang="ru-RU" dirty="0"/>
                    </a:p>
                  </a:txBody>
                  <a:tcPr/>
                </a:tc>
              </a:tr>
              <a:tr h="675302">
                <a:tc>
                  <a:txBody>
                    <a:bodyPr/>
                    <a:lstStyle/>
                    <a:p>
                      <a:r>
                        <a:rPr lang="ru-RU" dirty="0" smtClean="0"/>
                        <a:t>Повышение температуры более 38*С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характерно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Характерно</a:t>
                      </a:r>
                    </a:p>
                  </a:txBody>
                  <a:tcPr/>
                </a:tc>
              </a:tr>
              <a:tr h="386950">
                <a:tc>
                  <a:txBody>
                    <a:bodyPr/>
                    <a:lstStyle/>
                    <a:p>
                      <a:r>
                        <a:rPr lang="ru-RU" dirty="0" smtClean="0"/>
                        <a:t>Интоксикация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Редко(у детей раннего возраста)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Характерно</a:t>
                      </a:r>
                      <a:endParaRPr lang="ru-RU" dirty="0"/>
                    </a:p>
                  </a:txBody>
                  <a:tcPr/>
                </a:tc>
              </a:tr>
              <a:tr h="386950">
                <a:tc>
                  <a:txBody>
                    <a:bodyPr/>
                    <a:lstStyle/>
                    <a:p>
                      <a:r>
                        <a:rPr lang="ru-RU" dirty="0" smtClean="0"/>
                        <a:t>Дизурия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Характерно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характерно</a:t>
                      </a:r>
                      <a:endParaRPr lang="ru-RU" dirty="0"/>
                    </a:p>
                  </a:txBody>
                  <a:tcPr/>
                </a:tc>
              </a:tr>
              <a:tr h="386950">
                <a:tc>
                  <a:txBody>
                    <a:bodyPr/>
                    <a:lstStyle/>
                    <a:p>
                      <a:r>
                        <a:rPr lang="ru-RU" dirty="0" smtClean="0"/>
                        <a:t>Боли в животе/пояснице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характерно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Характерно</a:t>
                      </a:r>
                      <a:endParaRPr lang="ru-RU" dirty="0"/>
                    </a:p>
                  </a:txBody>
                  <a:tcPr/>
                </a:tc>
              </a:tr>
              <a:tr h="675302">
                <a:tc>
                  <a:txBody>
                    <a:bodyPr/>
                    <a:lstStyle/>
                    <a:p>
                      <a:r>
                        <a:rPr lang="ru-RU" dirty="0" smtClean="0"/>
                        <a:t>Лейкоцитоз(</a:t>
                      </a:r>
                      <a:r>
                        <a:rPr lang="ru-RU" dirty="0" err="1" smtClean="0"/>
                        <a:t>нейтрофильный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характерно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Характерно</a:t>
                      </a:r>
                      <a:endParaRPr lang="ru-RU" dirty="0"/>
                    </a:p>
                  </a:txBody>
                  <a:tcPr/>
                </a:tc>
              </a:tr>
              <a:tr h="386950">
                <a:tc>
                  <a:txBody>
                    <a:bodyPr/>
                    <a:lstStyle/>
                    <a:p>
                      <a:r>
                        <a:rPr lang="ru-RU" dirty="0" smtClean="0"/>
                        <a:t>СОЭ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изменена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Увеличена</a:t>
                      </a:r>
                      <a:endParaRPr lang="ru-RU" dirty="0"/>
                    </a:p>
                  </a:txBody>
                  <a:tcPr/>
                </a:tc>
              </a:tr>
              <a:tr h="38695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Протеинурия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большая</a:t>
                      </a:r>
                      <a:endParaRPr lang="ru-RU" dirty="0"/>
                    </a:p>
                  </a:txBody>
                  <a:tcPr/>
                </a:tc>
              </a:tr>
              <a:tr h="386950">
                <a:tc>
                  <a:txBody>
                    <a:bodyPr/>
                    <a:lstStyle/>
                    <a:p>
                      <a:r>
                        <a:rPr lang="ru-RU" dirty="0" smtClean="0"/>
                        <a:t>Гематурия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40-50%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20-30%</a:t>
                      </a:r>
                      <a:endParaRPr lang="ru-RU" dirty="0"/>
                    </a:p>
                  </a:txBody>
                  <a:tcPr/>
                </a:tc>
              </a:tr>
              <a:tr h="38695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Макрогематурия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20-25%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</a:t>
                      </a:r>
                      <a:endParaRPr lang="ru-RU" dirty="0"/>
                    </a:p>
                  </a:txBody>
                  <a:tcPr/>
                </a:tc>
              </a:tr>
              <a:tr h="38695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Лейкоцитоурия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Характерна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Характерна</a:t>
                      </a:r>
                      <a:endParaRPr lang="ru-RU" dirty="0"/>
                    </a:p>
                  </a:txBody>
                  <a:tcPr/>
                </a:tc>
              </a:tr>
              <a:tr h="675302">
                <a:tc>
                  <a:txBody>
                    <a:bodyPr/>
                    <a:lstStyle/>
                    <a:p>
                      <a:r>
                        <a:rPr lang="ru-RU" dirty="0" smtClean="0"/>
                        <a:t>Концентрационная функция</a:t>
                      </a:r>
                      <a:r>
                        <a:rPr lang="ru-RU" baseline="0" dirty="0" smtClean="0"/>
                        <a:t> почек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Сохранена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Снижена</a:t>
                      </a:r>
                      <a:endParaRPr lang="ru-RU" dirty="0"/>
                    </a:p>
                  </a:txBody>
                  <a:tcPr/>
                </a:tc>
              </a:tr>
              <a:tr h="675302">
                <a:tc>
                  <a:txBody>
                    <a:bodyPr/>
                    <a:lstStyle/>
                    <a:p>
                      <a:r>
                        <a:rPr lang="ru-RU" dirty="0" smtClean="0"/>
                        <a:t>Увеличение размеров почек (УЗИ)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Может быть</a:t>
                      </a:r>
                      <a:endParaRPr lang="ru-RU" dirty="0"/>
                    </a:p>
                  </a:txBody>
                  <a:tcPr/>
                </a:tc>
              </a:tr>
              <a:tr h="675302">
                <a:tc>
                  <a:txBody>
                    <a:bodyPr/>
                    <a:lstStyle/>
                    <a:p>
                      <a:r>
                        <a:rPr lang="ru-RU" dirty="0" smtClean="0"/>
                        <a:t>Утолщение стенки мочевого пузыря(УЗИ)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Может</a:t>
                      </a:r>
                      <a:r>
                        <a:rPr lang="ru-RU" baseline="0" dirty="0" smtClean="0"/>
                        <a:t> быть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 цистита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4186238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Общие лечебные мероприятия:</a:t>
            </a:r>
          </a:p>
          <a:p>
            <a:r>
              <a:rPr lang="ru-RU" sz="2400" dirty="0" smtClean="0"/>
              <a:t>Режим постельный.</a:t>
            </a:r>
          </a:p>
          <a:p>
            <a:r>
              <a:rPr lang="ru-RU" sz="2400" dirty="0" smtClean="0"/>
              <a:t>Режим принудительных мочеиспусканий (рекомендуется опорожнять мочевой пузырь каждые 2-3 часа).</a:t>
            </a:r>
          </a:p>
          <a:p>
            <a:r>
              <a:rPr lang="ru-RU" sz="2400" dirty="0" smtClean="0"/>
              <a:t>Диета №5 (исключаются все острые , пряные блюда и специи).</a:t>
            </a:r>
          </a:p>
          <a:p>
            <a:r>
              <a:rPr lang="ru-RU" sz="2400" dirty="0" smtClean="0"/>
              <a:t>Питьевой режим</a:t>
            </a:r>
          </a:p>
          <a:p>
            <a:endParaRPr lang="ru-RU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Антибактериальная терапия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детей с циститом рекомендован прием </a:t>
            </a:r>
            <a:r>
              <a:rPr lang="ru-RU" dirty="0" err="1" smtClean="0"/>
              <a:t>антимикробного</a:t>
            </a:r>
            <a:r>
              <a:rPr lang="ru-RU" dirty="0" smtClean="0"/>
              <a:t> препарата в течении 5-7 дней . Такая длительность курса в большинстве случаев является достаточной.</a:t>
            </a:r>
          </a:p>
          <a:p>
            <a:pPr>
              <a:buNone/>
            </a:pPr>
            <a:r>
              <a:rPr lang="ru-RU" dirty="0" smtClean="0"/>
              <a:t>(Сила рекомендации ; уровень доказательств 1</a:t>
            </a:r>
            <a:r>
              <a:rPr lang="en-US" dirty="0" smtClean="0"/>
              <a:t>b)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Антибактериальные препараты </a:t>
            </a:r>
            <a:r>
              <a:rPr lang="ru-RU" dirty="0" smtClean="0">
                <a:solidFill>
                  <a:srgbClr val="FFFF00"/>
                </a:solidFill>
              </a:rPr>
              <a:t>для парентерального применения</a:t>
            </a:r>
            <a:endParaRPr lang="ru-RU" dirty="0">
              <a:solidFill>
                <a:srgbClr val="FFFF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000240"/>
          <a:ext cx="8501124" cy="3929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281"/>
                <a:gridCol w="2125281"/>
                <a:gridCol w="2125281"/>
                <a:gridCol w="2125281"/>
              </a:tblGrid>
              <a:tr h="1057795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Препарат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Код АТХ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Суточная доза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Кратность приема</a:t>
                      </a:r>
                      <a:endParaRPr lang="ru-RU" dirty="0"/>
                    </a:p>
                  </a:txBody>
                  <a:tcPr/>
                </a:tc>
              </a:tr>
              <a:tr h="1204973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Амоксициллин+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клавулановая</a:t>
                      </a:r>
                      <a:r>
                        <a:rPr lang="ru-RU" dirty="0" smtClean="0"/>
                        <a:t> кислота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 мг/кг/</a:t>
                      </a:r>
                      <a:r>
                        <a:rPr lang="ru-RU" dirty="0" err="1" smtClean="0"/>
                        <a:t>сут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раза в сутки</a:t>
                      </a:r>
                      <a:endParaRPr lang="ru-RU" dirty="0"/>
                    </a:p>
                  </a:txBody>
                  <a:tcPr/>
                </a:tc>
              </a:tr>
              <a:tr h="481989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Цефтриаксон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50-80 мг/кг/</a:t>
                      </a:r>
                      <a:r>
                        <a:rPr lang="ru-RU" dirty="0" err="1" smtClean="0"/>
                        <a:t>сут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раз в сутки</a:t>
                      </a:r>
                      <a:endParaRPr lang="ru-RU" dirty="0"/>
                    </a:p>
                  </a:txBody>
                  <a:tcPr/>
                </a:tc>
              </a:tr>
              <a:tr h="1184333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Цефотаксим</a:t>
                      </a:r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err="1" smtClean="0"/>
                        <a:t>Цефазолин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150 мг/кг/</a:t>
                      </a:r>
                      <a:r>
                        <a:rPr lang="ru-RU" dirty="0" err="1" smtClean="0"/>
                        <a:t>сут</a:t>
                      </a:r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50 мг/кг/</a:t>
                      </a:r>
                      <a:r>
                        <a:rPr lang="ru-RU" dirty="0" err="1" smtClean="0"/>
                        <a:t>сут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2-4 раза в сутки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3 раза в сутки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28596" y="6000768"/>
            <a:ext cx="8429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** Следует помнить , что при снижении скорости клубочковой фильтрации менее 50 мл/мин доза препарата уменьшается вдвое</a:t>
            </a:r>
            <a:endParaRPr lang="ru-RU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Консервативное лечение</a:t>
            </a:r>
            <a:br>
              <a:rPr lang="ru-RU" dirty="0" smtClean="0"/>
            </a:br>
            <a:r>
              <a:rPr lang="ru-RU" sz="2000" dirty="0" smtClean="0">
                <a:solidFill>
                  <a:srgbClr val="FF0000"/>
                </a:solidFill>
              </a:rPr>
              <a:t>рекомендуется безотлагательное назначение антибактериальных препаратов (табл.2)</a:t>
            </a:r>
            <a:endParaRPr lang="ru-RU" sz="2000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5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Препарат МНН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Код АТХ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Суточная доза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Кратность приема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Амоксициллин</a:t>
                      </a:r>
                      <a:r>
                        <a:rPr lang="ru-RU" dirty="0" smtClean="0"/>
                        <a:t> +</a:t>
                      </a:r>
                    </a:p>
                    <a:p>
                      <a:r>
                        <a:rPr lang="ru-RU" dirty="0" err="1" smtClean="0"/>
                        <a:t>клавулановая</a:t>
                      </a:r>
                      <a:r>
                        <a:rPr lang="ru-RU" dirty="0" smtClean="0"/>
                        <a:t> кислота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JO1CR02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 мг/кг/</a:t>
                      </a:r>
                      <a:r>
                        <a:rPr lang="ru-RU" dirty="0" err="1" smtClean="0"/>
                        <a:t>сут</a:t>
                      </a:r>
                      <a:r>
                        <a:rPr lang="ru-RU" dirty="0" smtClean="0"/>
                        <a:t>(по </a:t>
                      </a:r>
                      <a:r>
                        <a:rPr lang="ru-RU" dirty="0" err="1" smtClean="0"/>
                        <a:t>амоксициллину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раза в день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Цефиксим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JO1DD08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мг/кг/</a:t>
                      </a:r>
                      <a:r>
                        <a:rPr lang="ru-RU" dirty="0" err="1" smtClean="0"/>
                        <a:t>сут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раза в день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Цефуроксим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JO1DC02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50-75 мг/кг/</a:t>
                      </a:r>
                      <a:r>
                        <a:rPr lang="ru-RU" dirty="0" err="1" smtClean="0"/>
                        <a:t>сут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раза в день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Цефтибутен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JO1DD14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 мг/кг/</a:t>
                      </a:r>
                      <a:r>
                        <a:rPr lang="ru-RU" dirty="0" err="1" smtClean="0"/>
                        <a:t>сут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раз в день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Котримоксазол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JO1EE01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мг/кг/</a:t>
                      </a:r>
                      <a:r>
                        <a:rPr lang="ru-RU" dirty="0" err="1" smtClean="0"/>
                        <a:t>сут</a:t>
                      </a:r>
                      <a:r>
                        <a:rPr lang="ru-RU" dirty="0" smtClean="0"/>
                        <a:t> (по </a:t>
                      </a:r>
                      <a:r>
                        <a:rPr lang="ru-RU" dirty="0" err="1" smtClean="0"/>
                        <a:t>сульфаметоксазолу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2-4 раза в день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Фуразидин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JO1XE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3-5 мг/кг/</a:t>
                      </a:r>
                      <a:r>
                        <a:rPr lang="ru-RU" dirty="0" err="1" smtClean="0"/>
                        <a:t>сут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3-4 раза в день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00034" y="5786454"/>
            <a:ext cx="8286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**Следует помнить , что при снижении клиренса эндогенного </a:t>
            </a:r>
            <a:r>
              <a:rPr lang="ru-RU" b="1" dirty="0" err="1" smtClean="0">
                <a:solidFill>
                  <a:srgbClr val="FFFF00"/>
                </a:solidFill>
              </a:rPr>
              <a:t>креатинина</a:t>
            </a:r>
            <a:r>
              <a:rPr lang="ru-RU" b="1" dirty="0" smtClean="0">
                <a:solidFill>
                  <a:srgbClr val="FFFF00"/>
                </a:solidFill>
              </a:rPr>
              <a:t> менее 50 мл/мин доза препарата уменьшается в двое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*** При ИМВП без лихорадки или </a:t>
            </a:r>
            <a:r>
              <a:rPr lang="ru-RU" b="1" dirty="0" smtClean="0">
                <a:solidFill>
                  <a:srgbClr val="00B050"/>
                </a:solidFill>
              </a:rPr>
              <a:t>цистите</a:t>
            </a:r>
            <a:r>
              <a:rPr lang="ru-RU" b="1" dirty="0" smtClean="0">
                <a:solidFill>
                  <a:srgbClr val="FFFF00"/>
                </a:solidFill>
              </a:rPr>
              <a:t>.</a:t>
            </a:r>
            <a:endParaRPr lang="ru-RU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Физиолечение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Лазеротерапия</a:t>
            </a:r>
          </a:p>
          <a:p>
            <a:r>
              <a:rPr lang="ru-RU" dirty="0" smtClean="0"/>
              <a:t>Лекарственный электрофорез</a:t>
            </a:r>
          </a:p>
          <a:p>
            <a:r>
              <a:rPr lang="ru-RU" dirty="0" err="1" smtClean="0"/>
              <a:t>Пеллоидотерапия</a:t>
            </a:r>
            <a:r>
              <a:rPr lang="ru-RU" dirty="0" smtClean="0"/>
              <a:t>- аппликации озокерита или парафина в виде трусов.</a:t>
            </a:r>
          </a:p>
          <a:p>
            <a:r>
              <a:rPr lang="ru-RU" dirty="0" smtClean="0"/>
              <a:t>Другие методы – СВЧ - терапия ,  </a:t>
            </a:r>
            <a:r>
              <a:rPr lang="ru-RU" dirty="0" err="1" smtClean="0"/>
              <a:t>ТНЧ-терапия</a:t>
            </a:r>
            <a:r>
              <a:rPr lang="ru-RU" dirty="0" smtClean="0"/>
              <a:t> , УЗ – терапия.</a:t>
            </a:r>
            <a:endParaRPr lang="ru-RU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/>
          <a:lstStyle/>
          <a:p>
            <a:r>
              <a:rPr lang="ru-RU" dirty="0" err="1" smtClean="0">
                <a:solidFill>
                  <a:srgbClr val="FFFF00"/>
                </a:solidFill>
              </a:rPr>
              <a:t>Фитотерапия</a:t>
            </a:r>
            <a:endParaRPr lang="ru-RU" dirty="0">
              <a:solidFill>
                <a:srgbClr val="FFFF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857231"/>
          <a:ext cx="9072594" cy="6000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00594"/>
              </a:tblGrid>
              <a:tr h="381209">
                <a:tc>
                  <a:txBody>
                    <a:bodyPr/>
                    <a:lstStyle/>
                    <a:p>
                      <a:r>
                        <a:rPr lang="ru-RU" dirty="0" smtClean="0"/>
                        <a:t>Клинические симптомы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Лекарственные травы</a:t>
                      </a:r>
                      <a:endParaRPr lang="ru-RU" dirty="0"/>
                    </a:p>
                  </a:txBody>
                  <a:tcPr/>
                </a:tc>
              </a:tr>
              <a:tr h="66711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Учащенное</a:t>
                      </a:r>
                      <a:r>
                        <a:rPr lang="ru-RU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мочеиспускание</a:t>
                      </a:r>
                      <a:endParaRPr lang="ru-RU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Ромашка,хмель,мелиса,пустрыник,чистец,череда,валериана,трилистник</a:t>
                      </a:r>
                      <a:r>
                        <a:rPr lang="ru-RU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водяной.</a:t>
                      </a:r>
                      <a:endParaRPr lang="ru-RU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52483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Болезненное мочеиспускание</a:t>
                      </a:r>
                      <a:endParaRPr lang="ru-RU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Любисток</a:t>
                      </a:r>
                      <a:r>
                        <a:rPr lang="ru-RU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лекарственный , тысячелистник , семя льна посевного  , клевер , чабрец , конопля , аир , ива , эвкалипт , сельдерей  ,клен , липа , ромашка , черная смородина.</a:t>
                      </a:r>
                      <a:endParaRPr lang="ru-RU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5302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Задержка мочи</a:t>
                      </a:r>
                      <a:endParaRPr lang="ru-RU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Тысячелистник,</a:t>
                      </a:r>
                      <a:r>
                        <a:rPr lang="ru-RU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трава и плоды укропа , моркови , корень солодки , лист березы.</a:t>
                      </a:r>
                      <a:endParaRPr lang="ru-RU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5302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Недержание мочи</a:t>
                      </a:r>
                      <a:endParaRPr lang="ru-RU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Цикорий  , земляника лесная , корень девясила , фиалка душистая ,</a:t>
                      </a:r>
                      <a:r>
                        <a:rPr lang="ru-RU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мелисса  , зверобой.</a:t>
                      </a:r>
                      <a:endParaRPr lang="ru-RU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52157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Гематурия</a:t>
                      </a:r>
                    </a:p>
                    <a:p>
                      <a:endParaRPr lang="ru-RU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Обменные</a:t>
                      </a:r>
                      <a:r>
                        <a:rPr lang="ru-RU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нарушения</a:t>
                      </a:r>
                      <a:endParaRPr lang="ru-RU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Семя льна , тыквы, цвет</a:t>
                      </a:r>
                      <a:r>
                        <a:rPr lang="ru-RU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липы , ежевика(лист), ромашка  ,зверобой , крапива тысячелистник.</a:t>
                      </a:r>
                    </a:p>
                    <a:p>
                      <a:endParaRPr lang="ru-RU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Семена моркови , укропа ,толокнянка  , корень шиповника, крапива.</a:t>
                      </a:r>
                      <a:endParaRPr lang="ru-RU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Прогноз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остром цистите , если проводят правильное лечение , благоприятный . В течение 1-2 </a:t>
            </a:r>
            <a:r>
              <a:rPr lang="ru-RU" dirty="0" err="1" smtClean="0"/>
              <a:t>нед</a:t>
            </a:r>
            <a:r>
              <a:rPr lang="ru-RU" dirty="0" smtClean="0"/>
              <a:t>. все патологические явления исчезают.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xmlns="" id="{3A167E57-3C6D-4C11-9FE1-BC691F7F407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dirty="0"/>
              <a:t>ЭТИОЛОГИЯ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xmlns="" id="{6942E5D7-7A81-4448-A5A9-4DB8CD1CC8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6705600" cy="38100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2400" b="1">
                <a:solidFill>
                  <a:srgbClr val="00FFCC"/>
                </a:solidFill>
              </a:rPr>
              <a:t>Пути попадания инфекции: </a:t>
            </a:r>
          </a:p>
          <a:p>
            <a:pPr eaLnBrk="1" hangingPunct="1">
              <a:defRPr/>
            </a:pPr>
            <a:r>
              <a:rPr lang="ru-RU" sz="2400" b="1">
                <a:solidFill>
                  <a:schemeClr val="hlink"/>
                </a:solidFill>
              </a:rPr>
              <a:t>восходящий</a:t>
            </a:r>
            <a:r>
              <a:rPr lang="ru-RU" sz="2400" b="1"/>
              <a:t>  (уриногенный, при заболеваниях половых органов ), </a:t>
            </a:r>
          </a:p>
          <a:p>
            <a:pPr eaLnBrk="1" hangingPunct="1">
              <a:defRPr/>
            </a:pPr>
            <a:r>
              <a:rPr lang="ru-RU" sz="2400" b="1">
                <a:solidFill>
                  <a:schemeClr val="hlink"/>
                </a:solidFill>
              </a:rPr>
              <a:t>гематогенный</a:t>
            </a:r>
            <a:r>
              <a:rPr lang="ru-RU" sz="2400" b="1"/>
              <a:t> (при генерализованных инфекциях, сепсисе), </a:t>
            </a:r>
          </a:p>
          <a:p>
            <a:pPr eaLnBrk="1" hangingPunct="1">
              <a:defRPr/>
            </a:pPr>
            <a:r>
              <a:rPr lang="ru-RU" sz="2400" b="1">
                <a:solidFill>
                  <a:schemeClr val="hlink"/>
                </a:solidFill>
              </a:rPr>
              <a:t>лимфогенный</a:t>
            </a:r>
            <a:r>
              <a:rPr lang="ru-RU" sz="2400" b="1"/>
              <a:t> (у маленьких детей при кишечных инфекциях).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FA7D3BEE-6234-4D41-B738-CF1A918C910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/>
              <a:t>ПАТОГЕНЕЗ ПИЕЛОНЕФРИТА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xmlns="" id="{4C49E907-BC81-41EA-A84D-2BDA096F832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4114800" cy="4525963"/>
          </a:xfrm>
        </p:spPr>
        <p:txBody>
          <a:bodyPr/>
          <a:lstStyle/>
          <a:p>
            <a:pPr marL="533400" indent="-533400"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400" b="1">
                <a:solidFill>
                  <a:srgbClr val="00FFCC"/>
                </a:solidFill>
              </a:rPr>
              <a:t>Ведущие факторы риска:</a:t>
            </a:r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ru-RU" sz="2400" b="1">
                <a:solidFill>
                  <a:schemeClr val="hlink"/>
                </a:solidFill>
              </a:rPr>
              <a:t>Возраст до 2-х лет </a:t>
            </a:r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ru-RU" sz="2400" b="1">
                <a:solidFill>
                  <a:schemeClr val="hlink"/>
                </a:solidFill>
              </a:rPr>
              <a:t>Врожденные аномалии развития почек и  мочевых путей</a:t>
            </a:r>
            <a:r>
              <a:rPr lang="ru-RU" sz="2400" b="1"/>
              <a:t> </a:t>
            </a:r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ru-RU" sz="2400" b="1">
                <a:solidFill>
                  <a:schemeClr val="hlink"/>
                </a:solidFill>
              </a:rPr>
              <a:t>Обратный заброс мочи</a:t>
            </a:r>
            <a:r>
              <a:rPr lang="ru-RU" sz="2400" b="1"/>
              <a:t> (рефлюкс)</a:t>
            </a:r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ru-RU" sz="2400" b="1">
                <a:solidFill>
                  <a:schemeClr val="hlink"/>
                </a:solidFill>
              </a:rPr>
              <a:t>Сдавление мочевых путей</a:t>
            </a:r>
            <a:r>
              <a:rPr lang="ru-RU" sz="2400" b="1"/>
              <a:t> (камнем, опухолью, лимфоузлами)</a:t>
            </a:r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ru-RU" sz="2400" b="1">
                <a:solidFill>
                  <a:schemeClr val="hlink"/>
                </a:solidFill>
              </a:rPr>
              <a:t>Воспалительные заболевания наружных половых органов</a:t>
            </a:r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endParaRPr lang="ru-RU" sz="2400" b="1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xmlns="" id="{4D60D4EE-002A-413B-841F-4F3B48EDE78F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defRPr/>
            </a:pPr>
            <a:endParaRPr lang="ru-RU" sz="2800"/>
          </a:p>
        </p:txBody>
      </p:sp>
      <p:pic>
        <p:nvPicPr>
          <p:cNvPr id="8197" name="Picture 6" descr="Картинка 45 из 1675">
            <a:hlinkClick r:id="rId2"/>
            <a:extLst>
              <a:ext uri="{FF2B5EF4-FFF2-40B4-BE49-F238E27FC236}">
                <a16:creationId xmlns:a16="http://schemas.microsoft.com/office/drawing/2014/main" xmlns="" id="{5417CF3A-F581-492D-A3B9-0D59ED54F2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4663" y="1447800"/>
            <a:ext cx="47180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xmlns="" id="{EA05DC77-1450-423B-94D5-CDF32FE8294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/>
              <a:t>ПАТОГЕНЕЗ ПИЕЛОНЕФРИТА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xmlns="" id="{97522F0B-5F83-46A3-B22D-5F3307DF65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6858000" cy="4724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b="1" dirty="0">
                <a:solidFill>
                  <a:srgbClr val="00FFCC"/>
                </a:solidFill>
              </a:rPr>
              <a:t>Ведущие  факторы риска: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b="1" dirty="0">
                <a:solidFill>
                  <a:schemeClr val="hlink"/>
                </a:solidFill>
              </a:rPr>
              <a:t>6. Нейрогенная </a:t>
            </a:r>
            <a:r>
              <a:rPr lang="ru-RU" sz="2400" b="1" dirty="0" err="1">
                <a:solidFill>
                  <a:schemeClr val="hlink"/>
                </a:solidFill>
              </a:rPr>
              <a:t>лисфункция</a:t>
            </a:r>
            <a:r>
              <a:rPr lang="ru-RU" sz="2400" b="1" dirty="0">
                <a:solidFill>
                  <a:schemeClr val="hlink"/>
                </a:solidFill>
              </a:rPr>
              <a:t> мочевого пузыря (редкие мочеиспускание, недержание мочи)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b="1" dirty="0">
                <a:solidFill>
                  <a:schemeClr val="hlink"/>
                </a:solidFill>
              </a:rPr>
              <a:t>7. Наследственные нарушения обмена веществ</a:t>
            </a:r>
            <a:r>
              <a:rPr lang="ru-RU" sz="2400" b="1" dirty="0"/>
              <a:t>: </a:t>
            </a:r>
            <a:r>
              <a:rPr lang="ru-RU" sz="2400" b="1" dirty="0" err="1"/>
              <a:t>ксантоматоз</a:t>
            </a:r>
            <a:r>
              <a:rPr lang="ru-RU" sz="2400" b="1" dirty="0"/>
              <a:t>, </a:t>
            </a:r>
            <a:r>
              <a:rPr lang="ru-RU" sz="2400" b="1" dirty="0" err="1"/>
              <a:t>тубулопатии</a:t>
            </a:r>
            <a:r>
              <a:rPr lang="ru-RU" sz="2400" b="1" dirty="0"/>
              <a:t>, мочекаменная болезнь.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b="1" dirty="0">
                <a:solidFill>
                  <a:schemeClr val="hlink"/>
                </a:solidFill>
              </a:rPr>
              <a:t>8. </a:t>
            </a:r>
            <a:r>
              <a:rPr lang="ru-RU" sz="2400" b="1" dirty="0" err="1">
                <a:solidFill>
                  <a:schemeClr val="hlink"/>
                </a:solidFill>
              </a:rPr>
              <a:t>Трансуретральные</a:t>
            </a:r>
            <a:r>
              <a:rPr lang="ru-RU" sz="2400" b="1" dirty="0">
                <a:solidFill>
                  <a:schemeClr val="hlink"/>
                </a:solidFill>
              </a:rPr>
              <a:t> медицинские манипуляции</a:t>
            </a:r>
            <a:r>
              <a:rPr lang="ru-RU" sz="2400" b="1" dirty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b="1" dirty="0">
                <a:solidFill>
                  <a:schemeClr val="hlink"/>
                </a:solidFill>
              </a:rPr>
              <a:t>9. Мастурбация, ранняя половая жизнь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b="1" dirty="0">
                <a:solidFill>
                  <a:schemeClr val="hlink"/>
                </a:solidFill>
              </a:rPr>
              <a:t>10. Снижение общей реактивности организма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ru-RU" sz="24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b="1" dirty="0">
                <a:solidFill>
                  <a:schemeClr val="hlink"/>
                </a:solidFill>
              </a:rPr>
              <a:t>    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322887F-04C7-4F06-94C7-EEFA5F68C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Патогенез </a:t>
            </a:r>
            <a:r>
              <a:rPr lang="ru-RU" dirty="0" err="1"/>
              <a:t>пиелонефрита</a:t>
            </a:r>
            <a:endParaRPr lang="ru-RU" dirty="0"/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xmlns="" id="{9F08FDBA-6A71-452D-B85B-74F56119A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ru-RU" sz="2800" b="1" dirty="0">
                <a:solidFill>
                  <a:srgbClr val="FFFF00"/>
                </a:solidFill>
              </a:rPr>
              <a:t>Воздействие факторов риска приводит к </a:t>
            </a:r>
          </a:p>
          <a:p>
            <a:pPr>
              <a:defRPr/>
            </a:pPr>
            <a:r>
              <a:rPr lang="ru-RU" sz="2800" b="1" dirty="0"/>
              <a:t>Ишемии почки,</a:t>
            </a:r>
          </a:p>
          <a:p>
            <a:pPr>
              <a:defRPr/>
            </a:pPr>
            <a:r>
              <a:rPr lang="ru-RU" sz="2800" b="1" dirty="0"/>
              <a:t>Инфицированию лоханок, чашечек, </a:t>
            </a:r>
            <a:r>
              <a:rPr lang="ru-RU" sz="2800" b="1" dirty="0" err="1"/>
              <a:t>интерстиция</a:t>
            </a:r>
            <a:r>
              <a:rPr lang="ru-RU" sz="2800" b="1" dirty="0"/>
              <a:t> почек</a:t>
            </a:r>
          </a:p>
          <a:p>
            <a:pPr>
              <a:defRPr/>
            </a:pPr>
            <a:r>
              <a:rPr lang="ru-RU" sz="2800" b="1" dirty="0"/>
              <a:t>Уменьшению притока иммуноглобулинов к тканям почек</a:t>
            </a:r>
          </a:p>
          <a:p>
            <a:pPr>
              <a:defRPr/>
            </a:pPr>
            <a:r>
              <a:rPr lang="ru-RU" sz="2800" b="1" dirty="0"/>
              <a:t>Снижению миграции лейкоцитов в ткань почек</a:t>
            </a:r>
          </a:p>
          <a:p>
            <a:pPr>
              <a:defRPr/>
            </a:pPr>
            <a:r>
              <a:rPr lang="ru-RU" sz="2800" b="1" dirty="0"/>
              <a:t>Снижению реакций иммунобиологического надзора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1010</TotalTime>
  <Words>2488</Words>
  <Application>Microsoft Office PowerPoint</Application>
  <PresentationFormat>Экран (4:3)</PresentationFormat>
  <Paragraphs>473</Paragraphs>
  <Slides>58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58</vt:i4>
      </vt:variant>
    </vt:vector>
  </HeadingPairs>
  <TitlesOfParts>
    <vt:vector size="59" baseType="lpstr">
      <vt:lpstr>Течение</vt:lpstr>
      <vt:lpstr>Пиелонефрит  и цистит у детей</vt:lpstr>
      <vt:lpstr>Определение</vt:lpstr>
      <vt:lpstr>ЭПИДЕМИОЛОГИЯ</vt:lpstr>
      <vt:lpstr>Слайд 4</vt:lpstr>
      <vt:lpstr>ЭТИОЛОГИЯ</vt:lpstr>
      <vt:lpstr>ЭТИОЛОГИЯ</vt:lpstr>
      <vt:lpstr>ПАТОГЕНЕЗ ПИЕЛОНЕФРИТА</vt:lpstr>
      <vt:lpstr>ПАТОГЕНЕЗ ПИЕЛОНЕФРИТА</vt:lpstr>
      <vt:lpstr>Патогенез пиелонефрита</vt:lpstr>
      <vt:lpstr>Схема патогенеза пиелонефрита</vt:lpstr>
      <vt:lpstr>Слайд 11</vt:lpstr>
      <vt:lpstr>КЛАССИФИКАЦИЯ </vt:lpstr>
      <vt:lpstr>Слайд 13</vt:lpstr>
      <vt:lpstr>  </vt:lpstr>
      <vt:lpstr>Слайд 15</vt:lpstr>
      <vt:lpstr>Слайд 16</vt:lpstr>
      <vt:lpstr>КЛИНИЧЕСКАЯ КАРТИНА:  Острый пиелонефрит</vt:lpstr>
      <vt:lpstr>КЛИНИЧЕСКАЯ КАРТИНА:  Острый пиелонефрит</vt:lpstr>
      <vt:lpstr>КЛИНИЧЕСКАЯ КАРТИНА:  Острый пиелонефрит</vt:lpstr>
      <vt:lpstr>КЛИНИЧЕСКАЯ КАРТИНА: Хронический пиелонефрит </vt:lpstr>
      <vt:lpstr>КЛИНИЧЕСКАЯ КАРТИНА: Хронический пиелонефрит</vt:lpstr>
      <vt:lpstr>ДИАГНОСТИКА пиелонефрита</vt:lpstr>
      <vt:lpstr>ДИАГНОСТИКА пиелонефрита</vt:lpstr>
      <vt:lpstr>ДИАГНОСТИКА пиелонефрита</vt:lpstr>
      <vt:lpstr>Рентгенологические изменения при ПН</vt:lpstr>
      <vt:lpstr>Рентгенологические изменения при ПН</vt:lpstr>
      <vt:lpstr>ОСЛОЖНЕНИЯ</vt:lpstr>
      <vt:lpstr>Слайд 28</vt:lpstr>
      <vt:lpstr>Дифференциальный диагноз</vt:lpstr>
      <vt:lpstr>  ИСХОДЫ</vt:lpstr>
      <vt:lpstr>ЛЕЧЕНИЕ пиелонефрита</vt:lpstr>
      <vt:lpstr>ЛЕЧЕНИЕ:  АНТИБАКТЕРИАЛЬНАЯ ТЕРАПИЯ Стартовая терапия АБ </vt:lpstr>
      <vt:lpstr>АНТИБАКТЕРИАЛЬНАЯ ТЕРАПИЯ: </vt:lpstr>
      <vt:lpstr>ЛЕЧЕНИЕ ПИЕЛОНЕФРИТА</vt:lpstr>
      <vt:lpstr>ЛЕЧЕНИЕ ПИЕЛОНЕФРИТА</vt:lpstr>
      <vt:lpstr>Фитотерапия при ПН</vt:lpstr>
      <vt:lpstr>ЛЕЧЕНИЕ ПИЕЛОНЕФРИТА: Фитотерапия</vt:lpstr>
      <vt:lpstr>Диспансерное наблюдение</vt:lpstr>
      <vt:lpstr>Цистит</vt:lpstr>
      <vt:lpstr>Этиология</vt:lpstr>
      <vt:lpstr>Этиология</vt:lpstr>
      <vt:lpstr>Этиология  </vt:lpstr>
      <vt:lpstr>Этиология</vt:lpstr>
      <vt:lpstr>Классификация</vt:lpstr>
      <vt:lpstr>Клиническая картина Острый цистит</vt:lpstr>
      <vt:lpstr>Хронический цистит</vt:lpstr>
      <vt:lpstr>Клиническая картина Хронический цистит</vt:lpstr>
      <vt:lpstr>Диагностика цистита Мочевой синдром</vt:lpstr>
      <vt:lpstr>Диагностика цистита</vt:lpstr>
      <vt:lpstr>Слайд 50</vt:lpstr>
      <vt:lpstr>Слайд 51</vt:lpstr>
      <vt:lpstr>Лечение цистита</vt:lpstr>
      <vt:lpstr>Антибактериальная терапия</vt:lpstr>
      <vt:lpstr>Антибактериальные препараты для парентерального применения</vt:lpstr>
      <vt:lpstr>Консервативное лечение рекомендуется безотлагательное назначение антибактериальных препаратов (табл.2)</vt:lpstr>
      <vt:lpstr>Физиолечение </vt:lpstr>
      <vt:lpstr>Фитотерапия</vt:lpstr>
      <vt:lpstr>Прогноз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Ольга</dc:creator>
  <cp:lastModifiedBy>user</cp:lastModifiedBy>
  <cp:revision>66</cp:revision>
  <cp:lastPrinted>1601-01-01T00:00:00Z</cp:lastPrinted>
  <dcterms:created xsi:type="dcterms:W3CDTF">1601-01-01T00:00:00Z</dcterms:created>
  <dcterms:modified xsi:type="dcterms:W3CDTF">2019-11-18T12:30:55Z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