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86" r:id="rId4"/>
    <p:sldId id="287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61314-7A7A-4CB1-8DF9-47419F97EC79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87639-5FF5-4B25-958D-F34BAF6A96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670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28737"/>
            <a:ext cx="8458200" cy="244317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Физическая культура и спорт как средство укрепления здоровья, профилактики заболеваний, сохранения и повышения работоспособности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121350"/>
          </a:xfrm>
        </p:spPr>
        <p:txBody>
          <a:bodyPr>
            <a:normAutofit/>
          </a:bodyPr>
          <a:lstStyle/>
          <a:p>
            <a:r>
              <a:rPr lang="ru-RU" dirty="0" smtClean="0"/>
              <a:t>Кафедра медицинской реабилитации</a:t>
            </a:r>
          </a:p>
          <a:p>
            <a:r>
              <a:rPr lang="ru-RU" dirty="0" smtClean="0"/>
              <a:t>доцент кафедры, к.м.н.</a:t>
            </a:r>
          </a:p>
          <a:p>
            <a:r>
              <a:rPr lang="ru-RU" dirty="0" smtClean="0"/>
              <a:t>Орлов М.М.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1199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Структура занятия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lvl="0"/>
            <a:r>
              <a:rPr lang="ru-RU" i="1" dirty="0" smtClean="0"/>
              <a:t>Вводная </a:t>
            </a:r>
            <a:r>
              <a:rPr lang="ru-RU" i="1" dirty="0" smtClean="0"/>
              <a:t>часть</a:t>
            </a:r>
            <a:r>
              <a:rPr lang="ru-RU" dirty="0" smtClean="0"/>
              <a:t> — постоянная для каждого занятия, включающая построение группы, определение исходного уровня ЧСС, </a:t>
            </a:r>
            <a:r>
              <a:rPr lang="ru-RU" dirty="0" smtClean="0"/>
              <a:t>концентрацию </a:t>
            </a:r>
            <a:r>
              <a:rPr lang="ru-RU" dirty="0" smtClean="0"/>
              <a:t>внимания, мотивацию решения задачи предстоящего занятия, </a:t>
            </a:r>
            <a:r>
              <a:rPr lang="ru-RU" dirty="0" smtClean="0"/>
              <a:t>введение </a:t>
            </a:r>
            <a:r>
              <a:rPr lang="ru-RU" dirty="0" smtClean="0"/>
              <a:t>дыхательной и сердечно-сосудистой систем и всего организма </a:t>
            </a:r>
            <a:r>
              <a:rPr lang="ru-RU" dirty="0" smtClean="0"/>
              <a:t>в целом </a:t>
            </a:r>
            <a:r>
              <a:rPr lang="ru-RU" dirty="0" smtClean="0"/>
              <a:t>в физическую нагрузку.</a:t>
            </a:r>
          </a:p>
          <a:p>
            <a:pPr lvl="0"/>
            <a:r>
              <a:rPr lang="ru-RU" i="1" dirty="0" smtClean="0"/>
              <a:t>Подготовительная</a:t>
            </a:r>
            <a:r>
              <a:rPr lang="ru-RU" dirty="0" smtClean="0"/>
              <a:t> – готовящая нервно-мышечный аппарат и функциональные системы организма к решению конкретной задачи </a:t>
            </a:r>
            <a:r>
              <a:rPr lang="ru-RU" dirty="0" smtClean="0"/>
              <a:t>занятия</a:t>
            </a:r>
            <a:r>
              <a:rPr lang="ru-RU" dirty="0" smtClean="0"/>
              <a:t>, полностью зависит от основной части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Структура занятия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i="1" dirty="0" smtClean="0"/>
              <a:t>Основная</a:t>
            </a:r>
            <a:r>
              <a:rPr lang="ru-RU" dirty="0" smtClean="0"/>
              <a:t> — решающая поставленные задачи любого </a:t>
            </a:r>
            <a:r>
              <a:rPr lang="ru-RU" dirty="0" smtClean="0"/>
              <a:t>тренировочного</a:t>
            </a:r>
            <a:r>
              <a:rPr lang="ru-RU" dirty="0" smtClean="0"/>
              <a:t>, оздоровительного или лечебного занятия. </a:t>
            </a:r>
          </a:p>
          <a:p>
            <a:r>
              <a:rPr lang="ru-RU" i="1" dirty="0" smtClean="0"/>
              <a:t>Заключительная </a:t>
            </a:r>
            <a:r>
              <a:rPr lang="ru-RU" dirty="0" smtClean="0"/>
              <a:t>— направленная на восстановление </a:t>
            </a:r>
            <a:r>
              <a:rPr lang="ru-RU" dirty="0" smtClean="0"/>
              <a:t>функциональных </a:t>
            </a:r>
            <a:r>
              <a:rPr lang="ru-RU" dirty="0" smtClean="0"/>
              <a:t>систем организма после физической нагрузки, куда входят расслабляющие и дыхательные упражнения.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3" y="692696"/>
          <a:ext cx="8784974" cy="6080481"/>
        </p:xfrm>
        <a:graphic>
          <a:graphicData uri="http://schemas.openxmlformats.org/drawingml/2006/table">
            <a:tbl>
              <a:tblPr/>
              <a:tblGrid>
                <a:gridCol w="1872207"/>
                <a:gridCol w="2160240"/>
                <a:gridCol w="2448272"/>
                <a:gridCol w="2304255"/>
              </a:tblGrid>
              <a:tr h="284865"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-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Признаки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Стадия утомления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602">
                <a:tc rowSpan="2">
                  <a:txBody>
                    <a:bodyPr/>
                    <a:lstStyle/>
                    <a:p>
                      <a:pPr marR="247015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Окраска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 marR="247015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кожи лица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начальная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средняя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42900" algn="ctr">
                        <a:spcAft>
                          <a:spcPts val="0"/>
                        </a:spcAft>
                      </a:pPr>
                      <a:r>
                        <a:rPr lang="ru-RU" sz="17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недопустимая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9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92735">
                        <a:spcAft>
                          <a:spcPts val="0"/>
                        </a:spcAft>
                      </a:pPr>
                      <a:r>
                        <a:rPr lang="ru-RU" sz="17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Небольшое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 marR="292735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покраснение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Покраснение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1290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Значительное или появление </a:t>
                      </a: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синюшности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6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Потливость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890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Отсутствует или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небольшая на лбу, </a:t>
                      </a:r>
                      <a:endParaRPr lang="ru-RU" sz="1700" spc="-1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R="8890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груди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Потливость многих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участков тела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415">
                        <a:spcAft>
                          <a:spcPts val="0"/>
                        </a:spcAft>
                      </a:pP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Потливость </a:t>
                      </a:r>
                      <a:r>
                        <a:rPr lang="ru-RU" sz="1700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боль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шая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распростра</a:t>
                      </a:r>
                      <a:r>
                        <a:rPr lang="ru-RU" sz="17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няющаяся </a:t>
                      </a:r>
                      <a:r>
                        <a:rPr lang="ru-RU" sz="17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все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тело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6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Дыхание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Учащенное ровное, </a:t>
                      </a: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чередующееся с </a:t>
                      </a: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форсированным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14655">
                        <a:spcAft>
                          <a:spcPts val="0"/>
                        </a:spcAft>
                      </a:pPr>
                      <a:r>
                        <a:rPr lang="ru-RU" sz="1700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Учащенное, </a:t>
                      </a:r>
                      <a:r>
                        <a:rPr lang="ru-RU" sz="1700" spc="-2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дышка 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глубоким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выдохом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Резкое учащение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9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Осанка,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походка,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характер 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движения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 не изменена,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походка бодрая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 неуверенная,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мышцы расслаблены,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походка неуверенная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Осанка плохая, 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плечи опущены, походка </a:t>
                      </a:r>
                      <a:r>
                        <a:rPr lang="ru-RU" sz="1700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некоор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динированная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отставание при ходьбе и беге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6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Внимание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интерес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заня</a:t>
                      </a:r>
                      <a:r>
                        <a:rPr lang="ru-RU" sz="1700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тиям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активность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Устойчивый интерес </a:t>
                      </a:r>
                      <a:r>
                        <a:rPr lang="ru-RU" sz="17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 занятиям, упражнения </a:t>
                      </a:r>
                      <a:r>
                        <a:rPr lang="ru-RU" sz="17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выполняются точно</a:t>
                      </a:r>
                      <a:endParaRPr lang="ru-RU" sz="170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Внимание снижено,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наблюдается вялость, 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неточности 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</a:t>
                      </a:r>
                      <a:r>
                        <a:rPr lang="ru-RU" sz="1700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нения </a:t>
                      </a:r>
                      <a:r>
                        <a:rPr lang="ru-RU" sz="17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команд, </a:t>
                      </a:r>
                      <a:r>
                        <a:rPr lang="ru-RU" sz="1700" spc="-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ошиб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 время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</a:t>
                      </a:r>
                      <a:r>
                        <a:rPr lang="ru-RU" sz="17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нения </a:t>
                      </a:r>
                      <a:r>
                        <a:rPr lang="ru-RU" sz="17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упражнения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6830" indent="342900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Рассеянное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вни</a:t>
                      </a:r>
                      <a:r>
                        <a:rPr lang="ru-RU" sz="1700" spc="-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мание</a:t>
                      </a:r>
                      <a:r>
                        <a:rPr lang="ru-RU" sz="17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отсутствие 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интереса к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заня</a:t>
                      </a:r>
                      <a:r>
                        <a:rPr lang="ru-RU" sz="17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тиям</a:t>
                      </a:r>
                      <a:r>
                        <a:rPr lang="ru-RU" sz="17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апатия, восприятие лишь громких команд</a:t>
                      </a:r>
                      <a:endParaRPr lang="ru-RU" sz="1700" dirty="0">
                        <a:latin typeface="Times New Roman"/>
                        <a:ea typeface="Times New Roman"/>
                      </a:endParaRPr>
                    </a:p>
                  </a:txBody>
                  <a:tcPr marL="21404" marR="21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1907704" y="188640"/>
            <a:ext cx="554461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 Признаки развития утомления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Оздоровительная физическая </a:t>
            </a:r>
            <a:r>
              <a:rPr lang="ru-RU" b="1" dirty="0" smtClean="0"/>
              <a:t>культура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Помогает </a:t>
            </a:r>
            <a:r>
              <a:rPr lang="ru-RU" dirty="0" smtClean="0"/>
              <a:t>организму </a:t>
            </a:r>
            <a:r>
              <a:rPr lang="ru-RU" dirty="0" smtClean="0"/>
              <a:t>восстанавливать </a:t>
            </a:r>
            <a:r>
              <a:rPr lang="ru-RU" dirty="0" smtClean="0"/>
              <a:t>функции жизнеобеспечения, которые резко снижаются во время болезни, и особенно после хирургического вмешательства. </a:t>
            </a:r>
            <a:r>
              <a:rPr lang="ru-RU" dirty="0" smtClean="0"/>
              <a:t>Пациенты</a:t>
            </a:r>
            <a:r>
              <a:rPr lang="ru-RU" dirty="0" smtClean="0"/>
              <a:t>, перенесшие серьезные заболевания, после стационара, как </a:t>
            </a:r>
            <a:r>
              <a:rPr lang="ru-RU" dirty="0" smtClean="0"/>
              <a:t>правило</a:t>
            </a:r>
            <a:r>
              <a:rPr lang="ru-RU" dirty="0" smtClean="0"/>
              <a:t>, направляются на долечивание в профилактории и санатории, где им нужны не только ЛФК, но и ОФК, которая отличается как дозировкой физической нагрузки, так и построением, последовательностью и </a:t>
            </a:r>
            <a:r>
              <a:rPr lang="ru-RU" dirty="0" smtClean="0"/>
              <a:t>разнообразием </a:t>
            </a:r>
            <a:r>
              <a:rPr lang="ru-RU" dirty="0" smtClean="0"/>
              <a:t>физических упражнений.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Задачи </a:t>
            </a:r>
            <a:r>
              <a:rPr lang="ru-RU" dirty="0" smtClean="0"/>
              <a:t>ОФК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Постепенное </a:t>
            </a:r>
            <a:r>
              <a:rPr lang="ru-RU" dirty="0" smtClean="0"/>
              <a:t>повышение функциональных возможностей организма и восстановление моторно-висцеральных рефлексов. Это достигается, во-первых, правильным построением </a:t>
            </a:r>
            <a:r>
              <a:rPr lang="ru-RU" dirty="0" smtClean="0"/>
              <a:t>оздоровительных </a:t>
            </a:r>
            <a:r>
              <a:rPr lang="ru-RU" dirty="0" smtClean="0"/>
              <a:t>занятий; во-вторых, полным соответствием предлагаемых нагрузок функциональным возможностям организма; в-третьих, </a:t>
            </a:r>
            <a:r>
              <a:rPr lang="ru-RU" dirty="0" smtClean="0"/>
              <a:t>правильным </a:t>
            </a:r>
            <a:r>
              <a:rPr lang="ru-RU" dirty="0" smtClean="0"/>
              <a:t>распределением оздоровительных физических упражнений, направленных на восстановление саморегулирующих систем организма, которые нарушаются в результате стрессов, энергетической разбалансировки, физических травм, инфекций и т.д.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Правильно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— </a:t>
            </a:r>
            <a:r>
              <a:rPr lang="ru-RU" dirty="0" smtClean="0"/>
              <a:t>означает научить правильно выполнять физические упражнения; правильно подбирать их дозировку; правильно строить оздоровительно-тренировочные занятия: вводить организм в работу за счет подготовки системы дыхания с помощью дыхательных </a:t>
            </a:r>
            <a:r>
              <a:rPr lang="ru-RU" dirty="0" smtClean="0"/>
              <a:t>упражнений </a:t>
            </a:r>
            <a:r>
              <a:rPr lang="ru-RU" dirty="0" smtClean="0"/>
              <a:t>и подготовки периферического звена кровообращения за счет </a:t>
            </a:r>
            <a:r>
              <a:rPr lang="ru-RU" dirty="0" smtClean="0"/>
              <a:t>упражнений </a:t>
            </a:r>
            <a:r>
              <a:rPr lang="ru-RU" dirty="0" smtClean="0"/>
              <a:t>на мелкие группы мышц и суставы. Затем необходимо давать адекватную и оптимальную физическую и эмоциональную нагрузку и обязательно выводить в конце занятия организм из рабочего состояния; следует научить пациента правильному дыханию во время выполнения физических нагрузок и в период восстановления; адекватно подбирать средства физической культуры для развития и поддержания физичес­ких качеств и коррекции имеющихся физических и функциональных нарушений и т.д.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Постепенно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— </a:t>
            </a:r>
            <a:r>
              <a:rPr lang="ru-RU" dirty="0" smtClean="0"/>
              <a:t>означает «от простого к сложному» и «от меньшего к большему»: постепенно усложнять физические упражнения; </a:t>
            </a:r>
            <a:r>
              <a:rPr lang="ru-RU" dirty="0" smtClean="0"/>
              <a:t>постепенно </a:t>
            </a:r>
            <a:r>
              <a:rPr lang="ru-RU" dirty="0" smtClean="0"/>
              <a:t>увеличивать объем, а затем интенсивность физических нагрузок; постепенно вводить организм в режим, сопровождающийся </a:t>
            </a:r>
            <a:r>
              <a:rPr lang="ru-RU" dirty="0" smtClean="0"/>
              <a:t>переключением </a:t>
            </a:r>
            <a:r>
              <a:rPr lang="ru-RU" dirty="0" smtClean="0"/>
              <a:t>на новый уровень биохимических реакций; постепенно приучать к потребности в ежедневных физических нагрузках, будь то физическая работа или физические упражнения; постепенно формировать </a:t>
            </a:r>
            <a:r>
              <a:rPr lang="ru-RU" dirty="0" smtClean="0"/>
              <a:t>физическую </a:t>
            </a:r>
            <a:r>
              <a:rPr lang="ru-RU" dirty="0" smtClean="0"/>
              <a:t>культуру личности; увеличивать физическую нагрузку и изменять оздоровительную программу следует также постепенно.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Постоянно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Постоянно — означает, что следует развивать физические и </a:t>
            </a:r>
            <a:r>
              <a:rPr lang="ru-RU" dirty="0" smtClean="0"/>
              <a:t>функциональные </a:t>
            </a:r>
            <a:r>
              <a:rPr lang="ru-RU" dirty="0" smtClean="0"/>
              <a:t>возможности организма постоянно, поддерживая все то, что он приобрел в результате тренировочных занятий. Правильное дыхание также следует использовать постоянно.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Влияние реактивности организма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Для определения качества и количества предлагаемых физических упражнений необходимо тщательным образом исследовать физическое и функциональное состояние организма, а также определить его </a:t>
            </a:r>
            <a:r>
              <a:rPr lang="ru-RU" dirty="0" smtClean="0"/>
              <a:t>реактивность </a:t>
            </a:r>
            <a:r>
              <a:rPr lang="ru-RU" dirty="0" smtClean="0"/>
              <a:t>с помощью тестов и необходимых клинико-функциональных исследований.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Рациональные </a:t>
            </a:r>
            <a:r>
              <a:rPr lang="ru-RU" dirty="0" smtClean="0"/>
              <a:t>схемы построения оздоровительных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624078" indent="-514350">
              <a:buAutoNum type="arabicParenR"/>
            </a:pPr>
            <a:r>
              <a:rPr lang="ru-RU" dirty="0" smtClean="0"/>
              <a:t>интенсивность </a:t>
            </a:r>
            <a:r>
              <a:rPr lang="ru-RU" dirty="0" smtClean="0"/>
              <a:t>и длительность воздействия тренирующих упражнений не должны </a:t>
            </a:r>
            <a:r>
              <a:rPr lang="ru-RU" dirty="0" smtClean="0"/>
              <a:t>вызывать </a:t>
            </a:r>
            <a:r>
              <a:rPr lang="ru-RU" dirty="0" smtClean="0"/>
              <a:t>процессов, ведущих к длительному дефициту энергии и </a:t>
            </a:r>
            <a:r>
              <a:rPr lang="ru-RU" dirty="0" smtClean="0"/>
              <a:t>нарушению </a:t>
            </a:r>
            <a:r>
              <a:rPr lang="ru-RU" dirty="0" smtClean="0"/>
              <a:t>синтеза белков и нуклеиновых кислот в системах, обеспечивающих тренировочный процесс, а также ведущих к нарушению регуляции этих систем; </a:t>
            </a:r>
            <a:endParaRPr lang="ru-RU" dirty="0" smtClean="0"/>
          </a:p>
          <a:p>
            <a:pPr marL="624078" indent="-514350">
              <a:buAutoNum type="arabicParenR"/>
            </a:pPr>
            <a:r>
              <a:rPr lang="ru-RU" dirty="0" smtClean="0"/>
              <a:t>тренировочный </a:t>
            </a:r>
            <a:r>
              <a:rPr lang="ru-RU" dirty="0" smtClean="0"/>
              <a:t>процесс, направленный на повышение </a:t>
            </a:r>
            <a:r>
              <a:rPr lang="ru-RU" dirty="0" smtClean="0"/>
              <a:t>мощности </a:t>
            </a:r>
            <a:r>
              <a:rPr lang="ru-RU" dirty="0" smtClean="0"/>
              <a:t>и надежности функционирования кислородтранспортной </a:t>
            </a:r>
            <a:r>
              <a:rPr lang="ru-RU" dirty="0" smtClean="0"/>
              <a:t>системы</a:t>
            </a:r>
            <a:r>
              <a:rPr lang="ru-RU" dirty="0" smtClean="0"/>
              <a:t>, не должен нарушать деятельность других систем организма, </a:t>
            </a:r>
            <a:r>
              <a:rPr lang="ru-RU" dirty="0" smtClean="0"/>
              <a:t>участвующих </a:t>
            </a:r>
            <a:r>
              <a:rPr lang="ru-RU" dirty="0" smtClean="0"/>
              <a:t>в поддержании гомеостаза; </a:t>
            </a:r>
            <a:endParaRPr lang="ru-RU" dirty="0" smtClean="0"/>
          </a:p>
          <a:p>
            <a:pPr marL="624078" indent="-514350">
              <a:buAutoNum type="arabicParenR"/>
            </a:pPr>
            <a:r>
              <a:rPr lang="ru-RU" dirty="0" smtClean="0"/>
              <a:t>тренировочный </a:t>
            </a:r>
            <a:r>
              <a:rPr lang="ru-RU" dirty="0" smtClean="0"/>
              <a:t>процесс должен носить стабильный характер, где начальная стадия характеризуется </a:t>
            </a:r>
            <a:r>
              <a:rPr lang="ru-RU" dirty="0" smtClean="0"/>
              <a:t>активизацией </a:t>
            </a:r>
            <a:r>
              <a:rPr lang="ru-RU" dirty="0" smtClean="0"/>
              <a:t>физиологических систем, напряжением регуляторных </a:t>
            </a:r>
            <a:r>
              <a:rPr lang="ru-RU" dirty="0" smtClean="0"/>
              <a:t>механизмов</a:t>
            </a:r>
            <a:r>
              <a:rPr lang="ru-RU" dirty="0" smtClean="0"/>
              <a:t>, которое сменяется стадией устойчивого функционирования систем и повышением резистентности организма к тренирующему и другим факторам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Восстановление двигательных навыков и улучшение физических качеств с помощью средств ОФК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24078" indent="-514350">
              <a:buNone/>
            </a:pPr>
            <a:r>
              <a:rPr lang="ru-RU" dirty="0" smtClean="0"/>
              <a:t>      Подготовка </a:t>
            </a:r>
            <a:r>
              <a:rPr lang="ru-RU" dirty="0" smtClean="0"/>
              <a:t>дыхательной системы и периферического звена </a:t>
            </a:r>
            <a:r>
              <a:rPr lang="ru-RU" dirty="0" smtClean="0"/>
              <a:t>кровообращения </a:t>
            </a:r>
            <a:r>
              <a:rPr lang="ru-RU" dirty="0" smtClean="0"/>
              <a:t>к предстоящей физической нагрузке служит целям </a:t>
            </a:r>
            <a:r>
              <a:rPr lang="ru-RU" dirty="0" smtClean="0"/>
              <a:t>постепенного </a:t>
            </a:r>
            <a:r>
              <a:rPr lang="ru-RU" dirty="0" smtClean="0"/>
              <a:t>перевода организма в рабочий режим.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776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Физическая культура и спорт как средство укрепления здоровья, профилактики заболеваний, сохранения и повышения работоспособности</vt:lpstr>
      <vt:lpstr>Оздоровительная физическая культура</vt:lpstr>
      <vt:lpstr>Задачи ОФК</vt:lpstr>
      <vt:lpstr>Правильно</vt:lpstr>
      <vt:lpstr>Постепенно</vt:lpstr>
      <vt:lpstr>Постоянно</vt:lpstr>
      <vt:lpstr>Влияние реактивности организма</vt:lpstr>
      <vt:lpstr>Рациональные схемы построения оздоровительных программ</vt:lpstr>
      <vt:lpstr>Восстановление двигательных навыков и улучшение физических качеств с помощью средств ОФК</vt:lpstr>
      <vt:lpstr>Структура занятия</vt:lpstr>
      <vt:lpstr>Структура занятия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Физиотерапия при травмах и заболеваниях опорно-двигательного аппарата</dc:title>
  <cp:lastModifiedBy>Максим</cp:lastModifiedBy>
  <cp:revision>49</cp:revision>
  <dcterms:modified xsi:type="dcterms:W3CDTF">2014-09-21T17:37:23Z</dcterms:modified>
</cp:coreProperties>
</file>