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308" r:id="rId4"/>
    <p:sldId id="309" r:id="rId5"/>
    <p:sldId id="297" r:id="rId6"/>
    <p:sldId id="292" r:id="rId7"/>
    <p:sldId id="302" r:id="rId8"/>
    <p:sldId id="301" r:id="rId9"/>
    <p:sldId id="295" r:id="rId10"/>
    <p:sldId id="310" r:id="rId11"/>
    <p:sldId id="306" r:id="rId12"/>
    <p:sldId id="304" r:id="rId13"/>
    <p:sldId id="305" r:id="rId14"/>
    <p:sldId id="311" r:id="rId15"/>
    <p:sldId id="259" r:id="rId16"/>
    <p:sldId id="267" r:id="rId17"/>
    <p:sldId id="261" r:id="rId18"/>
    <p:sldId id="312" r:id="rId19"/>
    <p:sldId id="264" r:id="rId20"/>
    <p:sldId id="294" r:id="rId21"/>
    <p:sldId id="274" r:id="rId22"/>
    <p:sldId id="275" r:id="rId23"/>
    <p:sldId id="276" r:id="rId24"/>
    <p:sldId id="269" r:id="rId25"/>
    <p:sldId id="287" r:id="rId26"/>
    <p:sldId id="288" r:id="rId27"/>
    <p:sldId id="313" r:id="rId28"/>
    <p:sldId id="315" r:id="rId29"/>
    <p:sldId id="289" r:id="rId30"/>
    <p:sldId id="314" r:id="rId31"/>
    <p:sldId id="290" r:id="rId32"/>
    <p:sldId id="316" r:id="rId33"/>
    <p:sldId id="270" r:id="rId34"/>
    <p:sldId id="271" r:id="rId35"/>
    <p:sldId id="278" r:id="rId36"/>
    <p:sldId id="307" r:id="rId37"/>
    <p:sldId id="272" r:id="rId38"/>
    <p:sldId id="273" r:id="rId39"/>
    <p:sldId id="282" r:id="rId40"/>
    <p:sldId id="286" r:id="rId41"/>
    <p:sldId id="283" r:id="rId42"/>
    <p:sldId id="296" r:id="rId43"/>
    <p:sldId id="284" r:id="rId44"/>
    <p:sldId id="285" r:id="rId45"/>
    <p:sldId id="298" r:id="rId46"/>
    <p:sldId id="299" r:id="rId47"/>
    <p:sldId id="257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chemeClr val="accent3">
                <a:lumMod val="40000"/>
                <a:lumOff val="60000"/>
              </a:schemeClr>
            </a:gs>
            <a:gs pos="100000">
              <a:schemeClr val="accent2">
                <a:lumMod val="40000"/>
                <a:lumOff val="60000"/>
              </a:schemeClr>
            </a:gs>
            <a:gs pos="100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71EF7-5AA3-4473-92C7-D166802E3628}" type="datetimeFigureOut">
              <a:rPr lang="ru-RU" smtClean="0"/>
              <a:pPr/>
              <a:t>19.03.2020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CE271-904B-4AA3-917D-71F7879C3D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dentist.by.ru/toppage12.htm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4" Type="http://schemas.openxmlformats.org/officeDocument/2006/relationships/hyperlink" Target="http://www.dentaltechnic.info/index.php/obshie-voprosy/52-%C3%83%E3%86%83%C3%A3%E3%86%86%E3%86%91%C3%83%C2%A4%C3%A3%E3%86%86%E3%86%82%C3%A3%E3%86%86%E3%86%84undamentalnye-vopros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metallokeramika/54-obshee_voprosy_metalokeramiki/109-ortopedicheskoe_lechenie_s_primeneniem_metallokeramicheskih_protezov_pri_patologicheskoj_stiraemosti_tverdyh_tkanej_zubov" TargetMode="External"/><Relationship Id="rId2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dentaltechnic.info/index.php/metallokeramika/bazisnayatehnikaizgotovleniya/246-bazisnayatehnikaposlojnogomodelirovaniyakeramicheskogopokrytiy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7" Type="http://schemas.openxmlformats.org/officeDocument/2006/relationships/image" Target="../media/image58.jpeg"/><Relationship Id="rId2" Type="http://schemas.openxmlformats.org/officeDocument/2006/relationships/hyperlink" Target="http://www.dentaltechnic.info/index.php/kombinirovanye-protezy/42-laboratornye_etapy/79-cel_nolitye_kul_tevye_shtiftovye_vkladk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hyperlink" Target="http://www.dentaltechnic.info/index.php/obshie-voprosy/52-%C3%83%C3%A3undamentalnye-voprosy/99-anatomiya-zubov-cheloveka-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://www.dentaltechnic.info/index.php/byugelnye-protezy?start=77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7" Type="http://schemas.openxmlformats.org/officeDocument/2006/relationships/image" Target="../media/image76.jpeg"/><Relationship Id="rId2" Type="http://schemas.openxmlformats.org/officeDocument/2006/relationships/hyperlink" Target="http://www.dentaltechnic.info/index.php/metallokeramika/bazisnayatehnikaizgotovleniya/246-bazisnayatehnikaposlojnogomodelirovaniyakeramicheskogopokrytiy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jpeg"/><Relationship Id="rId5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4" Type="http://schemas.openxmlformats.org/officeDocument/2006/relationships/hyperlink" Target="http://www.dentaltechnic.info/index.php/byugelnye-protezy?start=77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gif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ntaltechnic.info/index.php/obshie-voprosy/52-%C3%83%C3%A3undamentalnye-voprosy/99-anatomiya-zubov-cheloveka-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www.dentaltechnic.info/index.php/metallokeramika/54-obshee-voprosy-metalokeramiki/108-ortopedicheskoe-lechenie-s-primeneniem-metallokeramicheskih-protezov-pri-zubochelyustnyh-anomaliyah-i-de%C3%83%E3%86%91%C3%A3%E3%86%86%E3%86%84ormaciyah-zubnyh-ry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dentaltechnic.info/index.php/obshie-voprosy/52-%C3%83%C3%A3undamentalnye-voprosy/99-anatomiya-zubov-cheloveka-" TargetMode="External"/><Relationship Id="rId4" Type="http://schemas.openxmlformats.org/officeDocument/2006/relationships/hyperlink" Target="http://www.dentaltechnic.info/index.php/metallokeramika/bazisnayatehnikaizgotovleniya/246-bazisnayatehnikaposlojnogomodelirovaniyakeramicheskogopokrytiy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</a:rPr>
              <a:t>Анатомия временных, постоянных зубов. Зубные ряды. Зубные дуги.</a:t>
            </a:r>
            <a:endParaRPr lang="ru-RU" b="1" dirty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488" y="1928802"/>
            <a:ext cx="6000792" cy="150019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Факторы обеспечивающие устойчивость зубов (межзубные контакты, круговые и межзубные связки, наклон зубов, расположение корней) Понятие о пародонте.</a:t>
            </a:r>
            <a:endParaRPr lang="ru-RU" sz="2400" b="1" dirty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Georgia" pitchFamily="18" charset="0"/>
            </a:endParaRPr>
          </a:p>
        </p:txBody>
      </p:sp>
      <p:pic>
        <p:nvPicPr>
          <p:cNvPr id="4098" name="Picture 2" descr="http://im0-tub-ru.yandex.net/i?id=149854665-5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2199814" cy="22145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100" name="Picture 4" descr="http://im0-tub-ru.yandex.net/i?id=430668729-0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4225" y="3284984"/>
            <a:ext cx="5292586" cy="32403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medical.odaily.info/media/_articles/o_97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4000504"/>
            <a:ext cx="2714644" cy="2660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пульпа з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2446" cy="40324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677656"/>
            <a:ext cx="4762500" cy="406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480428" y="6176247"/>
            <a:ext cx="144016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971600" y="3861048"/>
            <a:ext cx="3024336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796136" y="4221088"/>
            <a:ext cx="216024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58852" y="0"/>
            <a:ext cx="87868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Внутри зуба имеется полость зуба (cavitas dentis), </a:t>
            </a:r>
            <a:r>
              <a:rPr lang="ru-RU" sz="2000" b="1" dirty="0" smtClean="0"/>
              <a:t>которая делится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коронковую часть (cavitas coronale) </a:t>
            </a:r>
          </a:p>
          <a:p>
            <a:pPr>
              <a:buFont typeface="Wingdings" pitchFamily="2" charset="2"/>
              <a:buChar char="q"/>
            </a:pPr>
            <a:r>
              <a:rPr lang="ru-RU" sz="2400" b="1" dirty="0" smtClean="0">
                <a:ln w="900" cmpd="sng">
                  <a:solidFill>
                    <a:schemeClr val="tx1">
                      <a:lumMod val="95000"/>
                      <a:lumOff val="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 канал корня зуба, или корневой канал (canalis radicis dentis),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области верхушки корень заканчивается узким апикальным (верхушечным) отверстием (foramen apices dentis).</a:t>
            </a:r>
            <a:endParaRPr lang="ru-RU" sz="2000" b="1" dirty="0">
              <a:ln w="1905"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6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и по запросу пульпа з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303" y="2348880"/>
            <a:ext cx="4081544" cy="39040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3423" y="116632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Пульпа (pulpa)</a:t>
            </a:r>
            <a:r>
              <a:rPr lang="ru-RU" dirty="0" smtClean="0">
                <a:latin typeface="Georgia" pitchFamily="18" charset="0"/>
              </a:rPr>
              <a:t> является самой чувствительной тканью зуба, состоящей из сплетения нервных волокон и кровеносных сосудов. Они проникают в зуб через отверстие, которое имеется на верхушке каждого корня. </a:t>
            </a:r>
          </a:p>
          <a:p>
            <a:r>
              <a:rPr lang="ru-RU" dirty="0" smtClean="0">
                <a:latin typeface="Georgia" pitchFamily="18" charset="0"/>
              </a:rPr>
              <a:t>Воспаление пульпы носит название </a:t>
            </a:r>
            <a:r>
              <a:rPr lang="ru-RU" b="1" u="sng" dirty="0" smtClean="0">
                <a:latin typeface="Georgia" pitchFamily="18" charset="0"/>
                <a:hlinkClick r:id="rId3"/>
              </a:rPr>
              <a:t>пульп</a:t>
            </a:r>
            <a:r>
              <a:rPr lang="ru-RU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hlinkClick r:id="rId3"/>
              </a:rPr>
              <a:t>ит</a:t>
            </a:r>
            <a:r>
              <a:rPr lang="ru-RU" dirty="0" smtClean="0">
                <a:latin typeface="Georgia" pitchFamily="18" charset="0"/>
              </a:rPr>
              <a:t>.</a:t>
            </a:r>
          </a:p>
        </p:txBody>
      </p:sp>
      <p:pic>
        <p:nvPicPr>
          <p:cNvPr id="614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225" y="2724157"/>
            <a:ext cx="3096344" cy="388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23" y="3667125"/>
            <a:ext cx="24765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Картинки по запросу пульпа зуб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161" y="188640"/>
            <a:ext cx="4248472" cy="23897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615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 descr="http://im0-tub-ru.yandex.net/i?id=216010497-56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42852"/>
            <a:ext cx="9144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Корень зуба прикрепляется к лунке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челюсти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посредством большого количества пучков соединительнотканных волокон, которые называют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связкой зуба или периодонтом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periodontium.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Периодонт играет роль внутренней надкостницы.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1785926"/>
            <a:ext cx="271464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Периодонт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прослойка соединительной ткани, расположенная между костной альвеолой и цементом. </a:t>
            </a:r>
          </a:p>
          <a:p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средней трети периодонтальной щели имеется плавное сужение, обеспечивающее физиологическую подвижность зуба при нагрузках.</a:t>
            </a:r>
            <a:endParaRPr lang="ru-RU" b="1" dirty="0"/>
          </a:p>
        </p:txBody>
      </p:sp>
      <p:pic>
        <p:nvPicPr>
          <p:cNvPr id="10242" name="Picture 2" descr="http://bone-surgery.ru/images/uploads/periodont1.1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357298"/>
            <a:ext cx="4429124" cy="5214974"/>
          </a:xfrm>
          <a:prstGeom prst="rect">
            <a:avLst/>
          </a:prstGeom>
          <a:noFill/>
        </p:spPr>
      </p:pic>
      <p:pic>
        <p:nvPicPr>
          <p:cNvPr id="10244" name="Picture 4" descr="http://www.medical-enc.ru/anatomy/img/splanchnologia/dentes-21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4286256"/>
            <a:ext cx="1997471" cy="2571744"/>
          </a:xfrm>
          <a:prstGeom prst="rect">
            <a:avLst/>
          </a:prstGeom>
          <a:noFill/>
        </p:spPr>
      </p:pic>
      <p:pic>
        <p:nvPicPr>
          <p:cNvPr id="20482" name="Picture 2" descr="http://im5-tub-ru.yandex.net/i?id=505935644-4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2637744"/>
            <a:ext cx="3038477" cy="1577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991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072594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Периодонт состоит из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трех видов</a:t>
            </a:r>
            <a:r>
              <a:rPr kumimoji="0" lang="ru-RU" sz="24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пучков коллагеновых волокон, идущих от стенки лунки к цементу.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Различают: 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Зубо - альвеолярную</a:t>
            </a:r>
            <a:endParaRPr kumimoji="0" lang="ru-RU" sz="2000" b="1" i="1" u="none" strike="noStrike" cap="none" normalizeH="0" baseline="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92D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межзубные группы пучков волокон</a:t>
            </a:r>
            <a:r>
              <a:rPr lang="ru-RU" sz="2000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393939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зубо - десневую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4" name="Рисунок 3" descr="http://www.dentaltechnic.info/anatimiya_zuba_files/anatimiya_zuba-3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214554"/>
            <a:ext cx="492922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2928934"/>
            <a:ext cx="32146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Комплекс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зубо-десневых </a:t>
            </a:r>
            <a:r>
              <a:rPr lang="ru-RU" sz="24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волокон составляет </a:t>
            </a: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циркулярную связку зуба.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78163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http://www.startsmile.ru/images/reference/417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6500858" cy="3978975"/>
          </a:xfrm>
          <a:prstGeom prst="rect">
            <a:avLst/>
          </a:prstGeom>
          <a:noFill/>
        </p:spPr>
      </p:pic>
      <p:pic>
        <p:nvPicPr>
          <p:cNvPr id="7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557" y="332655"/>
            <a:ext cx="3465898" cy="230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868345"/>
            <a:ext cx="4704355" cy="2658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08048" y="4077072"/>
            <a:ext cx="42862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Зубы, dentes, располагаются в альвеолах челюстей,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принимают участие в  механической обработке пищи,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артикуляции речи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выполняют эстетическую функцию.</a:t>
            </a:r>
            <a:endParaRPr lang="ru-RU" sz="2000" b="1" dirty="0" smtClean="0"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4426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im0-tub-ru.yandex.net/i?id=33078827-68-72&amp;n=21"/>
          <p:cNvPicPr>
            <a:picLocks noChangeAspect="1" noChangeArrowheads="1"/>
          </p:cNvPicPr>
          <p:nvPr/>
        </p:nvPicPr>
        <p:blipFill rotWithShape="1">
          <a:blip r:embed="rId2"/>
          <a:srcRect t="-1626" b="10593"/>
          <a:stretch/>
        </p:blipFill>
        <p:spPr bwMode="auto">
          <a:xfrm>
            <a:off x="6102677" y="260648"/>
            <a:ext cx="3041321" cy="2016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62281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У человека зубы меняются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один раз.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Зубы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сменного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прикуса называют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временными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 Прорезывание их начинается на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Georgia" pitchFamily="18" charset="0"/>
                <a:ea typeface="Times New Roman" pitchFamily="18" charset="0"/>
                <a:cs typeface="Tahoma" pitchFamily="34" charset="0"/>
              </a:rPr>
              <a:t>6 - 7-м месяце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жизни и заканчивается к </a:t>
            </a:r>
            <a:r>
              <a:rPr kumimoji="0" lang="ru-RU" sz="28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2,5 - 3 годам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Times New Roman" pitchFamily="18" charset="0"/>
                <a:cs typeface="Tahoma" pitchFamily="34" charset="0"/>
              </a:rPr>
              <a:t>.</a:t>
            </a:r>
          </a:p>
        </p:txBody>
      </p:sp>
      <p:pic>
        <p:nvPicPr>
          <p:cNvPr id="2051" name="Picture 3" descr="http://www.allmoldova.com/uimg/felluci/felluci200412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36" y="1543493"/>
            <a:ext cx="3931658" cy="24288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4572008"/>
            <a:ext cx="450059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В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5 - 6-летнем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возрасте начинают прорезываться зубы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постоянного прикуса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(dentes permanenetes), и к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13 годам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временные зубы полностью заменяются постоянными.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http://mamyideti.com/wp-content/uploads/2012/03/954a97ec87daec2cbbae0a4e1f5821e9-400x3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904" y="1988840"/>
            <a:ext cx="2835706" cy="2786081"/>
          </a:xfrm>
          <a:prstGeom prst="rect">
            <a:avLst/>
          </a:prstGeom>
          <a:noFill/>
        </p:spPr>
      </p:pic>
      <p:pic>
        <p:nvPicPr>
          <p:cNvPr id="2055" name="Picture 7" descr="http://s.primamedia.ru/f/big/146/1457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3542" y="4429132"/>
            <a:ext cx="3640457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Количество временных и постоянных зубов неодинаково: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во временном прикусе всего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20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зубов.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Анатомическая формула зубов временного прикуса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Tahoma" pitchFamily="34" charset="0"/>
              </a:rPr>
              <a:t>2.1.2</a:t>
            </a: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, т. е. на каждой стороне как верхней, так и нижней челюстей имеются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2 резца,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92D05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1 клык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  <a:ea typeface="Times New Roman" pitchFamily="18" charset="0"/>
                <a:cs typeface="Tahoma" pitchFamily="34" charset="0"/>
              </a:rPr>
              <a:t>2 моляра.</a:t>
            </a:r>
            <a:r>
              <a:rPr lang="ru-RU" sz="2400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B050"/>
                </a:solidFill>
                <a:latin typeface="Georgia" pitchFamily="18" charset="0"/>
              </a:rPr>
              <a:t> </a:t>
            </a:r>
            <a:endParaRPr lang="ru-RU" sz="2400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24578" name="Picture 2" descr="http://www.stomport.ru/res/data/fckeditor/%D0%92%D1%80%D0%B5%D0%BC%D0%B5%D0%BD%D0%BD%D1%8B%D0%B5%20%D0%B7%D1%83%D0%B1%D1%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785926"/>
            <a:ext cx="5357821" cy="471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80" name="Picture 4" descr="http://im0-tub-ru.yandex.net/i?id=364901871-2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3000372"/>
            <a:ext cx="3900561" cy="258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264320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В постоянном прикусе 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32</a:t>
            </a:r>
            <a:r>
              <a:rPr lang="ru-RU" sz="2000" dirty="0" smtClean="0">
                <a:latin typeface="Georgia" pitchFamily="18" charset="0"/>
              </a:rPr>
              <a:t> зуба.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Georgia" pitchFamily="18" charset="0"/>
              </a:rPr>
              <a:t>Их анатомическая формула</a:t>
            </a:r>
            <a:r>
              <a:rPr lang="ru-RU" sz="2400" dirty="0" smtClean="0">
                <a:latin typeface="Georgia" pitchFamily="18" charset="0"/>
              </a:rPr>
              <a:t>: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2.1.2.3,</a:t>
            </a:r>
            <a:endParaRPr lang="ru-RU" sz="2400" dirty="0" smtClean="0">
              <a:latin typeface="Georgia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2 резца,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92D050"/>
                </a:solidFill>
                <a:latin typeface="Georgia" pitchFamily="18" charset="0"/>
              </a:rPr>
              <a:t>1 клык,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Georgia" pitchFamily="18" charset="0"/>
              </a:rPr>
              <a:t>2 премоляра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itchFamily="18" charset="0"/>
              </a:rPr>
              <a:t>3 моляра</a:t>
            </a:r>
            <a:r>
              <a:rPr lang="ru-RU" sz="2400" dirty="0" smtClean="0">
                <a:latin typeface="Georgia" pitchFamily="18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Georgia" pitchFamily="18" charset="0"/>
                <a:ea typeface="Times New Roman" pitchFamily="18" charset="0"/>
                <a:cs typeface="Tahoma" pitchFamily="34" charset="0"/>
              </a:rPr>
              <a:t> на каждой стороне как верхней, так и нижней челюстей.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19458" name="Picture 2" descr="http://www.minclinic.ru/pics/stomat/stomat_anatomi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326" y="0"/>
            <a:ext cx="6254674" cy="685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928926" y="3212976"/>
            <a:ext cx="6215074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функции зуб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89415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0" y="1301697"/>
            <a:ext cx="30243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4889140"/>
            <a:ext cx="3024336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715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dental-tribune.com/uploads/images/9965a39866901559ee5598ca90c7fd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10"/>
            <a:ext cx="5695950" cy="33718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611" y="1556792"/>
            <a:ext cx="42862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860619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 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  <a:hlinkClick r:id="rId4"/>
              </a:rPr>
              <a:t>стоматологии</a:t>
            </a: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используются термины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клиническая коронка и клинический корень. </a:t>
            </a:r>
          </a:p>
          <a:p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Клинической коронкой называют участок зуба, выступающий над десной.</a:t>
            </a:r>
          </a:p>
          <a:p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Клиническая коронка с возрастом вследствие атрофии </a:t>
            </a:r>
            <a:r>
              <a:rPr lang="ru-RU" sz="2000" b="1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  <a:hlinkClick r:id="rId5"/>
              </a:rPr>
              <a:t>десны</a:t>
            </a:r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увеличивается,</a:t>
            </a:r>
          </a:p>
          <a:p>
            <a:r>
              <a:rPr lang="ru-RU" sz="2000" b="1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а клинический корень уменьшается.</a:t>
            </a:r>
            <a:r>
              <a:rPr lang="ru-RU" sz="2000" b="1" dirty="0" smtClean="0">
                <a:latin typeface="Georgia" pitchFamily="18" charset="0"/>
                <a:cs typeface="Arial" pitchFamily="34" charset="0"/>
              </a:rPr>
              <a:t> </a:t>
            </a:r>
            <a:endParaRPr lang="ru-RU" sz="20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1638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571500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Зуб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— 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это орган, который имеет характерную форму и строение, занимает определенное 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  <a:hlinkClick r:id="rId2"/>
              </a:rPr>
              <a:t>положение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 в зубном ряду,   построен из специальных 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  <a:hlinkClick r:id="rId3"/>
              </a:rPr>
              <a:t>тканей</a:t>
            </a: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имеет собственный нервный аппарат,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кровеносные и лимфатические сосуды.</a:t>
            </a:r>
            <a:endParaRPr kumimoji="0" lang="ru-RU" sz="20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2770" name="Picture 2" descr="http://medobook.ru/_ld/33/549585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2518530" cy="3786190"/>
          </a:xfrm>
          <a:prstGeom prst="rect">
            <a:avLst/>
          </a:prstGeom>
          <a:noFill/>
        </p:spPr>
      </p:pic>
      <p:pic>
        <p:nvPicPr>
          <p:cNvPr id="38916" name="Picture 4" descr="http://img.webmd.com/dtmcms/live/webmd/consumer_assets/site_images/media/medical/hw/h9991654_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000500"/>
            <a:ext cx="4381500" cy="2857500"/>
          </a:xfrm>
          <a:prstGeom prst="rect">
            <a:avLst/>
          </a:prstGeom>
          <a:noFill/>
        </p:spPr>
      </p:pic>
      <p:pic>
        <p:nvPicPr>
          <p:cNvPr id="38914" name="Picture 2" descr="http://bio14.ucoz.ru/_ph/3/2/28568118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6136" y="-1"/>
            <a:ext cx="3076411" cy="49780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7861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У молодых людей часть </a:t>
            </a:r>
            <a:r>
              <a:rPr lang="ru-RU" sz="2400" b="1" dirty="0" smtClean="0">
                <a:hlinkClick r:id="rId2"/>
              </a:rPr>
              <a:t>коронки</a:t>
            </a:r>
            <a:r>
              <a:rPr lang="ru-RU" sz="2400" b="1" dirty="0" smtClean="0"/>
              <a:t> прикрыта десной, поэтому клиническая коронка меньше анатомической. У старых и пожилых людей нередко над десной возвышается не только коронка, но и шейка зуба.</a:t>
            </a:r>
            <a:endParaRPr lang="ru-RU" sz="2400" b="1" dirty="0"/>
          </a:p>
        </p:txBody>
      </p:sp>
      <p:pic>
        <p:nvPicPr>
          <p:cNvPr id="50178" name="Picture 2" descr="http://prozubki.com/uploads/37706049c0b56d336b9ffe979e0307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87641"/>
            <a:ext cx="4643438" cy="3470359"/>
          </a:xfrm>
          <a:prstGeom prst="rect">
            <a:avLst/>
          </a:prstGeom>
          <a:noFill/>
        </p:spPr>
      </p:pic>
      <p:pic>
        <p:nvPicPr>
          <p:cNvPr id="50180" name="Picture 4" descr="http://www.za-nowak.de/inhalt/paradontologie/leist_paro_gr_nowak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81500" y="0"/>
            <a:ext cx="4762500" cy="476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86314" y="5072074"/>
            <a:ext cx="3143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В этих случаях клиническая коронка больше анатомической. </a:t>
            </a:r>
            <a:endParaRPr lang="ru-RU" sz="2000" b="1" dirty="0">
              <a:latin typeface="Georgia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715404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Поверхности зуба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Закрытая поверхность (смыкания), fades occlusalis, обращена к зубам противоположной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челюсти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Она имеется у моляров и премоляров.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поверхности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 также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жевательными поверхностями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fades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masticatoria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, или жевательным краем,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margo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masticatorius</a:t>
            </a:r>
            <a:r>
              <a:rPr lang="ru-RU" sz="20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Резцы и клыки на концах образуют </a:t>
            </a:r>
            <a:r>
              <a:rPr lang="ru-RU" sz="2400" b="1" i="1" u="sng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режущий край</a:t>
            </a:r>
            <a:r>
              <a:rPr lang="ru-RU" sz="20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 err="1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margo</a:t>
            </a:r>
            <a:r>
              <a:rPr lang="ru-RU" sz="20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indsalis</a:t>
            </a:r>
            <a:r>
              <a:rPr lang="ru-RU" sz="2000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foto.sibmama.ru/albums/userpics/10746/righ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5715000" cy="2933701"/>
          </a:xfrm>
          <a:prstGeom prst="rect">
            <a:avLst/>
          </a:prstGeom>
          <a:noFill/>
        </p:spPr>
      </p:pic>
      <p:pic>
        <p:nvPicPr>
          <p:cNvPr id="27650" name="Picture 2" descr="Схема бруксизма с участием резцов и клыков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04275" y="4286256"/>
            <a:ext cx="3339725" cy="242889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91"/>
            <a:ext cx="421484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Вестибулярная (лицевая) поверхность,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fades </a:t>
            </a:r>
            <a:r>
              <a:rPr lang="ru-RU" b="1" dirty="0" err="1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vestibularis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, ориентирована в преддверие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полости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рта.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передних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зубов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соприкасающихся с губами, эта поверхность может называться губной, fades </a:t>
            </a:r>
            <a:r>
              <a:rPr lang="ru-RU" b="1" dirty="0" err="1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labialis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 у задних, прилежащих к щеке, </a:t>
            </a:r>
            <a:r>
              <a:rPr lang="ru-RU" b="1" dirty="0" smtClean="0">
                <a:solidFill>
                  <a:srgbClr val="393939"/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щечной, fades </a:t>
            </a:r>
            <a:r>
              <a:rPr lang="ru-RU" b="1" dirty="0" err="1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buccalis</a:t>
            </a:r>
            <a:r>
              <a:rPr lang="ru-RU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 descr="http://medbe.ru/upload/medialibrary/a07/ewhrmuznpkpdjlyvmlssnd,%20khlvtwko%20gp%20knhxhh%20lwsbzbm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071810"/>
            <a:ext cx="5296461" cy="3357562"/>
          </a:xfrm>
          <a:prstGeom prst="rect">
            <a:avLst/>
          </a:prstGeom>
          <a:noFill/>
        </p:spPr>
      </p:pic>
      <p:pic>
        <p:nvPicPr>
          <p:cNvPr id="26626" name="Picture 2" descr="http://s017.radikal.ru/i441/1111/49/b424b7407d9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4294" y="3500438"/>
            <a:ext cx="3499706" cy="2258258"/>
          </a:xfrm>
          <a:prstGeom prst="rect">
            <a:avLst/>
          </a:prstGeom>
          <a:noFill/>
        </p:spPr>
      </p:pic>
      <p:pic>
        <p:nvPicPr>
          <p:cNvPr id="6" name="Picture 2" descr="http://i.kuponator.ru/images/big/17786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00530" y="0"/>
            <a:ext cx="4643470" cy="288539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nfo.ua/images/anatomy/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204474"/>
            <a:ext cx="3000396" cy="3649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307776"/>
            <a:ext cx="914400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Лингвальная (язычная) поверхность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factes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lingualis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обращена в полость рта к языку.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Так же называются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поверхности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корня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стенка лунки, направленные в собственно полость рта.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Контактная поверхность,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fades contactus, прилежит к соседним зубам. При этом различают медиальную поверхность,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fades medialis,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расположенную ближе к середине зубной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дуги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и дистальную, </a:t>
            </a: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fades distalis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расположенную ближе к краю зубной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дуги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Данные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поверхности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также называют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апроксимальными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,/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aproximales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4" name="Picture 4" descr="http://moytext.ru/pars_docs/refs/668/d-667924/667924_html_m2c48c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4005064"/>
            <a:ext cx="3152775" cy="25622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766" b="23123"/>
          <a:stretch/>
        </p:blipFill>
        <p:spPr bwMode="auto">
          <a:xfrm>
            <a:off x="6261030" y="3429000"/>
            <a:ext cx="2542328" cy="14519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anatate.md/data/pic/articles/843/26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2726598"/>
            <a:ext cx="7204055" cy="4131402"/>
          </a:xfrm>
          <a:prstGeom prst="rect">
            <a:avLst/>
          </a:prstGeom>
          <a:noFill/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37401"/>
            <a:ext cx="925252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Соприкасающиеся один с другим зубы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верхней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нижней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челюстей называются </a:t>
            </a: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зубами - антагонистами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Как правило, каждый зуб имеет по два антагониста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главный и добавочный.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Исключение составляют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медиальный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нижний резец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3-й верхний моляр,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имеющие обычно по одному антагонисту. Одноименные зубы правой и левой сторон именуются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антимерами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5589240"/>
          </a:xfrm>
        </p:spPr>
        <p:txBody>
          <a:bodyPr/>
          <a:lstStyle/>
          <a:p>
            <a:pPr eaLnBrk="1" hangingPunct="1"/>
            <a:r>
              <a:rPr lang="ru-RU" b="1" dirty="0" smtClean="0"/>
              <a:t>Для удобства записи результата осмотра зубов применяются специальные схемы  (</a:t>
            </a:r>
            <a:r>
              <a:rPr lang="ru-RU" b="1" dirty="0" smtClean="0">
                <a:solidFill>
                  <a:srgbClr val="FF0000"/>
                </a:solidFill>
              </a:rPr>
              <a:t>Зубная формула</a:t>
            </a:r>
            <a:r>
              <a:rPr lang="ru-RU" b="1" dirty="0" smtClean="0"/>
              <a:t>).</a:t>
            </a:r>
          </a:p>
          <a:p>
            <a:pPr eaLnBrk="1" hangingPunct="1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постоянные зубы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обозначаются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арабскими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dirty="0" smtClean="0"/>
              <a:t>цифрами (1, 2, 3,…), </a:t>
            </a:r>
          </a:p>
          <a:p>
            <a:pPr eaLnBrk="1" hangingPunct="1"/>
            <a:r>
              <a:rPr lang="ru-RU" b="1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 </a:t>
            </a:r>
            <a:r>
              <a:rPr lang="ru-RU" b="1" i="1" u="sng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молочные римскими (</a:t>
            </a:r>
            <a:r>
              <a:rPr lang="en-US" b="1" i="1" u="sng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I, II, III </a:t>
            </a:r>
            <a:r>
              <a:rPr lang="ru-RU" b="1" i="1" u="sng" dirty="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…)</a:t>
            </a:r>
            <a:r>
              <a:rPr lang="ru-RU" dirty="0" smtClean="0">
                <a:ln>
                  <a:solidFill>
                    <a:srgbClr val="002060"/>
                  </a:solidFill>
                </a:ln>
              </a:rPr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dirty="0" smtClean="0">
                <a:ln>
                  <a:solidFill>
                    <a:srgbClr val="002060"/>
                  </a:solidFill>
                </a:ln>
              </a:rPr>
              <a:t>Пример: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583544"/>
              </p:ext>
            </p:extLst>
          </p:nvPr>
        </p:nvGraphicFramePr>
        <p:xfrm>
          <a:off x="395536" y="3933056"/>
          <a:ext cx="8463884" cy="14801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942"/>
                <a:gridCol w="4231942"/>
              </a:tblGrid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all" spc="0" normalizeH="0" baseline="0" dirty="0" smtClean="0">
                          <a:ln w="9000" cmpd="sng">
                            <a:solidFill>
                              <a:srgbClr val="C0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Verdana" pitchFamily="34" charset="0"/>
                        </a:rPr>
                        <a:t>Верхняя челюсть справа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9000">
                          <a:srgbClr val="92D050">
                            <a:alpha val="85000"/>
                          </a:srgb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all" spc="0" normalizeH="0" baseline="0" dirty="0" smtClean="0">
                          <a:ln w="9000" cmpd="sng">
                            <a:solidFill>
                              <a:srgbClr val="C00000"/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Verdana" pitchFamily="34" charset="0"/>
                        </a:rPr>
                        <a:t>Верхняя челюсть слева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9000">
                          <a:srgbClr val="92D050">
                            <a:alpha val="85000"/>
                          </a:srgb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  <a:tr h="8400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all" spc="0" normalizeH="0" baseline="0" dirty="0" smtClean="0">
                          <a:ln w="9000" cmpd="sng">
                            <a:solidFill>
                              <a:srgbClr val="C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Verdana" pitchFamily="34" charset="0"/>
                        </a:rPr>
                        <a:t>Нижняя челюсть справа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9000">
                          <a:srgbClr val="92D050">
                            <a:alpha val="85000"/>
                          </a:srgb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all" spc="0" normalizeH="0" baseline="0" dirty="0" smtClean="0">
                          <a:ln w="9000" cmpd="sng">
                            <a:solidFill>
                              <a:srgbClr val="C00000"/>
                            </a:solidFill>
                            <a:prstDash val="solid"/>
                          </a:ln>
                          <a:solidFill>
                            <a:srgbClr val="C00000"/>
                          </a:solidFill>
                          <a:effectLst>
                            <a:reflection blurRad="12700" stA="28000" endPos="45000" dist="1000" dir="5400000" sy="-100000" algn="bl" rotWithShape="0"/>
                          </a:effectLst>
                          <a:latin typeface="Verdana" pitchFamily="34" charset="0"/>
                        </a:rPr>
                        <a:t>Нижняя челюсть слева</a:t>
                      </a:r>
                    </a:p>
                    <a:p>
                      <a:pPr algn="ctr"/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39000">
                          <a:srgbClr val="92D050">
                            <a:alpha val="85000"/>
                          </a:srgbClr>
                        </a:gs>
                        <a:gs pos="100000">
                          <a:schemeClr val="accent6">
                            <a:lumMod val="60000"/>
                            <a:lumOff val="40000"/>
                          </a:schemeClr>
                        </a:gs>
                      </a:gsLst>
                      <a:path path="circle">
                        <a:fillToRect l="100000" t="100000"/>
                      </a:path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50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03240150"/>
              </p:ext>
            </p:extLst>
          </p:nvPr>
        </p:nvGraphicFramePr>
        <p:xfrm>
          <a:off x="539552" y="1071546"/>
          <a:ext cx="7318571" cy="1485900"/>
        </p:xfrm>
        <a:graphic>
          <a:graphicData uri="http://schemas.openxmlformats.org/drawingml/2006/table">
            <a:tbl>
              <a:tblPr/>
              <a:tblGrid>
                <a:gridCol w="3675763"/>
                <a:gridCol w="3642808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Верхняя челюсть справа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                 8 7 6 5 4 3 2 1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Верхняя челюсть слева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 1 2 3 4 5 6 7 8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                 8 7 6 5 4 3 2 1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Нижняя челюсть справа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</a:rPr>
                        <a:t>      1 2 3 4 5 6 7 8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Нижняя челюсть слева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ECE7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188640"/>
            <a:ext cx="525836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cs typeface="+mn-cs"/>
              </a:rPr>
              <a:t>Постоянный прикус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086450" cy="407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486650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1663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Молочный (временный) </a:t>
            </a:r>
            <a:r>
              <a:rPr lang="ru-RU" sz="2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прикус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18" y="2680246"/>
            <a:ext cx="9006189" cy="3557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46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32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2060"/>
                </a:solidFill>
              </a:rPr>
              <a:t>Широкое применение получило обозначение, когда обозначается квадрат и номер зуба 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ru-RU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квадрант       </a:t>
            </a:r>
            <a:r>
              <a:rPr lang="en-US" sz="4000" u="sng" dirty="0" smtClean="0"/>
              <a:t>I</a:t>
            </a:r>
            <a:r>
              <a:rPr lang="ru-RU" sz="4000" u="sng" dirty="0" smtClean="0"/>
              <a:t>       </a:t>
            </a:r>
            <a:r>
              <a:rPr lang="ru-RU" sz="4000" b="1" u="sng" dirty="0">
                <a:solidFill>
                  <a:schemeClr val="accent4">
                    <a:lumMod val="75000"/>
                  </a:schemeClr>
                </a:solidFill>
              </a:rPr>
              <a:t>2  квадрант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/>
              <a:t>      </a:t>
            </a:r>
            <a:r>
              <a:rPr lang="ru-RU" sz="4000" dirty="0" smtClean="0"/>
              <a:t>  </a:t>
            </a:r>
            <a:r>
              <a:rPr lang="ru-RU" sz="4000" b="1" dirty="0" smtClean="0">
                <a:ln w="190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 квадрант       </a:t>
            </a:r>
            <a:r>
              <a:rPr lang="en-US" sz="4000" dirty="0" smtClean="0"/>
              <a:t>I      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3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</a:rPr>
              <a:t>квадрант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4037" y="2511573"/>
            <a:ext cx="6559454" cy="4355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270892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78735" y="3013727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515719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97635" y="4689259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89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+mn-lt"/>
                <a:cs typeface="+mn-cs"/>
              </a:rPr>
              <a:t>Формула </a:t>
            </a:r>
            <a:r>
              <a:rPr lang="ru-RU" sz="2400" b="1" dirty="0">
                <a:latin typeface="+mn-lt"/>
                <a:cs typeface="+mn-cs"/>
              </a:rPr>
              <a:t>постоянных зубов выглядит  так </a:t>
            </a:r>
            <a:r>
              <a:rPr lang="ru-RU" sz="2400" b="1" dirty="0" smtClean="0">
                <a:latin typeface="+mn-lt"/>
                <a:cs typeface="+mn-cs"/>
              </a:rPr>
              <a:t>:</a:t>
            </a:r>
            <a:endParaRPr lang="ru-RU" sz="2400" b="1" dirty="0">
              <a:latin typeface="+mn-lt"/>
              <a:cs typeface="+mn-cs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18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17 16 15 14 13 12 11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21 </a:t>
            </a:r>
            <a:r>
              <a:rPr lang="ru-RU" sz="3200" b="1" dirty="0">
                <a:solidFill>
                  <a:schemeClr val="accent4">
                    <a:lumMod val="75000"/>
                  </a:schemeClr>
                </a:solidFill>
                <a:latin typeface="+mn-lt"/>
                <a:cs typeface="+mn-cs"/>
              </a:rPr>
              <a:t>22 23 24 25 26 27 28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48 47 46 45 44 43 42 41  </a:t>
            </a:r>
            <a:r>
              <a:rPr lang="ru-RU" sz="32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   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31 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32 33 34 35 36 37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38</a:t>
            </a:r>
          </a:p>
        </p:txBody>
      </p:sp>
      <p:pic>
        <p:nvPicPr>
          <p:cNvPr id="6148" name="Picture 4" descr="Картинки по запросу &quot;зубная формула&quot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8" r="15409" b="7442"/>
          <a:stretch/>
        </p:blipFill>
        <p:spPr bwMode="auto">
          <a:xfrm>
            <a:off x="5381920" y="1446550"/>
            <a:ext cx="3060000" cy="49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1628800"/>
            <a:ext cx="46085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defRPr/>
            </a:pPr>
            <a:r>
              <a:rPr lang="ru-RU" b="1" dirty="0">
                <a:solidFill>
                  <a:prstClr val="black"/>
                </a:solidFill>
              </a:rPr>
              <a:t>Пример : </a:t>
            </a:r>
          </a:p>
          <a:p>
            <a:pPr marL="457200" lvl="0" indent="-457200">
              <a:defRPr/>
            </a:pPr>
            <a:r>
              <a:rPr lang="ru-RU" b="1" dirty="0">
                <a:solidFill>
                  <a:prstClr val="black"/>
                </a:solidFill>
              </a:rPr>
              <a:t>        11 – центральный резец верхней челюсти справа, </a:t>
            </a:r>
          </a:p>
          <a:p>
            <a:pPr marL="457200" lvl="0" indent="-457200">
              <a:defRPr/>
            </a:pPr>
            <a:r>
              <a:rPr lang="ru-RU" b="1" dirty="0">
                <a:solidFill>
                  <a:prstClr val="black"/>
                </a:solidFill>
              </a:rPr>
              <a:t>        44 – первый премоляр нижней челюсти справа</a:t>
            </a:r>
          </a:p>
        </p:txBody>
      </p:sp>
      <p:pic>
        <p:nvPicPr>
          <p:cNvPr id="6150" name="Picture 6" descr="Картинки по запросу &quot;зубная формула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06128"/>
            <a:ext cx="333375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387" y="155976"/>
            <a:ext cx="3421868" cy="21785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5328867" cy="206210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339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Основная функция зубов – жевание, а так же эстетика, и участие в речи.</a:t>
            </a:r>
            <a:endParaRPr lang="fr-FR" sz="32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3399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9218" name="Picture 2" descr="Картинки по запросу красивые зу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2136" y="2303252"/>
            <a:ext cx="5006319" cy="332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красивые зуб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Похоже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68" y="4509120"/>
            <a:ext cx="3986622" cy="216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543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77"/>
            <a:ext cx="6909332" cy="4292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Картинки по запросу &quot;зубы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54471"/>
            <a:ext cx="3353068" cy="22516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7643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8958"/>
            <a:ext cx="3139060" cy="245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0" y="142852"/>
            <a:ext cx="8929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Формула молочных 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58000" dir="5400000" sy="-100000" algn="bl" rotWithShape="0"/>
                </a:effectLst>
              </a:rPr>
              <a:t>зубов: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reflection blurRad="6350" stA="60000" endA="900" endPos="58000" dir="5400000" sy="-100000" algn="bl" rotWithShape="0"/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0" y="785794"/>
          <a:ext cx="8286803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2104"/>
                <a:gridCol w="832104"/>
                <a:gridCol w="832104"/>
                <a:gridCol w="832104"/>
                <a:gridCol w="832104"/>
                <a:gridCol w="832104"/>
                <a:gridCol w="832104"/>
                <a:gridCol w="832104"/>
                <a:gridCol w="832104"/>
                <a:gridCol w="797867"/>
              </a:tblGrid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Верхняя челюсть справа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</a:rPr>
                        <a:t>Верхняя челюсть слева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55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51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73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74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75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Нижняя челюсть справа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Verdana" pitchFamily="34" charset="0"/>
                        </a:rPr>
                        <a:t>Нижняя челюсть слева</a:t>
                      </a:r>
                    </a:p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500" name="Прямоугольник 9"/>
          <p:cNvSpPr>
            <a:spLocks noChangeArrowheads="1"/>
          </p:cNvSpPr>
          <p:nvPr/>
        </p:nvSpPr>
        <p:spPr bwMode="auto">
          <a:xfrm>
            <a:off x="133956" y="2852936"/>
            <a:ext cx="45731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800" b="1" dirty="0"/>
              <a:t>61 </a:t>
            </a:r>
            <a:r>
              <a:rPr lang="ru-RU" sz="2000" b="1" dirty="0"/>
              <a:t>– центральный резец верхней челюсти слева, </a:t>
            </a:r>
            <a:endParaRPr lang="ru-RU" sz="2800" b="1" dirty="0"/>
          </a:p>
          <a:p>
            <a:pPr marL="457200" indent="-457200"/>
            <a:r>
              <a:rPr lang="ru-RU" sz="2800" b="1" dirty="0"/>
              <a:t>84 </a:t>
            </a:r>
            <a:r>
              <a:rPr lang="ru-RU" sz="2000" b="1" dirty="0"/>
              <a:t>– первый коренной зуб нижней челюсти справа</a:t>
            </a:r>
            <a:endParaRPr lang="ru-RU" sz="28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4024" y="2581535"/>
            <a:ext cx="4062561" cy="43048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314"/>
          <a:stretch/>
        </p:blipFill>
        <p:spPr bwMode="auto">
          <a:xfrm>
            <a:off x="4957322" y="219478"/>
            <a:ext cx="3891031" cy="256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10273"/>
          <a:stretch/>
        </p:blipFill>
        <p:spPr bwMode="auto">
          <a:xfrm>
            <a:off x="395536" y="1556792"/>
            <a:ext cx="5328592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7524" y="116632"/>
            <a:ext cx="363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Сменный прикус</a:t>
            </a:r>
            <a:endParaRPr lang="ru-RU" sz="32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91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7504" y="203016"/>
            <a:ext cx="471487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Выступающие части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коронки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зубов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образуют </a:t>
            </a:r>
            <a:r>
              <a:rPr kumimoji="0" lang="ru-RU" sz="3200" b="1" i="1" u="sng" strike="noStrike" cap="none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зубные</a:t>
            </a:r>
            <a:r>
              <a:rPr kumimoji="0" lang="ru-RU" sz="3200" b="1" i="1" u="sng" strike="noStrike" cap="none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1" u="sng" strike="noStrike" cap="none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дуги</a:t>
            </a:r>
            <a:r>
              <a:rPr kumimoji="0" lang="ru-RU" sz="3200" b="1" i="1" u="sng" strike="noStrike" cap="none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3200" b="1" i="1" u="sng" strike="noStrike" cap="none" normalizeH="0" baseline="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92D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(ряды):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верхнюю,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dentalis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superior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нижнюю,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arcus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dentalis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inferior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Обе зубные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дуги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содержат у взрослых людей по 16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зубов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Зубы верхнего и нижнего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зубных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рядов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9393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смыкании челюстей находятся между собой в определенных соотношениях.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http://krasgmu.net/_ph/7/2/6379451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214290"/>
            <a:ext cx="4114955" cy="6643710"/>
          </a:xfrm>
          <a:prstGeom prst="rect">
            <a:avLst/>
          </a:prstGeom>
          <a:noFill/>
        </p:spPr>
      </p:pic>
      <p:pic>
        <p:nvPicPr>
          <p:cNvPr id="1026" name="Picture 2" descr="Картинки по запросу ортогнатический прикус и окклюзи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49080"/>
            <a:ext cx="3672408" cy="214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Верхний ряд постоянных зубов имеет форму </a:t>
            </a:r>
            <a:r>
              <a:rPr lang="ru-RU" sz="2800" b="1" u="sng" dirty="0" smtClean="0">
                <a:solidFill>
                  <a:srgbClr val="0070C0"/>
                </a:solidFill>
              </a:rPr>
              <a:t>полуэлипса</a:t>
            </a:r>
            <a:r>
              <a:rPr lang="ru-RU" b="1" dirty="0" smtClean="0"/>
              <a:t>, нижний - </a:t>
            </a:r>
            <a:r>
              <a:rPr lang="ru-RU" sz="2400" b="1" u="sng" dirty="0" smtClean="0">
                <a:solidFill>
                  <a:srgbClr val="0070C0"/>
                </a:solidFill>
              </a:rPr>
              <a:t>параболы</a:t>
            </a:r>
            <a:r>
              <a:rPr lang="ru-RU" b="1" dirty="0" smtClean="0"/>
              <a:t>. 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этом верхний зубной ряд шире нижнего,</a:t>
            </a:r>
          </a:p>
          <a:p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результате чего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верхние резцы и клыки перекрывают одноименные зубы,</a:t>
            </a:r>
          </a:p>
          <a:p>
            <a:pPr>
              <a:buFont typeface="Arial" pitchFamily="34" charset="0"/>
              <a:buChar char="•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а щечные бугры верхних жевательных зубов находятся кнаружи от одноименных нижних.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146" name="AutoShape 2" descr="http://imglink.ru/pictures/22-07-11/6841aa01598957da599bb284102856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imglink.ru/pictures/22-07-11/6841aa01598957da599bb284102856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0" name="Picture 6" descr="http://www.vip-implant.ru/img/jaw_schem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2867025" cy="4381501"/>
          </a:xfrm>
          <a:prstGeom prst="rect">
            <a:avLst/>
          </a:prstGeom>
          <a:noFill/>
        </p:spPr>
      </p:pic>
      <p:pic>
        <p:nvPicPr>
          <p:cNvPr id="10242" name="Picture 2" descr="http://www.eurolab.ua/img/anatomy/a_44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571744"/>
            <a:ext cx="4381500" cy="405765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0927"/>
            <a:ext cx="8781252" cy="438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Коронка зуба имеет выпуклость, особенно выраженную у премоляров и моляров.</a:t>
            </a:r>
          </a:p>
          <a:p>
            <a:r>
              <a:rPr lang="ru-RU" b="1" dirty="0" smtClean="0"/>
              <a:t> Она получила название </a:t>
            </a:r>
            <a:r>
              <a:rPr lang="ru-RU" sz="2800" b="1" i="1" u="sng" dirty="0" smtClean="0">
                <a:solidFill>
                  <a:srgbClr val="0070C0"/>
                </a:solidFill>
              </a:rPr>
              <a:t>экватора зуба </a:t>
            </a:r>
            <a:r>
              <a:rPr lang="ru-RU" b="1" dirty="0" smtClean="0"/>
              <a:t>и располагается на границе верхней и сред ней трети коронки. </a:t>
            </a:r>
          </a:p>
          <a:p>
            <a:r>
              <a:rPr lang="ru-RU" b="1" dirty="0" smtClean="0"/>
              <a:t>Наличие выпуклости обеспечивает создание </a:t>
            </a:r>
            <a:r>
              <a:rPr lang="ru-RU" sz="2400" b="1" i="1" u="sng" dirty="0" smtClean="0">
                <a:solidFill>
                  <a:srgbClr val="7030A0"/>
                </a:solidFill>
              </a:rPr>
              <a:t>межзубных контактов</a:t>
            </a:r>
            <a:r>
              <a:rPr lang="ru-RU" b="1" dirty="0" smtClean="0"/>
              <a:t>, которые у резцов и клыков располагаются ближе к режущему краю, чем у премоляров и моляров.</a:t>
            </a:r>
          </a:p>
        </p:txBody>
      </p:sp>
      <p:pic>
        <p:nvPicPr>
          <p:cNvPr id="10242" name="Picture 2" descr="http://www.dentaltechnic.info/Bjuking_Stomatologicheskaja_sokrovishhnica_files/Bjuking_Stomatologicheskaja_sokrovishhnica-6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54219"/>
            <a:ext cx="4000528" cy="2587168"/>
          </a:xfrm>
          <a:prstGeom prst="rect">
            <a:avLst/>
          </a:prstGeom>
          <a:noFill/>
        </p:spPr>
      </p:pic>
      <p:pic>
        <p:nvPicPr>
          <p:cNvPr id="2050" name="Picture 2" descr="Картинки по запросу экватора зу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8908" y="1663452"/>
            <a:ext cx="3655092" cy="37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4869160"/>
            <a:ext cx="52200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результате этого между зубами создается треугольное пространство, заполненное </a:t>
            </a:r>
            <a:r>
              <a:rPr lang="ru-RU" sz="2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десневым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сосочком, который, таким образом, оказывается защищенным от пищи.</a:t>
            </a:r>
          </a:p>
        </p:txBody>
      </p:sp>
      <p:sp>
        <p:nvSpPr>
          <p:cNvPr id="5" name="Выгнутая вниз стрелка 4"/>
          <p:cNvSpPr/>
          <p:nvPr/>
        </p:nvSpPr>
        <p:spPr>
          <a:xfrm rot="14103944">
            <a:off x="2612905" y="3646988"/>
            <a:ext cx="3545407" cy="815208"/>
          </a:xfrm>
          <a:prstGeom prst="curved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Наличие плотного контакта между зубами обеспечивает единство зубного ряда, благодаря чему создается высокая функциональная устойчивость при жевании. 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100" name="Picture 4" descr="Картинки по запросу контактные пункты зубо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9" y="1789659"/>
            <a:ext cx="4086751" cy="34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dentaltechnic.info/Kopejkin_Zuboproteznaja%20tehnika_files/Kopejkin_Zuboproteznaja%20tehnika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945" y="3741368"/>
            <a:ext cx="4929190" cy="3071834"/>
          </a:xfrm>
          <a:prstGeom prst="rect">
            <a:avLst/>
          </a:prstGeom>
          <a:noFill/>
        </p:spPr>
      </p:pic>
      <p:pic>
        <p:nvPicPr>
          <p:cNvPr id="4102" name="Picture 6" descr="Картинки по запросу застревание пищи между зубам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404664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ртинки по запросу застревание пищи между зубам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532" y="1839838"/>
            <a:ext cx="8362900" cy="41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826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Значительную роль в устойчивости зубных рядов играет расположение зубов в альвеолярном отростке. </a:t>
            </a:r>
          </a:p>
          <a:p>
            <a:r>
              <a:rPr lang="ru-RU" b="1" dirty="0" smtClean="0"/>
              <a:t>Зубы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нижней</a:t>
            </a:r>
            <a:r>
              <a:rPr lang="ru-RU" b="1" dirty="0" smtClean="0"/>
              <a:t> челюсти наклонены коронками внутрь, а корнями кнаружи, коронки нижних моляров имеют наклон вперед.</a:t>
            </a:r>
          </a:p>
          <a:p>
            <a:r>
              <a:rPr lang="ru-RU" b="1" dirty="0" smtClean="0"/>
              <a:t> Выпуклость зубной дуги в сочетании с плотным контактом и внутренним наклоном коронки обеспечивает надежную фиксацию зубов нижней челюсти.</a:t>
            </a:r>
            <a:endParaRPr lang="ru-RU" dirty="0"/>
          </a:p>
        </p:txBody>
      </p:sp>
      <p:pic>
        <p:nvPicPr>
          <p:cNvPr id="5122" name="Picture 2" descr="http://www.eurolab.ua/img/st_img/11_09/anomal-prik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276872"/>
            <a:ext cx="7826843" cy="407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00109"/>
            <a:ext cx="86439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Наклон зубов </a:t>
            </a:r>
            <a:r>
              <a:rPr lang="ru-RU" sz="2800" b="1" i="1" u="sng" dirty="0" smtClean="0">
                <a:solidFill>
                  <a:schemeClr val="tx2">
                    <a:lumMod val="75000"/>
                  </a:schemeClr>
                </a:solidFill>
              </a:rPr>
              <a:t>верхней</a:t>
            </a:r>
            <a:r>
              <a:rPr lang="ru-RU" dirty="0" smtClean="0"/>
              <a:t> челюсти меньше способствует их устойчивости, так как их коронки наклонены кнаружи, а корни — внутрь.</a:t>
            </a:r>
            <a:endParaRPr lang="ru-RU" dirty="0"/>
          </a:p>
        </p:txBody>
      </p:sp>
      <p:pic>
        <p:nvPicPr>
          <p:cNvPr id="4100" name="Picture 4" descr="http://anatomy-portal.info/anat/splanchnologia/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7072330" cy="52149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8858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Пародонт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представляет собой комплекс тесно связанных между собой тканей, которые окружают зуб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.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 ним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относятся</a:t>
            </a:r>
          </a:p>
          <a:p>
            <a:pPr>
              <a:buFont typeface="Courier New" pitchFamily="49" charset="0"/>
              <a:buChar char="o"/>
            </a:pPr>
            <a:r>
              <a:rPr lang="ru-RU" sz="20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all" dirty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десна</a:t>
            </a:r>
            <a:r>
              <a:rPr lang="ru-RU" sz="2800" b="1" cap="all" dirty="0" smtClean="0">
                <a:ln w="9000" cmpd="sng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800" b="1" cap="all" dirty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кость челюсти вокруг зуба</a:t>
            </a:r>
            <a:r>
              <a:rPr lang="ru-RU" sz="2800" b="1" cap="all" dirty="0" smtClean="0">
                <a:ln w="90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,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cap="all" dirty="0" smtClean="0">
                <a:ln w="9000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связка</a:t>
            </a:r>
          </a:p>
          <a:p>
            <a:pPr>
              <a:buFont typeface="Courier New" pitchFamily="49" charset="0"/>
              <a:buChar char="o"/>
            </a:pPr>
            <a:r>
              <a:rPr lang="ru-RU" sz="2800" b="1" cap="all" dirty="0" smtClean="0">
                <a:ln w="90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цемент </a:t>
            </a:r>
            <a:r>
              <a:rPr lang="ru-RU" sz="2800" b="1" cap="all" dirty="0">
                <a:ln w="90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зуба (верхние ткани, покрывающие корень</a:t>
            </a:r>
            <a:r>
              <a:rPr lang="ru-RU" sz="2800" b="1" cap="all" dirty="0" smtClean="0">
                <a:ln w="9000" cmpd="sng">
                  <a:solidFill>
                    <a:schemeClr val="accent3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).</a:t>
            </a:r>
            <a:endParaRPr lang="ru-RU" sz="2400" b="1" cap="all" dirty="0" smtClean="0">
              <a:ln w="9000" cmpd="sng">
                <a:solidFill>
                  <a:schemeClr val="accent3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</a:p>
        </p:txBody>
      </p:sp>
      <p:pic>
        <p:nvPicPr>
          <p:cNvPr id="37890" name="Picture 2" descr="http://www.novodenta.ru/grape/upload/instance/1525215734/zu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6797888" cy="3643314"/>
          </a:xfrm>
          <a:prstGeom prst="rect">
            <a:avLst/>
          </a:prstGeom>
          <a:noFill/>
        </p:spPr>
      </p:pic>
      <p:pic>
        <p:nvPicPr>
          <p:cNvPr id="37892" name="Picture 4" descr="http://www.ardenta.ru/parodont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4396" y="2965670"/>
            <a:ext cx="3506218" cy="3678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Картинки по запросу моляры чело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52822"/>
            <a:ext cx="5150491" cy="404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клыки у челове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09" y="138614"/>
            <a:ext cx="3024336" cy="173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26064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r>
              <a:rPr lang="ru-RU" sz="2000" b="1" dirty="0" smtClean="0"/>
              <a:t>1 резцы</a:t>
            </a:r>
            <a:endParaRPr lang="ru-RU" sz="2000" b="1" dirty="0"/>
          </a:p>
        </p:txBody>
      </p:sp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2568" y="0"/>
            <a:ext cx="2880318" cy="20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85806" y="2052971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 клыки</a:t>
            </a:r>
            <a:endParaRPr lang="ru-RU" sz="2000" b="1" dirty="0"/>
          </a:p>
        </p:txBody>
      </p:sp>
      <p:pic>
        <p:nvPicPr>
          <p:cNvPr id="2056" name="Picture 8" descr="Картинки по запросу моляры челов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97152"/>
            <a:ext cx="2857500" cy="1905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445371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3 премоляры</a:t>
            </a:r>
            <a:endParaRPr lang="ru-RU" b="1" dirty="0"/>
          </a:p>
        </p:txBody>
      </p:sp>
      <p:pic>
        <p:nvPicPr>
          <p:cNvPr id="2058" name="Picture 10" descr="Картинки по запросу моляры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2813" y="4722434"/>
            <a:ext cx="2739248" cy="205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2437" y="4077072"/>
            <a:ext cx="1369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 моляры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090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4" name="Picture 6" descr="http://www.schroeerscientific.com/images/periodont-arteries-72-f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5736" y="142852"/>
            <a:ext cx="2748264" cy="212365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892971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Пародонт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окружает и удерживает зубы,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>
                  <a:solidFill>
                    <a:schemeClr val="accent3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обеспечивает их фиксацию,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>
                  <a:solidFill>
                    <a:schemeClr val="accent4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регулирует жевательную нагрузку,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>
                  <a:solidFill>
                    <a:schemeClr val="accent5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выполняет защитную и регенеративную функции.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Важно осознавать, что сложная структура пародонта делает его легко уязвимым для различного рода заболеваний.</a:t>
            </a:r>
          </a:p>
          <a:p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6027003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На сегодняшний день распространённость болезней пародонта, по данным ряда публикаций, достигает 98%. 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194" name="Picture 2" descr="http://xn--e1amdhog5a.xn--p1ai/img/stom/periodonti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19" y="2643182"/>
            <a:ext cx="3714777" cy="2916100"/>
          </a:xfrm>
          <a:prstGeom prst="rect">
            <a:avLst/>
          </a:prstGeom>
          <a:noFill/>
        </p:spPr>
      </p:pic>
      <p:pic>
        <p:nvPicPr>
          <p:cNvPr id="8196" name="Picture 4" descr="http://www.gicdent.ru/images/parodonti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643182"/>
            <a:ext cx="2057115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85720" y="928670"/>
            <a:ext cx="335758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Молочные (временные) зубы выпадающие зубы, dentes decidui, являются временными и функционируют до замены их постоянными зубами, т.е. до 13-14-летнего возраста. </a:t>
            </a:r>
            <a:endParaRPr kumimoji="0" lang="ru-RU" sz="2400" b="1" i="0" u="none" strike="noStrike" normalizeH="0" baseline="0" dirty="0" smtClean="0">
              <a:ln w="1905">
                <a:solidFill>
                  <a:schemeClr val="accent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eorgia" pitchFamily="18" charset="0"/>
              <a:cs typeface="Arial" pitchFamily="34" charset="0"/>
            </a:endParaRPr>
          </a:p>
        </p:txBody>
      </p:sp>
      <p:pic>
        <p:nvPicPr>
          <p:cNvPr id="39939" name="Picture 3" descr="http://www.avent-live.philips.ru/pics/_600_600_90_17519677655935349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7712" y="332656"/>
            <a:ext cx="3424567" cy="2214554"/>
          </a:xfrm>
          <a:prstGeom prst="rect">
            <a:avLst/>
          </a:prstGeom>
          <a:noFill/>
        </p:spPr>
      </p:pic>
      <p:pic>
        <p:nvPicPr>
          <p:cNvPr id="5" name="Picture 2" descr="http://stomatologia-rmc.narod.ru/olderfiles/1/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786058"/>
            <a:ext cx="4910160" cy="386544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www.dentart-stomat.ru/temp/s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1550" y="0"/>
            <a:ext cx="3192450" cy="40246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42675"/>
            <a:ext cx="55590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Временные зубы в основных характеристиках повторяют строение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постоянных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зубов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b="1" dirty="0" smtClean="0">
                <a:ln w="10541" cmpd="sng">
                  <a:solidFill>
                    <a:schemeClr val="tx2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соответствующих классов.</a:t>
            </a:r>
            <a:endParaRPr lang="ru-RU" sz="2400" b="1" dirty="0">
              <a:ln w="10541" cmpd="sng">
                <a:solidFill>
                  <a:schemeClr val="tx2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2230" name="Picture 6" descr="http://www.nazdor.ru/upload/articles/molochnie-zub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286000"/>
            <a:ext cx="5559024" cy="416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zub-zub.ru/uploaded/userfiles/crown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7359" y="200100"/>
            <a:ext cx="3236641" cy="140889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65882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Однако молочные зубы имеют: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меньшие размеры,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эмаль голубоватого оттенка,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корни более короткие,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 резцов и клыков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округленные,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 моляров сильно уплощенные с заостренной верхушкой.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коронка резко отграничена от 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корня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полости 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зубов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относительно большие</a:t>
            </a:r>
            <a:r>
              <a:rPr lang="ru-RU" sz="2400" b="1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img3.imgbb.ru/0/5/6/05611dc4a6266447ed9a21d58ab6e9c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958" y="3356992"/>
            <a:ext cx="4477127" cy="2963044"/>
          </a:xfrm>
          <a:prstGeom prst="rect">
            <a:avLst/>
          </a:prstGeom>
          <a:noFill/>
        </p:spPr>
      </p:pic>
      <p:pic>
        <p:nvPicPr>
          <p:cNvPr id="40962" name="Picture 2" descr="http://www.geotar-med.ru/images/product_images/popup_images/220_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9934" y="4072932"/>
            <a:ext cx="4344024" cy="25964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80724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каждой половине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челюсти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 различают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2 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резца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клык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больших коренных зуба</a:t>
            </a:r>
            <a:r>
              <a:rPr lang="ru-RU" dirty="0" smtClean="0">
                <a:solidFill>
                  <a:srgbClr val="39393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052" name="Picture 4" descr="http://www.startsmile.ru/images/articles/Detskaja_stomatologija/411_7536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85926"/>
            <a:ext cx="8926573" cy="4091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http://img1.liveinternet.ru/images/attach/c/7/96/459/96459743_teeth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891" y="1357298"/>
            <a:ext cx="9202892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214290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Сроки прорезывания молочных зубов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t.stranamam.ru/data/cache/2013sep/25/30/9567960_91798thumb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8369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Литература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Анатомия человека / Под ред. С.С.Михайлова. – М.: Медицина, 1973.- 584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 err="1"/>
              <a:t>Балин</a:t>
            </a:r>
            <a:r>
              <a:rPr lang="ru-RU" sz="1200" b="1" dirty="0"/>
              <a:t> В.Н., </a:t>
            </a:r>
            <a:r>
              <a:rPr lang="ru-RU" sz="1200" b="1" dirty="0" err="1"/>
              <a:t>Иорданишвили</a:t>
            </a:r>
            <a:r>
              <a:rPr lang="ru-RU" sz="1200" b="1" dirty="0"/>
              <a:t> А.К., Ковалевский А.М. Практическая </a:t>
            </a:r>
            <a:r>
              <a:rPr lang="ru-RU" sz="1200" b="1" dirty="0" err="1"/>
              <a:t>периодонтология</a:t>
            </a:r>
            <a:r>
              <a:rPr lang="ru-RU" sz="1200" b="1" dirty="0"/>
              <a:t>. – СПб.: Питер, 1995. - 255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Беляков Ю.А. Стоматологические проявления наследственных болезней и синдромов. - М.: Медицина, 1993. - 254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Боровский Е.В. Терапевтическая стоматология. – М.: </a:t>
            </a:r>
            <a:r>
              <a:rPr lang="ru-RU" sz="1200" b="1" dirty="0" err="1"/>
              <a:t>Техмет</a:t>
            </a:r>
            <a:r>
              <a:rPr lang="ru-RU" sz="1200" b="1" dirty="0"/>
              <a:t>, 1997. - С. 29-45.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Боровский Е.В., Грошиков М.И., Патрикеев В.К. Терапевтическая стоматология. – М.: Медицина, 1972. - 383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Бусыгина М.В. Болезни зубов и слизистой оболочки полости рта. – М.: Медицина, 1967. - 342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 err="1"/>
              <a:t>Калмин</a:t>
            </a:r>
            <a:r>
              <a:rPr lang="ru-RU" sz="1200" b="1" dirty="0"/>
              <a:t> О.В., Михайлов А.В., Степанов С.А., </a:t>
            </a:r>
            <a:r>
              <a:rPr lang="ru-RU" sz="1200" b="1" dirty="0" err="1"/>
              <a:t>Лернер</a:t>
            </a:r>
            <a:r>
              <a:rPr lang="ru-RU" sz="1200" b="1" dirty="0"/>
              <a:t> Л.А. Аномалии развития органов и частей тела человека. - Саратов: Изд-во Саратовского медицинского ун-та, 1999. - 184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Копейкин В.Н. Руководство по ортопедической стоматологии. – М.: Медицина, 1993. - 494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Кудрин И.С. Анатомия органов полости рта. – М.: Медицина, 1968. - 212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Сперанский В.С. Избранные лекции по анатомии. – Саратов: Изд-во Саратовского ун-та, 1993.- 424 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b="1" dirty="0"/>
              <a:t>(</a:t>
            </a:r>
            <a:r>
              <a:rPr lang="ru-RU" sz="1200" b="1" dirty="0" err="1"/>
              <a:t>Patten</a:t>
            </a:r>
            <a:r>
              <a:rPr lang="ru-RU" sz="1200" b="1" dirty="0"/>
              <a:t> B.M.) </a:t>
            </a:r>
            <a:r>
              <a:rPr lang="ru-RU" sz="1200" b="1" dirty="0" err="1"/>
              <a:t>Пэттен</a:t>
            </a:r>
            <a:r>
              <a:rPr lang="ru-RU" sz="1200" b="1" dirty="0"/>
              <a:t> Б.М. Эмбриология человека / Пер. с англ. – М.: </a:t>
            </a:r>
            <a:r>
              <a:rPr lang="ru-RU" sz="1200" b="1" dirty="0" err="1"/>
              <a:t>Медгиз</a:t>
            </a:r>
            <a:r>
              <a:rPr lang="ru-RU" sz="1200" b="1" dirty="0"/>
              <a:t>, 1959. – 768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Закрыть окн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585788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188883"/>
            <a:ext cx="321471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анатомические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части зуба: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1. </a:t>
            </a: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Коронка</a:t>
            </a:r>
            <a:r>
              <a:rPr lang="ru-RU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corona dentis — утолщенная часть зуба, выступающая из зубной альвеолы, покрытая эмалью. Данную часть зуба также называют анатомической коронкой.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2. </a:t>
            </a: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Шейка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collum dentis — суженная часть зуба, расположенная между коронкой и корнем.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393939"/>
              </a:solidFill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3.</a:t>
            </a:r>
            <a:r>
              <a:rPr lang="ru-RU" b="1" i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 Корень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radix dentis — часть зуба, находящаяся внутри зубной альвеолы. Корень зуба оканчивается верхушкой </a:t>
            </a:r>
            <a:r>
              <a:rPr lang="ru-RU" dirty="0" smtClean="0">
                <a:solidFill>
                  <a:srgbClr val="000000"/>
                </a:solidFill>
                <a:latin typeface="Georgia" pitchFamily="18" charset="0"/>
                <a:ea typeface="Times New Roman" pitchFamily="18" charset="0"/>
                <a:cs typeface="Arial" pitchFamily="34" charset="0"/>
                <a:hlinkClick r:id="rId3"/>
              </a:rPr>
              <a:t>корня</a:t>
            </a:r>
            <a:r>
              <a:rPr lang="ru-RU" dirty="0" smtClean="0">
                <a:solidFill>
                  <a:srgbClr val="393939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apex radicis dentis. </a:t>
            </a:r>
            <a:endParaRPr lang="ru-RU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4stoma.ru/wp-content/uploads/2012/03/hm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578184" cy="3500438"/>
          </a:xfrm>
          <a:prstGeom prst="rect">
            <a:avLst/>
          </a:prstGeom>
          <a:noFill/>
        </p:spPr>
      </p:pic>
      <p:pic>
        <p:nvPicPr>
          <p:cNvPr id="48130" name="Picture 2" descr="http://www.denta-style.ru/images/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984" y="3740629"/>
            <a:ext cx="4295768" cy="2928934"/>
          </a:xfrm>
          <a:prstGeom prst="rect">
            <a:avLst/>
          </a:prstGeom>
          <a:noFill/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256628"/>
            <a:ext cx="4255697" cy="32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 rot="10800000" flipV="1">
            <a:off x="2915816" y="214290"/>
            <a:ext cx="6228184" cy="35086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cs typeface="Arial" pitchFamily="34" charset="0"/>
              </a:rPr>
              <a:t>Эмаль (enamelum)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— это ткань, покрывающая коронку зуба, самая твердая ткань организма. На жевательной поверхности ее толщина 1,5−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1,7 мм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. На боковых поверхностях эмаль значительно тоньше и сходит на нет у шейки зуба, к месту соединения с цементом корня.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Она на </a:t>
            </a:r>
            <a:r>
              <a:rPr kumimoji="0" lang="ru-RU" sz="2400" b="1" i="0" u="none" strike="noStrike" normalizeH="0" baseline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98%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chemeClr val="accent5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состоит из 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неорганических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  <a:cs typeface="Arial" pitchFamily="34" charset="0"/>
              </a:rPr>
              <a:t> веществ.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cs typeface="Arial" pitchFamily="34" charset="0"/>
              </a:rPr>
              <a:t>Основными компонентами кристаллов эмали являются кальций и фосфор.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эмаль з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48387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431" y="188640"/>
            <a:ext cx="9110471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chemeClr val="accent2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rPr>
              <a:t>Дентин (dentinum) </a:t>
            </a:r>
            <a:r>
              <a:rPr lang="ru-RU" dirty="0" smtClean="0">
                <a:latin typeface="Georgia" pitchFamily="18" charset="0"/>
              </a:rPr>
              <a:t>— составляет основную массу зуба, менее обызвествлен, чем эмаль. В нем содержится </a:t>
            </a:r>
          </a:p>
          <a:p>
            <a:r>
              <a:rPr lang="ru-RU" b="1" dirty="0" smtClean="0">
                <a:latin typeface="Georgia" pitchFamily="18" charset="0"/>
              </a:rPr>
              <a:t>70% неорганических веществ и </a:t>
            </a:r>
          </a:p>
          <a:p>
            <a:r>
              <a:rPr lang="ru-RU" b="1" dirty="0" smtClean="0">
                <a:latin typeface="Georgia" pitchFamily="18" charset="0"/>
              </a:rPr>
              <a:t>30</a:t>
            </a:r>
            <a:r>
              <a:rPr lang="ru-RU" dirty="0" smtClean="0">
                <a:latin typeface="Georgia" pitchFamily="18" charset="0"/>
              </a:rPr>
              <a:t>% </a:t>
            </a:r>
            <a:r>
              <a:rPr lang="ru-RU" b="1" dirty="0" smtClean="0">
                <a:latin typeface="Georgia" pitchFamily="18" charset="0"/>
              </a:rPr>
              <a:t>органических веществ и воды</a:t>
            </a:r>
            <a:r>
              <a:rPr lang="ru-RU" dirty="0" smtClean="0">
                <a:latin typeface="Georgia" pitchFamily="18" charset="0"/>
              </a:rPr>
              <a:t>. Основу неорганического вещества составляют фосфат кальция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(гидроксиапатит), </a:t>
            </a:r>
            <a:r>
              <a:rPr lang="ru-RU" dirty="0" smtClean="0">
                <a:latin typeface="Georgia" pitchFamily="18" charset="0"/>
              </a:rPr>
              <a:t>карбонат кальция и фторид кальция. В дентине имеются канальцы, содержащие окончания чувствительных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916832"/>
            <a:ext cx="356193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Дентин</a:t>
            </a:r>
          </a:p>
          <a:p>
            <a:r>
              <a:rPr lang="ru-RU" sz="2000" dirty="0" smtClean="0"/>
              <a:t>в 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области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4"/>
              </a:rPr>
              <a:t>коронки</a:t>
            </a:r>
            <a:r>
              <a:rPr lang="ru-RU" sz="2000" dirty="0" smtClean="0"/>
              <a:t> покрыт </a:t>
            </a: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эмалью</a:t>
            </a:r>
            <a:r>
              <a:rPr lang="ru-RU" sz="2000" dirty="0" smtClean="0"/>
              <a:t>, </a:t>
            </a:r>
          </a:p>
          <a:p>
            <a:r>
              <a:rPr lang="ru-RU" sz="2000" dirty="0" smtClean="0"/>
              <a:t>а в 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3"/>
              </a:rPr>
              <a:t>области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5"/>
              </a:rPr>
              <a:t>корня</a:t>
            </a:r>
            <a:r>
              <a:rPr lang="ru-RU" sz="2000" dirty="0" smtClean="0"/>
              <a:t> — </a:t>
            </a:r>
            <a:r>
              <a:rPr lang="ru-RU" sz="32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цементом </a:t>
            </a:r>
            <a:endParaRPr lang="ru-RU" sz="2000" b="1" i="1" u="sng" dirty="0">
              <a:solidFill>
                <a:srgbClr val="00B050"/>
              </a:solidFill>
            </a:endParaRPr>
          </a:p>
        </p:txBody>
      </p:sp>
      <p:pic>
        <p:nvPicPr>
          <p:cNvPr id="3074" name="Picture 2" descr="Картинки по запросу дентинь зуб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794" y="4443239"/>
            <a:ext cx="3742222" cy="21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дентинь зуб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765" y="972934"/>
            <a:ext cx="7891166" cy="53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дентинь зуб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794" y="943588"/>
            <a:ext cx="8659559" cy="522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997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pload.wikimedia.org/wikipedia/commons/8/8e/Labeledmol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002297" cy="292893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504" y="3288190"/>
            <a:ext cx="500388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Цемент (cementum) </a:t>
            </a:r>
            <a:r>
              <a:rPr lang="ru-RU" dirty="0" smtClean="0">
                <a:latin typeface="Georgia" pitchFamily="18" charset="0"/>
              </a:rPr>
              <a:t>— это прослойка ткани, покрывающая </a:t>
            </a:r>
            <a:r>
              <a:rPr lang="ru-RU" b="1" i="1" u="sng" dirty="0" smtClean="0">
                <a:latin typeface="Georgia" pitchFamily="18" charset="0"/>
              </a:rPr>
              <a:t>корень зуба</a:t>
            </a:r>
            <a:r>
              <a:rPr lang="ru-RU" dirty="0" smtClean="0">
                <a:latin typeface="Georgia" pitchFamily="18" charset="0"/>
              </a:rPr>
              <a:t> и состоящая из </a:t>
            </a: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68%</a:t>
            </a:r>
            <a:r>
              <a:rPr lang="ru-RU" sz="2400" dirty="0" smtClean="0">
                <a:latin typeface="Georgia" pitchFamily="18" charset="0"/>
              </a:rPr>
              <a:t> неорганических </a:t>
            </a:r>
            <a:endParaRPr lang="ru-RU" sz="2400" dirty="0">
              <a:latin typeface="Georgia" pitchFamily="18" charset="0"/>
            </a:endParaRPr>
          </a:p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32%</a:t>
            </a:r>
            <a:r>
              <a:rPr lang="ru-RU" sz="2400" dirty="0" smtClean="0">
                <a:latin typeface="Georgia" pitchFamily="18" charset="0"/>
              </a:rPr>
              <a:t> органических веществ. </a:t>
            </a:r>
          </a:p>
          <a:p>
            <a:r>
              <a:rPr lang="ru-RU" sz="2000" dirty="0" smtClean="0">
                <a:latin typeface="Georgia" pitchFamily="18" charset="0"/>
              </a:rPr>
              <a:t>По химическому составу цемент напоминает костную ткань. В отличие от кости цемент не имеет кровеносных сосудов.</a:t>
            </a:r>
          </a:p>
        </p:txBody>
      </p:sp>
      <p:pic>
        <p:nvPicPr>
          <p:cNvPr id="4098" name="Picture 2" descr="Картинки по запросу цемент зуб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988" y="116632"/>
            <a:ext cx="376736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436096" y="293857"/>
            <a:ext cx="914400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122912" y="1567885"/>
            <a:ext cx="770384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70196" y="2866316"/>
            <a:ext cx="405154" cy="34073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002072" y="3815123"/>
            <a:ext cx="650048" cy="75484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524328" y="285728"/>
            <a:ext cx="1202432" cy="132136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28384" y="1229549"/>
            <a:ext cx="648072" cy="9144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3635896" y="4192546"/>
            <a:ext cx="2880320" cy="820630"/>
          </a:xfrm>
          <a:prstGeom prst="curvedConnector3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23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Шлиф зуб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2963" y="2204864"/>
            <a:ext cx="3791802" cy="36954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214686"/>
            <a:ext cx="5072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— дентинные канальцы</a:t>
            </a:r>
          </a:p>
          <a:p>
            <a:r>
              <a:rPr lang="ru-RU" b="1" dirty="0" smtClean="0"/>
              <a:t>2 — зернистый слой дентина</a:t>
            </a:r>
          </a:p>
        </p:txBody>
      </p:sp>
      <p:cxnSp>
        <p:nvCxnSpPr>
          <p:cNvPr id="10" name="Скругленная соединительная линия 9"/>
          <p:cNvCxnSpPr/>
          <p:nvPr/>
        </p:nvCxnSpPr>
        <p:spPr>
          <a:xfrm>
            <a:off x="2786050" y="3429000"/>
            <a:ext cx="2428892" cy="1224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>
            <a:off x="3143240" y="3786190"/>
            <a:ext cx="2724904" cy="36289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7504" y="188640"/>
            <a:ext cx="90364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ЦЕМЕНТ. </a:t>
            </a:r>
            <a:endParaRPr lang="ru-RU" sz="3600" b="1" cap="all" dirty="0" smtClean="0">
              <a:ln w="9000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ru-RU" sz="2400" dirty="0" smtClean="0"/>
              <a:t>Различают </a:t>
            </a:r>
            <a:r>
              <a:rPr lang="ru-RU" sz="2400" dirty="0"/>
              <a:t>2 </a:t>
            </a:r>
            <a:r>
              <a:rPr lang="ru-RU" sz="2400" dirty="0" smtClean="0"/>
              <a:t>типа</a:t>
            </a:r>
            <a:r>
              <a:rPr lang="ru-RU" sz="2400" dirty="0"/>
              <a:t>.</a:t>
            </a:r>
            <a:br>
              <a:rPr lang="ru-RU" sz="2400" dirty="0"/>
            </a:br>
            <a: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а) Бесклеточный цемент не содержит клеток и их отростков; преобладает в верхней части корня;</a:t>
            </a:r>
            <a:br>
              <a:rPr lang="ru-RU" sz="2400" b="1" dirty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8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б) клеточный цемент (3) -  находится в нижней части корня и содержит</a:t>
            </a:r>
            <a: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400" b="1" dirty="0">
                <a:ln w="1905">
                  <a:solidFill>
                    <a:schemeClr val="accent6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>
            <a:off x="3275856" y="2420888"/>
            <a:ext cx="3096344" cy="793798"/>
          </a:xfrm>
          <a:prstGeom prst="curvedConnector3">
            <a:avLst/>
          </a:prstGeom>
          <a:ln w="57150"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4283968" y="60932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/>
              <a:t>3А — цементоциты: клетки с многочисленными отростками.</a:t>
            </a:r>
          </a:p>
        </p:txBody>
      </p:sp>
      <p:cxnSp>
        <p:nvCxnSpPr>
          <p:cNvPr id="17" name="Скругленная соединительная линия 16"/>
          <p:cNvCxnSpPr/>
          <p:nvPr/>
        </p:nvCxnSpPr>
        <p:spPr>
          <a:xfrm flipV="1">
            <a:off x="4792963" y="4653136"/>
            <a:ext cx="2155301" cy="1440160"/>
          </a:xfrm>
          <a:prstGeom prst="curvedConnector3">
            <a:avLst/>
          </a:prstGeom>
          <a:ln w="57150"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Picture 2" descr="http://www.tssdent.ru/img/wysiwyg/image014%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4025756"/>
            <a:ext cx="1187624" cy="277542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1258</Words>
  <Application>Microsoft Office PowerPoint</Application>
  <PresentationFormat>Экран (4:3)</PresentationFormat>
  <Paragraphs>208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Анатомия временных, постоянных зубов. Зубные ряды. Зубные дуги.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Анатомия временных, постоянных зубов. Зубные ряды. Зубные дуги.</dc:title>
  <dc:creator>Пользователь</dc:creator>
  <cp:lastModifiedBy>PressC</cp:lastModifiedBy>
  <cp:revision>116</cp:revision>
  <dcterms:created xsi:type="dcterms:W3CDTF">2012-12-18T08:05:54Z</dcterms:created>
  <dcterms:modified xsi:type="dcterms:W3CDTF">2020-03-19T06:16:58Z</dcterms:modified>
</cp:coreProperties>
</file>