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  <p:sldId id="257" r:id="rId3"/>
    <p:sldId id="258" r:id="rId4"/>
    <p:sldId id="31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5" r:id="rId18"/>
    <p:sldId id="277" r:id="rId19"/>
    <p:sldId id="278" r:id="rId20"/>
    <p:sldId id="279" r:id="rId21"/>
    <p:sldId id="280" r:id="rId22"/>
    <p:sldId id="283" r:id="rId23"/>
    <p:sldId id="285" r:id="rId24"/>
    <p:sldId id="287" r:id="rId25"/>
    <p:sldId id="290" r:id="rId26"/>
    <p:sldId id="293" r:id="rId27"/>
    <p:sldId id="294" r:id="rId28"/>
    <p:sldId id="295" r:id="rId29"/>
    <p:sldId id="296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1" r:id="rId42"/>
    <p:sldId id="312" r:id="rId43"/>
    <p:sldId id="310" r:id="rId44"/>
    <p:sldId id="313" r:id="rId45"/>
    <p:sldId id="316" r:id="rId46"/>
    <p:sldId id="314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3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96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A02E66-12E1-4E34-B5BC-8CA2BEA9D43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D7FCC7-CB6E-4A0F-9325-F2C062B16449}">
      <dgm:prSet phldrT="[Текст]" custT="1"/>
      <dgm:spPr/>
      <dgm:t>
        <a:bodyPr/>
        <a:lstStyle/>
        <a:p>
          <a:r>
            <a:rPr lang="ru-RU" sz="3600" dirty="0"/>
            <a:t>Действие ЛС</a:t>
          </a:r>
        </a:p>
      </dgm:t>
    </dgm:pt>
    <dgm:pt modelId="{C87B7A50-472B-49FF-8582-754932E29D23}" type="parTrans" cxnId="{163CCB2B-2E1D-4CDD-8F22-B01594F61326}">
      <dgm:prSet/>
      <dgm:spPr/>
      <dgm:t>
        <a:bodyPr/>
        <a:lstStyle/>
        <a:p>
          <a:endParaRPr lang="ru-RU"/>
        </a:p>
      </dgm:t>
    </dgm:pt>
    <dgm:pt modelId="{1498AE23-8D09-48C0-ADA3-FAEE3C19FE0E}" type="sibTrans" cxnId="{163CCB2B-2E1D-4CDD-8F22-B01594F61326}">
      <dgm:prSet/>
      <dgm:spPr/>
      <dgm:t>
        <a:bodyPr/>
        <a:lstStyle/>
        <a:p>
          <a:endParaRPr lang="ru-RU"/>
        </a:p>
      </dgm:t>
    </dgm:pt>
    <dgm:pt modelId="{9C329E1B-5A66-45DD-AED6-22F6892AD3D6}">
      <dgm:prSet phldrT="[Текст]" custT="1"/>
      <dgm:spPr/>
      <dgm:t>
        <a:bodyPr/>
        <a:lstStyle/>
        <a:p>
          <a:r>
            <a:rPr lang="ru-RU" altLang="ru-RU" sz="1800" dirty="0">
              <a:solidFill>
                <a:schemeClr val="tx1"/>
              </a:solidFill>
              <a:cs typeface="Times New Roman" panose="02020603050405020304" pitchFamily="18" charset="0"/>
            </a:rPr>
            <a:t>ОСНОВНОЕ</a:t>
          </a:r>
          <a:r>
            <a:rPr lang="ru-RU" altLang="ru-RU" sz="1800" dirty="0">
              <a:solidFill>
                <a:schemeClr val="tx1"/>
              </a:solidFill>
            </a:rPr>
            <a:t> - </a:t>
          </a:r>
        </a:p>
        <a:p>
          <a:r>
            <a:rPr lang="ru-RU" altLang="ru-RU" sz="1800" dirty="0">
              <a:solidFill>
                <a:schemeClr val="tx1"/>
              </a:solidFill>
              <a:cs typeface="Times New Roman" panose="02020603050405020304" pitchFamily="18" charset="0"/>
            </a:rPr>
            <a:t>эффект направлен</a:t>
          </a:r>
          <a:endParaRPr lang="ru-RU" altLang="ru-RU" sz="1800" dirty="0">
            <a:solidFill>
              <a:schemeClr val="tx1"/>
            </a:solidFill>
          </a:endParaRPr>
        </a:p>
        <a:p>
          <a:r>
            <a:rPr lang="ru-RU" altLang="ru-RU" sz="1800" dirty="0">
              <a:solidFill>
                <a:schemeClr val="tx1"/>
              </a:solidFill>
              <a:cs typeface="Times New Roman" panose="02020603050405020304" pitchFamily="18" charset="0"/>
            </a:rPr>
            <a:t>на лечение</a:t>
          </a:r>
          <a:endParaRPr lang="ru-RU" altLang="ru-RU" sz="1800" dirty="0">
            <a:solidFill>
              <a:schemeClr val="tx1"/>
            </a:solidFill>
          </a:endParaRPr>
        </a:p>
        <a:p>
          <a:r>
            <a:rPr lang="ru-RU" altLang="ru-RU" sz="1800" dirty="0">
              <a:solidFill>
                <a:schemeClr val="tx1"/>
              </a:solidFill>
              <a:cs typeface="Times New Roman" panose="02020603050405020304" pitchFamily="18" charset="0"/>
            </a:rPr>
            <a:t>основного</a:t>
          </a:r>
          <a:endParaRPr lang="ru-RU" altLang="ru-RU" sz="1800" dirty="0">
            <a:solidFill>
              <a:schemeClr val="tx1"/>
            </a:solidFill>
          </a:endParaRPr>
        </a:p>
        <a:p>
          <a:r>
            <a:rPr lang="ru-RU" altLang="ru-RU" sz="1800" dirty="0">
              <a:solidFill>
                <a:schemeClr val="tx1"/>
              </a:solidFill>
              <a:cs typeface="Times New Roman" panose="02020603050405020304" pitchFamily="18" charset="0"/>
            </a:rPr>
            <a:t>заболевания</a:t>
          </a:r>
          <a:endParaRPr lang="ru-RU" sz="1800" dirty="0">
            <a:solidFill>
              <a:schemeClr val="tx1"/>
            </a:solidFill>
          </a:endParaRPr>
        </a:p>
      </dgm:t>
    </dgm:pt>
    <dgm:pt modelId="{7CA6B5F4-964E-466D-AE6C-4012046180D1}" type="parTrans" cxnId="{C6C71944-CCEA-453F-9397-E463B1A327E9}">
      <dgm:prSet/>
      <dgm:spPr/>
      <dgm:t>
        <a:bodyPr/>
        <a:lstStyle/>
        <a:p>
          <a:endParaRPr lang="ru-RU"/>
        </a:p>
      </dgm:t>
    </dgm:pt>
    <dgm:pt modelId="{EC82559E-D422-4E35-9525-AAE84607A165}" type="sibTrans" cxnId="{C6C71944-CCEA-453F-9397-E463B1A327E9}">
      <dgm:prSet/>
      <dgm:spPr/>
      <dgm:t>
        <a:bodyPr/>
        <a:lstStyle/>
        <a:p>
          <a:endParaRPr lang="ru-RU"/>
        </a:p>
      </dgm:t>
    </dgm:pt>
    <dgm:pt modelId="{5FA05776-D26B-46FD-A623-21894077BC3F}">
      <dgm:prSet phldrT="[Текст]"/>
      <dgm:spPr/>
      <dgm:t>
        <a:bodyPr/>
        <a:lstStyle/>
        <a:p>
          <a:r>
            <a:rPr lang="ru-RU" altLang="ru-RU" dirty="0">
              <a:solidFill>
                <a:schemeClr val="tx1"/>
              </a:solidFill>
              <a:cs typeface="Times New Roman" panose="02020603050405020304" pitchFamily="18" charset="0"/>
            </a:rPr>
            <a:t>ПОБОЧНОЕ</a:t>
          </a:r>
          <a:r>
            <a:rPr lang="ru-RU" altLang="ru-RU" dirty="0">
              <a:solidFill>
                <a:schemeClr val="tx1"/>
              </a:solidFill>
            </a:rPr>
            <a:t> - </a:t>
          </a:r>
        </a:p>
        <a:p>
          <a:r>
            <a:rPr lang="ru-RU" altLang="ru-RU" dirty="0">
              <a:solidFill>
                <a:schemeClr val="tx1"/>
              </a:solidFill>
              <a:cs typeface="Times New Roman" panose="02020603050405020304" pitchFamily="18" charset="0"/>
            </a:rPr>
            <a:t>эффект не</a:t>
          </a:r>
          <a:endParaRPr lang="ru-RU" altLang="ru-RU" dirty="0">
            <a:solidFill>
              <a:schemeClr val="tx1"/>
            </a:solidFill>
          </a:endParaRPr>
        </a:p>
        <a:p>
          <a:r>
            <a:rPr lang="ru-RU" altLang="ru-RU" dirty="0">
              <a:solidFill>
                <a:schemeClr val="tx1"/>
              </a:solidFill>
              <a:cs typeface="Times New Roman" panose="02020603050405020304" pitchFamily="18" charset="0"/>
            </a:rPr>
            <a:t>направлен на</a:t>
          </a:r>
          <a:endParaRPr lang="ru-RU" altLang="ru-RU" dirty="0">
            <a:solidFill>
              <a:schemeClr val="tx1"/>
            </a:solidFill>
          </a:endParaRPr>
        </a:p>
        <a:p>
          <a:r>
            <a:rPr lang="ru-RU" altLang="ru-RU" dirty="0">
              <a:solidFill>
                <a:schemeClr val="tx1"/>
              </a:solidFill>
              <a:cs typeface="Times New Roman" panose="02020603050405020304" pitchFamily="18" charset="0"/>
            </a:rPr>
            <a:t>лечение</a:t>
          </a:r>
          <a:endParaRPr lang="ru-RU" altLang="ru-RU" dirty="0">
            <a:solidFill>
              <a:schemeClr val="tx1"/>
            </a:solidFill>
          </a:endParaRPr>
        </a:p>
        <a:p>
          <a:r>
            <a:rPr lang="ru-RU" altLang="ru-RU" dirty="0">
              <a:solidFill>
                <a:schemeClr val="tx1"/>
              </a:solidFill>
              <a:cs typeface="Times New Roman" panose="02020603050405020304" pitchFamily="18" charset="0"/>
            </a:rPr>
            <a:t>заболевания</a:t>
          </a:r>
          <a:endParaRPr lang="ru-RU" dirty="0">
            <a:solidFill>
              <a:schemeClr val="tx1"/>
            </a:solidFill>
          </a:endParaRPr>
        </a:p>
      </dgm:t>
    </dgm:pt>
    <dgm:pt modelId="{C7455D79-5F25-46C7-9674-4CA6BF0B910A}" type="parTrans" cxnId="{1AF24258-9D0E-4E9E-8BFB-0B89D765DEFB}">
      <dgm:prSet/>
      <dgm:spPr/>
      <dgm:t>
        <a:bodyPr/>
        <a:lstStyle/>
        <a:p>
          <a:endParaRPr lang="ru-RU"/>
        </a:p>
      </dgm:t>
    </dgm:pt>
    <dgm:pt modelId="{F5FF3307-4814-4EFA-9729-61EDB3AA69AF}" type="sibTrans" cxnId="{1AF24258-9D0E-4E9E-8BFB-0B89D765DEFB}">
      <dgm:prSet/>
      <dgm:spPr/>
      <dgm:t>
        <a:bodyPr/>
        <a:lstStyle/>
        <a:p>
          <a:endParaRPr lang="ru-RU"/>
        </a:p>
      </dgm:t>
    </dgm:pt>
    <dgm:pt modelId="{59AF9124-657C-4439-96DA-E276D413128F}" type="pres">
      <dgm:prSet presAssocID="{BEA02E66-12E1-4E34-B5BC-8CA2BEA9D4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9DB222-695D-4893-97EA-86CAC1C843D6}" type="pres">
      <dgm:prSet presAssocID="{81D7FCC7-CB6E-4A0F-9325-F2C062B16449}" presName="hierRoot1" presStyleCnt="0">
        <dgm:presLayoutVars>
          <dgm:hierBranch val="init"/>
        </dgm:presLayoutVars>
      </dgm:prSet>
      <dgm:spPr/>
    </dgm:pt>
    <dgm:pt modelId="{A0C50657-9557-4730-B2E4-B39F6AE65C8C}" type="pres">
      <dgm:prSet presAssocID="{81D7FCC7-CB6E-4A0F-9325-F2C062B16449}" presName="rootComposite1" presStyleCnt="0"/>
      <dgm:spPr/>
    </dgm:pt>
    <dgm:pt modelId="{67BD297B-9CF0-47D0-B8BB-E0C4CDB77547}" type="pres">
      <dgm:prSet presAssocID="{81D7FCC7-CB6E-4A0F-9325-F2C062B16449}" presName="rootText1" presStyleLbl="node0" presStyleIdx="0" presStyleCnt="1">
        <dgm:presLayoutVars>
          <dgm:chPref val="3"/>
        </dgm:presLayoutVars>
      </dgm:prSet>
      <dgm:spPr/>
    </dgm:pt>
    <dgm:pt modelId="{8E9A98C0-35C8-4790-979F-7CEBAB3B7EF3}" type="pres">
      <dgm:prSet presAssocID="{81D7FCC7-CB6E-4A0F-9325-F2C062B16449}" presName="rootConnector1" presStyleLbl="node1" presStyleIdx="0" presStyleCnt="0"/>
      <dgm:spPr/>
    </dgm:pt>
    <dgm:pt modelId="{5C11711E-421D-4860-9A69-7C3EBC9670B9}" type="pres">
      <dgm:prSet presAssocID="{81D7FCC7-CB6E-4A0F-9325-F2C062B16449}" presName="hierChild2" presStyleCnt="0"/>
      <dgm:spPr/>
    </dgm:pt>
    <dgm:pt modelId="{5CE27CB9-B973-4E04-B368-C3C1E7C14832}" type="pres">
      <dgm:prSet presAssocID="{7CA6B5F4-964E-466D-AE6C-4012046180D1}" presName="Name37" presStyleLbl="parChTrans1D2" presStyleIdx="0" presStyleCnt="2"/>
      <dgm:spPr/>
    </dgm:pt>
    <dgm:pt modelId="{232B36F2-4C93-4930-9D19-23ECEC295418}" type="pres">
      <dgm:prSet presAssocID="{9C329E1B-5A66-45DD-AED6-22F6892AD3D6}" presName="hierRoot2" presStyleCnt="0">
        <dgm:presLayoutVars>
          <dgm:hierBranch val="init"/>
        </dgm:presLayoutVars>
      </dgm:prSet>
      <dgm:spPr/>
    </dgm:pt>
    <dgm:pt modelId="{E6590055-D44D-4D40-AF1D-96319CBFE7A5}" type="pres">
      <dgm:prSet presAssocID="{9C329E1B-5A66-45DD-AED6-22F6892AD3D6}" presName="rootComposite" presStyleCnt="0"/>
      <dgm:spPr/>
    </dgm:pt>
    <dgm:pt modelId="{4E0D8359-3CF2-444D-9C66-AA39B69ECA17}" type="pres">
      <dgm:prSet presAssocID="{9C329E1B-5A66-45DD-AED6-22F6892AD3D6}" presName="rootText" presStyleLbl="node2" presStyleIdx="0" presStyleCnt="2">
        <dgm:presLayoutVars>
          <dgm:chPref val="3"/>
        </dgm:presLayoutVars>
      </dgm:prSet>
      <dgm:spPr/>
    </dgm:pt>
    <dgm:pt modelId="{09FAA753-3476-4D3C-B994-83FC0D101300}" type="pres">
      <dgm:prSet presAssocID="{9C329E1B-5A66-45DD-AED6-22F6892AD3D6}" presName="rootConnector" presStyleLbl="node2" presStyleIdx="0" presStyleCnt="2"/>
      <dgm:spPr/>
    </dgm:pt>
    <dgm:pt modelId="{CF5D9D05-7E3D-425C-8685-4A0C888F5751}" type="pres">
      <dgm:prSet presAssocID="{9C329E1B-5A66-45DD-AED6-22F6892AD3D6}" presName="hierChild4" presStyleCnt="0"/>
      <dgm:spPr/>
    </dgm:pt>
    <dgm:pt modelId="{C0D567EC-5D27-4176-A0AF-ECC4D2C0AB43}" type="pres">
      <dgm:prSet presAssocID="{9C329E1B-5A66-45DD-AED6-22F6892AD3D6}" presName="hierChild5" presStyleCnt="0"/>
      <dgm:spPr/>
    </dgm:pt>
    <dgm:pt modelId="{BC3E0520-D7F5-4211-98F1-3517DBECB706}" type="pres">
      <dgm:prSet presAssocID="{C7455D79-5F25-46C7-9674-4CA6BF0B910A}" presName="Name37" presStyleLbl="parChTrans1D2" presStyleIdx="1" presStyleCnt="2"/>
      <dgm:spPr/>
    </dgm:pt>
    <dgm:pt modelId="{B2CB2D6B-2064-41C4-AB84-22A78DEAEBA2}" type="pres">
      <dgm:prSet presAssocID="{5FA05776-D26B-46FD-A623-21894077BC3F}" presName="hierRoot2" presStyleCnt="0">
        <dgm:presLayoutVars>
          <dgm:hierBranch val="init"/>
        </dgm:presLayoutVars>
      </dgm:prSet>
      <dgm:spPr/>
    </dgm:pt>
    <dgm:pt modelId="{220CF1C6-A19F-4203-B1EC-42795F154ED4}" type="pres">
      <dgm:prSet presAssocID="{5FA05776-D26B-46FD-A623-21894077BC3F}" presName="rootComposite" presStyleCnt="0"/>
      <dgm:spPr/>
    </dgm:pt>
    <dgm:pt modelId="{8F691A86-9B10-4B9B-BD53-71DE7911EEA6}" type="pres">
      <dgm:prSet presAssocID="{5FA05776-D26B-46FD-A623-21894077BC3F}" presName="rootText" presStyleLbl="node2" presStyleIdx="1" presStyleCnt="2">
        <dgm:presLayoutVars>
          <dgm:chPref val="3"/>
        </dgm:presLayoutVars>
      </dgm:prSet>
      <dgm:spPr/>
    </dgm:pt>
    <dgm:pt modelId="{366D6E6F-C5A5-48F3-A00F-E9546C4B5E54}" type="pres">
      <dgm:prSet presAssocID="{5FA05776-D26B-46FD-A623-21894077BC3F}" presName="rootConnector" presStyleLbl="node2" presStyleIdx="1" presStyleCnt="2"/>
      <dgm:spPr/>
    </dgm:pt>
    <dgm:pt modelId="{8EBD67EC-189B-453F-AB8A-5E99C5811D1F}" type="pres">
      <dgm:prSet presAssocID="{5FA05776-D26B-46FD-A623-21894077BC3F}" presName="hierChild4" presStyleCnt="0"/>
      <dgm:spPr/>
    </dgm:pt>
    <dgm:pt modelId="{D69A0F32-0821-4351-9098-F16DF6C9CFD1}" type="pres">
      <dgm:prSet presAssocID="{5FA05776-D26B-46FD-A623-21894077BC3F}" presName="hierChild5" presStyleCnt="0"/>
      <dgm:spPr/>
    </dgm:pt>
    <dgm:pt modelId="{6D589CC7-D2C9-49EE-9B3F-9A1F5FA69663}" type="pres">
      <dgm:prSet presAssocID="{81D7FCC7-CB6E-4A0F-9325-F2C062B16449}" presName="hierChild3" presStyleCnt="0"/>
      <dgm:spPr/>
    </dgm:pt>
  </dgm:ptLst>
  <dgm:cxnLst>
    <dgm:cxn modelId="{1BC09E1B-598C-41DE-81CD-A95BCD09F23C}" type="presOf" srcId="{9C329E1B-5A66-45DD-AED6-22F6892AD3D6}" destId="{09FAA753-3476-4D3C-B994-83FC0D101300}" srcOrd="1" destOrd="0" presId="urn:microsoft.com/office/officeart/2005/8/layout/orgChart1"/>
    <dgm:cxn modelId="{6E2DCA1E-11D6-4032-AAB5-DB100CF5EB4C}" type="presOf" srcId="{5FA05776-D26B-46FD-A623-21894077BC3F}" destId="{366D6E6F-C5A5-48F3-A00F-E9546C4B5E54}" srcOrd="1" destOrd="0" presId="urn:microsoft.com/office/officeart/2005/8/layout/orgChart1"/>
    <dgm:cxn modelId="{163CCB2B-2E1D-4CDD-8F22-B01594F61326}" srcId="{BEA02E66-12E1-4E34-B5BC-8CA2BEA9D43A}" destId="{81D7FCC7-CB6E-4A0F-9325-F2C062B16449}" srcOrd="0" destOrd="0" parTransId="{C87B7A50-472B-49FF-8582-754932E29D23}" sibTransId="{1498AE23-8D09-48C0-ADA3-FAEE3C19FE0E}"/>
    <dgm:cxn modelId="{42052335-1E48-489A-97E7-6E0FD15D6C2D}" type="presOf" srcId="{7CA6B5F4-964E-466D-AE6C-4012046180D1}" destId="{5CE27CB9-B973-4E04-B368-C3C1E7C14832}" srcOrd="0" destOrd="0" presId="urn:microsoft.com/office/officeart/2005/8/layout/orgChart1"/>
    <dgm:cxn modelId="{C6C71944-CCEA-453F-9397-E463B1A327E9}" srcId="{81D7FCC7-CB6E-4A0F-9325-F2C062B16449}" destId="{9C329E1B-5A66-45DD-AED6-22F6892AD3D6}" srcOrd="0" destOrd="0" parTransId="{7CA6B5F4-964E-466D-AE6C-4012046180D1}" sibTransId="{EC82559E-D422-4E35-9525-AAE84607A165}"/>
    <dgm:cxn modelId="{E190134C-1B3F-4809-87FD-59C116224AAE}" type="presOf" srcId="{C7455D79-5F25-46C7-9674-4CA6BF0B910A}" destId="{BC3E0520-D7F5-4211-98F1-3517DBECB706}" srcOrd="0" destOrd="0" presId="urn:microsoft.com/office/officeart/2005/8/layout/orgChart1"/>
    <dgm:cxn modelId="{1AF24258-9D0E-4E9E-8BFB-0B89D765DEFB}" srcId="{81D7FCC7-CB6E-4A0F-9325-F2C062B16449}" destId="{5FA05776-D26B-46FD-A623-21894077BC3F}" srcOrd="1" destOrd="0" parTransId="{C7455D79-5F25-46C7-9674-4CA6BF0B910A}" sibTransId="{F5FF3307-4814-4EFA-9729-61EDB3AA69AF}"/>
    <dgm:cxn modelId="{F1236D96-5E87-461D-A17C-DBC92AB787E0}" type="presOf" srcId="{BEA02E66-12E1-4E34-B5BC-8CA2BEA9D43A}" destId="{59AF9124-657C-4439-96DA-E276D413128F}" srcOrd="0" destOrd="0" presId="urn:microsoft.com/office/officeart/2005/8/layout/orgChart1"/>
    <dgm:cxn modelId="{1C733FA3-EB9F-42B7-9846-AF8E942E8088}" type="presOf" srcId="{9C329E1B-5A66-45DD-AED6-22F6892AD3D6}" destId="{4E0D8359-3CF2-444D-9C66-AA39B69ECA17}" srcOrd="0" destOrd="0" presId="urn:microsoft.com/office/officeart/2005/8/layout/orgChart1"/>
    <dgm:cxn modelId="{DA60B3B6-87C2-4F8C-ACEA-B25E6D0E2BFC}" type="presOf" srcId="{5FA05776-D26B-46FD-A623-21894077BC3F}" destId="{8F691A86-9B10-4B9B-BD53-71DE7911EEA6}" srcOrd="0" destOrd="0" presId="urn:microsoft.com/office/officeart/2005/8/layout/orgChart1"/>
    <dgm:cxn modelId="{9E1AFDDA-6590-4596-B2D7-BD0AD53A0C6C}" type="presOf" srcId="{81D7FCC7-CB6E-4A0F-9325-F2C062B16449}" destId="{67BD297B-9CF0-47D0-B8BB-E0C4CDB77547}" srcOrd="0" destOrd="0" presId="urn:microsoft.com/office/officeart/2005/8/layout/orgChart1"/>
    <dgm:cxn modelId="{2533AEEF-AFDE-4140-B43A-D2378138D924}" type="presOf" srcId="{81D7FCC7-CB6E-4A0F-9325-F2C062B16449}" destId="{8E9A98C0-35C8-4790-979F-7CEBAB3B7EF3}" srcOrd="1" destOrd="0" presId="urn:microsoft.com/office/officeart/2005/8/layout/orgChart1"/>
    <dgm:cxn modelId="{DFF3AD44-A9D5-4DE9-A32E-DEBBFE70B932}" type="presParOf" srcId="{59AF9124-657C-4439-96DA-E276D413128F}" destId="{259DB222-695D-4893-97EA-86CAC1C843D6}" srcOrd="0" destOrd="0" presId="urn:microsoft.com/office/officeart/2005/8/layout/orgChart1"/>
    <dgm:cxn modelId="{7ABE004B-032B-4909-ACB7-F54DD918B6AB}" type="presParOf" srcId="{259DB222-695D-4893-97EA-86CAC1C843D6}" destId="{A0C50657-9557-4730-B2E4-B39F6AE65C8C}" srcOrd="0" destOrd="0" presId="urn:microsoft.com/office/officeart/2005/8/layout/orgChart1"/>
    <dgm:cxn modelId="{95A444F7-2733-43EB-ADE2-7B0BA4D48968}" type="presParOf" srcId="{A0C50657-9557-4730-B2E4-B39F6AE65C8C}" destId="{67BD297B-9CF0-47D0-B8BB-E0C4CDB77547}" srcOrd="0" destOrd="0" presId="urn:microsoft.com/office/officeart/2005/8/layout/orgChart1"/>
    <dgm:cxn modelId="{920C0DCC-B520-43C4-89B8-F12169CB30E4}" type="presParOf" srcId="{A0C50657-9557-4730-B2E4-B39F6AE65C8C}" destId="{8E9A98C0-35C8-4790-979F-7CEBAB3B7EF3}" srcOrd="1" destOrd="0" presId="urn:microsoft.com/office/officeart/2005/8/layout/orgChart1"/>
    <dgm:cxn modelId="{E93CF2AF-F976-4F02-A985-5D01DF72FD36}" type="presParOf" srcId="{259DB222-695D-4893-97EA-86CAC1C843D6}" destId="{5C11711E-421D-4860-9A69-7C3EBC9670B9}" srcOrd="1" destOrd="0" presId="urn:microsoft.com/office/officeart/2005/8/layout/orgChart1"/>
    <dgm:cxn modelId="{D6FF4FC9-EBC8-4B81-A055-31323C5C7E72}" type="presParOf" srcId="{5C11711E-421D-4860-9A69-7C3EBC9670B9}" destId="{5CE27CB9-B973-4E04-B368-C3C1E7C14832}" srcOrd="0" destOrd="0" presId="urn:microsoft.com/office/officeart/2005/8/layout/orgChart1"/>
    <dgm:cxn modelId="{BCA899CA-EFF4-410A-BCA6-2922556F617D}" type="presParOf" srcId="{5C11711E-421D-4860-9A69-7C3EBC9670B9}" destId="{232B36F2-4C93-4930-9D19-23ECEC295418}" srcOrd="1" destOrd="0" presId="urn:microsoft.com/office/officeart/2005/8/layout/orgChart1"/>
    <dgm:cxn modelId="{7C1C4A79-2240-4468-957D-2BB48E779D52}" type="presParOf" srcId="{232B36F2-4C93-4930-9D19-23ECEC295418}" destId="{E6590055-D44D-4D40-AF1D-96319CBFE7A5}" srcOrd="0" destOrd="0" presId="urn:microsoft.com/office/officeart/2005/8/layout/orgChart1"/>
    <dgm:cxn modelId="{52F74B3F-408C-4FE2-BFCF-6926C59D84E3}" type="presParOf" srcId="{E6590055-D44D-4D40-AF1D-96319CBFE7A5}" destId="{4E0D8359-3CF2-444D-9C66-AA39B69ECA17}" srcOrd="0" destOrd="0" presId="urn:microsoft.com/office/officeart/2005/8/layout/orgChart1"/>
    <dgm:cxn modelId="{46757CDB-F6FA-44F4-B00C-07D496582B3A}" type="presParOf" srcId="{E6590055-D44D-4D40-AF1D-96319CBFE7A5}" destId="{09FAA753-3476-4D3C-B994-83FC0D101300}" srcOrd="1" destOrd="0" presId="urn:microsoft.com/office/officeart/2005/8/layout/orgChart1"/>
    <dgm:cxn modelId="{65AA638F-85E4-4712-859F-0CE77AEB35E1}" type="presParOf" srcId="{232B36F2-4C93-4930-9D19-23ECEC295418}" destId="{CF5D9D05-7E3D-425C-8685-4A0C888F5751}" srcOrd="1" destOrd="0" presId="urn:microsoft.com/office/officeart/2005/8/layout/orgChart1"/>
    <dgm:cxn modelId="{6A4EA9CD-D2EC-45F2-8D27-E963DEF1D2B5}" type="presParOf" srcId="{232B36F2-4C93-4930-9D19-23ECEC295418}" destId="{C0D567EC-5D27-4176-A0AF-ECC4D2C0AB43}" srcOrd="2" destOrd="0" presId="urn:microsoft.com/office/officeart/2005/8/layout/orgChart1"/>
    <dgm:cxn modelId="{383633ED-4FF9-45C8-A7BB-523CB86E14D9}" type="presParOf" srcId="{5C11711E-421D-4860-9A69-7C3EBC9670B9}" destId="{BC3E0520-D7F5-4211-98F1-3517DBECB706}" srcOrd="2" destOrd="0" presId="urn:microsoft.com/office/officeart/2005/8/layout/orgChart1"/>
    <dgm:cxn modelId="{225899FF-E252-4CB5-A2C9-D14DE290BA8E}" type="presParOf" srcId="{5C11711E-421D-4860-9A69-7C3EBC9670B9}" destId="{B2CB2D6B-2064-41C4-AB84-22A78DEAEBA2}" srcOrd="3" destOrd="0" presId="urn:microsoft.com/office/officeart/2005/8/layout/orgChart1"/>
    <dgm:cxn modelId="{84DE5623-53E6-4182-AFD0-3BE4B9563FAC}" type="presParOf" srcId="{B2CB2D6B-2064-41C4-AB84-22A78DEAEBA2}" destId="{220CF1C6-A19F-4203-B1EC-42795F154ED4}" srcOrd="0" destOrd="0" presId="urn:microsoft.com/office/officeart/2005/8/layout/orgChart1"/>
    <dgm:cxn modelId="{096BD046-3223-40BE-9A55-C277CD29D402}" type="presParOf" srcId="{220CF1C6-A19F-4203-B1EC-42795F154ED4}" destId="{8F691A86-9B10-4B9B-BD53-71DE7911EEA6}" srcOrd="0" destOrd="0" presId="urn:microsoft.com/office/officeart/2005/8/layout/orgChart1"/>
    <dgm:cxn modelId="{B3083409-B775-4840-AA56-6B1FDC9AC350}" type="presParOf" srcId="{220CF1C6-A19F-4203-B1EC-42795F154ED4}" destId="{366D6E6F-C5A5-48F3-A00F-E9546C4B5E54}" srcOrd="1" destOrd="0" presId="urn:microsoft.com/office/officeart/2005/8/layout/orgChart1"/>
    <dgm:cxn modelId="{4091B8A1-B31A-48AA-B023-9AAAF8EC9A09}" type="presParOf" srcId="{B2CB2D6B-2064-41C4-AB84-22A78DEAEBA2}" destId="{8EBD67EC-189B-453F-AB8A-5E99C5811D1F}" srcOrd="1" destOrd="0" presId="urn:microsoft.com/office/officeart/2005/8/layout/orgChart1"/>
    <dgm:cxn modelId="{9BE48983-C7CB-4963-AA52-800328D111D1}" type="presParOf" srcId="{B2CB2D6B-2064-41C4-AB84-22A78DEAEBA2}" destId="{D69A0F32-0821-4351-9098-F16DF6C9CFD1}" srcOrd="2" destOrd="0" presId="urn:microsoft.com/office/officeart/2005/8/layout/orgChart1"/>
    <dgm:cxn modelId="{25828C88-8B0A-48AB-93F9-546593D92EAA}" type="presParOf" srcId="{259DB222-695D-4893-97EA-86CAC1C843D6}" destId="{6D589CC7-D2C9-49EE-9B3F-9A1F5FA696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479015-5AA3-4AEA-9C8C-389A5BED4A2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3F184B-34E5-4B4B-A810-111CE0210BFF}">
      <dgm:prSet phldrT="[Текст]"/>
      <dgm:spPr/>
      <dgm:t>
        <a:bodyPr/>
        <a:lstStyle/>
        <a:p>
          <a:r>
            <a:rPr lang="ru-RU" altLang="ru-RU" b="0" dirty="0"/>
            <a:t>ПРОТИВО-</a:t>
          </a:r>
        </a:p>
        <a:p>
          <a:r>
            <a:rPr lang="ru-RU" altLang="ru-RU" b="0" dirty="0"/>
            <a:t>АЛЛЕРГИЧЕСКОЕ ЛС</a:t>
          </a:r>
        </a:p>
        <a:p>
          <a:r>
            <a:rPr lang="ru-RU" altLang="ru-RU" b="0" dirty="0"/>
            <a:t>ТЕРФЕНАДИН</a:t>
          </a:r>
          <a:endParaRPr lang="ru-RU" b="0" dirty="0"/>
        </a:p>
      </dgm:t>
    </dgm:pt>
    <dgm:pt modelId="{5AD92769-CE60-40BB-A08C-C0744A0B6AC4}" type="parTrans" cxnId="{FBD0894D-480C-42EE-8990-FFA5EBEC5A26}">
      <dgm:prSet/>
      <dgm:spPr/>
      <dgm:t>
        <a:bodyPr/>
        <a:lstStyle/>
        <a:p>
          <a:endParaRPr lang="ru-RU"/>
        </a:p>
      </dgm:t>
    </dgm:pt>
    <dgm:pt modelId="{CBEA87A5-B7C9-4A10-81A2-AF7ADF3F4BFB}" type="sibTrans" cxnId="{FBD0894D-480C-42EE-8990-FFA5EBEC5A26}">
      <dgm:prSet/>
      <dgm:spPr/>
      <dgm:t>
        <a:bodyPr/>
        <a:lstStyle/>
        <a:p>
          <a:endParaRPr lang="ru-RU"/>
        </a:p>
      </dgm:t>
    </dgm:pt>
    <dgm:pt modelId="{EABF9C82-1B29-493B-9BA2-6AD7F20481CD}">
      <dgm:prSet phldrT="[Текст]" phldr="1"/>
      <dgm:spPr/>
      <dgm:t>
        <a:bodyPr/>
        <a:lstStyle/>
        <a:p>
          <a:endParaRPr lang="ru-RU" dirty="0"/>
        </a:p>
      </dgm:t>
    </dgm:pt>
    <dgm:pt modelId="{FDDDBA65-49AE-4CCD-8E9D-F94635ACD84F}" type="parTrans" cxnId="{6C918475-13D6-461F-AD5A-CF57C9DD239A}">
      <dgm:prSet/>
      <dgm:spPr/>
      <dgm:t>
        <a:bodyPr/>
        <a:lstStyle/>
        <a:p>
          <a:endParaRPr lang="ru-RU"/>
        </a:p>
      </dgm:t>
    </dgm:pt>
    <dgm:pt modelId="{CE1AC6D5-8EA1-486F-83A8-C5260D83A41E}" type="sibTrans" cxnId="{6C918475-13D6-461F-AD5A-CF57C9DD239A}">
      <dgm:prSet/>
      <dgm:spPr/>
      <dgm:t>
        <a:bodyPr/>
        <a:lstStyle/>
        <a:p>
          <a:endParaRPr lang="ru-RU"/>
        </a:p>
      </dgm:t>
    </dgm:pt>
    <dgm:pt modelId="{CF8E8EBE-B791-4269-85A5-E18B99ADA5AE}">
      <dgm:prSet phldrT="[Текст]"/>
      <dgm:spPr/>
      <dgm:t>
        <a:bodyPr/>
        <a:lstStyle/>
        <a:p>
          <a:r>
            <a:rPr lang="ru-RU" altLang="ru-RU" b="0" dirty="0"/>
            <a:t>БЛОКАДА </a:t>
          </a:r>
        </a:p>
        <a:p>
          <a:r>
            <a:rPr lang="ru-RU" altLang="ru-RU" b="0" dirty="0"/>
            <a:t>Н1-ГИСТАМИНОВЫХ</a:t>
          </a:r>
        </a:p>
        <a:p>
          <a:r>
            <a:rPr lang="ru-RU" altLang="ru-RU" b="0" dirty="0"/>
            <a:t>РЕЦЕПТОРОВ</a:t>
          </a:r>
          <a:endParaRPr lang="ru-RU" b="0" dirty="0"/>
        </a:p>
      </dgm:t>
    </dgm:pt>
    <dgm:pt modelId="{E26B2318-8396-4070-99E6-5DEC8D4017A1}" type="parTrans" cxnId="{42883EBA-0067-4E4E-A779-1AE7D2E57ACD}">
      <dgm:prSet/>
      <dgm:spPr/>
      <dgm:t>
        <a:bodyPr/>
        <a:lstStyle/>
        <a:p>
          <a:endParaRPr lang="ru-RU"/>
        </a:p>
      </dgm:t>
    </dgm:pt>
    <dgm:pt modelId="{748A44DD-91CD-469E-BE9B-79DEA048E6FE}" type="sibTrans" cxnId="{42883EBA-0067-4E4E-A779-1AE7D2E57ACD}">
      <dgm:prSet/>
      <dgm:spPr/>
      <dgm:t>
        <a:bodyPr/>
        <a:lstStyle/>
        <a:p>
          <a:endParaRPr lang="ru-RU"/>
        </a:p>
      </dgm:t>
    </dgm:pt>
    <dgm:pt modelId="{3861F9D7-579B-4B9F-991B-1D61F55D6284}">
      <dgm:prSet phldrT="[Текст]" custT="1"/>
      <dgm:spPr/>
      <dgm:t>
        <a:bodyPr/>
        <a:lstStyle/>
        <a:p>
          <a:r>
            <a:rPr lang="ru-RU" altLang="ru-RU" sz="1050" b="0" dirty="0">
              <a:solidFill>
                <a:schemeClr val="tx1"/>
              </a:solidFill>
            </a:rPr>
            <a:t>ОСНОВНОЕ</a:t>
          </a:r>
          <a:endParaRPr lang="ru-RU" sz="1050" b="0" dirty="0">
            <a:solidFill>
              <a:schemeClr val="tx1"/>
            </a:solidFill>
          </a:endParaRPr>
        </a:p>
      </dgm:t>
    </dgm:pt>
    <dgm:pt modelId="{9E17C5C8-F1F2-44C5-A6DB-8144456132DD}" type="parTrans" cxnId="{3D89682D-254A-4797-B918-3D0E6C1C73D7}">
      <dgm:prSet/>
      <dgm:spPr/>
      <dgm:t>
        <a:bodyPr/>
        <a:lstStyle/>
        <a:p>
          <a:endParaRPr lang="ru-RU"/>
        </a:p>
      </dgm:t>
    </dgm:pt>
    <dgm:pt modelId="{B402ED85-EC04-445B-B4E9-DF427B9DBDA8}" type="sibTrans" cxnId="{3D89682D-254A-4797-B918-3D0E6C1C73D7}">
      <dgm:prSet/>
      <dgm:spPr/>
      <dgm:t>
        <a:bodyPr/>
        <a:lstStyle/>
        <a:p>
          <a:endParaRPr lang="ru-RU"/>
        </a:p>
      </dgm:t>
    </dgm:pt>
    <dgm:pt modelId="{4FB5540F-1031-4A64-92E0-0F0E8982B4B6}">
      <dgm:prSet phldrT="[Текст]"/>
      <dgm:spPr/>
      <dgm:t>
        <a:bodyPr/>
        <a:lstStyle/>
        <a:p>
          <a:r>
            <a:rPr lang="ru-RU" altLang="ru-RU" b="0" dirty="0"/>
            <a:t>БЛОКАДА КАЛИЕВЫХ </a:t>
          </a:r>
        </a:p>
        <a:p>
          <a:r>
            <a:rPr lang="ru-RU" altLang="ru-RU" b="0" dirty="0"/>
            <a:t>КАНАЛОВ В</a:t>
          </a:r>
        </a:p>
        <a:p>
          <a:r>
            <a:rPr lang="ru-RU" altLang="ru-RU" b="0" dirty="0"/>
            <a:t>ПРОВОДЯЩЕЙ</a:t>
          </a:r>
        </a:p>
        <a:p>
          <a:r>
            <a:rPr lang="ru-RU" altLang="ru-RU" b="0" dirty="0"/>
            <a:t>СИСТЕМЕ СЕРДЦА</a:t>
          </a:r>
          <a:endParaRPr lang="ru-RU" b="0" dirty="0"/>
        </a:p>
      </dgm:t>
    </dgm:pt>
    <dgm:pt modelId="{042F08C1-3FDC-4D4E-8799-59C4D1D3D2CE}" type="parTrans" cxnId="{4CAFEC92-621D-4EE1-B22C-3F3B0321A49D}">
      <dgm:prSet/>
      <dgm:spPr/>
      <dgm:t>
        <a:bodyPr/>
        <a:lstStyle/>
        <a:p>
          <a:endParaRPr lang="ru-RU"/>
        </a:p>
      </dgm:t>
    </dgm:pt>
    <dgm:pt modelId="{70C166C8-6D6A-4C5A-A730-168EEA28A38C}" type="sibTrans" cxnId="{4CAFEC92-621D-4EE1-B22C-3F3B0321A49D}">
      <dgm:prSet/>
      <dgm:spPr/>
      <dgm:t>
        <a:bodyPr/>
        <a:lstStyle/>
        <a:p>
          <a:endParaRPr lang="ru-RU"/>
        </a:p>
      </dgm:t>
    </dgm:pt>
    <dgm:pt modelId="{54031E76-4583-426E-97B7-71CA4A468D02}">
      <dgm:prSet phldrT="[Текст]"/>
      <dgm:spPr/>
      <dgm:t>
        <a:bodyPr/>
        <a:lstStyle/>
        <a:p>
          <a:r>
            <a:rPr lang="ru-RU" altLang="ru-RU" b="0" dirty="0">
              <a:solidFill>
                <a:schemeClr val="tx1"/>
              </a:solidFill>
            </a:rPr>
            <a:t>ЖЕЛУДОЧКОВАЯ ТАХИКАРДИЯ ПО ТИПУ ПИРУЭТ</a:t>
          </a:r>
          <a:endParaRPr lang="ru-RU" b="0" dirty="0">
            <a:solidFill>
              <a:schemeClr val="tx1"/>
            </a:solidFill>
          </a:endParaRPr>
        </a:p>
      </dgm:t>
    </dgm:pt>
    <dgm:pt modelId="{940AD189-DBD8-462B-A64F-A56D445941C3}" type="parTrans" cxnId="{AFF0923C-5BD0-4FC3-AE17-E0E3F6AF7870}">
      <dgm:prSet/>
      <dgm:spPr/>
      <dgm:t>
        <a:bodyPr/>
        <a:lstStyle/>
        <a:p>
          <a:endParaRPr lang="ru-RU"/>
        </a:p>
      </dgm:t>
    </dgm:pt>
    <dgm:pt modelId="{03E29688-9D22-46C9-8EB5-848B071FC3EC}" type="sibTrans" cxnId="{AFF0923C-5BD0-4FC3-AE17-E0E3F6AF7870}">
      <dgm:prSet/>
      <dgm:spPr/>
      <dgm:t>
        <a:bodyPr/>
        <a:lstStyle/>
        <a:p>
          <a:endParaRPr lang="ru-RU"/>
        </a:p>
      </dgm:t>
    </dgm:pt>
    <dgm:pt modelId="{9133FB29-F0F5-4D99-80A6-DA8D68572E0C}">
      <dgm:prSet custT="1"/>
      <dgm:spPr/>
      <dgm:t>
        <a:bodyPr/>
        <a:lstStyle/>
        <a:p>
          <a:r>
            <a:rPr lang="ru-RU" altLang="ru-RU" sz="1050" b="0" dirty="0">
              <a:solidFill>
                <a:schemeClr val="tx1"/>
              </a:solidFill>
            </a:rPr>
            <a:t>ПРОТИВО-АЛЛЕРГИЧЕСКОЕ</a:t>
          </a:r>
        </a:p>
      </dgm:t>
    </dgm:pt>
    <dgm:pt modelId="{C925AF54-CA82-4462-853D-DDCB26BF20A3}" type="parTrans" cxnId="{EDEAD690-1698-4E0D-95F3-C2AA744F399D}">
      <dgm:prSet/>
      <dgm:spPr/>
      <dgm:t>
        <a:bodyPr/>
        <a:lstStyle/>
        <a:p>
          <a:endParaRPr lang="ru-RU"/>
        </a:p>
      </dgm:t>
    </dgm:pt>
    <dgm:pt modelId="{5626673D-F3C5-4A65-92BF-81C15A0B3F1F}" type="sibTrans" cxnId="{EDEAD690-1698-4E0D-95F3-C2AA744F399D}">
      <dgm:prSet/>
      <dgm:spPr/>
      <dgm:t>
        <a:bodyPr/>
        <a:lstStyle/>
        <a:p>
          <a:endParaRPr lang="ru-RU"/>
        </a:p>
      </dgm:t>
    </dgm:pt>
    <dgm:pt modelId="{CD718088-93FE-45CF-8206-EEA4F6BC71F8}">
      <dgm:prSet custT="1"/>
      <dgm:spPr/>
      <dgm:t>
        <a:bodyPr/>
        <a:lstStyle/>
        <a:p>
          <a:r>
            <a:rPr lang="ru-RU" altLang="ru-RU" sz="1050" b="0" dirty="0">
              <a:solidFill>
                <a:schemeClr val="tx1"/>
              </a:solidFill>
            </a:rPr>
            <a:t>ДЕЙСТВИЕ </a:t>
          </a:r>
        </a:p>
      </dgm:t>
    </dgm:pt>
    <dgm:pt modelId="{FA52C139-B793-43A3-8112-0C9FE60CCD36}" type="parTrans" cxnId="{7ED78B29-3E92-4A19-A03D-CBE998A56A4A}">
      <dgm:prSet/>
      <dgm:spPr/>
      <dgm:t>
        <a:bodyPr/>
        <a:lstStyle/>
        <a:p>
          <a:endParaRPr lang="ru-RU"/>
        </a:p>
      </dgm:t>
    </dgm:pt>
    <dgm:pt modelId="{31B7544A-BF14-4F46-BE6C-B2E04E54C913}" type="sibTrans" cxnId="{7ED78B29-3E92-4A19-A03D-CBE998A56A4A}">
      <dgm:prSet/>
      <dgm:spPr/>
      <dgm:t>
        <a:bodyPr/>
        <a:lstStyle/>
        <a:p>
          <a:endParaRPr lang="ru-RU"/>
        </a:p>
      </dgm:t>
    </dgm:pt>
    <dgm:pt modelId="{9A333D6A-7167-472F-80E3-AFE4DECE7717}">
      <dgm:prSet/>
      <dgm:spPr/>
      <dgm:t>
        <a:bodyPr/>
        <a:lstStyle/>
        <a:p>
          <a:r>
            <a:rPr lang="ru-RU" altLang="ru-RU" b="0" u="sng" dirty="0">
              <a:solidFill>
                <a:schemeClr val="tx1"/>
              </a:solidFill>
            </a:rPr>
            <a:t>НЕЖЕЛАТЕЛЬНАЯ ЛЕКАРСТВЕННАЯ РЕАКЦИЯ</a:t>
          </a:r>
        </a:p>
      </dgm:t>
    </dgm:pt>
    <dgm:pt modelId="{FD6606C3-6EAA-4C94-9B39-EFB3942E2249}" type="parTrans" cxnId="{86D78E01-AD66-4A94-8378-CAE4D58A375C}">
      <dgm:prSet/>
      <dgm:spPr/>
      <dgm:t>
        <a:bodyPr/>
        <a:lstStyle/>
        <a:p>
          <a:endParaRPr lang="ru-RU"/>
        </a:p>
      </dgm:t>
    </dgm:pt>
    <dgm:pt modelId="{4E4DA9DD-BE66-40E6-AC78-6253DE8B8429}" type="sibTrans" cxnId="{86D78E01-AD66-4A94-8378-CAE4D58A375C}">
      <dgm:prSet/>
      <dgm:spPr/>
      <dgm:t>
        <a:bodyPr/>
        <a:lstStyle/>
        <a:p>
          <a:endParaRPr lang="ru-RU"/>
        </a:p>
      </dgm:t>
    </dgm:pt>
    <dgm:pt modelId="{FDA0ADA0-508F-44C5-A7EA-6CC9C277C6BE}" type="pres">
      <dgm:prSet presAssocID="{F4479015-5AA3-4AEA-9C8C-389A5BED4A24}" presName="rootnode" presStyleCnt="0">
        <dgm:presLayoutVars>
          <dgm:chMax/>
          <dgm:chPref/>
          <dgm:dir/>
          <dgm:animLvl val="lvl"/>
        </dgm:presLayoutVars>
      </dgm:prSet>
      <dgm:spPr/>
    </dgm:pt>
    <dgm:pt modelId="{F0AE0C81-B002-4C1D-9AD5-E733CD3F3152}" type="pres">
      <dgm:prSet presAssocID="{0E3F184B-34E5-4B4B-A810-111CE0210BFF}" presName="composite" presStyleCnt="0"/>
      <dgm:spPr/>
    </dgm:pt>
    <dgm:pt modelId="{63132389-BF6B-4620-AB7F-CAB18C432E74}" type="pres">
      <dgm:prSet presAssocID="{0E3F184B-34E5-4B4B-A810-111CE0210BFF}" presName="bentUpArrow1" presStyleLbl="alignImgPlace1" presStyleIdx="0" presStyleCnt="2"/>
      <dgm:spPr/>
    </dgm:pt>
    <dgm:pt modelId="{B1241431-DA1D-459D-9392-3D884917EE0C}" type="pres">
      <dgm:prSet presAssocID="{0E3F184B-34E5-4B4B-A810-111CE0210BFF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AD6F5911-35FD-4112-A1DD-2FE8000C9518}" type="pres">
      <dgm:prSet presAssocID="{0E3F184B-34E5-4B4B-A810-111CE0210BFF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6402E508-03E6-427F-BA4D-7583D47CEBE1}" type="pres">
      <dgm:prSet presAssocID="{CBEA87A5-B7C9-4A10-81A2-AF7ADF3F4BFB}" presName="sibTrans" presStyleCnt="0"/>
      <dgm:spPr/>
    </dgm:pt>
    <dgm:pt modelId="{F8BC000E-53C5-4BD4-BB57-D928E58509D4}" type="pres">
      <dgm:prSet presAssocID="{CF8E8EBE-B791-4269-85A5-E18B99ADA5AE}" presName="composite" presStyleCnt="0"/>
      <dgm:spPr/>
    </dgm:pt>
    <dgm:pt modelId="{8E52D979-3D75-4EB4-875F-248C473DDDB9}" type="pres">
      <dgm:prSet presAssocID="{CF8E8EBE-B791-4269-85A5-E18B99ADA5AE}" presName="bentUpArrow1" presStyleLbl="alignImgPlace1" presStyleIdx="1" presStyleCnt="2"/>
      <dgm:spPr/>
    </dgm:pt>
    <dgm:pt modelId="{12C1386C-D0DF-4AAF-9A0C-2ED2AF72BB44}" type="pres">
      <dgm:prSet presAssocID="{CF8E8EBE-B791-4269-85A5-E18B99ADA5AE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98573A2D-BC87-40B3-82DE-3F16C4ADD00A}" type="pres">
      <dgm:prSet presAssocID="{CF8E8EBE-B791-4269-85A5-E18B99ADA5AE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5C021AFE-48C6-4B08-9AD0-49435B5FEBF0}" type="pres">
      <dgm:prSet presAssocID="{748A44DD-91CD-469E-BE9B-79DEA048E6FE}" presName="sibTrans" presStyleCnt="0"/>
      <dgm:spPr/>
    </dgm:pt>
    <dgm:pt modelId="{CDDD858D-AF8F-4971-BA32-4913EA8BCB4D}" type="pres">
      <dgm:prSet presAssocID="{4FB5540F-1031-4A64-92E0-0F0E8982B4B6}" presName="composite" presStyleCnt="0"/>
      <dgm:spPr/>
    </dgm:pt>
    <dgm:pt modelId="{646E8ABD-F732-4731-98C3-4A9E48C74044}" type="pres">
      <dgm:prSet presAssocID="{4FB5540F-1031-4A64-92E0-0F0E8982B4B6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2559BF71-D497-4D68-B6C2-98B66437656C}" type="pres">
      <dgm:prSet presAssocID="{4FB5540F-1031-4A64-92E0-0F0E8982B4B6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6D78E01-AD66-4A94-8378-CAE4D58A375C}" srcId="{4FB5540F-1031-4A64-92E0-0F0E8982B4B6}" destId="{9A333D6A-7167-472F-80E3-AFE4DECE7717}" srcOrd="1" destOrd="0" parTransId="{FD6606C3-6EAA-4C94-9B39-EFB3942E2249}" sibTransId="{4E4DA9DD-BE66-40E6-AC78-6253DE8B8429}"/>
    <dgm:cxn modelId="{8B06CA07-F8BA-403D-AB92-4DE84573785D}" type="presOf" srcId="{CD718088-93FE-45CF-8206-EEA4F6BC71F8}" destId="{98573A2D-BC87-40B3-82DE-3F16C4ADD00A}" srcOrd="0" destOrd="2" presId="urn:microsoft.com/office/officeart/2005/8/layout/StepDownProcess"/>
    <dgm:cxn modelId="{6A0EAA1C-41BA-46F8-A79F-09DF0F4D922D}" type="presOf" srcId="{54031E76-4583-426E-97B7-71CA4A468D02}" destId="{2559BF71-D497-4D68-B6C2-98B66437656C}" srcOrd="0" destOrd="0" presId="urn:microsoft.com/office/officeart/2005/8/layout/StepDownProcess"/>
    <dgm:cxn modelId="{7ED78B29-3E92-4A19-A03D-CBE998A56A4A}" srcId="{CF8E8EBE-B791-4269-85A5-E18B99ADA5AE}" destId="{CD718088-93FE-45CF-8206-EEA4F6BC71F8}" srcOrd="2" destOrd="0" parTransId="{FA52C139-B793-43A3-8112-0C9FE60CCD36}" sibTransId="{31B7544A-BF14-4F46-BE6C-B2E04E54C913}"/>
    <dgm:cxn modelId="{3D89682D-254A-4797-B918-3D0E6C1C73D7}" srcId="{CF8E8EBE-B791-4269-85A5-E18B99ADA5AE}" destId="{3861F9D7-579B-4B9F-991B-1D61F55D6284}" srcOrd="0" destOrd="0" parTransId="{9E17C5C8-F1F2-44C5-A6DB-8144456132DD}" sibTransId="{B402ED85-EC04-445B-B4E9-DF427B9DBDA8}"/>
    <dgm:cxn modelId="{AC80DD2D-537A-4614-AC4B-07E86D95703F}" type="presOf" srcId="{F4479015-5AA3-4AEA-9C8C-389A5BED4A24}" destId="{FDA0ADA0-508F-44C5-A7EA-6CC9C277C6BE}" srcOrd="0" destOrd="0" presId="urn:microsoft.com/office/officeart/2005/8/layout/StepDownProcess"/>
    <dgm:cxn modelId="{52320437-4A44-49CD-A627-56681D21C271}" type="presOf" srcId="{9133FB29-F0F5-4D99-80A6-DA8D68572E0C}" destId="{98573A2D-BC87-40B3-82DE-3F16C4ADD00A}" srcOrd="0" destOrd="1" presId="urn:microsoft.com/office/officeart/2005/8/layout/StepDownProcess"/>
    <dgm:cxn modelId="{AFF0923C-5BD0-4FC3-AE17-E0E3F6AF7870}" srcId="{4FB5540F-1031-4A64-92E0-0F0E8982B4B6}" destId="{54031E76-4583-426E-97B7-71CA4A468D02}" srcOrd="0" destOrd="0" parTransId="{940AD189-DBD8-462B-A64F-A56D445941C3}" sibTransId="{03E29688-9D22-46C9-8EB5-848B071FC3EC}"/>
    <dgm:cxn modelId="{26BCFE60-CCF8-4821-AF40-442B0CB45152}" type="presOf" srcId="{0E3F184B-34E5-4B4B-A810-111CE0210BFF}" destId="{B1241431-DA1D-459D-9392-3D884917EE0C}" srcOrd="0" destOrd="0" presId="urn:microsoft.com/office/officeart/2005/8/layout/StepDownProcess"/>
    <dgm:cxn modelId="{FBD0894D-480C-42EE-8990-FFA5EBEC5A26}" srcId="{F4479015-5AA3-4AEA-9C8C-389A5BED4A24}" destId="{0E3F184B-34E5-4B4B-A810-111CE0210BFF}" srcOrd="0" destOrd="0" parTransId="{5AD92769-CE60-40BB-A08C-C0744A0B6AC4}" sibTransId="{CBEA87A5-B7C9-4A10-81A2-AF7ADF3F4BFB}"/>
    <dgm:cxn modelId="{6C918475-13D6-461F-AD5A-CF57C9DD239A}" srcId="{0E3F184B-34E5-4B4B-A810-111CE0210BFF}" destId="{EABF9C82-1B29-493B-9BA2-6AD7F20481CD}" srcOrd="0" destOrd="0" parTransId="{FDDDBA65-49AE-4CCD-8E9D-F94635ACD84F}" sibTransId="{CE1AC6D5-8EA1-486F-83A8-C5260D83A41E}"/>
    <dgm:cxn modelId="{671B917B-F18C-4355-9F76-7462F21650E9}" type="presOf" srcId="{CF8E8EBE-B791-4269-85A5-E18B99ADA5AE}" destId="{12C1386C-D0DF-4AAF-9A0C-2ED2AF72BB44}" srcOrd="0" destOrd="0" presId="urn:microsoft.com/office/officeart/2005/8/layout/StepDownProcess"/>
    <dgm:cxn modelId="{EDEAD690-1698-4E0D-95F3-C2AA744F399D}" srcId="{CF8E8EBE-B791-4269-85A5-E18B99ADA5AE}" destId="{9133FB29-F0F5-4D99-80A6-DA8D68572E0C}" srcOrd="1" destOrd="0" parTransId="{C925AF54-CA82-4462-853D-DDCB26BF20A3}" sibTransId="{5626673D-F3C5-4A65-92BF-81C15A0B3F1F}"/>
    <dgm:cxn modelId="{4CAFEC92-621D-4EE1-B22C-3F3B0321A49D}" srcId="{F4479015-5AA3-4AEA-9C8C-389A5BED4A24}" destId="{4FB5540F-1031-4A64-92E0-0F0E8982B4B6}" srcOrd="2" destOrd="0" parTransId="{042F08C1-3FDC-4D4E-8799-59C4D1D3D2CE}" sibTransId="{70C166C8-6D6A-4C5A-A730-168EEA28A38C}"/>
    <dgm:cxn modelId="{1BDD639D-4F85-444E-9759-CEB07F060A28}" type="presOf" srcId="{3861F9D7-579B-4B9F-991B-1D61F55D6284}" destId="{98573A2D-BC87-40B3-82DE-3F16C4ADD00A}" srcOrd="0" destOrd="0" presId="urn:microsoft.com/office/officeart/2005/8/layout/StepDownProcess"/>
    <dgm:cxn modelId="{35DFDFA8-BAD8-4D49-AC83-45C1E95BFAA4}" type="presOf" srcId="{EABF9C82-1B29-493B-9BA2-6AD7F20481CD}" destId="{AD6F5911-35FD-4112-A1DD-2FE8000C9518}" srcOrd="0" destOrd="0" presId="urn:microsoft.com/office/officeart/2005/8/layout/StepDownProcess"/>
    <dgm:cxn modelId="{42883EBA-0067-4E4E-A779-1AE7D2E57ACD}" srcId="{F4479015-5AA3-4AEA-9C8C-389A5BED4A24}" destId="{CF8E8EBE-B791-4269-85A5-E18B99ADA5AE}" srcOrd="1" destOrd="0" parTransId="{E26B2318-8396-4070-99E6-5DEC8D4017A1}" sibTransId="{748A44DD-91CD-469E-BE9B-79DEA048E6FE}"/>
    <dgm:cxn modelId="{5980E9C5-25CC-4C4C-91D1-7550FD8197F4}" type="presOf" srcId="{4FB5540F-1031-4A64-92E0-0F0E8982B4B6}" destId="{646E8ABD-F732-4731-98C3-4A9E48C74044}" srcOrd="0" destOrd="0" presId="urn:microsoft.com/office/officeart/2005/8/layout/StepDownProcess"/>
    <dgm:cxn modelId="{9943BBFB-EE7B-45DE-B39F-07B05572BB5A}" type="presOf" srcId="{9A333D6A-7167-472F-80E3-AFE4DECE7717}" destId="{2559BF71-D497-4D68-B6C2-98B66437656C}" srcOrd="0" destOrd="1" presId="urn:microsoft.com/office/officeart/2005/8/layout/StepDownProcess"/>
    <dgm:cxn modelId="{51EE609C-A3A1-4472-8F45-224F660FD54B}" type="presParOf" srcId="{FDA0ADA0-508F-44C5-A7EA-6CC9C277C6BE}" destId="{F0AE0C81-B002-4C1D-9AD5-E733CD3F3152}" srcOrd="0" destOrd="0" presId="urn:microsoft.com/office/officeart/2005/8/layout/StepDownProcess"/>
    <dgm:cxn modelId="{2C77F0A4-DBF8-4E9B-B107-8893E88D14B4}" type="presParOf" srcId="{F0AE0C81-B002-4C1D-9AD5-E733CD3F3152}" destId="{63132389-BF6B-4620-AB7F-CAB18C432E74}" srcOrd="0" destOrd="0" presId="urn:microsoft.com/office/officeart/2005/8/layout/StepDownProcess"/>
    <dgm:cxn modelId="{AD359E94-726D-4E61-9FDE-B3E831A40116}" type="presParOf" srcId="{F0AE0C81-B002-4C1D-9AD5-E733CD3F3152}" destId="{B1241431-DA1D-459D-9392-3D884917EE0C}" srcOrd="1" destOrd="0" presId="urn:microsoft.com/office/officeart/2005/8/layout/StepDownProcess"/>
    <dgm:cxn modelId="{98CC9CC4-319A-4040-A5AC-8872C8A350FB}" type="presParOf" srcId="{F0AE0C81-B002-4C1D-9AD5-E733CD3F3152}" destId="{AD6F5911-35FD-4112-A1DD-2FE8000C9518}" srcOrd="2" destOrd="0" presId="urn:microsoft.com/office/officeart/2005/8/layout/StepDownProcess"/>
    <dgm:cxn modelId="{AB50A6D3-6E15-4EF0-BC12-607B13EC9896}" type="presParOf" srcId="{FDA0ADA0-508F-44C5-A7EA-6CC9C277C6BE}" destId="{6402E508-03E6-427F-BA4D-7583D47CEBE1}" srcOrd="1" destOrd="0" presId="urn:microsoft.com/office/officeart/2005/8/layout/StepDownProcess"/>
    <dgm:cxn modelId="{F331D6E6-5629-4890-ACE8-C944256D9754}" type="presParOf" srcId="{FDA0ADA0-508F-44C5-A7EA-6CC9C277C6BE}" destId="{F8BC000E-53C5-4BD4-BB57-D928E58509D4}" srcOrd="2" destOrd="0" presId="urn:microsoft.com/office/officeart/2005/8/layout/StepDownProcess"/>
    <dgm:cxn modelId="{19A3F460-F96B-4DA7-AB10-1E56872D656F}" type="presParOf" srcId="{F8BC000E-53C5-4BD4-BB57-D928E58509D4}" destId="{8E52D979-3D75-4EB4-875F-248C473DDDB9}" srcOrd="0" destOrd="0" presId="urn:microsoft.com/office/officeart/2005/8/layout/StepDownProcess"/>
    <dgm:cxn modelId="{AAF23238-B0F3-4738-9FEF-998EBD955390}" type="presParOf" srcId="{F8BC000E-53C5-4BD4-BB57-D928E58509D4}" destId="{12C1386C-D0DF-4AAF-9A0C-2ED2AF72BB44}" srcOrd="1" destOrd="0" presId="urn:microsoft.com/office/officeart/2005/8/layout/StepDownProcess"/>
    <dgm:cxn modelId="{E6BC00D6-E5D9-485C-8057-7F548887623C}" type="presParOf" srcId="{F8BC000E-53C5-4BD4-BB57-D928E58509D4}" destId="{98573A2D-BC87-40B3-82DE-3F16C4ADD00A}" srcOrd="2" destOrd="0" presId="urn:microsoft.com/office/officeart/2005/8/layout/StepDownProcess"/>
    <dgm:cxn modelId="{BB810978-7B7E-4C48-8D26-3DC40A25D9A0}" type="presParOf" srcId="{FDA0ADA0-508F-44C5-A7EA-6CC9C277C6BE}" destId="{5C021AFE-48C6-4B08-9AD0-49435B5FEBF0}" srcOrd="3" destOrd="0" presId="urn:microsoft.com/office/officeart/2005/8/layout/StepDownProcess"/>
    <dgm:cxn modelId="{677BA5CD-F697-483F-AC2A-EBC6382D7784}" type="presParOf" srcId="{FDA0ADA0-508F-44C5-A7EA-6CC9C277C6BE}" destId="{CDDD858D-AF8F-4971-BA32-4913EA8BCB4D}" srcOrd="4" destOrd="0" presId="urn:microsoft.com/office/officeart/2005/8/layout/StepDownProcess"/>
    <dgm:cxn modelId="{110456B2-B96B-43E2-AAE9-71481E57BD41}" type="presParOf" srcId="{CDDD858D-AF8F-4971-BA32-4913EA8BCB4D}" destId="{646E8ABD-F732-4731-98C3-4A9E48C74044}" srcOrd="0" destOrd="0" presId="urn:microsoft.com/office/officeart/2005/8/layout/StepDownProcess"/>
    <dgm:cxn modelId="{59D28F09-695C-49A0-A501-CC47033250CC}" type="presParOf" srcId="{CDDD858D-AF8F-4971-BA32-4913EA8BCB4D}" destId="{2559BF71-D497-4D68-B6C2-98B66437656C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CC7E92-75F5-445A-BDCB-F4BB098A6F9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2CF8D3-5448-4459-A947-5478F7BD7A19}">
      <dgm:prSet phldrT="[Текст]"/>
      <dgm:spPr/>
      <dgm:t>
        <a:bodyPr/>
        <a:lstStyle/>
        <a:p>
          <a:r>
            <a:rPr lang="ru-RU" dirty="0"/>
            <a:t>Синдром Лайелла</a:t>
          </a:r>
        </a:p>
      </dgm:t>
    </dgm:pt>
    <dgm:pt modelId="{CE76C318-15A0-4751-B217-3F1340E70389}" type="parTrans" cxnId="{3B5B794B-2629-4F25-9AB6-C5B36586EFCE}">
      <dgm:prSet/>
      <dgm:spPr/>
      <dgm:t>
        <a:bodyPr/>
        <a:lstStyle/>
        <a:p>
          <a:endParaRPr lang="ru-RU"/>
        </a:p>
      </dgm:t>
    </dgm:pt>
    <dgm:pt modelId="{D967E346-CC7F-4258-ACAB-DCC45183A871}" type="sibTrans" cxnId="{3B5B794B-2629-4F25-9AB6-C5B36586EFCE}">
      <dgm:prSet/>
      <dgm:spPr/>
      <dgm:t>
        <a:bodyPr/>
        <a:lstStyle/>
        <a:p>
          <a:endParaRPr lang="ru-RU"/>
        </a:p>
      </dgm:t>
    </dgm:pt>
    <dgm:pt modelId="{C165EF19-9F5A-4B31-859B-02BF070E23E8}">
      <dgm:prSet phldrT="[Текст]"/>
      <dgm:spPr/>
      <dgm:t>
        <a:bodyPr/>
        <a:lstStyle/>
        <a:p>
          <a:r>
            <a:rPr lang="ru-RU" dirty="0"/>
            <a:t>Синдром Стивенса-Джонсона</a:t>
          </a:r>
        </a:p>
      </dgm:t>
    </dgm:pt>
    <dgm:pt modelId="{A38878A8-0677-4BED-A6FB-4F5888AAD64A}" type="parTrans" cxnId="{070D67FD-9AC4-425C-A89E-8968E0351ABF}">
      <dgm:prSet/>
      <dgm:spPr/>
      <dgm:t>
        <a:bodyPr/>
        <a:lstStyle/>
        <a:p>
          <a:endParaRPr lang="ru-RU"/>
        </a:p>
      </dgm:t>
    </dgm:pt>
    <dgm:pt modelId="{0CCB1E97-D866-4A47-966F-C9B2075C28D1}" type="sibTrans" cxnId="{070D67FD-9AC4-425C-A89E-8968E0351ABF}">
      <dgm:prSet/>
      <dgm:spPr/>
      <dgm:t>
        <a:bodyPr/>
        <a:lstStyle/>
        <a:p>
          <a:endParaRPr lang="ru-RU"/>
        </a:p>
      </dgm:t>
    </dgm:pt>
    <dgm:pt modelId="{4C97E732-0EE4-4B37-A2BF-27E480AFA9B1}" type="pres">
      <dgm:prSet presAssocID="{2DCC7E92-75F5-445A-BDCB-F4BB098A6F95}" presName="diagram" presStyleCnt="0">
        <dgm:presLayoutVars>
          <dgm:dir/>
          <dgm:resizeHandles val="exact"/>
        </dgm:presLayoutVars>
      </dgm:prSet>
      <dgm:spPr/>
    </dgm:pt>
    <dgm:pt modelId="{EF2F9E16-53BA-4C82-A8D0-AD83B7B2B3C4}" type="pres">
      <dgm:prSet presAssocID="{602CF8D3-5448-4459-A947-5478F7BD7A19}" presName="node" presStyleLbl="node1" presStyleIdx="0" presStyleCnt="2">
        <dgm:presLayoutVars>
          <dgm:bulletEnabled val="1"/>
        </dgm:presLayoutVars>
      </dgm:prSet>
      <dgm:spPr/>
    </dgm:pt>
    <dgm:pt modelId="{FA97D610-B604-40D7-BEE8-980AD0FA3E50}" type="pres">
      <dgm:prSet presAssocID="{D967E346-CC7F-4258-ACAB-DCC45183A871}" presName="sibTrans" presStyleCnt="0"/>
      <dgm:spPr/>
    </dgm:pt>
    <dgm:pt modelId="{45861A9E-ED9A-4859-ABA4-E0771CC3C669}" type="pres">
      <dgm:prSet presAssocID="{C165EF19-9F5A-4B31-859B-02BF070E23E8}" presName="node" presStyleLbl="node1" presStyleIdx="1" presStyleCnt="2">
        <dgm:presLayoutVars>
          <dgm:bulletEnabled val="1"/>
        </dgm:presLayoutVars>
      </dgm:prSet>
      <dgm:spPr/>
    </dgm:pt>
  </dgm:ptLst>
  <dgm:cxnLst>
    <dgm:cxn modelId="{3B88E30E-D6E1-4644-BDE2-00C280697B62}" type="presOf" srcId="{602CF8D3-5448-4459-A947-5478F7BD7A19}" destId="{EF2F9E16-53BA-4C82-A8D0-AD83B7B2B3C4}" srcOrd="0" destOrd="0" presId="urn:microsoft.com/office/officeart/2005/8/layout/default"/>
    <dgm:cxn modelId="{A6945A64-3B4C-41E5-88FA-F509E4FD6655}" type="presOf" srcId="{2DCC7E92-75F5-445A-BDCB-F4BB098A6F95}" destId="{4C97E732-0EE4-4B37-A2BF-27E480AFA9B1}" srcOrd="0" destOrd="0" presId="urn:microsoft.com/office/officeart/2005/8/layout/default"/>
    <dgm:cxn modelId="{3B5B794B-2629-4F25-9AB6-C5B36586EFCE}" srcId="{2DCC7E92-75F5-445A-BDCB-F4BB098A6F95}" destId="{602CF8D3-5448-4459-A947-5478F7BD7A19}" srcOrd="0" destOrd="0" parTransId="{CE76C318-15A0-4751-B217-3F1340E70389}" sibTransId="{D967E346-CC7F-4258-ACAB-DCC45183A871}"/>
    <dgm:cxn modelId="{EF0AA8CE-66D4-4417-AB99-93F138ABA443}" type="presOf" srcId="{C165EF19-9F5A-4B31-859B-02BF070E23E8}" destId="{45861A9E-ED9A-4859-ABA4-E0771CC3C669}" srcOrd="0" destOrd="0" presId="urn:microsoft.com/office/officeart/2005/8/layout/default"/>
    <dgm:cxn modelId="{070D67FD-9AC4-425C-A89E-8968E0351ABF}" srcId="{2DCC7E92-75F5-445A-BDCB-F4BB098A6F95}" destId="{C165EF19-9F5A-4B31-859B-02BF070E23E8}" srcOrd="1" destOrd="0" parTransId="{A38878A8-0677-4BED-A6FB-4F5888AAD64A}" sibTransId="{0CCB1E97-D866-4A47-966F-C9B2075C28D1}"/>
    <dgm:cxn modelId="{34BB8F12-F93B-4938-ABF7-C4E58D0B6784}" type="presParOf" srcId="{4C97E732-0EE4-4B37-A2BF-27E480AFA9B1}" destId="{EF2F9E16-53BA-4C82-A8D0-AD83B7B2B3C4}" srcOrd="0" destOrd="0" presId="urn:microsoft.com/office/officeart/2005/8/layout/default"/>
    <dgm:cxn modelId="{484920BE-A537-4641-A122-67D32E5AAC32}" type="presParOf" srcId="{4C97E732-0EE4-4B37-A2BF-27E480AFA9B1}" destId="{FA97D610-B604-40D7-BEE8-980AD0FA3E50}" srcOrd="1" destOrd="0" presId="urn:microsoft.com/office/officeart/2005/8/layout/default"/>
    <dgm:cxn modelId="{2B13F52F-C106-4811-82EA-5197D7CD318E}" type="presParOf" srcId="{4C97E732-0EE4-4B37-A2BF-27E480AFA9B1}" destId="{45861A9E-ED9A-4859-ABA4-E0771CC3C669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E0520-D7F5-4211-98F1-3517DBECB706}">
      <dsp:nvSpPr>
        <dsp:cNvPr id="0" name=""/>
        <dsp:cNvSpPr/>
      </dsp:nvSpPr>
      <dsp:spPr>
        <a:xfrm>
          <a:off x="4058793" y="1828414"/>
          <a:ext cx="2209173" cy="766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410"/>
              </a:lnTo>
              <a:lnTo>
                <a:pt x="2209173" y="383410"/>
              </a:lnTo>
              <a:lnTo>
                <a:pt x="2209173" y="7668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27CB9-B973-4E04-B368-C3C1E7C14832}">
      <dsp:nvSpPr>
        <dsp:cNvPr id="0" name=""/>
        <dsp:cNvSpPr/>
      </dsp:nvSpPr>
      <dsp:spPr>
        <a:xfrm>
          <a:off x="1849619" y="1828414"/>
          <a:ext cx="2209173" cy="766820"/>
        </a:xfrm>
        <a:custGeom>
          <a:avLst/>
          <a:gdLst/>
          <a:ahLst/>
          <a:cxnLst/>
          <a:rect l="0" t="0" r="0" b="0"/>
          <a:pathLst>
            <a:path>
              <a:moveTo>
                <a:pt x="2209173" y="0"/>
              </a:moveTo>
              <a:lnTo>
                <a:pt x="2209173" y="383410"/>
              </a:lnTo>
              <a:lnTo>
                <a:pt x="0" y="383410"/>
              </a:lnTo>
              <a:lnTo>
                <a:pt x="0" y="7668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D297B-9CF0-47D0-B8BB-E0C4CDB77547}">
      <dsp:nvSpPr>
        <dsp:cNvPr id="0" name=""/>
        <dsp:cNvSpPr/>
      </dsp:nvSpPr>
      <dsp:spPr>
        <a:xfrm>
          <a:off x="2233029" y="2651"/>
          <a:ext cx="3651526" cy="1825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Действие ЛС</a:t>
          </a:r>
        </a:p>
      </dsp:txBody>
      <dsp:txXfrm>
        <a:off x="2233029" y="2651"/>
        <a:ext cx="3651526" cy="1825763"/>
      </dsp:txXfrm>
    </dsp:sp>
    <dsp:sp modelId="{4E0D8359-3CF2-444D-9C66-AA39B69ECA17}">
      <dsp:nvSpPr>
        <dsp:cNvPr id="0" name=""/>
        <dsp:cNvSpPr/>
      </dsp:nvSpPr>
      <dsp:spPr>
        <a:xfrm>
          <a:off x="23856" y="2595234"/>
          <a:ext cx="3651526" cy="1825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>
              <a:solidFill>
                <a:schemeClr val="tx1"/>
              </a:solidFill>
              <a:cs typeface="Times New Roman" panose="02020603050405020304" pitchFamily="18" charset="0"/>
            </a:rPr>
            <a:t>ОСНОВНОЕ</a:t>
          </a:r>
          <a:r>
            <a:rPr lang="ru-RU" altLang="ru-RU" sz="1800" kern="1200" dirty="0">
              <a:solidFill>
                <a:schemeClr val="tx1"/>
              </a:solidFill>
            </a:rPr>
            <a:t> -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>
              <a:solidFill>
                <a:schemeClr val="tx1"/>
              </a:solidFill>
              <a:cs typeface="Times New Roman" panose="02020603050405020304" pitchFamily="18" charset="0"/>
            </a:rPr>
            <a:t>эффект направлен</a:t>
          </a:r>
          <a:endParaRPr lang="ru-RU" altLang="ru-RU" sz="1800" kern="1200" dirty="0">
            <a:solidFill>
              <a:schemeClr val="tx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>
              <a:solidFill>
                <a:schemeClr val="tx1"/>
              </a:solidFill>
              <a:cs typeface="Times New Roman" panose="02020603050405020304" pitchFamily="18" charset="0"/>
            </a:rPr>
            <a:t>на лечение</a:t>
          </a:r>
          <a:endParaRPr lang="ru-RU" altLang="ru-RU" sz="1800" kern="1200" dirty="0">
            <a:solidFill>
              <a:schemeClr val="tx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>
              <a:solidFill>
                <a:schemeClr val="tx1"/>
              </a:solidFill>
              <a:cs typeface="Times New Roman" panose="02020603050405020304" pitchFamily="18" charset="0"/>
            </a:rPr>
            <a:t>основного</a:t>
          </a:r>
          <a:endParaRPr lang="ru-RU" altLang="ru-RU" sz="1800" kern="1200" dirty="0">
            <a:solidFill>
              <a:schemeClr val="tx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>
              <a:solidFill>
                <a:schemeClr val="tx1"/>
              </a:solidFill>
              <a:cs typeface="Times New Roman" panose="02020603050405020304" pitchFamily="18" charset="0"/>
            </a:rPr>
            <a:t>заболевания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3856" y="2595234"/>
        <a:ext cx="3651526" cy="1825763"/>
      </dsp:txXfrm>
    </dsp:sp>
    <dsp:sp modelId="{8F691A86-9B10-4B9B-BD53-71DE7911EEA6}">
      <dsp:nvSpPr>
        <dsp:cNvPr id="0" name=""/>
        <dsp:cNvSpPr/>
      </dsp:nvSpPr>
      <dsp:spPr>
        <a:xfrm>
          <a:off x="4442203" y="2595234"/>
          <a:ext cx="3651526" cy="1825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900" kern="1200" dirty="0">
              <a:solidFill>
                <a:schemeClr val="tx1"/>
              </a:solidFill>
              <a:cs typeface="Times New Roman" panose="02020603050405020304" pitchFamily="18" charset="0"/>
            </a:rPr>
            <a:t>ПОБОЧНОЕ</a:t>
          </a:r>
          <a:r>
            <a:rPr lang="ru-RU" altLang="ru-RU" sz="1900" kern="1200" dirty="0">
              <a:solidFill>
                <a:schemeClr val="tx1"/>
              </a:solidFill>
            </a:rPr>
            <a:t> -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900" kern="1200" dirty="0">
              <a:solidFill>
                <a:schemeClr val="tx1"/>
              </a:solidFill>
              <a:cs typeface="Times New Roman" panose="02020603050405020304" pitchFamily="18" charset="0"/>
            </a:rPr>
            <a:t>эффект не</a:t>
          </a:r>
          <a:endParaRPr lang="ru-RU" altLang="ru-RU" sz="1900" kern="1200" dirty="0">
            <a:solidFill>
              <a:schemeClr val="tx1"/>
            </a:solidFill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900" kern="1200" dirty="0">
              <a:solidFill>
                <a:schemeClr val="tx1"/>
              </a:solidFill>
              <a:cs typeface="Times New Roman" panose="02020603050405020304" pitchFamily="18" charset="0"/>
            </a:rPr>
            <a:t>направлен на</a:t>
          </a:r>
          <a:endParaRPr lang="ru-RU" altLang="ru-RU" sz="1900" kern="1200" dirty="0">
            <a:solidFill>
              <a:schemeClr val="tx1"/>
            </a:solidFill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900" kern="1200" dirty="0">
              <a:solidFill>
                <a:schemeClr val="tx1"/>
              </a:solidFill>
              <a:cs typeface="Times New Roman" panose="02020603050405020304" pitchFamily="18" charset="0"/>
            </a:rPr>
            <a:t>лечение</a:t>
          </a:r>
          <a:endParaRPr lang="ru-RU" altLang="ru-RU" sz="1900" kern="1200" dirty="0">
            <a:solidFill>
              <a:schemeClr val="tx1"/>
            </a:solidFill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900" kern="1200" dirty="0">
              <a:solidFill>
                <a:schemeClr val="tx1"/>
              </a:solidFill>
              <a:cs typeface="Times New Roman" panose="02020603050405020304" pitchFamily="18" charset="0"/>
            </a:rPr>
            <a:t>заболевания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4442203" y="2595234"/>
        <a:ext cx="3651526" cy="18257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32389-BF6B-4620-AB7F-CAB18C432E74}">
      <dsp:nvSpPr>
        <dsp:cNvPr id="0" name=""/>
        <dsp:cNvSpPr/>
      </dsp:nvSpPr>
      <dsp:spPr>
        <a:xfrm rot="5400000">
          <a:off x="1259791" y="1189230"/>
          <a:ext cx="1051772" cy="119740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241431-DA1D-459D-9392-3D884917EE0C}">
      <dsp:nvSpPr>
        <dsp:cNvPr id="0" name=""/>
        <dsp:cNvSpPr/>
      </dsp:nvSpPr>
      <dsp:spPr>
        <a:xfrm>
          <a:off x="981135" y="23320"/>
          <a:ext cx="1770565" cy="123933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100" b="0" kern="1200" dirty="0"/>
            <a:t>ПРОТИВО-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100" b="0" kern="1200" dirty="0"/>
            <a:t>АЛЛЕРГИЧЕСКОЕ ЛС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100" b="0" kern="1200" dirty="0"/>
            <a:t>ТЕРФЕНАДИН</a:t>
          </a:r>
          <a:endParaRPr lang="ru-RU" sz="1100" b="0" kern="1200" dirty="0"/>
        </a:p>
      </dsp:txBody>
      <dsp:txXfrm>
        <a:off x="1041645" y="83830"/>
        <a:ext cx="1649545" cy="1118318"/>
      </dsp:txXfrm>
    </dsp:sp>
    <dsp:sp modelId="{AD6F5911-35FD-4112-A1DD-2FE8000C9518}">
      <dsp:nvSpPr>
        <dsp:cNvPr id="0" name=""/>
        <dsp:cNvSpPr/>
      </dsp:nvSpPr>
      <dsp:spPr>
        <a:xfrm>
          <a:off x="2751700" y="141519"/>
          <a:ext cx="1287740" cy="1001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900" kern="1200" dirty="0"/>
        </a:p>
      </dsp:txBody>
      <dsp:txXfrm>
        <a:off x="2751700" y="141519"/>
        <a:ext cx="1287740" cy="1001687"/>
      </dsp:txXfrm>
    </dsp:sp>
    <dsp:sp modelId="{8E52D979-3D75-4EB4-875F-248C473DDDB9}">
      <dsp:nvSpPr>
        <dsp:cNvPr id="0" name=""/>
        <dsp:cNvSpPr/>
      </dsp:nvSpPr>
      <dsp:spPr>
        <a:xfrm rot="5400000">
          <a:off x="2727778" y="2581416"/>
          <a:ext cx="1051772" cy="119740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C1386C-D0DF-4AAF-9A0C-2ED2AF72BB44}">
      <dsp:nvSpPr>
        <dsp:cNvPr id="0" name=""/>
        <dsp:cNvSpPr/>
      </dsp:nvSpPr>
      <dsp:spPr>
        <a:xfrm>
          <a:off x="2449122" y="1415505"/>
          <a:ext cx="1770565" cy="123933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100" b="0" kern="1200" dirty="0"/>
            <a:t>БЛОКАДА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100" b="0" kern="1200" dirty="0"/>
            <a:t>Н1-ГИСТАМИНОВЫХ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100" b="0" kern="1200" dirty="0"/>
            <a:t>РЕЦЕПТОРОВ</a:t>
          </a:r>
          <a:endParaRPr lang="ru-RU" sz="1100" b="0" kern="1200" dirty="0"/>
        </a:p>
      </dsp:txBody>
      <dsp:txXfrm>
        <a:off x="2509632" y="1476015"/>
        <a:ext cx="1649545" cy="1118318"/>
      </dsp:txXfrm>
    </dsp:sp>
    <dsp:sp modelId="{98573A2D-BC87-40B3-82DE-3F16C4ADD00A}">
      <dsp:nvSpPr>
        <dsp:cNvPr id="0" name=""/>
        <dsp:cNvSpPr/>
      </dsp:nvSpPr>
      <dsp:spPr>
        <a:xfrm>
          <a:off x="4219687" y="1533705"/>
          <a:ext cx="1287740" cy="1001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altLang="ru-RU" sz="1050" b="0" kern="1200" dirty="0">
              <a:solidFill>
                <a:schemeClr val="tx1"/>
              </a:solidFill>
            </a:rPr>
            <a:t>ОСНОВНОЕ</a:t>
          </a:r>
          <a:endParaRPr lang="ru-RU" sz="1050" b="0" kern="1200" dirty="0">
            <a:solidFill>
              <a:schemeClr val="tx1"/>
            </a:solidFill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altLang="ru-RU" sz="1050" b="0" kern="1200" dirty="0">
              <a:solidFill>
                <a:schemeClr val="tx1"/>
              </a:solidFill>
            </a:rPr>
            <a:t>ПРОТИВО-АЛЛЕРГИЧЕСКОЕ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altLang="ru-RU" sz="1050" b="0" kern="1200" dirty="0">
              <a:solidFill>
                <a:schemeClr val="tx1"/>
              </a:solidFill>
            </a:rPr>
            <a:t>ДЕЙСТВИЕ </a:t>
          </a:r>
        </a:p>
      </dsp:txBody>
      <dsp:txXfrm>
        <a:off x="4219687" y="1533705"/>
        <a:ext cx="1287740" cy="1001687"/>
      </dsp:txXfrm>
    </dsp:sp>
    <dsp:sp modelId="{646E8ABD-F732-4731-98C3-4A9E48C74044}">
      <dsp:nvSpPr>
        <dsp:cNvPr id="0" name=""/>
        <dsp:cNvSpPr/>
      </dsp:nvSpPr>
      <dsp:spPr>
        <a:xfrm>
          <a:off x="3917108" y="2807691"/>
          <a:ext cx="1770565" cy="123933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100" b="0" kern="1200" dirty="0"/>
            <a:t>БЛОКАДА КАЛИЕВЫХ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100" b="0" kern="1200" dirty="0"/>
            <a:t>КАНАЛОВ В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100" b="0" kern="1200" dirty="0"/>
            <a:t>ПРОВОДЯЩЕЙ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100" b="0" kern="1200" dirty="0"/>
            <a:t>СИСТЕМЕ СЕРДЦА</a:t>
          </a:r>
          <a:endParaRPr lang="ru-RU" sz="1100" b="0" kern="1200" dirty="0"/>
        </a:p>
      </dsp:txBody>
      <dsp:txXfrm>
        <a:off x="3977618" y="2868201"/>
        <a:ext cx="1649545" cy="1118318"/>
      </dsp:txXfrm>
    </dsp:sp>
    <dsp:sp modelId="{2559BF71-D497-4D68-B6C2-98B66437656C}">
      <dsp:nvSpPr>
        <dsp:cNvPr id="0" name=""/>
        <dsp:cNvSpPr/>
      </dsp:nvSpPr>
      <dsp:spPr>
        <a:xfrm>
          <a:off x="5687673" y="2925890"/>
          <a:ext cx="1287740" cy="1001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altLang="ru-RU" sz="1000" b="0" kern="1200" dirty="0">
              <a:solidFill>
                <a:schemeClr val="tx1"/>
              </a:solidFill>
            </a:rPr>
            <a:t>ЖЕЛУДОЧКОВАЯ ТАХИКАРДИЯ ПО ТИПУ ПИРУЭТ</a:t>
          </a:r>
          <a:endParaRPr lang="ru-RU" sz="1000" b="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altLang="ru-RU" sz="1000" b="0" u="sng" kern="1200" dirty="0">
              <a:solidFill>
                <a:schemeClr val="tx1"/>
              </a:solidFill>
            </a:rPr>
            <a:t>НЕЖЕЛАТЕЛЬНАЯ ЛЕКАРСТВЕННАЯ РЕАКЦИЯ</a:t>
          </a:r>
        </a:p>
      </dsp:txBody>
      <dsp:txXfrm>
        <a:off x="5687673" y="2925890"/>
        <a:ext cx="1287740" cy="10016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2F9E16-53BA-4C82-A8D0-AD83B7B2B3C4}">
      <dsp:nvSpPr>
        <dsp:cNvPr id="0" name=""/>
        <dsp:cNvSpPr/>
      </dsp:nvSpPr>
      <dsp:spPr>
        <a:xfrm>
          <a:off x="971" y="898802"/>
          <a:ext cx="3787908" cy="2272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500" kern="1200" dirty="0"/>
            <a:t>Синдром Лайелла</a:t>
          </a:r>
        </a:p>
      </dsp:txBody>
      <dsp:txXfrm>
        <a:off x="971" y="898802"/>
        <a:ext cx="3787908" cy="2272744"/>
      </dsp:txXfrm>
    </dsp:sp>
    <dsp:sp modelId="{45861A9E-ED9A-4859-ABA4-E0771CC3C669}">
      <dsp:nvSpPr>
        <dsp:cNvPr id="0" name=""/>
        <dsp:cNvSpPr/>
      </dsp:nvSpPr>
      <dsp:spPr>
        <a:xfrm>
          <a:off x="4167670" y="898802"/>
          <a:ext cx="3787908" cy="2272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500" kern="1200" dirty="0"/>
            <a:t>Синдром Стивенса-Джонсона</a:t>
          </a:r>
        </a:p>
      </dsp:txBody>
      <dsp:txXfrm>
        <a:off x="4167670" y="898802"/>
        <a:ext cx="3787908" cy="2272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82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45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59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036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040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494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238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1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38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51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384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7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88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29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08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27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7AEDE-0FE9-4D87-B54A-1CC9B9501031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5F53-5A54-49A6-BE6D-7BDCEB610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108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Нежелательные побочные реакции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altLang="ru-RU" sz="6000" dirty="0"/>
              <a:t>Заведующая кафедрой клинической фармакологии, д.м.н. </a:t>
            </a:r>
          </a:p>
          <a:p>
            <a:r>
              <a:rPr lang="ru-RU" altLang="ru-RU" sz="6000" dirty="0"/>
              <a:t>УМЕРОВА АДЕЛЯ РАВИЛЬЕВНА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774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/>
              <a:t>ЛС наиболее часто вызывающие НЛР в амбулаторных условиях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сердечные гликозиды</a:t>
            </a:r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гормоны</a:t>
            </a:r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гипотензивные средства </a:t>
            </a:r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антикоагулянты</a:t>
            </a:r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некоторые диуретики</a:t>
            </a:r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антибиотики</a:t>
            </a:r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нестероидные противовоспалительные средства</a:t>
            </a:r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оральные контрацептивы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245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/>
              <a:t>Классификация НЛР (согласно ВОЗ)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3200" dirty="0"/>
              <a:t>Тип А - НЛР, обусловлены </a:t>
            </a:r>
            <a:r>
              <a:rPr lang="ru-RU" altLang="ru-RU" sz="3200" dirty="0" err="1"/>
              <a:t>фармакодинамикой</a:t>
            </a:r>
            <a:r>
              <a:rPr lang="ru-RU" altLang="ru-RU" sz="3200" dirty="0"/>
              <a:t> ЛС или их токсическим действие;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3200" dirty="0"/>
              <a:t>Тип В - аллергические НЛР;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3200" dirty="0"/>
              <a:t>Тип С - лекарственная зависимость;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3200" dirty="0"/>
              <a:t>Тип </a:t>
            </a:r>
            <a:r>
              <a:rPr lang="en-US" altLang="ru-RU" sz="3200" dirty="0"/>
              <a:t>D</a:t>
            </a:r>
            <a:r>
              <a:rPr lang="ru-RU" altLang="ru-RU" sz="3200" dirty="0"/>
              <a:t> - отсроченные НЛР.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808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Тип 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ru-RU" altLang="ru-RU" sz="3000" dirty="0"/>
              <a:t>Связаны с </a:t>
            </a:r>
            <a:r>
              <a:rPr lang="ru-RU" altLang="ru-RU" sz="3000" dirty="0" err="1"/>
              <a:t>фармакодинамикой</a:t>
            </a:r>
            <a:r>
              <a:rPr lang="ru-RU" altLang="ru-RU" sz="3000" dirty="0"/>
              <a:t> ЛС или токсичностью самой молекулы;</a:t>
            </a:r>
          </a:p>
          <a:p>
            <a:pPr marL="609600" indent="-609600"/>
            <a:r>
              <a:rPr lang="ru-RU" altLang="ru-RU" sz="3000" dirty="0"/>
              <a:t>Зависят от концентрации ЛС и (или) от чувствительности молекул-мишеней;</a:t>
            </a:r>
          </a:p>
          <a:p>
            <a:pPr marL="609600" indent="-609600"/>
            <a:r>
              <a:rPr lang="ru-RU" altLang="ru-RU" sz="3000" dirty="0"/>
              <a:t>Предсказуемое действие;</a:t>
            </a:r>
          </a:p>
          <a:p>
            <a:pPr marL="609600" indent="-609600"/>
            <a:r>
              <a:rPr lang="ru-RU" altLang="ru-RU" sz="3000" dirty="0"/>
              <a:t>Дозозависимое действие;</a:t>
            </a:r>
          </a:p>
          <a:p>
            <a:pPr marL="609600" indent="-609600"/>
            <a:r>
              <a:rPr lang="ru-RU" altLang="ru-RU" sz="3000" dirty="0"/>
              <a:t>Более распространены (90% НЛР).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946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3600" dirty="0"/>
              <a:t>Основные и побочные эффекты НПВС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/>
              <a:t>ОЧАГ ВОСПАЛЕНИЯ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altLang="ru-RU" b="1" u="sng" dirty="0"/>
              <a:t>Основной эффект: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dirty="0"/>
              <a:t>Противовоспалительный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dirty="0"/>
              <a:t> Жаропонижающий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dirty="0"/>
              <a:t> Обезболивающий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dirty="0"/>
              <a:t>ЖЕЛУДОК, ТРОМБОЦИТЫ,</a:t>
            </a:r>
          </a:p>
          <a:p>
            <a:pPr algn="ctr"/>
            <a:r>
              <a:rPr lang="ru-RU" dirty="0"/>
              <a:t>БРОНХИ, МАТКА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b="1" u="sng" dirty="0"/>
              <a:t>Побочный эффект:</a:t>
            </a:r>
          </a:p>
          <a:p>
            <a:r>
              <a:rPr lang="ru-RU" dirty="0"/>
              <a:t> </a:t>
            </a:r>
            <a:r>
              <a:rPr lang="ru-RU" dirty="0" err="1"/>
              <a:t>Язвообразование</a:t>
            </a:r>
            <a:endParaRPr lang="ru-RU" dirty="0"/>
          </a:p>
          <a:p>
            <a:r>
              <a:rPr lang="ru-RU" dirty="0"/>
              <a:t> Геморрагический синдром</a:t>
            </a:r>
          </a:p>
          <a:p>
            <a:r>
              <a:rPr lang="ru-RU" dirty="0"/>
              <a:t> </a:t>
            </a:r>
            <a:r>
              <a:rPr lang="ru-RU" dirty="0" err="1"/>
              <a:t>Бронхоспазм</a:t>
            </a:r>
            <a:endParaRPr lang="ru-RU" dirty="0"/>
          </a:p>
          <a:p>
            <a:r>
              <a:rPr lang="ru-RU" dirty="0"/>
              <a:t> Снижение тонуса матки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936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Основные и побочные эффекты некоторых антигистаминных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521443"/>
              </p:ext>
            </p:extLst>
          </p:nvPr>
        </p:nvGraphicFramePr>
        <p:xfrm>
          <a:off x="593725" y="2193925"/>
          <a:ext cx="7956550" cy="407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7220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НЛР типа А могут быть связаны с  токсичностью самой молекулы ЛС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В основе НЛР, лежат «неспецифические» механизмы, такие как повреждение клеточных мембран, нарушение клеточного дыхания, угнетение синтеза белков, нарушение функционирования клеточного цикла и т.д. </a:t>
            </a:r>
          </a:p>
          <a:p>
            <a:r>
              <a:rPr lang="ru-RU" sz="2400" dirty="0"/>
              <a:t>В некоторых случаях токсичность молекулы ЛС </a:t>
            </a:r>
            <a:r>
              <a:rPr lang="ru-RU" sz="2400" dirty="0" err="1"/>
              <a:t>селективна</a:t>
            </a:r>
            <a:r>
              <a:rPr lang="ru-RU" sz="2400" dirty="0"/>
              <a:t> по отношению к определенным органам (</a:t>
            </a:r>
            <a:r>
              <a:rPr lang="ru-RU" sz="2400" dirty="0" err="1"/>
              <a:t>органотоксичность</a:t>
            </a:r>
            <a:r>
              <a:rPr lang="ru-RU" sz="2400" dirty="0"/>
              <a:t>), а в других случаях возникает </a:t>
            </a:r>
            <a:r>
              <a:rPr lang="ru-RU" sz="2400" dirty="0" err="1"/>
              <a:t>полиорганное</a:t>
            </a:r>
            <a:r>
              <a:rPr lang="ru-RU" sz="2400" dirty="0"/>
              <a:t> поражение.</a:t>
            </a:r>
          </a:p>
        </p:txBody>
      </p:sp>
    </p:spTree>
    <p:extLst>
      <p:ext uri="{BB962C8B-B14F-4D97-AF65-F5344CB8AC3E}">
        <p14:creationId xmlns:p14="http://schemas.microsoft.com/office/powerpoint/2010/main" val="787681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Органотоксичность</a:t>
            </a:r>
            <a:r>
              <a:rPr lang="ru-RU" dirty="0"/>
              <a:t> лекарственных средств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762044"/>
              </p:ext>
            </p:extLst>
          </p:nvPr>
        </p:nvGraphicFramePr>
        <p:xfrm>
          <a:off x="593725" y="2193925"/>
          <a:ext cx="795655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8275">
                  <a:extLst>
                    <a:ext uri="{9D8B030D-6E8A-4147-A177-3AD203B41FA5}">
                      <a16:colId xmlns:a16="http://schemas.microsoft.com/office/drawing/2014/main" val="3255850788"/>
                    </a:ext>
                  </a:extLst>
                </a:gridCol>
                <a:gridCol w="3978275">
                  <a:extLst>
                    <a:ext uri="{9D8B030D-6E8A-4147-A177-3AD203B41FA5}">
                      <a16:colId xmlns:a16="http://schemas.microsoft.com/office/drawing/2014/main" val="13853876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4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Гепатотоксичность</a:t>
                      </a:r>
                      <a:endParaRPr lang="ru-RU" sz="2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4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Кумарины, тетрациклины, рифампицин, нейролептики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3939302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40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Нефротоксичность</a:t>
                      </a:r>
                      <a:endParaRPr lang="ru-RU" sz="2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Аминогликозиды, циклоспорин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50035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4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Миелотоксичность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40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Хлорамфеникол</a:t>
                      </a:r>
                      <a:r>
                        <a:rPr lang="ru-RU" sz="2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НПВС из группы </a:t>
                      </a:r>
                      <a:r>
                        <a:rPr lang="ru-RU" sz="240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пирозалона</a:t>
                      </a:r>
                      <a:endParaRPr lang="ru-RU" sz="2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729854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40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Нейротоксичность</a:t>
                      </a:r>
                      <a:endParaRPr lang="ru-RU" sz="2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40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Изониазид</a:t>
                      </a:r>
                      <a:endParaRPr lang="ru-RU" sz="2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25794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443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Частота и тяжесть развития </a:t>
            </a:r>
            <a:br>
              <a:rPr lang="ru-RU" sz="2800" dirty="0"/>
            </a:br>
            <a:r>
              <a:rPr lang="ru-RU" sz="2800" dirty="0"/>
              <a:t>НЛР типа А зависит от следующих факторов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Генетические факторы (фармакогенетика);</a:t>
            </a:r>
          </a:p>
          <a:p>
            <a:r>
              <a:rPr lang="ru-RU" sz="2400" dirty="0"/>
              <a:t>Пол и возраст;</a:t>
            </a:r>
          </a:p>
          <a:p>
            <a:r>
              <a:rPr lang="ru-RU" sz="2400" dirty="0"/>
              <a:t>Тяжесть течения основного заболевания;</a:t>
            </a:r>
          </a:p>
          <a:p>
            <a:r>
              <a:rPr lang="ru-RU" sz="2400" dirty="0"/>
              <a:t>Увеличение концентрации препарата плазме выше терапевтического диапазона;</a:t>
            </a:r>
          </a:p>
          <a:p>
            <a:r>
              <a:rPr lang="ru-RU" sz="2400" dirty="0"/>
              <a:t>Длительность применения;</a:t>
            </a:r>
          </a:p>
          <a:p>
            <a:r>
              <a:rPr lang="ru-RU" sz="2400" dirty="0"/>
              <a:t>Способ введения ЛС.</a:t>
            </a:r>
          </a:p>
        </p:txBody>
      </p:sp>
    </p:spTree>
    <p:extLst>
      <p:ext uri="{BB962C8B-B14F-4D97-AF65-F5344CB8AC3E}">
        <p14:creationId xmlns:p14="http://schemas.microsoft.com/office/powerpoint/2010/main" val="3474652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Доза ЛС и НЛР типа 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Развитие синдрома </a:t>
            </a:r>
            <a:r>
              <a:rPr lang="ru-RU" dirty="0" err="1"/>
              <a:t>Кушинга</a:t>
            </a:r>
            <a:r>
              <a:rPr lang="ru-RU" dirty="0"/>
              <a:t> через 1,5-2 месяца </a:t>
            </a:r>
            <a:br>
              <a:rPr lang="ru-RU" dirty="0"/>
            </a:br>
            <a:r>
              <a:rPr lang="ru-RU" dirty="0"/>
              <a:t>после применения </a:t>
            </a:r>
            <a:r>
              <a:rPr lang="ru-RU" dirty="0" err="1"/>
              <a:t>глюкокортикоидов</a:t>
            </a:r>
            <a:r>
              <a:rPr lang="ru-RU" dirty="0"/>
              <a:t> у детей</a:t>
            </a:r>
            <a:r>
              <a:rPr lang="en-US" dirty="0"/>
              <a:t> </a:t>
            </a:r>
            <a:r>
              <a:rPr lang="ru-RU" dirty="0"/>
              <a:t>(в пересчете на преднизолон).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097550"/>
              </p:ext>
            </p:extLst>
          </p:nvPr>
        </p:nvGraphicFramePr>
        <p:xfrm>
          <a:off x="1524000" y="3487420"/>
          <a:ext cx="6096000" cy="157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9096">
                  <a:extLst>
                    <a:ext uri="{9D8B030D-6E8A-4147-A177-3AD203B41FA5}">
                      <a16:colId xmlns:a16="http://schemas.microsoft.com/office/drawing/2014/main" val="2152219016"/>
                    </a:ext>
                  </a:extLst>
                </a:gridCol>
                <a:gridCol w="1136904">
                  <a:extLst>
                    <a:ext uri="{9D8B030D-6E8A-4147-A177-3AD203B41FA5}">
                      <a16:colId xmlns:a16="http://schemas.microsoft.com/office/drawing/2014/main" val="1762150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2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Доза глюкокортикоидов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2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%ПД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84451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2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10-12 мг/м2/сутки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2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37%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2016395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2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25 мг/м2/сутки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2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62%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284944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200" b="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50 мг/м2/сутки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22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97%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2412703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417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 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Возникают по типу аллергических реакций (иммунологический механизм);</a:t>
            </a:r>
          </a:p>
          <a:p>
            <a:r>
              <a:rPr lang="ru-RU" sz="2800" dirty="0"/>
              <a:t>Непредсказуемое действие;</a:t>
            </a:r>
          </a:p>
          <a:p>
            <a:r>
              <a:rPr lang="ru-RU" sz="2800" dirty="0"/>
              <a:t>Не зависит от дозы;</a:t>
            </a:r>
          </a:p>
          <a:p>
            <a:r>
              <a:rPr lang="ru-RU" sz="2800" dirty="0"/>
              <a:t>Часто имеют серьезные последствия;</a:t>
            </a:r>
          </a:p>
          <a:p>
            <a:r>
              <a:rPr lang="ru-RU" sz="2800" dirty="0"/>
              <a:t>Обычно требуется прекращение приема ЛС.</a:t>
            </a:r>
          </a:p>
        </p:txBody>
      </p:sp>
    </p:spTree>
    <p:extLst>
      <p:ext uri="{BB962C8B-B14F-4D97-AF65-F5344CB8AC3E}">
        <p14:creationId xmlns:p14="http://schemas.microsoft.com/office/powerpoint/2010/main" val="54621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700" dirty="0"/>
              <a:t>Есть больные, которым нельзя помочь, но нет таких больных, которым нельзя не навредить.</a:t>
            </a:r>
          </a:p>
          <a:p>
            <a:pPr algn="r"/>
            <a:endParaRPr lang="ru-RU" altLang="ru-RU" sz="2700" dirty="0"/>
          </a:p>
          <a:p>
            <a:pPr algn="r"/>
            <a:r>
              <a:rPr lang="ru-RU" altLang="ru-RU" sz="2700" dirty="0"/>
              <a:t> </a:t>
            </a:r>
            <a:r>
              <a:rPr lang="ru-RU" sz="2700" dirty="0"/>
              <a:t>(Е.К. Ламберт, </a:t>
            </a:r>
            <a:r>
              <a:rPr lang="en-US" sz="2700" dirty="0"/>
              <a:t>XIX </a:t>
            </a:r>
            <a:r>
              <a:rPr lang="ru-RU" sz="2700" dirty="0"/>
              <a:t>в.)</a:t>
            </a:r>
            <a:endParaRPr lang="ru-RU" altLang="ru-RU" sz="2700" dirty="0"/>
          </a:p>
          <a:p>
            <a:pPr algn="r"/>
            <a:endParaRPr lang="ru-RU" altLang="ru-RU" sz="27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750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Классификация аллергических реакций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Анафилактические реакции;</a:t>
            </a:r>
          </a:p>
          <a:p>
            <a:r>
              <a:rPr lang="ru-RU" sz="3600" dirty="0"/>
              <a:t>Цитотоксические реакции;</a:t>
            </a:r>
          </a:p>
          <a:p>
            <a:r>
              <a:rPr lang="ru-RU" sz="3600" dirty="0"/>
              <a:t>Реакции иммунных комплексов;</a:t>
            </a:r>
          </a:p>
          <a:p>
            <a:r>
              <a:rPr lang="ru-RU" sz="3600" dirty="0"/>
              <a:t>Гиперчувствительность замедленного типа.</a:t>
            </a:r>
          </a:p>
        </p:txBody>
      </p:sp>
    </p:spTree>
    <p:extLst>
      <p:ext uri="{BB962C8B-B14F-4D97-AF65-F5344CB8AC3E}">
        <p14:creationId xmlns:p14="http://schemas.microsoft.com/office/powerpoint/2010/main" val="2973168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Анафилактические реакции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Связаны с продукцией иммуноглобулинов класса Е, </a:t>
            </a:r>
            <a:r>
              <a:rPr lang="ru-RU" sz="2400" dirty="0" err="1"/>
              <a:t>дегрануляцией</a:t>
            </a:r>
            <a:r>
              <a:rPr lang="ru-RU" sz="2400" dirty="0"/>
              <a:t> тучных клеток и выделением медиаторов (гистамин, серотонин, </a:t>
            </a:r>
            <a:r>
              <a:rPr lang="ru-RU" sz="2400" dirty="0" err="1"/>
              <a:t>лейкотриены</a:t>
            </a:r>
            <a:r>
              <a:rPr lang="ru-RU" sz="2400" dirty="0"/>
              <a:t>);</a:t>
            </a:r>
          </a:p>
          <a:p>
            <a:r>
              <a:rPr lang="ru-RU" sz="2400" dirty="0"/>
              <a:t>Вызываются антибиотиками, сульфаниламидами, НПВС и др.;</a:t>
            </a:r>
          </a:p>
          <a:p>
            <a:r>
              <a:rPr lang="ru-RU" sz="2400" dirty="0"/>
              <a:t>Проявляются в виде анафилактического шока, отека </a:t>
            </a:r>
            <a:r>
              <a:rPr lang="ru-RU" sz="2400" dirty="0" err="1"/>
              <a:t>Квинке</a:t>
            </a:r>
            <a:r>
              <a:rPr lang="ru-RU" sz="2400" dirty="0"/>
              <a:t>, крапивницы, </a:t>
            </a:r>
            <a:r>
              <a:rPr lang="ru-RU" sz="2400" dirty="0" err="1"/>
              <a:t>бронхоспазма</a:t>
            </a:r>
            <a:r>
              <a:rPr lang="ru-RU" sz="2400" dirty="0"/>
              <a:t>, кожными сыпями, </a:t>
            </a:r>
            <a:r>
              <a:rPr lang="ru-RU" sz="2400" dirty="0" err="1"/>
              <a:t>конъюктивитом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6578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Цитотоксические реакции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Связаны с активацией системы комплемента;</a:t>
            </a:r>
          </a:p>
          <a:p>
            <a:r>
              <a:rPr lang="ru-RU" sz="3200" dirty="0"/>
              <a:t>Вызываются сульфаниламидами, производными </a:t>
            </a:r>
            <a:r>
              <a:rPr lang="ru-RU" sz="3200" dirty="0" err="1"/>
              <a:t>пирозолона</a:t>
            </a:r>
            <a:r>
              <a:rPr lang="ru-RU" sz="3200" dirty="0"/>
              <a:t>, </a:t>
            </a:r>
            <a:r>
              <a:rPr lang="ru-RU" sz="3200" dirty="0" err="1"/>
              <a:t>фенотиазина</a:t>
            </a:r>
            <a:r>
              <a:rPr lang="ru-RU" sz="3200" dirty="0"/>
              <a:t>, барбитуратами;</a:t>
            </a:r>
          </a:p>
          <a:p>
            <a:r>
              <a:rPr lang="ru-RU" sz="3200" dirty="0"/>
              <a:t>Проявляются гемолитической анемией, </a:t>
            </a:r>
            <a:r>
              <a:rPr lang="ru-RU" sz="3200" dirty="0" err="1"/>
              <a:t>агранулоцитозом</a:t>
            </a:r>
            <a:r>
              <a:rPr lang="ru-RU" sz="3200" dirty="0"/>
              <a:t>, тромбоцитопенией.</a:t>
            </a:r>
          </a:p>
        </p:txBody>
      </p:sp>
    </p:spTree>
    <p:extLst>
      <p:ext uri="{BB962C8B-B14F-4D97-AF65-F5344CB8AC3E}">
        <p14:creationId xmlns:p14="http://schemas.microsoft.com/office/powerpoint/2010/main" val="3293199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Реакции иммунных комплексов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Обусловлены образованием иммуноглобулинов класса G и иммунных комплексов;</a:t>
            </a:r>
          </a:p>
          <a:p>
            <a:r>
              <a:rPr lang="ru-RU" sz="2800" dirty="0"/>
              <a:t>Сопровождаются поражением различных тканей (артриты, нефрит, </a:t>
            </a:r>
            <a:r>
              <a:rPr lang="ru-RU" sz="2800" dirty="0" err="1"/>
              <a:t>васкулит</a:t>
            </a:r>
            <a:r>
              <a:rPr lang="ru-RU" sz="2800" dirty="0"/>
              <a:t>, миокардит, гепатит);</a:t>
            </a:r>
          </a:p>
          <a:p>
            <a:r>
              <a:rPr lang="ru-RU" sz="2800" dirty="0"/>
              <a:t>Проявляется </a:t>
            </a:r>
            <a:r>
              <a:rPr lang="ru-RU" sz="2800" dirty="0" err="1"/>
              <a:t>волчаночноподобным</a:t>
            </a:r>
            <a:r>
              <a:rPr lang="ru-RU" sz="2800" dirty="0"/>
              <a:t> синдромом при применении </a:t>
            </a:r>
            <a:r>
              <a:rPr lang="ru-RU" sz="2800" dirty="0" err="1"/>
              <a:t>новокаинамида</a:t>
            </a:r>
            <a:r>
              <a:rPr lang="ru-RU" sz="2800" dirty="0"/>
              <a:t> и др.</a:t>
            </a:r>
          </a:p>
        </p:txBody>
      </p:sp>
    </p:spTree>
    <p:extLst>
      <p:ext uri="{BB962C8B-B14F-4D97-AF65-F5344CB8AC3E}">
        <p14:creationId xmlns:p14="http://schemas.microsoft.com/office/powerpoint/2010/main" val="35258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Токсико-аллергические (гиперчувствительность замедленного типа)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138361"/>
              </p:ext>
            </p:extLst>
          </p:nvPr>
        </p:nvGraphicFramePr>
        <p:xfrm>
          <a:off x="593725" y="2193925"/>
          <a:ext cx="7956550" cy="407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5114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Синдром </a:t>
            </a:r>
            <a:r>
              <a:rPr lang="ru-RU" dirty="0" err="1"/>
              <a:t>ЛайелЛа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Синдром ошпаренной кожи «может возникнуть на фоне приёма ЛС, таких как хлорпротиксен, и проявляется скарлатинозной эритемой, образованием булл и отторжением поражённых участков кожи. В тяжёлых случаях человек может потерять до 80 % кожных покровов.</a:t>
            </a:r>
          </a:p>
        </p:txBody>
      </p:sp>
    </p:spTree>
    <p:extLst>
      <p:ext uri="{BB962C8B-B14F-4D97-AF65-F5344CB8AC3E}">
        <p14:creationId xmlns:p14="http://schemas.microsoft.com/office/powerpoint/2010/main" val="3008212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Как предотвратить НЛР типа В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Тщательный сбор фармакологического анамнеза в том числе и аллергологический, учитывая перекрестную аллергию;</a:t>
            </a:r>
          </a:p>
          <a:p>
            <a:r>
              <a:rPr lang="ru-RU" sz="3200" dirty="0"/>
              <a:t>Изучить наследственные факторы в том числе и этнические.</a:t>
            </a:r>
          </a:p>
        </p:txBody>
      </p:sp>
    </p:spTree>
    <p:extLst>
      <p:ext uri="{BB962C8B-B14F-4D97-AF65-F5344CB8AC3E}">
        <p14:creationId xmlns:p14="http://schemas.microsoft.com/office/powerpoint/2010/main" val="40793753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 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«Химические» эффекты при длительном воздействии (</a:t>
            </a:r>
            <a:r>
              <a:rPr lang="ru-RU" sz="2800" dirty="0" err="1"/>
              <a:t>бензодиазепиновая</a:t>
            </a:r>
            <a:r>
              <a:rPr lang="ru-RU" sz="2800" dirty="0"/>
              <a:t> зависимость или нефропатия при приеме </a:t>
            </a:r>
            <a:r>
              <a:rPr lang="ru-RU" sz="2800" dirty="0" err="1"/>
              <a:t>метамизола</a:t>
            </a:r>
            <a:r>
              <a:rPr lang="ru-RU" sz="2800" dirty="0"/>
              <a:t> натрия, вторичная надпочечниковая недостаточность при применении системных </a:t>
            </a:r>
            <a:r>
              <a:rPr lang="ru-RU" sz="2800" dirty="0" err="1"/>
              <a:t>глюкокортикоидов</a:t>
            </a:r>
            <a:r>
              <a:rPr lang="ru-RU" sz="2800" dirty="0"/>
              <a:t>, проявления хронической токсичности при приеме </a:t>
            </a:r>
            <a:r>
              <a:rPr lang="ru-RU" sz="2800" dirty="0" err="1"/>
              <a:t>хлорохина</a:t>
            </a:r>
            <a:r>
              <a:rPr lang="ru-RU" sz="2800" dirty="0"/>
              <a:t>: </a:t>
            </a:r>
            <a:r>
              <a:rPr lang="ru-RU" sz="2800" dirty="0" err="1"/>
              <a:t>ретино</a:t>
            </a:r>
            <a:r>
              <a:rPr lang="ru-RU" sz="2800" dirty="0"/>
              <a:t>- и </a:t>
            </a:r>
            <a:r>
              <a:rPr lang="ru-RU" sz="2800" dirty="0" err="1"/>
              <a:t>кератопатии</a:t>
            </a:r>
            <a:r>
              <a:rPr lang="ru-RU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79461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 </a:t>
            </a:r>
            <a:r>
              <a:rPr lang="en-US" dirty="0"/>
              <a:t>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/>
              <a:t>Отсроченные (отдаленные) эффекты (нарушения репродуктивной функции, тератогенные и канцерогенные реакции, например </a:t>
            </a:r>
            <a:r>
              <a:rPr lang="ru-RU" sz="3200" dirty="0" err="1"/>
              <a:t>лимфома</a:t>
            </a:r>
            <a:r>
              <a:rPr lang="ru-RU" sz="3200" dirty="0"/>
              <a:t> у пациентов с длительной </a:t>
            </a:r>
            <a:r>
              <a:rPr lang="ru-RU" sz="3200" dirty="0" err="1"/>
              <a:t>иммуносупрессией</a:t>
            </a:r>
            <a:r>
              <a:rPr lang="ru-RU" sz="3200" dirty="0"/>
              <a:t> после трансплантации, а также синдром отмены, например, на клонидин, опиаты, β-адреноблокаторы).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89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Тип D НЛР (исторический пример)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«</a:t>
            </a:r>
            <a:r>
              <a:rPr lang="ru-RU" sz="3600" dirty="0" err="1"/>
              <a:t>Талидомидовая</a:t>
            </a:r>
            <a:r>
              <a:rPr lang="ru-RU" sz="3600" dirty="0"/>
              <a:t>» трагедия - применение </a:t>
            </a:r>
            <a:r>
              <a:rPr lang="ru-RU" sz="3600" dirty="0" err="1"/>
              <a:t>талидомида</a:t>
            </a:r>
            <a:r>
              <a:rPr lang="ru-RU" sz="3600" dirty="0"/>
              <a:t> у беременных в качестве седативного средства (60-е </a:t>
            </a:r>
            <a:r>
              <a:rPr lang="ru-RU" sz="3600" dirty="0" err="1"/>
              <a:t>гг</a:t>
            </a:r>
            <a:r>
              <a:rPr lang="ru-RU" sz="3600" dirty="0"/>
              <a:t> ХХ века).</a:t>
            </a:r>
          </a:p>
        </p:txBody>
      </p:sp>
    </p:spTree>
    <p:extLst>
      <p:ext uri="{BB962C8B-B14F-4D97-AF65-F5344CB8AC3E}">
        <p14:creationId xmlns:p14="http://schemas.microsoft.com/office/powerpoint/2010/main" val="3998041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 ВОЗ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94" y="2194560"/>
            <a:ext cx="4000500" cy="2064774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altLang="ru-RU" sz="1800" dirty="0"/>
              <a:t>Согласно определению ВОЗ, к нежелательным лекарственным реакциям относится “любая реакция на ЛС, вредная и нежелательная для организма, которая возникает при его использовании для лечения, диагностики и профилактики заболеваний”.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6232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Летальные исходы по причине НЛР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Желудочно-кишечные кровотечения и др. осложнения пептических язв (при использовании </a:t>
            </a:r>
            <a:r>
              <a:rPr lang="ru-RU" sz="2800" dirty="0" err="1"/>
              <a:t>глюкокортикоидов</a:t>
            </a:r>
            <a:r>
              <a:rPr lang="ru-RU" sz="2800" dirty="0"/>
              <a:t>, НПВС, антикоагулянтов);</a:t>
            </a:r>
          </a:p>
          <a:p>
            <a:r>
              <a:rPr lang="ru-RU" sz="2800" dirty="0"/>
              <a:t>Другие кровотечения (при применении </a:t>
            </a:r>
            <a:r>
              <a:rPr lang="ru-RU" sz="2800" dirty="0" err="1"/>
              <a:t>цитостатиков</a:t>
            </a:r>
            <a:r>
              <a:rPr lang="ru-RU" sz="2800" dirty="0"/>
              <a:t>);</a:t>
            </a:r>
          </a:p>
          <a:p>
            <a:r>
              <a:rPr lang="ru-RU" sz="2800" dirty="0" err="1"/>
              <a:t>Апластическая</a:t>
            </a:r>
            <a:r>
              <a:rPr lang="ru-RU" sz="2800" dirty="0"/>
              <a:t> анемия и агранулоцитоз (при назначении </a:t>
            </a:r>
            <a:r>
              <a:rPr lang="ru-RU" sz="2800" dirty="0" err="1"/>
              <a:t>хлорамфеникола</a:t>
            </a:r>
            <a:r>
              <a:rPr lang="ru-RU" sz="2800" dirty="0"/>
              <a:t>, </a:t>
            </a:r>
            <a:r>
              <a:rPr lang="ru-RU" sz="2800" dirty="0" err="1"/>
              <a:t>цитостатиков</a:t>
            </a:r>
            <a:r>
              <a:rPr lang="ru-RU" sz="2800" dirty="0"/>
              <a:t>, НПВС-производных пиразолона);</a:t>
            </a:r>
          </a:p>
        </p:txBody>
      </p:sp>
    </p:spTree>
    <p:extLst>
      <p:ext uri="{BB962C8B-B14F-4D97-AF65-F5344CB8AC3E}">
        <p14:creationId xmlns:p14="http://schemas.microsoft.com/office/powerpoint/2010/main" val="34507812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Летальные исходы по причине НЛР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Поражения печени (противотуберкулезные и психотропные средства, </a:t>
            </a:r>
            <a:r>
              <a:rPr lang="ru-RU" sz="2800" dirty="0" err="1"/>
              <a:t>цитостатики</a:t>
            </a:r>
            <a:r>
              <a:rPr lang="ru-RU" sz="2800" dirty="0"/>
              <a:t>, тетрациклин); </a:t>
            </a:r>
          </a:p>
          <a:p>
            <a:r>
              <a:rPr lang="ru-RU" sz="2800" dirty="0"/>
              <a:t>Анафилактический шок на антибактериальные лекарственных средства (особенно группы пенициллина) и новокаин; </a:t>
            </a:r>
          </a:p>
          <a:p>
            <a:r>
              <a:rPr lang="ru-RU" sz="2800" dirty="0"/>
              <a:t>Поражения почек (при использовании нестероидных противовоспалительных средств, </a:t>
            </a:r>
            <a:r>
              <a:rPr lang="ru-RU" sz="2800" dirty="0" err="1"/>
              <a:t>аминогликозидов</a:t>
            </a:r>
            <a:r>
              <a:rPr lang="ru-RU" sz="2800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948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Основные этапы исследования НЛР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Доклинические (экспериментальные) исследования - изучение острой и хронической, а также специфической токсичности нового ЛС;</a:t>
            </a:r>
          </a:p>
          <a:p>
            <a:r>
              <a:rPr lang="ru-RU" sz="2800" dirty="0"/>
              <a:t>Клинические испытания; </a:t>
            </a:r>
          </a:p>
          <a:p>
            <a:r>
              <a:rPr lang="ru-RU" sz="2800" dirty="0"/>
              <a:t>Пострегистрационные исследования;</a:t>
            </a:r>
          </a:p>
          <a:p>
            <a:r>
              <a:rPr lang="ru-RU" sz="2800" dirty="0"/>
              <a:t>Спонтанные сообщения (!).</a:t>
            </a:r>
          </a:p>
        </p:txBody>
      </p:sp>
    </p:spTree>
    <p:extLst>
      <p:ext uri="{BB962C8B-B14F-4D97-AF65-F5344CB8AC3E}">
        <p14:creationId xmlns:p14="http://schemas.microsoft.com/office/powerpoint/2010/main" val="41213874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Клинические испытания ЛС и НЛР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КИ позволяют выявить наиболее часто возникающие НПР;</a:t>
            </a:r>
          </a:p>
          <a:p>
            <a:r>
              <a:rPr lang="ru-RU" sz="2800" dirty="0"/>
              <a:t>Редко встречающиеся НПР могут быть не выявлены (для выявление НПР с частотой 1:10000 необходимо включить 30000 участников);</a:t>
            </a:r>
          </a:p>
          <a:p>
            <a:r>
              <a:rPr lang="ru-RU" sz="2800" dirty="0"/>
              <a:t>КИ проводятся в «искусственных условиях»;</a:t>
            </a:r>
          </a:p>
          <a:p>
            <a:r>
              <a:rPr lang="ru-RU" sz="2800" dirty="0"/>
              <a:t>Применение ЛС в реальной жизни отличается от КИ.</a:t>
            </a:r>
          </a:p>
        </p:txBody>
      </p:sp>
    </p:spTree>
    <p:extLst>
      <p:ext uri="{BB962C8B-B14F-4D97-AF65-F5344CB8AC3E}">
        <p14:creationId xmlns:p14="http://schemas.microsoft.com/office/powerpoint/2010/main" val="1539725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ЗАЧЕМ НУЖНА РЕГИСТРАЦИЯ НЛР?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Регистрация НЛР может способствовать предотвращению новых медицинских трагедий.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Регистрация НЛР может влиять на информацию в инструкциях по применению ЛС.</a:t>
            </a:r>
          </a:p>
        </p:txBody>
      </p:sp>
    </p:spTree>
    <p:extLst>
      <p:ext uri="{BB962C8B-B14F-4D97-AF65-F5344CB8AC3E}">
        <p14:creationId xmlns:p14="http://schemas.microsoft.com/office/powerpoint/2010/main" val="13582315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Как распознать НПР (1)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Удостовериться, что ЛС выписано в правильной лекарственной форме и принято пациентом в необходимой дозировке;</a:t>
            </a:r>
          </a:p>
          <a:p>
            <a:r>
              <a:rPr lang="ru-RU" sz="2400" dirty="0"/>
              <a:t>Удостовериться, что НПР возникло не до, а после принятия ЛС;</a:t>
            </a:r>
          </a:p>
          <a:p>
            <a:r>
              <a:rPr lang="ru-RU" sz="2400" dirty="0"/>
              <a:t>Определить временной интервал между началом приема ЛС и появлением НПР;</a:t>
            </a:r>
          </a:p>
          <a:p>
            <a:r>
              <a:rPr lang="ru-RU" sz="2400" dirty="0"/>
              <a:t>Оценить влияние прекращения приема ЛС или уменьшения его дозы на НПР и состояние пациента;</a:t>
            </a:r>
          </a:p>
        </p:txBody>
      </p:sp>
    </p:spTree>
    <p:extLst>
      <p:ext uri="{BB962C8B-B14F-4D97-AF65-F5344CB8AC3E}">
        <p14:creationId xmlns:p14="http://schemas.microsoft.com/office/powerpoint/2010/main" val="10112946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Как распознать НПР (2)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Уточнить реакцию на повторное назначение ЛС;</a:t>
            </a:r>
          </a:p>
          <a:p>
            <a:r>
              <a:rPr lang="ru-RU" sz="2400" dirty="0"/>
              <a:t>Проанализировать альтернативные причины, которые могли вызвать данную реакцию;</a:t>
            </a:r>
          </a:p>
          <a:p>
            <a:r>
              <a:rPr lang="ru-RU" sz="2400" dirty="0"/>
              <a:t>Провести анализ дополнительных данных о свойствах и действии ЛС и НПР, которые они могут вызывать.</a:t>
            </a:r>
          </a:p>
        </p:txBody>
      </p:sp>
    </p:spTree>
    <p:extLst>
      <p:ext uri="{BB962C8B-B14F-4D97-AF65-F5344CB8AC3E}">
        <p14:creationId xmlns:p14="http://schemas.microsoft.com/office/powerpoint/2010/main" val="6632487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НПР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Совпадение во времени с приемом ЛС;</a:t>
            </a:r>
          </a:p>
          <a:p>
            <a:r>
              <a:rPr lang="ru-RU" sz="2400" dirty="0"/>
              <a:t>Совпадение с известными симптомами;</a:t>
            </a:r>
          </a:p>
          <a:p>
            <a:r>
              <a:rPr lang="ru-RU" sz="2400" dirty="0"/>
              <a:t>Прекращение после отмены ЛС;</a:t>
            </a:r>
          </a:p>
          <a:p>
            <a:r>
              <a:rPr lang="ru-RU" sz="2400" dirty="0"/>
              <a:t>Возобновление при повторном назначении;</a:t>
            </a:r>
          </a:p>
          <a:p>
            <a:r>
              <a:rPr lang="ru-RU" sz="2400" dirty="0"/>
              <a:t>Реагирование на специфический антидот;</a:t>
            </a:r>
          </a:p>
          <a:p>
            <a:r>
              <a:rPr lang="ru-RU" sz="2400" dirty="0"/>
              <a:t>Проявлялась раньше с тем же или «похожим» ЛС;</a:t>
            </a:r>
          </a:p>
          <a:p>
            <a:r>
              <a:rPr lang="ru-RU" sz="2400" dirty="0"/>
              <a:t>Не объясняется другими факторами.</a:t>
            </a:r>
          </a:p>
        </p:txBody>
      </p:sp>
    </p:spTree>
    <p:extLst>
      <p:ext uri="{BB962C8B-B14F-4D97-AF65-F5344CB8AC3E}">
        <p14:creationId xmlns:p14="http://schemas.microsoft.com/office/powerpoint/2010/main" val="7982512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Классификация степеней достоверности причинно-следственной связи: ЛС-НЛР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Определенная</a:t>
            </a:r>
          </a:p>
          <a:p>
            <a:r>
              <a:rPr lang="ru-RU" sz="2800" dirty="0"/>
              <a:t>Вероятная</a:t>
            </a:r>
          </a:p>
          <a:p>
            <a:r>
              <a:rPr lang="ru-RU" sz="2800" dirty="0"/>
              <a:t>Возможная </a:t>
            </a:r>
          </a:p>
          <a:p>
            <a:r>
              <a:rPr lang="ru-RU" sz="2800" dirty="0"/>
              <a:t>Сомнительная</a:t>
            </a:r>
          </a:p>
          <a:p>
            <a:endParaRPr lang="ru-RU" sz="2800" dirty="0"/>
          </a:p>
          <a:p>
            <a:r>
              <a:rPr lang="ru-RU" sz="2800" dirty="0"/>
              <a:t>Есть формализованные методы оценки связи, наиболее распространенный - шкала Наранжо.</a:t>
            </a:r>
          </a:p>
        </p:txBody>
      </p:sp>
    </p:spTree>
    <p:extLst>
      <p:ext uri="{BB962C8B-B14F-4D97-AF65-F5344CB8AC3E}">
        <p14:creationId xmlns:p14="http://schemas.microsoft.com/office/powerpoint/2010/main" val="25986577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Федеральный закон от 12.04.2010 №61-ФЗ (ред. от 29.07.2017) «Об обращении лекарственных средствах»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/>
              <a:t>Глава 13 Статья 64: </a:t>
            </a:r>
          </a:p>
          <a:p>
            <a:r>
              <a:rPr lang="ru-RU" sz="1600" dirty="0"/>
              <a:t>П. 3. </a:t>
            </a:r>
            <a:r>
              <a:rPr lang="ru-RU" sz="1600" b="1" dirty="0"/>
              <a:t>Субъекты обращения</a:t>
            </a:r>
            <a:r>
              <a:rPr lang="ru-RU" sz="1600" dirty="0"/>
              <a:t> лекарственных средств в порядке, установленном уполномоченным федеральным органом исполнительной власти, </a:t>
            </a:r>
            <a:r>
              <a:rPr lang="ru-RU" sz="1600" b="1" dirty="0"/>
              <a:t>обязаны сообщать</a:t>
            </a:r>
            <a:r>
              <a:rPr lang="ru-RU" sz="1600" dirty="0"/>
              <a:t> в уполномоченный федеральный орган исполнительной власти </a:t>
            </a:r>
            <a:r>
              <a:rPr lang="ru-RU" sz="1600" b="1" dirty="0"/>
              <a:t>о побочных действиях, нежелательных реакциях, серьезных нежелательных реакциях, непредвиденных нежелательных реакциях</a:t>
            </a:r>
            <a:r>
              <a:rPr lang="ru-RU" sz="1600" dirty="0"/>
              <a:t> при применении лекарственных препаратов, об индивидуальной непереносимости, отсутствии эффективности лекарственных препаратов, а также об иных фактах и обстоятельствах, представляющих угрозу жизни или здоровью человека либо животного при применении лекарственных препаратов и выявленных на всех этапах обращения лекарственных препаратов в Российской Федерации и других государствах.</a:t>
            </a:r>
          </a:p>
          <a:p>
            <a:r>
              <a:rPr lang="ru-RU" sz="1600" dirty="0"/>
              <a:t>П. 6. За несообщение или сокрытие информации… </a:t>
            </a:r>
            <a:r>
              <a:rPr lang="ru-RU" sz="1600" b="1" dirty="0"/>
              <a:t>несут ответственность</a:t>
            </a:r>
            <a:r>
              <a:rPr lang="ru-RU" sz="1600" dirty="0"/>
              <a:t> в соответствии с законодательством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463403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ОБЩЕПРИНЯТЫЕ ОПРЕДЕЛЕНИЯ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Понятия «нежелательная побочная реакция» и «неблагоприятная лекарственная реакция» - синонимы.</a:t>
            </a:r>
          </a:p>
          <a:p>
            <a:r>
              <a:rPr lang="ru-RU" sz="3200" dirty="0"/>
              <a:t>То есть НПР = НЛР!</a:t>
            </a:r>
          </a:p>
        </p:txBody>
      </p:sp>
    </p:spTree>
    <p:extLst>
      <p:ext uri="{BB962C8B-B14F-4D97-AF65-F5344CB8AC3E}">
        <p14:creationId xmlns:p14="http://schemas.microsoft.com/office/powerpoint/2010/main" val="42607644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Какие данные по безопасности лекарственного средства должны предоставляться в регуляторные органы? (1)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Согласно приказу Федеральной службы по надзору в сфере здравоохранения от 15.02.2017 </a:t>
            </a:r>
            <a:r>
              <a:rPr lang="ru-RU" b="1" dirty="0"/>
              <a:t>№1071 </a:t>
            </a:r>
            <a:r>
              <a:rPr lang="ru-RU" dirty="0"/>
              <a:t>субъекты обращения лекарственных средств (медицинские организации) </a:t>
            </a:r>
            <a:r>
              <a:rPr lang="ru-RU" b="1" dirty="0"/>
              <a:t>сообщают в Росздравнадзор о следующих нежелательных реакциях:</a:t>
            </a:r>
          </a:p>
          <a:p>
            <a:r>
              <a:rPr lang="ru-RU" b="1" dirty="0"/>
              <a:t>серьезных</a:t>
            </a:r>
            <a:r>
              <a:rPr lang="ru-RU" dirty="0"/>
              <a:t> нежелательных реакциях на лекарственные препараты;</a:t>
            </a:r>
          </a:p>
          <a:p>
            <a:r>
              <a:rPr lang="ru-RU" dirty="0"/>
              <a:t>случаях </a:t>
            </a:r>
            <a:r>
              <a:rPr lang="ru-RU" b="1" dirty="0"/>
              <a:t>передачи инфекционного заболевания</a:t>
            </a:r>
            <a:r>
              <a:rPr lang="ru-RU" dirty="0"/>
              <a:t> через лекарственный препарат;</a:t>
            </a:r>
          </a:p>
        </p:txBody>
      </p:sp>
    </p:spTree>
    <p:extLst>
      <p:ext uri="{BB962C8B-B14F-4D97-AF65-F5344CB8AC3E}">
        <p14:creationId xmlns:p14="http://schemas.microsoft.com/office/powerpoint/2010/main" val="2790523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Какие данные по безопасности лекарственного средства должны предоставляться в регуляторные органы?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Случаях </a:t>
            </a:r>
            <a:r>
              <a:rPr lang="ru-RU" b="1" dirty="0"/>
              <a:t>отсутствия заявленной эффективности </a:t>
            </a:r>
            <a:r>
              <a:rPr lang="ru-RU" dirty="0"/>
              <a:t>лекарственных препаратов, применяемых при заболеваниях, представляющих угрозу для жизни человека, вакцин для профилактики инфекционных заболеваний, лекарственных препаратов для предотвращения беременности, когда отсутствие клинического эффекта не вызвано индивидуальными особенностями пациента и (или) спецификой его заболевания;</a:t>
            </a:r>
          </a:p>
        </p:txBody>
      </p:sp>
    </p:spTree>
    <p:extLst>
      <p:ext uri="{BB962C8B-B14F-4D97-AF65-F5344CB8AC3E}">
        <p14:creationId xmlns:p14="http://schemas.microsoft.com/office/powerpoint/2010/main" val="19609391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Какие данные по безопасности лекарственного средства должны предоставляться в регуляторные органы? (3)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нежелательных реакциях, возникших вследствие </a:t>
            </a:r>
            <a:r>
              <a:rPr lang="ru-RU" b="1" dirty="0"/>
              <a:t>злоупотребления препаратом</a:t>
            </a:r>
            <a:r>
              <a:rPr lang="ru-RU" dirty="0"/>
              <a:t>, в случаях умышленной передозировки лекарственного препарата, при воздействии, связанном с профессиональной деятельностью, или в случаях использования лекарственного препарата в целях </a:t>
            </a:r>
            <a:r>
              <a:rPr lang="ru-RU" b="1" dirty="0"/>
              <a:t>умышленного причинения вреда</a:t>
            </a:r>
            <a:r>
              <a:rPr lang="ru-RU" dirty="0"/>
              <a:t> жизни и здоровью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18748872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В какие сроки необходимо предоставлять информацию?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Субъекты обращения лекарственных средств (медицинские организации) обязаны в срок не более </a:t>
            </a:r>
            <a:r>
              <a:rPr lang="ru-RU" sz="1800" b="1" dirty="0"/>
              <a:t>3 РАБОЧИХ ДНЕЙ</a:t>
            </a:r>
            <a:r>
              <a:rPr lang="ru-RU" sz="1800" dirty="0"/>
              <a:t> сообщать в Росздравнадзор о серьезных нежелательных реакциях </a:t>
            </a:r>
            <a:r>
              <a:rPr lang="ru-RU" sz="1800" b="1" dirty="0"/>
              <a:t>С ЛЕТАЛЬНЫМ ИСХОДОМ</a:t>
            </a:r>
            <a:r>
              <a:rPr lang="ru-RU" sz="1800" dirty="0"/>
              <a:t> или угрозой жизни, за исключением нежелательных реакций, выявленных в ходе проведения клинических исследований, проводимых в данной медицинской организации.</a:t>
            </a:r>
          </a:p>
          <a:p>
            <a:r>
              <a:rPr lang="ru-RU" sz="1800" dirty="0"/>
              <a:t>Субъекты обращения лекарственных средств (медицинские организации) в срок, не превышающий </a:t>
            </a:r>
            <a:r>
              <a:rPr lang="ru-RU" sz="1800" b="1" dirty="0"/>
              <a:t>15 КАЛЕНДАРНЫХ ДНЕЙ</a:t>
            </a:r>
            <a:r>
              <a:rPr lang="ru-RU" sz="1800" dirty="0"/>
              <a:t>, сообщают в Росздравнадзор о нежелательных реакциях и иной информации по безопасности и эффективности, выявленной данной медицинской организацией, за исключением нежелательных реакций, выявленных в ходе проведения клинических исследований (</a:t>
            </a:r>
            <a:r>
              <a:rPr lang="ru-RU" sz="1800" b="1" dirty="0"/>
              <a:t>ОСТАЛЬНЫЕ РЕАКЦИИ</a:t>
            </a:r>
            <a:r>
              <a:rPr lang="ru-RU" sz="1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609947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Каким образом специалисты здравоохранения могут предоставить информацию?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Для предоставления данных по безопасности лекарственных средств в регуляторные органы, необходимо заполнить «Извещение о нежелательной реакции или отсутствии терапевтического эффекта лекарственного препарата» и направить ее в Росздравнадзор любым удобным способом:</a:t>
            </a:r>
          </a:p>
          <a:p>
            <a:r>
              <a:rPr lang="ru-RU" b="1" dirty="0"/>
              <a:t>по электронной почте</a:t>
            </a:r>
            <a:r>
              <a:rPr lang="ru-RU" dirty="0"/>
              <a:t> pharm@roszdravnadzor.ru;</a:t>
            </a:r>
          </a:p>
          <a:p>
            <a:r>
              <a:rPr lang="ru-RU" dirty="0"/>
              <a:t>или передать информацию </a:t>
            </a:r>
            <a:r>
              <a:rPr lang="ru-RU" b="1" dirty="0"/>
              <a:t>уполномоченному по фармаконадзору</a:t>
            </a:r>
            <a:r>
              <a:rPr lang="ru-RU" dirty="0"/>
              <a:t> в лечебном учреждении для внесения сведений в базу данных о нежелательных реакциях на лекарственные средства;</a:t>
            </a:r>
          </a:p>
          <a:p>
            <a:r>
              <a:rPr lang="ru-RU" dirty="0"/>
              <a:t>или передать информацию </a:t>
            </a:r>
            <a:r>
              <a:rPr lang="ru-RU" b="1" dirty="0"/>
              <a:t>в территориальный орган </a:t>
            </a:r>
            <a:r>
              <a:rPr lang="ru-RU" dirty="0"/>
              <a:t>Росздравнадзора (контактные данные территориальных органов опубликованы на сайте Росздравнадзора);</a:t>
            </a:r>
          </a:p>
          <a:p>
            <a:r>
              <a:rPr lang="ru-RU" dirty="0"/>
              <a:t>или передать информацию </a:t>
            </a:r>
            <a:r>
              <a:rPr lang="ru-RU" b="1" dirty="0"/>
              <a:t>в региональный центр </a:t>
            </a:r>
            <a:r>
              <a:rPr lang="ru-RU" dirty="0"/>
              <a:t>мониторинга безопасности лекарственных средств (перечень опубликован на сайте РЗН).</a:t>
            </a:r>
          </a:p>
        </p:txBody>
      </p:sp>
    </p:spTree>
    <p:extLst>
      <p:ext uri="{BB962C8B-B14F-4D97-AF65-F5344CB8AC3E}">
        <p14:creationId xmlns:p14="http://schemas.microsoft.com/office/powerpoint/2010/main" val="11628048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заключении…</a:t>
            </a:r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835" y="2057401"/>
            <a:ext cx="2569464" cy="3825646"/>
          </a:xfrm>
        </p:spPr>
      </p:pic>
      <p:sp>
        <p:nvSpPr>
          <p:cNvPr id="11" name="Объект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3600" dirty="0"/>
              <a:t>«Поменьше лекарств! Только то, что действительно необходимо!»</a:t>
            </a:r>
          </a:p>
          <a:p>
            <a:pPr marL="0" indent="0">
              <a:buNone/>
            </a:pPr>
            <a:endParaRPr lang="ru-RU" sz="3600" dirty="0"/>
          </a:p>
          <a:p>
            <a:pPr marL="0" indent="0" algn="r">
              <a:buNone/>
            </a:pPr>
            <a:r>
              <a:rPr lang="ru-RU" sz="3600" dirty="0"/>
              <a:t>Б.Е. </a:t>
            </a:r>
            <a:r>
              <a:rPr lang="ru-RU" sz="3600" dirty="0" err="1"/>
              <a:t>Вотчал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3167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Благодарю за внимание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83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269589"/>
              </p:ext>
            </p:extLst>
          </p:nvPr>
        </p:nvGraphicFramePr>
        <p:xfrm>
          <a:off x="514350" y="1097280"/>
          <a:ext cx="8117586" cy="4423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022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 данным разных авторов…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3200" dirty="0"/>
              <a:t>Нежелательные лекарственные реакции наблюдаются в случаях, составляющих от 4 до 29%.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84159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800" dirty="0"/>
              <a:t>Нежелательные лекарственные реакции наблюдаются…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3200" dirty="0"/>
              <a:t>У больных с сердечно-сосудистыми заболеваниями в 10.8%;</a:t>
            </a:r>
          </a:p>
          <a:p>
            <a:r>
              <a:rPr lang="ru-RU" altLang="ru-RU" sz="3200" dirty="0"/>
              <a:t>У больных с бронхолегочными заболеваниями в 9.4%;</a:t>
            </a:r>
          </a:p>
          <a:p>
            <a:r>
              <a:rPr lang="ru-RU" altLang="ru-RU" sz="3200" dirty="0"/>
              <a:t>У больных с заболеваниями ЖКТ в 7.8%.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39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по данным зарубежных исследователей…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57175" indent="-257175">
              <a:spcBef>
                <a:spcPct val="20000"/>
              </a:spcBef>
              <a:buFontTx/>
              <a:buChar char="•"/>
              <a:defRPr/>
            </a:pPr>
            <a:r>
              <a:rPr lang="ru-RU" sz="2800" dirty="0">
                <a:cs typeface="Times New Roman" pitchFamily="18" charset="0"/>
              </a:rPr>
              <a:t>В США в начале тысячелетия развитие нежелательных лекарственных реакций явилось причиной госпитализации 2 млн человек и более 100 тыс. случаев смерти;</a:t>
            </a:r>
          </a:p>
          <a:p>
            <a:pPr marL="257175" indent="-257175">
              <a:spcBef>
                <a:spcPct val="20000"/>
              </a:spcBef>
              <a:buFontTx/>
              <a:buChar char="•"/>
              <a:defRPr/>
            </a:pPr>
            <a:r>
              <a:rPr lang="ru-RU" altLang="ru-RU" sz="2800" dirty="0"/>
              <a:t>НЛР выходят на 4-5 место по причинам смертности;</a:t>
            </a:r>
          </a:p>
          <a:p>
            <a:pPr marL="257175" indent="-257175">
              <a:spcBef>
                <a:spcPct val="20000"/>
              </a:spcBef>
              <a:buFontTx/>
              <a:buChar char="•"/>
              <a:defRPr/>
            </a:pPr>
            <a:r>
              <a:rPr lang="en-US" altLang="ru-RU" sz="2800" dirty="0"/>
              <a:t>136 </a:t>
            </a:r>
            <a:r>
              <a:rPr lang="ru-RU" altLang="ru-RU" sz="2800" dirty="0"/>
              <a:t>миллиардов </a:t>
            </a:r>
            <a:r>
              <a:rPr lang="en-US" altLang="ru-RU" sz="2800" dirty="0"/>
              <a:t>$</a:t>
            </a:r>
            <a:r>
              <a:rPr lang="ru-RU" altLang="ru-RU" sz="2800" dirty="0"/>
              <a:t> тратится на лечение НЛР ежегодно.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299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800" dirty="0"/>
              <a:t>ЛС наиболее часто вызывающие НЛР в стационаре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антибиотики (до 25 – 30% всех побочных эффектов)</a:t>
            </a:r>
            <a:endParaRPr lang="ru-RU" altLang="ru-RU" sz="2400" dirty="0"/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химиотерапевтические средства </a:t>
            </a:r>
            <a:endParaRPr lang="ru-RU" altLang="ru-RU" sz="2400" dirty="0"/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анальгетики</a:t>
            </a:r>
            <a:endParaRPr lang="ru-RU" altLang="ru-RU" sz="2400" dirty="0"/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психотропные средства  </a:t>
            </a:r>
            <a:endParaRPr lang="ru-RU" altLang="ru-RU" sz="2400" dirty="0"/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сердечные гликозиды</a:t>
            </a:r>
            <a:endParaRPr lang="ru-RU" altLang="ru-RU" sz="2400" dirty="0"/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мочегонные </a:t>
            </a:r>
            <a:endParaRPr lang="ru-RU" altLang="ru-RU" sz="2400" dirty="0"/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антидиабетические ЛС</a:t>
            </a:r>
            <a:endParaRPr lang="ru-RU" altLang="ru-RU" sz="2400" dirty="0"/>
          </a:p>
          <a:p>
            <a:pPr>
              <a:buFontTx/>
              <a:buChar char="•"/>
            </a:pPr>
            <a:r>
              <a:rPr lang="ru-RU" altLang="ru-RU" sz="2400" dirty="0">
                <a:cs typeface="Times New Roman" panose="02020603050405020304" pitchFamily="18" charset="0"/>
              </a:rPr>
              <a:t> препараты калия</a:t>
            </a:r>
            <a:r>
              <a:rPr lang="ru-RU" altLang="ru-RU" sz="24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065631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123</TotalTime>
  <Words>1849</Words>
  <Application>Microsoft Office PowerPoint</Application>
  <PresentationFormat>Экран (4:3)</PresentationFormat>
  <Paragraphs>227</Paragraphs>
  <Slides>46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0" baseType="lpstr">
      <vt:lpstr>Arial</vt:lpstr>
      <vt:lpstr>Century Gothic</vt:lpstr>
      <vt:lpstr>Times New Roman</vt:lpstr>
      <vt:lpstr>След самолета</vt:lpstr>
      <vt:lpstr>Нежелательные побочные реакции</vt:lpstr>
      <vt:lpstr>Презентация PowerPoint</vt:lpstr>
      <vt:lpstr>Определение ВОЗ</vt:lpstr>
      <vt:lpstr>ОБЩЕПРИНЯТЫЕ ОПРЕДЕЛЕНИЯ</vt:lpstr>
      <vt:lpstr>Презентация PowerPoint</vt:lpstr>
      <vt:lpstr>По данным разных авторов…</vt:lpstr>
      <vt:lpstr>Нежелательные лекарственные реакции наблюдаются…</vt:lpstr>
      <vt:lpstr>по данным зарубежных исследователей…</vt:lpstr>
      <vt:lpstr>ЛС наиболее часто вызывающие НЛР в стационаре</vt:lpstr>
      <vt:lpstr>ЛС наиболее часто вызывающие НЛР в амбулаторных условиях</vt:lpstr>
      <vt:lpstr>Классификация НЛР (согласно ВОЗ)</vt:lpstr>
      <vt:lpstr>Тип А</vt:lpstr>
      <vt:lpstr>Основные и побочные эффекты НПВС</vt:lpstr>
      <vt:lpstr>Основные и побочные эффекты некоторых антигистаминных</vt:lpstr>
      <vt:lpstr>НЛР типа А могут быть связаны с  токсичностью самой молекулы ЛС</vt:lpstr>
      <vt:lpstr>Органотоксичность лекарственных средств</vt:lpstr>
      <vt:lpstr>Частота и тяжесть развития  НЛР типа А зависит от следующих факторов</vt:lpstr>
      <vt:lpstr>Доза ЛС и НЛР типа А</vt:lpstr>
      <vt:lpstr>Тип В</vt:lpstr>
      <vt:lpstr>Классификация аллергических реакций</vt:lpstr>
      <vt:lpstr>Анафилактические реакции</vt:lpstr>
      <vt:lpstr>Цитотоксические реакции</vt:lpstr>
      <vt:lpstr>Реакции иммунных комплексов</vt:lpstr>
      <vt:lpstr>Токсико-аллергические (гиперчувствительность замедленного типа)</vt:lpstr>
      <vt:lpstr>Синдром ЛайелЛа</vt:lpstr>
      <vt:lpstr>Как предотвратить НЛР типа В</vt:lpstr>
      <vt:lpstr>Тип С</vt:lpstr>
      <vt:lpstr>Тип D</vt:lpstr>
      <vt:lpstr>Тип D НЛР (исторический пример)</vt:lpstr>
      <vt:lpstr>Летальные исходы по причине НЛР</vt:lpstr>
      <vt:lpstr>Летальные исходы по причине НЛР</vt:lpstr>
      <vt:lpstr>Основные этапы исследования НЛР</vt:lpstr>
      <vt:lpstr>Клинические испытания ЛС и НЛР</vt:lpstr>
      <vt:lpstr>ЗАЧЕМ НУЖНА РЕГИСТРАЦИЯ НЛР?</vt:lpstr>
      <vt:lpstr>Как распознать НПР (1)</vt:lpstr>
      <vt:lpstr>Как распознать НПР (2)</vt:lpstr>
      <vt:lpstr>Диагностика НПР</vt:lpstr>
      <vt:lpstr>Классификация степеней достоверности причинно-следственной связи: ЛС-НЛР</vt:lpstr>
      <vt:lpstr>Федеральный закон от 12.04.2010 №61-ФЗ (ред. от 29.07.2017) «Об обращении лекарственных средствах»</vt:lpstr>
      <vt:lpstr>Какие данные по безопасности лекарственного средства должны предоставляться в регуляторные органы? (1)</vt:lpstr>
      <vt:lpstr>Какие данные по безопасности лекарственного средства должны предоставляться в регуляторные органы? (2)</vt:lpstr>
      <vt:lpstr>Какие данные по безопасности лекарственного средства должны предоставляться в регуляторные органы? (3)</vt:lpstr>
      <vt:lpstr>В какие сроки необходимо предоставлять информацию?</vt:lpstr>
      <vt:lpstr>Каким образом специалисты здравоохранения могут предоставить информацию?</vt:lpstr>
      <vt:lpstr>В заключении…</vt:lpstr>
      <vt:lpstr>Благодарю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Нежелательные побочные реакции</dc:title>
  <dc:creator>Олег Кирилочев</dc:creator>
  <cp:lastModifiedBy>Олег Кирилочев</cp:lastModifiedBy>
  <cp:revision>27</cp:revision>
  <dcterms:created xsi:type="dcterms:W3CDTF">2018-10-19T18:22:34Z</dcterms:created>
  <dcterms:modified xsi:type="dcterms:W3CDTF">2020-03-19T13:41:55Z</dcterms:modified>
</cp:coreProperties>
</file>