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49"/>
  </p:notesMasterIdLst>
  <p:sldIdLst>
    <p:sldId id="256" r:id="rId2"/>
    <p:sldId id="257" r:id="rId3"/>
    <p:sldId id="258" r:id="rId4"/>
    <p:sldId id="315" r:id="rId5"/>
    <p:sldId id="259" r:id="rId6"/>
    <p:sldId id="260" r:id="rId7"/>
    <p:sldId id="261" r:id="rId8"/>
    <p:sldId id="262" r:id="rId9"/>
    <p:sldId id="263" r:id="rId10"/>
    <p:sldId id="317" r:id="rId11"/>
    <p:sldId id="264" r:id="rId12"/>
    <p:sldId id="318" r:id="rId13"/>
    <p:sldId id="265" r:id="rId14"/>
    <p:sldId id="319" r:id="rId15"/>
    <p:sldId id="266" r:id="rId16"/>
    <p:sldId id="320" r:id="rId17"/>
    <p:sldId id="267" r:id="rId18"/>
    <p:sldId id="268" r:id="rId19"/>
    <p:sldId id="271" r:id="rId20"/>
    <p:sldId id="272" r:id="rId21"/>
    <p:sldId id="275" r:id="rId22"/>
    <p:sldId id="277" r:id="rId23"/>
    <p:sldId id="278" r:id="rId24"/>
    <p:sldId id="321" r:id="rId25"/>
    <p:sldId id="279" r:id="rId26"/>
    <p:sldId id="322" r:id="rId27"/>
    <p:sldId id="280" r:id="rId28"/>
    <p:sldId id="323" r:id="rId29"/>
    <p:sldId id="283" r:id="rId30"/>
    <p:sldId id="285" r:id="rId31"/>
    <p:sldId id="287" r:id="rId32"/>
    <p:sldId id="290" r:id="rId33"/>
    <p:sldId id="293" r:id="rId34"/>
    <p:sldId id="294" r:id="rId35"/>
    <p:sldId id="295" r:id="rId36"/>
    <p:sldId id="296" r:id="rId37"/>
    <p:sldId id="299" r:id="rId38"/>
    <p:sldId id="300" r:id="rId39"/>
    <p:sldId id="301" r:id="rId40"/>
    <p:sldId id="302" r:id="rId41"/>
    <p:sldId id="303" r:id="rId42"/>
    <p:sldId id="304" r:id="rId43"/>
    <p:sldId id="305" r:id="rId44"/>
    <p:sldId id="306" r:id="rId45"/>
    <p:sldId id="307" r:id="rId46"/>
    <p:sldId id="316" r:id="rId47"/>
    <p:sldId id="314" r:id="rId4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660"/>
  </p:normalViewPr>
  <p:slideViewPr>
    <p:cSldViewPr snapToGrid="0">
      <p:cViewPr varScale="1">
        <p:scale>
          <a:sx n="156" d="100"/>
          <a:sy n="156" d="100"/>
        </p:scale>
        <p:origin x="1964" y="1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A02E66-12E1-4E34-B5BC-8CA2BEA9D43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81D7FCC7-CB6E-4A0F-9325-F2C062B16449}">
      <dgm:prSet phldrT="[Текст]" custT="1"/>
      <dgm:spPr/>
      <dgm:t>
        <a:bodyPr/>
        <a:lstStyle/>
        <a:p>
          <a:r>
            <a:rPr lang="ru-RU" sz="3600" dirty="0"/>
            <a:t>Действие ЛС</a:t>
          </a:r>
          <a:endParaRPr lang="en-US" sz="3600" dirty="0"/>
        </a:p>
        <a:p>
          <a:r>
            <a:rPr lang="en-US" altLang="ru-RU" sz="3600" dirty="0" err="1">
              <a:solidFill>
                <a:schemeClr val="tx1"/>
              </a:solidFill>
            </a:rPr>
            <a:t>Effets</a:t>
          </a:r>
          <a:r>
            <a:rPr lang="en-US" altLang="ru-RU" sz="3600" dirty="0">
              <a:solidFill>
                <a:schemeClr val="tx1"/>
              </a:solidFill>
            </a:rPr>
            <a:t> des </a:t>
          </a:r>
          <a:r>
            <a:rPr lang="en-US" altLang="ru-RU" sz="3600" dirty="0" err="1">
              <a:solidFill>
                <a:schemeClr val="tx1"/>
              </a:solidFill>
            </a:rPr>
            <a:t>médicaments</a:t>
          </a:r>
          <a:endParaRPr lang="ru-RU" sz="3600" dirty="0">
            <a:solidFill>
              <a:schemeClr val="tx1"/>
            </a:solidFill>
          </a:endParaRPr>
        </a:p>
      </dgm:t>
    </dgm:pt>
    <dgm:pt modelId="{C87B7A50-472B-49FF-8582-754932E29D23}" type="parTrans" cxnId="{163CCB2B-2E1D-4CDD-8F22-B01594F61326}">
      <dgm:prSet/>
      <dgm:spPr/>
      <dgm:t>
        <a:bodyPr/>
        <a:lstStyle/>
        <a:p>
          <a:endParaRPr lang="ru-RU"/>
        </a:p>
      </dgm:t>
    </dgm:pt>
    <dgm:pt modelId="{1498AE23-8D09-48C0-ADA3-FAEE3C19FE0E}" type="sibTrans" cxnId="{163CCB2B-2E1D-4CDD-8F22-B01594F61326}">
      <dgm:prSet/>
      <dgm:spPr/>
      <dgm:t>
        <a:bodyPr/>
        <a:lstStyle/>
        <a:p>
          <a:endParaRPr lang="ru-RU"/>
        </a:p>
      </dgm:t>
    </dgm:pt>
    <dgm:pt modelId="{9C329E1B-5A66-45DD-AED6-22F6892AD3D6}">
      <dgm:prSet phldrT="[Текст]" custT="1"/>
      <dgm:spPr/>
      <dgm:t>
        <a:bodyPr/>
        <a:lstStyle/>
        <a:p>
          <a:endParaRPr lang="ru-RU" altLang="ru-RU" sz="1800" dirty="0">
            <a:solidFill>
              <a:schemeClr val="tx1"/>
            </a:solidFill>
            <a:cs typeface="Times New Roman" panose="02020603050405020304" pitchFamily="18" charset="0"/>
          </a:endParaRPr>
        </a:p>
        <a:p>
          <a:r>
            <a:rPr lang="ru-RU" altLang="ru-RU" sz="1800" dirty="0">
              <a:solidFill>
                <a:schemeClr val="tx1"/>
              </a:solidFill>
              <a:cs typeface="Times New Roman" panose="02020603050405020304" pitchFamily="18" charset="0"/>
            </a:rPr>
            <a:t>ОСНОВНОЕ</a:t>
          </a:r>
          <a:r>
            <a:rPr lang="ru-RU" altLang="ru-RU" sz="1800" dirty="0">
              <a:solidFill>
                <a:schemeClr val="tx1"/>
              </a:solidFill>
            </a:rPr>
            <a:t> - </a:t>
          </a:r>
        </a:p>
        <a:p>
          <a:r>
            <a:rPr lang="ru-RU" altLang="ru-RU" sz="1800" dirty="0">
              <a:solidFill>
                <a:schemeClr val="tx1"/>
              </a:solidFill>
              <a:cs typeface="Times New Roman" panose="02020603050405020304" pitchFamily="18" charset="0"/>
            </a:rPr>
            <a:t>эффект направлен</a:t>
          </a:r>
          <a:endParaRPr lang="ru-RU" altLang="ru-RU" sz="1800" dirty="0">
            <a:solidFill>
              <a:schemeClr val="tx1"/>
            </a:solidFill>
          </a:endParaRPr>
        </a:p>
        <a:p>
          <a:r>
            <a:rPr lang="ru-RU" altLang="ru-RU" sz="1800" dirty="0">
              <a:solidFill>
                <a:schemeClr val="tx1"/>
              </a:solidFill>
              <a:cs typeface="Times New Roman" panose="02020603050405020304" pitchFamily="18" charset="0"/>
            </a:rPr>
            <a:t>на лечение</a:t>
          </a:r>
          <a:r>
            <a:rPr lang="en-US" altLang="ru-RU" sz="1800" dirty="0">
              <a:solidFill>
                <a:schemeClr val="tx1"/>
              </a:solidFill>
              <a:cs typeface="Times New Roman" panose="02020603050405020304" pitchFamily="18" charset="0"/>
            </a:rPr>
            <a:t> </a:t>
          </a:r>
          <a:r>
            <a:rPr lang="ru-RU" altLang="ru-RU" sz="1800" dirty="0">
              <a:solidFill>
                <a:schemeClr val="tx1"/>
              </a:solidFill>
              <a:cs typeface="Times New Roman" panose="02020603050405020304" pitchFamily="18" charset="0"/>
            </a:rPr>
            <a:t>основного</a:t>
          </a:r>
          <a:endParaRPr lang="ru-RU" altLang="ru-RU" sz="1800" dirty="0">
            <a:solidFill>
              <a:schemeClr val="tx1"/>
            </a:solidFill>
          </a:endParaRPr>
        </a:p>
        <a:p>
          <a:r>
            <a:rPr lang="ru-RU" altLang="ru-RU" sz="1800" dirty="0">
              <a:solidFill>
                <a:schemeClr val="tx1"/>
              </a:solidFill>
              <a:cs typeface="Times New Roman" panose="02020603050405020304" pitchFamily="18" charset="0"/>
            </a:rPr>
            <a:t>заболевания</a:t>
          </a:r>
          <a:endParaRPr lang="en-US" altLang="ru-RU" sz="1800" dirty="0">
            <a:solidFill>
              <a:schemeClr val="tx1"/>
            </a:solidFill>
            <a:cs typeface="Times New Roman" panose="02020603050405020304" pitchFamily="18" charset="0"/>
          </a:endParaRPr>
        </a:p>
        <a:p>
          <a:endParaRPr lang="ru-RU" altLang="ru-RU" sz="1800" b="1" dirty="0">
            <a:solidFill>
              <a:schemeClr val="tx1"/>
            </a:solidFill>
          </a:endParaRPr>
        </a:p>
        <a:p>
          <a:r>
            <a:rPr lang="fr-FR" altLang="ru-RU" sz="1800" b="0" dirty="0">
              <a:solidFill>
                <a:schemeClr val="tx1"/>
              </a:solidFill>
            </a:rPr>
            <a:t>De base -</a:t>
          </a:r>
        </a:p>
        <a:p>
          <a:r>
            <a:rPr lang="fr-FR" altLang="ru-RU" sz="1800" b="0" dirty="0">
              <a:solidFill>
                <a:schemeClr val="tx1"/>
              </a:solidFill>
            </a:rPr>
            <a:t>l'effet est dirigé au</a:t>
          </a:r>
        </a:p>
        <a:p>
          <a:r>
            <a:rPr lang="en-US" altLang="ru-RU" sz="1800" b="0" dirty="0">
              <a:solidFill>
                <a:schemeClr val="tx1"/>
              </a:solidFill>
            </a:rPr>
            <a:t>t</a:t>
          </a:r>
          <a:r>
            <a:rPr lang="fr-FR" altLang="ru-RU" sz="1800" b="0" dirty="0">
              <a:solidFill>
                <a:schemeClr val="tx1"/>
              </a:solidFill>
            </a:rPr>
            <a:t>raitement</a:t>
          </a:r>
          <a:r>
            <a:rPr lang="ru-RU" altLang="ru-RU" sz="1800" b="0" dirty="0">
              <a:solidFill>
                <a:schemeClr val="tx1"/>
              </a:solidFill>
            </a:rPr>
            <a:t> </a:t>
          </a:r>
          <a:r>
            <a:rPr lang="fr-FR" altLang="ru-RU" sz="1800" b="0" dirty="0">
              <a:solidFill>
                <a:schemeClr val="tx1"/>
              </a:solidFill>
            </a:rPr>
            <a:t>primaire de la </a:t>
          </a:r>
        </a:p>
        <a:p>
          <a:r>
            <a:rPr lang="fr-FR" altLang="ru-RU" sz="1800" b="0" dirty="0">
              <a:solidFill>
                <a:schemeClr val="tx1"/>
              </a:solidFill>
            </a:rPr>
            <a:t>maladie</a:t>
          </a:r>
          <a:endParaRPr lang="ru-RU" sz="1800" b="0" dirty="0">
            <a:solidFill>
              <a:schemeClr val="tx1"/>
            </a:solidFill>
          </a:endParaRPr>
        </a:p>
      </dgm:t>
    </dgm:pt>
    <dgm:pt modelId="{7CA6B5F4-964E-466D-AE6C-4012046180D1}" type="parTrans" cxnId="{C6C71944-CCEA-453F-9397-E463B1A327E9}">
      <dgm:prSet/>
      <dgm:spPr/>
      <dgm:t>
        <a:bodyPr/>
        <a:lstStyle/>
        <a:p>
          <a:endParaRPr lang="ru-RU"/>
        </a:p>
      </dgm:t>
    </dgm:pt>
    <dgm:pt modelId="{EC82559E-D422-4E35-9525-AAE84607A165}" type="sibTrans" cxnId="{C6C71944-CCEA-453F-9397-E463B1A327E9}">
      <dgm:prSet/>
      <dgm:spPr/>
      <dgm:t>
        <a:bodyPr/>
        <a:lstStyle/>
        <a:p>
          <a:endParaRPr lang="ru-RU"/>
        </a:p>
      </dgm:t>
    </dgm:pt>
    <dgm:pt modelId="{5FA05776-D26B-46FD-A623-21894077BC3F}">
      <dgm:prSet phldrT="[Текст]" custT="1"/>
      <dgm:spPr/>
      <dgm:t>
        <a:bodyPr/>
        <a:lstStyle/>
        <a:p>
          <a:r>
            <a:rPr lang="ru-RU" altLang="ru-RU" sz="1800" dirty="0">
              <a:solidFill>
                <a:schemeClr val="tx1"/>
              </a:solidFill>
              <a:cs typeface="Times New Roman" panose="02020603050405020304" pitchFamily="18" charset="0"/>
            </a:rPr>
            <a:t>ПОБОЧНОЕ</a:t>
          </a:r>
          <a:r>
            <a:rPr lang="ru-RU" altLang="ru-RU" sz="1800" dirty="0">
              <a:solidFill>
                <a:schemeClr val="tx1"/>
              </a:solidFill>
            </a:rPr>
            <a:t> - </a:t>
          </a:r>
        </a:p>
        <a:p>
          <a:r>
            <a:rPr lang="ru-RU" altLang="ru-RU" sz="1800" dirty="0">
              <a:solidFill>
                <a:schemeClr val="tx1"/>
              </a:solidFill>
              <a:cs typeface="Times New Roman" panose="02020603050405020304" pitchFamily="18" charset="0"/>
            </a:rPr>
            <a:t>эффект не направлен на</a:t>
          </a:r>
          <a:endParaRPr lang="ru-RU" altLang="ru-RU" sz="1800" dirty="0">
            <a:solidFill>
              <a:schemeClr val="tx1"/>
            </a:solidFill>
          </a:endParaRPr>
        </a:p>
        <a:p>
          <a:r>
            <a:rPr lang="ru-RU" altLang="ru-RU" sz="1800" dirty="0">
              <a:solidFill>
                <a:schemeClr val="tx1"/>
              </a:solidFill>
              <a:cs typeface="Times New Roman" panose="02020603050405020304" pitchFamily="18" charset="0"/>
            </a:rPr>
            <a:t>лечение заболевания</a:t>
          </a:r>
        </a:p>
        <a:p>
          <a:endParaRPr lang="ru-RU" altLang="ru-RU" sz="1800" dirty="0">
            <a:solidFill>
              <a:schemeClr val="tx1"/>
            </a:solidFill>
            <a:cs typeface="Times New Roman" panose="02020603050405020304" pitchFamily="18" charset="0"/>
          </a:endParaRPr>
        </a:p>
        <a:p>
          <a:r>
            <a:rPr lang="fr-FR" altLang="ru-RU" sz="1800" b="0" dirty="0">
              <a:solidFill>
                <a:schemeClr val="tx1"/>
              </a:solidFill>
              <a:cs typeface="Times New Roman" pitchFamily="18" charset="0"/>
            </a:rPr>
            <a:t>Les effets secondaires</a:t>
          </a:r>
          <a:r>
            <a:rPr lang="ru-RU" altLang="ru-RU" sz="1800" b="0" dirty="0">
              <a:solidFill>
                <a:schemeClr val="tx1"/>
              </a:solidFill>
              <a:cs typeface="Times New Roman" pitchFamily="18" charset="0"/>
            </a:rPr>
            <a:t> –</a:t>
          </a:r>
        </a:p>
        <a:p>
          <a:r>
            <a:rPr lang="ru-RU" altLang="ru-RU" sz="1800" b="0" dirty="0">
              <a:solidFill>
                <a:schemeClr val="tx1"/>
              </a:solidFill>
              <a:cs typeface="Times New Roman" pitchFamily="18" charset="0"/>
            </a:rPr>
            <a:t> </a:t>
          </a:r>
          <a:r>
            <a:rPr lang="fr-FR" altLang="ru-RU" sz="1800" b="0" dirty="0">
              <a:solidFill>
                <a:schemeClr val="tx1"/>
              </a:solidFill>
              <a:cs typeface="Times New Roman" pitchFamily="18" charset="0"/>
            </a:rPr>
            <a:t> ne sont pas </a:t>
          </a:r>
          <a:r>
            <a:rPr lang="fr-FR" altLang="ru-RU" sz="1800" b="0" dirty="0">
              <a:solidFill>
                <a:schemeClr val="tx1"/>
              </a:solidFill>
            </a:rPr>
            <a:t>dirigé</a:t>
          </a:r>
          <a:r>
            <a:rPr lang="fr-FR" altLang="ru-RU" sz="1800" b="0" dirty="0">
              <a:solidFill>
                <a:schemeClr val="tx1"/>
              </a:solidFill>
              <a:cs typeface="Times New Roman" pitchFamily="18" charset="0"/>
            </a:rPr>
            <a:t>s</a:t>
          </a:r>
          <a:r>
            <a:rPr lang="ru-RU" altLang="ru-RU" sz="1800" b="0" dirty="0">
              <a:solidFill>
                <a:schemeClr val="tx1"/>
              </a:solidFill>
              <a:cs typeface="Times New Roman" pitchFamily="18" charset="0"/>
            </a:rPr>
            <a:t> </a:t>
          </a:r>
          <a:r>
            <a:rPr lang="fr-FR" altLang="ru-RU" sz="1800" b="0" dirty="0">
              <a:solidFill>
                <a:schemeClr val="tx1"/>
              </a:solidFill>
              <a:cs typeface="Times New Roman" pitchFamily="18" charset="0"/>
            </a:rPr>
            <a:t>pour le </a:t>
          </a:r>
          <a:endParaRPr lang="ru-RU" altLang="ru-RU" sz="1800" b="0" dirty="0">
            <a:solidFill>
              <a:schemeClr val="tx1"/>
            </a:solidFill>
            <a:cs typeface="Times New Roman" pitchFamily="18" charset="0"/>
          </a:endParaRPr>
        </a:p>
        <a:p>
          <a:r>
            <a:rPr lang="fr-FR" altLang="ru-RU" sz="1800" b="0" dirty="0">
              <a:solidFill>
                <a:schemeClr val="tx1"/>
              </a:solidFill>
              <a:cs typeface="Times New Roman" pitchFamily="18" charset="0"/>
            </a:rPr>
            <a:t>traitement des maladies</a:t>
          </a:r>
          <a:r>
            <a:rPr lang="ru-RU" altLang="ru-RU" sz="1800" b="0" dirty="0">
              <a:solidFill>
                <a:schemeClr val="tx1"/>
              </a:solidFill>
              <a:cs typeface="Times New Roman" pitchFamily="18" charset="0"/>
            </a:rPr>
            <a:t> </a:t>
          </a:r>
          <a:endParaRPr lang="ru-RU" sz="1800" b="0" dirty="0">
            <a:solidFill>
              <a:schemeClr val="tx1"/>
            </a:solidFill>
          </a:endParaRPr>
        </a:p>
      </dgm:t>
    </dgm:pt>
    <dgm:pt modelId="{C7455D79-5F25-46C7-9674-4CA6BF0B910A}" type="parTrans" cxnId="{1AF24258-9D0E-4E9E-8BFB-0B89D765DEFB}">
      <dgm:prSet/>
      <dgm:spPr/>
      <dgm:t>
        <a:bodyPr/>
        <a:lstStyle/>
        <a:p>
          <a:endParaRPr lang="ru-RU"/>
        </a:p>
      </dgm:t>
    </dgm:pt>
    <dgm:pt modelId="{F5FF3307-4814-4EFA-9729-61EDB3AA69AF}" type="sibTrans" cxnId="{1AF24258-9D0E-4E9E-8BFB-0B89D765DEFB}">
      <dgm:prSet/>
      <dgm:spPr/>
      <dgm:t>
        <a:bodyPr/>
        <a:lstStyle/>
        <a:p>
          <a:endParaRPr lang="ru-RU"/>
        </a:p>
      </dgm:t>
    </dgm:pt>
    <dgm:pt modelId="{59AF9124-657C-4439-96DA-E276D413128F}" type="pres">
      <dgm:prSet presAssocID="{BEA02E66-12E1-4E34-B5BC-8CA2BEA9D43A}" presName="hierChild1" presStyleCnt="0">
        <dgm:presLayoutVars>
          <dgm:orgChart val="1"/>
          <dgm:chPref val="1"/>
          <dgm:dir/>
          <dgm:animOne val="branch"/>
          <dgm:animLvl val="lvl"/>
          <dgm:resizeHandles/>
        </dgm:presLayoutVars>
      </dgm:prSet>
      <dgm:spPr/>
    </dgm:pt>
    <dgm:pt modelId="{259DB222-695D-4893-97EA-86CAC1C843D6}" type="pres">
      <dgm:prSet presAssocID="{81D7FCC7-CB6E-4A0F-9325-F2C062B16449}" presName="hierRoot1" presStyleCnt="0">
        <dgm:presLayoutVars>
          <dgm:hierBranch val="init"/>
        </dgm:presLayoutVars>
      </dgm:prSet>
      <dgm:spPr/>
    </dgm:pt>
    <dgm:pt modelId="{A0C50657-9557-4730-B2E4-B39F6AE65C8C}" type="pres">
      <dgm:prSet presAssocID="{81D7FCC7-CB6E-4A0F-9325-F2C062B16449}" presName="rootComposite1" presStyleCnt="0"/>
      <dgm:spPr/>
    </dgm:pt>
    <dgm:pt modelId="{67BD297B-9CF0-47D0-B8BB-E0C4CDB77547}" type="pres">
      <dgm:prSet presAssocID="{81D7FCC7-CB6E-4A0F-9325-F2C062B16449}" presName="rootText1" presStyleLbl="node0" presStyleIdx="0" presStyleCnt="1" custScaleX="174036" custScaleY="85699">
        <dgm:presLayoutVars>
          <dgm:chPref val="3"/>
        </dgm:presLayoutVars>
      </dgm:prSet>
      <dgm:spPr/>
    </dgm:pt>
    <dgm:pt modelId="{8E9A98C0-35C8-4790-979F-7CEBAB3B7EF3}" type="pres">
      <dgm:prSet presAssocID="{81D7FCC7-CB6E-4A0F-9325-F2C062B16449}" presName="rootConnector1" presStyleLbl="node1" presStyleIdx="0" presStyleCnt="0"/>
      <dgm:spPr/>
    </dgm:pt>
    <dgm:pt modelId="{5C11711E-421D-4860-9A69-7C3EBC9670B9}" type="pres">
      <dgm:prSet presAssocID="{81D7FCC7-CB6E-4A0F-9325-F2C062B16449}" presName="hierChild2" presStyleCnt="0"/>
      <dgm:spPr/>
    </dgm:pt>
    <dgm:pt modelId="{5CE27CB9-B973-4E04-B368-C3C1E7C14832}" type="pres">
      <dgm:prSet presAssocID="{7CA6B5F4-964E-466D-AE6C-4012046180D1}" presName="Name37" presStyleLbl="parChTrans1D2" presStyleIdx="0" presStyleCnt="2"/>
      <dgm:spPr/>
    </dgm:pt>
    <dgm:pt modelId="{232B36F2-4C93-4930-9D19-23ECEC295418}" type="pres">
      <dgm:prSet presAssocID="{9C329E1B-5A66-45DD-AED6-22F6892AD3D6}" presName="hierRoot2" presStyleCnt="0">
        <dgm:presLayoutVars>
          <dgm:hierBranch val="init"/>
        </dgm:presLayoutVars>
      </dgm:prSet>
      <dgm:spPr/>
    </dgm:pt>
    <dgm:pt modelId="{E6590055-D44D-4D40-AF1D-96319CBFE7A5}" type="pres">
      <dgm:prSet presAssocID="{9C329E1B-5A66-45DD-AED6-22F6892AD3D6}" presName="rootComposite" presStyleCnt="0"/>
      <dgm:spPr/>
    </dgm:pt>
    <dgm:pt modelId="{4E0D8359-3CF2-444D-9C66-AA39B69ECA17}" type="pres">
      <dgm:prSet presAssocID="{9C329E1B-5A66-45DD-AED6-22F6892AD3D6}" presName="rootText" presStyleLbl="node2" presStyleIdx="0" presStyleCnt="2" custScaleY="195039">
        <dgm:presLayoutVars>
          <dgm:chPref val="3"/>
        </dgm:presLayoutVars>
      </dgm:prSet>
      <dgm:spPr/>
    </dgm:pt>
    <dgm:pt modelId="{09FAA753-3476-4D3C-B994-83FC0D101300}" type="pres">
      <dgm:prSet presAssocID="{9C329E1B-5A66-45DD-AED6-22F6892AD3D6}" presName="rootConnector" presStyleLbl="node2" presStyleIdx="0" presStyleCnt="2"/>
      <dgm:spPr/>
    </dgm:pt>
    <dgm:pt modelId="{CF5D9D05-7E3D-425C-8685-4A0C888F5751}" type="pres">
      <dgm:prSet presAssocID="{9C329E1B-5A66-45DD-AED6-22F6892AD3D6}" presName="hierChild4" presStyleCnt="0"/>
      <dgm:spPr/>
    </dgm:pt>
    <dgm:pt modelId="{C0D567EC-5D27-4176-A0AF-ECC4D2C0AB43}" type="pres">
      <dgm:prSet presAssocID="{9C329E1B-5A66-45DD-AED6-22F6892AD3D6}" presName="hierChild5" presStyleCnt="0"/>
      <dgm:spPr/>
    </dgm:pt>
    <dgm:pt modelId="{BC3E0520-D7F5-4211-98F1-3517DBECB706}" type="pres">
      <dgm:prSet presAssocID="{C7455D79-5F25-46C7-9674-4CA6BF0B910A}" presName="Name37" presStyleLbl="parChTrans1D2" presStyleIdx="1" presStyleCnt="2"/>
      <dgm:spPr/>
    </dgm:pt>
    <dgm:pt modelId="{B2CB2D6B-2064-41C4-AB84-22A78DEAEBA2}" type="pres">
      <dgm:prSet presAssocID="{5FA05776-D26B-46FD-A623-21894077BC3F}" presName="hierRoot2" presStyleCnt="0">
        <dgm:presLayoutVars>
          <dgm:hierBranch val="init"/>
        </dgm:presLayoutVars>
      </dgm:prSet>
      <dgm:spPr/>
    </dgm:pt>
    <dgm:pt modelId="{220CF1C6-A19F-4203-B1EC-42795F154ED4}" type="pres">
      <dgm:prSet presAssocID="{5FA05776-D26B-46FD-A623-21894077BC3F}" presName="rootComposite" presStyleCnt="0"/>
      <dgm:spPr/>
    </dgm:pt>
    <dgm:pt modelId="{8F691A86-9B10-4B9B-BD53-71DE7911EEA6}" type="pres">
      <dgm:prSet presAssocID="{5FA05776-D26B-46FD-A623-21894077BC3F}" presName="rootText" presStyleLbl="node2" presStyleIdx="1" presStyleCnt="2" custScaleX="110388" custScaleY="201522">
        <dgm:presLayoutVars>
          <dgm:chPref val="3"/>
        </dgm:presLayoutVars>
      </dgm:prSet>
      <dgm:spPr/>
    </dgm:pt>
    <dgm:pt modelId="{366D6E6F-C5A5-48F3-A00F-E9546C4B5E54}" type="pres">
      <dgm:prSet presAssocID="{5FA05776-D26B-46FD-A623-21894077BC3F}" presName="rootConnector" presStyleLbl="node2" presStyleIdx="1" presStyleCnt="2"/>
      <dgm:spPr/>
    </dgm:pt>
    <dgm:pt modelId="{8EBD67EC-189B-453F-AB8A-5E99C5811D1F}" type="pres">
      <dgm:prSet presAssocID="{5FA05776-D26B-46FD-A623-21894077BC3F}" presName="hierChild4" presStyleCnt="0"/>
      <dgm:spPr/>
    </dgm:pt>
    <dgm:pt modelId="{D69A0F32-0821-4351-9098-F16DF6C9CFD1}" type="pres">
      <dgm:prSet presAssocID="{5FA05776-D26B-46FD-A623-21894077BC3F}" presName="hierChild5" presStyleCnt="0"/>
      <dgm:spPr/>
    </dgm:pt>
    <dgm:pt modelId="{6D589CC7-D2C9-49EE-9B3F-9A1F5FA69663}" type="pres">
      <dgm:prSet presAssocID="{81D7FCC7-CB6E-4A0F-9325-F2C062B16449}" presName="hierChild3" presStyleCnt="0"/>
      <dgm:spPr/>
    </dgm:pt>
  </dgm:ptLst>
  <dgm:cxnLst>
    <dgm:cxn modelId="{1BC09E1B-598C-41DE-81CD-A95BCD09F23C}" type="presOf" srcId="{9C329E1B-5A66-45DD-AED6-22F6892AD3D6}" destId="{09FAA753-3476-4D3C-B994-83FC0D101300}" srcOrd="1" destOrd="0" presId="urn:microsoft.com/office/officeart/2005/8/layout/orgChart1"/>
    <dgm:cxn modelId="{6E2DCA1E-11D6-4032-AAB5-DB100CF5EB4C}" type="presOf" srcId="{5FA05776-D26B-46FD-A623-21894077BC3F}" destId="{366D6E6F-C5A5-48F3-A00F-E9546C4B5E54}" srcOrd="1" destOrd="0" presId="urn:microsoft.com/office/officeart/2005/8/layout/orgChart1"/>
    <dgm:cxn modelId="{163CCB2B-2E1D-4CDD-8F22-B01594F61326}" srcId="{BEA02E66-12E1-4E34-B5BC-8CA2BEA9D43A}" destId="{81D7FCC7-CB6E-4A0F-9325-F2C062B16449}" srcOrd="0" destOrd="0" parTransId="{C87B7A50-472B-49FF-8582-754932E29D23}" sibTransId="{1498AE23-8D09-48C0-ADA3-FAEE3C19FE0E}"/>
    <dgm:cxn modelId="{42052335-1E48-489A-97E7-6E0FD15D6C2D}" type="presOf" srcId="{7CA6B5F4-964E-466D-AE6C-4012046180D1}" destId="{5CE27CB9-B973-4E04-B368-C3C1E7C14832}" srcOrd="0" destOrd="0" presId="urn:microsoft.com/office/officeart/2005/8/layout/orgChart1"/>
    <dgm:cxn modelId="{C6C71944-CCEA-453F-9397-E463B1A327E9}" srcId="{81D7FCC7-CB6E-4A0F-9325-F2C062B16449}" destId="{9C329E1B-5A66-45DD-AED6-22F6892AD3D6}" srcOrd="0" destOrd="0" parTransId="{7CA6B5F4-964E-466D-AE6C-4012046180D1}" sibTransId="{EC82559E-D422-4E35-9525-AAE84607A165}"/>
    <dgm:cxn modelId="{E190134C-1B3F-4809-87FD-59C116224AAE}" type="presOf" srcId="{C7455D79-5F25-46C7-9674-4CA6BF0B910A}" destId="{BC3E0520-D7F5-4211-98F1-3517DBECB706}" srcOrd="0" destOrd="0" presId="urn:microsoft.com/office/officeart/2005/8/layout/orgChart1"/>
    <dgm:cxn modelId="{1AF24258-9D0E-4E9E-8BFB-0B89D765DEFB}" srcId="{81D7FCC7-CB6E-4A0F-9325-F2C062B16449}" destId="{5FA05776-D26B-46FD-A623-21894077BC3F}" srcOrd="1" destOrd="0" parTransId="{C7455D79-5F25-46C7-9674-4CA6BF0B910A}" sibTransId="{F5FF3307-4814-4EFA-9729-61EDB3AA69AF}"/>
    <dgm:cxn modelId="{F1236D96-5E87-461D-A17C-DBC92AB787E0}" type="presOf" srcId="{BEA02E66-12E1-4E34-B5BC-8CA2BEA9D43A}" destId="{59AF9124-657C-4439-96DA-E276D413128F}" srcOrd="0" destOrd="0" presId="urn:microsoft.com/office/officeart/2005/8/layout/orgChart1"/>
    <dgm:cxn modelId="{1C733FA3-EB9F-42B7-9846-AF8E942E8088}" type="presOf" srcId="{9C329E1B-5A66-45DD-AED6-22F6892AD3D6}" destId="{4E0D8359-3CF2-444D-9C66-AA39B69ECA17}" srcOrd="0" destOrd="0" presId="urn:microsoft.com/office/officeart/2005/8/layout/orgChart1"/>
    <dgm:cxn modelId="{DA60B3B6-87C2-4F8C-ACEA-B25E6D0E2BFC}" type="presOf" srcId="{5FA05776-D26B-46FD-A623-21894077BC3F}" destId="{8F691A86-9B10-4B9B-BD53-71DE7911EEA6}" srcOrd="0" destOrd="0" presId="urn:microsoft.com/office/officeart/2005/8/layout/orgChart1"/>
    <dgm:cxn modelId="{9E1AFDDA-6590-4596-B2D7-BD0AD53A0C6C}" type="presOf" srcId="{81D7FCC7-CB6E-4A0F-9325-F2C062B16449}" destId="{67BD297B-9CF0-47D0-B8BB-E0C4CDB77547}" srcOrd="0" destOrd="0" presId="urn:microsoft.com/office/officeart/2005/8/layout/orgChart1"/>
    <dgm:cxn modelId="{2533AEEF-AFDE-4140-B43A-D2378138D924}" type="presOf" srcId="{81D7FCC7-CB6E-4A0F-9325-F2C062B16449}" destId="{8E9A98C0-35C8-4790-979F-7CEBAB3B7EF3}" srcOrd="1" destOrd="0" presId="urn:microsoft.com/office/officeart/2005/8/layout/orgChart1"/>
    <dgm:cxn modelId="{DFF3AD44-A9D5-4DE9-A32E-DEBBFE70B932}" type="presParOf" srcId="{59AF9124-657C-4439-96DA-E276D413128F}" destId="{259DB222-695D-4893-97EA-86CAC1C843D6}" srcOrd="0" destOrd="0" presId="urn:microsoft.com/office/officeart/2005/8/layout/orgChart1"/>
    <dgm:cxn modelId="{7ABE004B-032B-4909-ACB7-F54DD918B6AB}" type="presParOf" srcId="{259DB222-695D-4893-97EA-86CAC1C843D6}" destId="{A0C50657-9557-4730-B2E4-B39F6AE65C8C}" srcOrd="0" destOrd="0" presId="urn:microsoft.com/office/officeart/2005/8/layout/orgChart1"/>
    <dgm:cxn modelId="{95A444F7-2733-43EB-ADE2-7B0BA4D48968}" type="presParOf" srcId="{A0C50657-9557-4730-B2E4-B39F6AE65C8C}" destId="{67BD297B-9CF0-47D0-B8BB-E0C4CDB77547}" srcOrd="0" destOrd="0" presId="urn:microsoft.com/office/officeart/2005/8/layout/orgChart1"/>
    <dgm:cxn modelId="{920C0DCC-B520-43C4-89B8-F12169CB30E4}" type="presParOf" srcId="{A0C50657-9557-4730-B2E4-B39F6AE65C8C}" destId="{8E9A98C0-35C8-4790-979F-7CEBAB3B7EF3}" srcOrd="1" destOrd="0" presId="urn:microsoft.com/office/officeart/2005/8/layout/orgChart1"/>
    <dgm:cxn modelId="{E93CF2AF-F976-4F02-A985-5D01DF72FD36}" type="presParOf" srcId="{259DB222-695D-4893-97EA-86CAC1C843D6}" destId="{5C11711E-421D-4860-9A69-7C3EBC9670B9}" srcOrd="1" destOrd="0" presId="urn:microsoft.com/office/officeart/2005/8/layout/orgChart1"/>
    <dgm:cxn modelId="{D6FF4FC9-EBC8-4B81-A055-31323C5C7E72}" type="presParOf" srcId="{5C11711E-421D-4860-9A69-7C3EBC9670B9}" destId="{5CE27CB9-B973-4E04-B368-C3C1E7C14832}" srcOrd="0" destOrd="0" presId="urn:microsoft.com/office/officeart/2005/8/layout/orgChart1"/>
    <dgm:cxn modelId="{BCA899CA-EFF4-410A-BCA6-2922556F617D}" type="presParOf" srcId="{5C11711E-421D-4860-9A69-7C3EBC9670B9}" destId="{232B36F2-4C93-4930-9D19-23ECEC295418}" srcOrd="1" destOrd="0" presId="urn:microsoft.com/office/officeart/2005/8/layout/orgChart1"/>
    <dgm:cxn modelId="{7C1C4A79-2240-4468-957D-2BB48E779D52}" type="presParOf" srcId="{232B36F2-4C93-4930-9D19-23ECEC295418}" destId="{E6590055-D44D-4D40-AF1D-96319CBFE7A5}" srcOrd="0" destOrd="0" presId="urn:microsoft.com/office/officeart/2005/8/layout/orgChart1"/>
    <dgm:cxn modelId="{52F74B3F-408C-4FE2-BFCF-6926C59D84E3}" type="presParOf" srcId="{E6590055-D44D-4D40-AF1D-96319CBFE7A5}" destId="{4E0D8359-3CF2-444D-9C66-AA39B69ECA17}" srcOrd="0" destOrd="0" presId="urn:microsoft.com/office/officeart/2005/8/layout/orgChart1"/>
    <dgm:cxn modelId="{46757CDB-F6FA-44F4-B00C-07D496582B3A}" type="presParOf" srcId="{E6590055-D44D-4D40-AF1D-96319CBFE7A5}" destId="{09FAA753-3476-4D3C-B994-83FC0D101300}" srcOrd="1" destOrd="0" presId="urn:microsoft.com/office/officeart/2005/8/layout/orgChart1"/>
    <dgm:cxn modelId="{65AA638F-85E4-4712-859F-0CE77AEB35E1}" type="presParOf" srcId="{232B36F2-4C93-4930-9D19-23ECEC295418}" destId="{CF5D9D05-7E3D-425C-8685-4A0C888F5751}" srcOrd="1" destOrd="0" presId="urn:microsoft.com/office/officeart/2005/8/layout/orgChart1"/>
    <dgm:cxn modelId="{6A4EA9CD-D2EC-45F2-8D27-E963DEF1D2B5}" type="presParOf" srcId="{232B36F2-4C93-4930-9D19-23ECEC295418}" destId="{C0D567EC-5D27-4176-A0AF-ECC4D2C0AB43}" srcOrd="2" destOrd="0" presId="urn:microsoft.com/office/officeart/2005/8/layout/orgChart1"/>
    <dgm:cxn modelId="{383633ED-4FF9-45C8-A7BB-523CB86E14D9}" type="presParOf" srcId="{5C11711E-421D-4860-9A69-7C3EBC9670B9}" destId="{BC3E0520-D7F5-4211-98F1-3517DBECB706}" srcOrd="2" destOrd="0" presId="urn:microsoft.com/office/officeart/2005/8/layout/orgChart1"/>
    <dgm:cxn modelId="{225899FF-E252-4CB5-A2C9-D14DE290BA8E}" type="presParOf" srcId="{5C11711E-421D-4860-9A69-7C3EBC9670B9}" destId="{B2CB2D6B-2064-41C4-AB84-22A78DEAEBA2}" srcOrd="3" destOrd="0" presId="urn:microsoft.com/office/officeart/2005/8/layout/orgChart1"/>
    <dgm:cxn modelId="{84DE5623-53E6-4182-AFD0-3BE4B9563FAC}" type="presParOf" srcId="{B2CB2D6B-2064-41C4-AB84-22A78DEAEBA2}" destId="{220CF1C6-A19F-4203-B1EC-42795F154ED4}" srcOrd="0" destOrd="0" presId="urn:microsoft.com/office/officeart/2005/8/layout/orgChart1"/>
    <dgm:cxn modelId="{096BD046-3223-40BE-9A55-C277CD29D402}" type="presParOf" srcId="{220CF1C6-A19F-4203-B1EC-42795F154ED4}" destId="{8F691A86-9B10-4B9B-BD53-71DE7911EEA6}" srcOrd="0" destOrd="0" presId="urn:microsoft.com/office/officeart/2005/8/layout/orgChart1"/>
    <dgm:cxn modelId="{B3083409-B775-4840-AA56-6B1FDC9AC350}" type="presParOf" srcId="{220CF1C6-A19F-4203-B1EC-42795F154ED4}" destId="{366D6E6F-C5A5-48F3-A00F-E9546C4B5E54}" srcOrd="1" destOrd="0" presId="urn:microsoft.com/office/officeart/2005/8/layout/orgChart1"/>
    <dgm:cxn modelId="{4091B8A1-B31A-48AA-B023-9AAAF8EC9A09}" type="presParOf" srcId="{B2CB2D6B-2064-41C4-AB84-22A78DEAEBA2}" destId="{8EBD67EC-189B-453F-AB8A-5E99C5811D1F}" srcOrd="1" destOrd="0" presId="urn:microsoft.com/office/officeart/2005/8/layout/orgChart1"/>
    <dgm:cxn modelId="{9BE48983-C7CB-4963-AA52-800328D111D1}" type="presParOf" srcId="{B2CB2D6B-2064-41C4-AB84-22A78DEAEBA2}" destId="{D69A0F32-0821-4351-9098-F16DF6C9CFD1}" srcOrd="2" destOrd="0" presId="urn:microsoft.com/office/officeart/2005/8/layout/orgChart1"/>
    <dgm:cxn modelId="{25828C88-8B0A-48AB-93F9-546593D92EAA}" type="presParOf" srcId="{259DB222-695D-4893-97EA-86CAC1C843D6}" destId="{6D589CC7-D2C9-49EE-9B3F-9A1F5FA6966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479015-5AA3-4AEA-9C8C-389A5BED4A24}"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CF8E8EBE-B791-4269-85A5-E18B99ADA5AE}">
      <dgm:prSet phldrT="[Текст]" custT="1"/>
      <dgm:spPr/>
      <dgm:t>
        <a:bodyPr/>
        <a:lstStyle/>
        <a:p>
          <a:r>
            <a:rPr lang="ru-RU" altLang="ru-RU" sz="1400" b="0" dirty="0">
              <a:solidFill>
                <a:schemeClr val="bg1"/>
              </a:solidFill>
              <a:latin typeface="+mn-lt"/>
            </a:rPr>
            <a:t>БЛОКАДА </a:t>
          </a:r>
        </a:p>
        <a:p>
          <a:r>
            <a:rPr lang="ru-RU" altLang="ru-RU" sz="1400" b="0" dirty="0">
              <a:solidFill>
                <a:schemeClr val="bg1"/>
              </a:solidFill>
              <a:latin typeface="+mn-lt"/>
            </a:rPr>
            <a:t>Н1-ГИСТАМИНОВЫХ</a:t>
          </a:r>
        </a:p>
        <a:p>
          <a:r>
            <a:rPr lang="ru-RU" altLang="ru-RU" sz="1400" b="0" dirty="0">
              <a:solidFill>
                <a:schemeClr val="bg1"/>
              </a:solidFill>
              <a:latin typeface="+mn-lt"/>
            </a:rPr>
            <a:t>РЕЦЕПТОРОВ</a:t>
          </a:r>
        </a:p>
        <a:p>
          <a:r>
            <a:rPr lang="en-US" altLang="ru-RU" sz="1400" b="0" dirty="0" err="1">
              <a:solidFill>
                <a:schemeClr val="bg1"/>
              </a:solidFill>
              <a:latin typeface="+mn-lt"/>
            </a:rPr>
            <a:t>Bloqueur</a:t>
          </a:r>
          <a:r>
            <a:rPr lang="en-US" altLang="ru-RU" sz="1400" b="0" dirty="0">
              <a:solidFill>
                <a:schemeClr val="bg1"/>
              </a:solidFill>
              <a:latin typeface="+mn-lt"/>
            </a:rPr>
            <a:t> Histamine H1</a:t>
          </a:r>
        </a:p>
        <a:p>
          <a:r>
            <a:rPr lang="en-US" altLang="ru-RU" sz="1400" b="0" dirty="0" err="1">
              <a:solidFill>
                <a:schemeClr val="bg1"/>
              </a:solidFill>
              <a:latin typeface="+mn-lt"/>
            </a:rPr>
            <a:t>recepteurs</a:t>
          </a:r>
          <a:endParaRPr lang="ru-RU" sz="1400" b="0" dirty="0">
            <a:solidFill>
              <a:schemeClr val="bg1"/>
            </a:solidFill>
            <a:latin typeface="+mn-lt"/>
          </a:endParaRPr>
        </a:p>
      </dgm:t>
    </dgm:pt>
    <dgm:pt modelId="{E26B2318-8396-4070-99E6-5DEC8D4017A1}" type="parTrans" cxnId="{42883EBA-0067-4E4E-A779-1AE7D2E57ACD}">
      <dgm:prSet/>
      <dgm:spPr/>
      <dgm:t>
        <a:bodyPr/>
        <a:lstStyle/>
        <a:p>
          <a:endParaRPr lang="ru-RU"/>
        </a:p>
      </dgm:t>
    </dgm:pt>
    <dgm:pt modelId="{748A44DD-91CD-469E-BE9B-79DEA048E6FE}" type="sibTrans" cxnId="{42883EBA-0067-4E4E-A779-1AE7D2E57ACD}">
      <dgm:prSet/>
      <dgm:spPr/>
      <dgm:t>
        <a:bodyPr/>
        <a:lstStyle/>
        <a:p>
          <a:endParaRPr lang="ru-RU"/>
        </a:p>
      </dgm:t>
    </dgm:pt>
    <dgm:pt modelId="{3861F9D7-579B-4B9F-991B-1D61F55D6284}">
      <dgm:prSet phldrT="[Текст]" custT="1"/>
      <dgm:spPr/>
      <dgm:t>
        <a:bodyPr/>
        <a:lstStyle/>
        <a:p>
          <a:pPr algn="l"/>
          <a:r>
            <a:rPr lang="ru-RU" altLang="ru-RU" sz="1200" b="0" dirty="0">
              <a:solidFill>
                <a:schemeClr val="tx1"/>
              </a:solidFill>
            </a:rPr>
            <a:t>ОСНОВНОЕ</a:t>
          </a:r>
          <a:endParaRPr lang="ru-RU" sz="1200" b="0" dirty="0">
            <a:solidFill>
              <a:schemeClr val="tx1"/>
            </a:solidFill>
          </a:endParaRPr>
        </a:p>
      </dgm:t>
    </dgm:pt>
    <dgm:pt modelId="{9E17C5C8-F1F2-44C5-A6DB-8144456132DD}" type="parTrans" cxnId="{3D89682D-254A-4797-B918-3D0E6C1C73D7}">
      <dgm:prSet/>
      <dgm:spPr/>
      <dgm:t>
        <a:bodyPr/>
        <a:lstStyle/>
        <a:p>
          <a:endParaRPr lang="ru-RU"/>
        </a:p>
      </dgm:t>
    </dgm:pt>
    <dgm:pt modelId="{B402ED85-EC04-445B-B4E9-DF427B9DBDA8}" type="sibTrans" cxnId="{3D89682D-254A-4797-B918-3D0E6C1C73D7}">
      <dgm:prSet/>
      <dgm:spPr/>
      <dgm:t>
        <a:bodyPr/>
        <a:lstStyle/>
        <a:p>
          <a:endParaRPr lang="ru-RU"/>
        </a:p>
      </dgm:t>
    </dgm:pt>
    <dgm:pt modelId="{4FB5540F-1031-4A64-92E0-0F0E8982B4B6}">
      <dgm:prSet phldrT="[Текст]" custT="1"/>
      <dgm:spPr/>
      <dgm:t>
        <a:bodyPr/>
        <a:lstStyle/>
        <a:p>
          <a:pPr algn="l"/>
          <a:r>
            <a:rPr lang="ru-RU" altLang="ru-RU" sz="1200" b="0" dirty="0">
              <a:solidFill>
                <a:schemeClr val="bg1"/>
              </a:solidFill>
            </a:rPr>
            <a:t>БЛОКАДА КАЛИЕВЫ  КАНАЛОВ В ПРОВОДЯЩЕЙ СИСТЕМЕ СЕРДЦА</a:t>
          </a:r>
        </a:p>
        <a:p>
          <a:pPr algn="l"/>
          <a:r>
            <a:rPr lang="fr-FR" altLang="ru-RU" sz="1200" b="0" dirty="0">
              <a:solidFill>
                <a:schemeClr val="bg1"/>
              </a:solidFill>
            </a:rPr>
            <a:t>BLOCUS DE POTASSIUM</a:t>
          </a:r>
        </a:p>
        <a:p>
          <a:pPr algn="l"/>
          <a:r>
            <a:rPr lang="fr-FR" altLang="ru-RU" sz="1200" b="0" dirty="0">
              <a:solidFill>
                <a:schemeClr val="bg1"/>
              </a:solidFill>
            </a:rPr>
            <a:t>CANAUX</a:t>
          </a:r>
          <a:r>
            <a:rPr lang="ru-RU" altLang="ru-RU" sz="1200" b="0" dirty="0">
              <a:solidFill>
                <a:schemeClr val="bg1"/>
              </a:solidFill>
            </a:rPr>
            <a:t>  </a:t>
          </a:r>
          <a:r>
            <a:rPr lang="fr-FR" altLang="ru-RU" sz="1200" b="0" dirty="0">
              <a:solidFill>
                <a:schemeClr val="bg1"/>
              </a:solidFill>
            </a:rPr>
            <a:t>ENTREPRISE</a:t>
          </a:r>
        </a:p>
        <a:p>
          <a:pPr algn="l"/>
          <a:r>
            <a:rPr lang="fr-FR" altLang="ru-RU" sz="1200" b="0" dirty="0">
              <a:solidFill>
                <a:schemeClr val="bg1"/>
              </a:solidFill>
            </a:rPr>
            <a:t>SYSTÈME DE COEUR</a:t>
          </a:r>
          <a:endParaRPr lang="ru-RU" sz="1200" b="0" dirty="0">
            <a:solidFill>
              <a:schemeClr val="bg1"/>
            </a:solidFill>
          </a:endParaRPr>
        </a:p>
      </dgm:t>
    </dgm:pt>
    <dgm:pt modelId="{042F08C1-3FDC-4D4E-8799-59C4D1D3D2CE}" type="parTrans" cxnId="{4CAFEC92-621D-4EE1-B22C-3F3B0321A49D}">
      <dgm:prSet/>
      <dgm:spPr/>
      <dgm:t>
        <a:bodyPr/>
        <a:lstStyle/>
        <a:p>
          <a:endParaRPr lang="ru-RU"/>
        </a:p>
      </dgm:t>
    </dgm:pt>
    <dgm:pt modelId="{70C166C8-6D6A-4C5A-A730-168EEA28A38C}" type="sibTrans" cxnId="{4CAFEC92-621D-4EE1-B22C-3F3B0321A49D}">
      <dgm:prSet/>
      <dgm:spPr/>
      <dgm:t>
        <a:bodyPr/>
        <a:lstStyle/>
        <a:p>
          <a:endParaRPr lang="ru-RU"/>
        </a:p>
      </dgm:t>
    </dgm:pt>
    <dgm:pt modelId="{54031E76-4583-426E-97B7-71CA4A468D02}">
      <dgm:prSet phldrT="[Текст]" custT="1"/>
      <dgm:spPr/>
      <dgm:t>
        <a:bodyPr/>
        <a:lstStyle/>
        <a:p>
          <a:r>
            <a:rPr lang="ru-RU" altLang="ru-RU" sz="1200" b="0" dirty="0">
              <a:solidFill>
                <a:schemeClr val="tx1"/>
              </a:solidFill>
            </a:rPr>
            <a:t>ЖЕЛУДОЧКОВАЯ ТАХИКАРДИЯ ПО ТИПУ ПИРУЭТ</a:t>
          </a:r>
          <a:endParaRPr lang="ru-RU" sz="1200" b="0" dirty="0">
            <a:solidFill>
              <a:schemeClr val="tx1"/>
            </a:solidFill>
          </a:endParaRPr>
        </a:p>
      </dgm:t>
    </dgm:pt>
    <dgm:pt modelId="{940AD189-DBD8-462B-A64F-A56D445941C3}" type="parTrans" cxnId="{AFF0923C-5BD0-4FC3-AE17-E0E3F6AF7870}">
      <dgm:prSet/>
      <dgm:spPr/>
      <dgm:t>
        <a:bodyPr/>
        <a:lstStyle/>
        <a:p>
          <a:endParaRPr lang="ru-RU"/>
        </a:p>
      </dgm:t>
    </dgm:pt>
    <dgm:pt modelId="{03E29688-9D22-46C9-8EB5-848B071FC3EC}" type="sibTrans" cxnId="{AFF0923C-5BD0-4FC3-AE17-E0E3F6AF7870}">
      <dgm:prSet/>
      <dgm:spPr/>
      <dgm:t>
        <a:bodyPr/>
        <a:lstStyle/>
        <a:p>
          <a:endParaRPr lang="ru-RU"/>
        </a:p>
      </dgm:t>
    </dgm:pt>
    <dgm:pt modelId="{9133FB29-F0F5-4D99-80A6-DA8D68572E0C}">
      <dgm:prSet custT="1"/>
      <dgm:spPr/>
      <dgm:t>
        <a:bodyPr/>
        <a:lstStyle/>
        <a:p>
          <a:pPr algn="l"/>
          <a:r>
            <a:rPr lang="ru-RU" altLang="ru-RU" sz="1200" b="0" dirty="0">
              <a:solidFill>
                <a:schemeClr val="tx1"/>
              </a:solidFill>
            </a:rPr>
            <a:t>ПРОТИВО-АЛЛЕРГИЧЕСКОЕ</a:t>
          </a:r>
        </a:p>
      </dgm:t>
    </dgm:pt>
    <dgm:pt modelId="{C925AF54-CA82-4462-853D-DDCB26BF20A3}" type="parTrans" cxnId="{EDEAD690-1698-4E0D-95F3-C2AA744F399D}">
      <dgm:prSet/>
      <dgm:spPr/>
      <dgm:t>
        <a:bodyPr/>
        <a:lstStyle/>
        <a:p>
          <a:endParaRPr lang="ru-RU"/>
        </a:p>
      </dgm:t>
    </dgm:pt>
    <dgm:pt modelId="{5626673D-F3C5-4A65-92BF-81C15A0B3F1F}" type="sibTrans" cxnId="{EDEAD690-1698-4E0D-95F3-C2AA744F399D}">
      <dgm:prSet/>
      <dgm:spPr/>
      <dgm:t>
        <a:bodyPr/>
        <a:lstStyle/>
        <a:p>
          <a:endParaRPr lang="ru-RU"/>
        </a:p>
      </dgm:t>
    </dgm:pt>
    <dgm:pt modelId="{CD718088-93FE-45CF-8206-EEA4F6BC71F8}">
      <dgm:prSet custT="1"/>
      <dgm:spPr/>
      <dgm:t>
        <a:bodyPr/>
        <a:lstStyle/>
        <a:p>
          <a:pPr algn="l"/>
          <a:r>
            <a:rPr lang="ru-RU" altLang="ru-RU" sz="1200" b="0" dirty="0">
              <a:solidFill>
                <a:schemeClr val="tx1"/>
              </a:solidFill>
            </a:rPr>
            <a:t>ДЕЙСТВИЕ </a:t>
          </a:r>
          <a:r>
            <a:rPr lang="en-US" altLang="ru-RU" sz="1200" b="0" dirty="0">
              <a:solidFill>
                <a:schemeClr val="tx1"/>
              </a:solidFill>
            </a:rPr>
            <a:t>ANTIALLERGIQUE</a:t>
          </a:r>
          <a:endParaRPr lang="ru-RU" altLang="ru-RU" sz="1200" b="0" dirty="0">
            <a:solidFill>
              <a:schemeClr val="tx1"/>
            </a:solidFill>
          </a:endParaRPr>
        </a:p>
      </dgm:t>
    </dgm:pt>
    <dgm:pt modelId="{FA52C139-B793-43A3-8112-0C9FE60CCD36}" type="parTrans" cxnId="{7ED78B29-3E92-4A19-A03D-CBE998A56A4A}">
      <dgm:prSet/>
      <dgm:spPr/>
      <dgm:t>
        <a:bodyPr/>
        <a:lstStyle/>
        <a:p>
          <a:endParaRPr lang="ru-RU"/>
        </a:p>
      </dgm:t>
    </dgm:pt>
    <dgm:pt modelId="{31B7544A-BF14-4F46-BE6C-B2E04E54C913}" type="sibTrans" cxnId="{7ED78B29-3E92-4A19-A03D-CBE998A56A4A}">
      <dgm:prSet/>
      <dgm:spPr/>
      <dgm:t>
        <a:bodyPr/>
        <a:lstStyle/>
        <a:p>
          <a:endParaRPr lang="ru-RU"/>
        </a:p>
      </dgm:t>
    </dgm:pt>
    <dgm:pt modelId="{9A333D6A-7167-472F-80E3-AFE4DECE7717}">
      <dgm:prSet custT="1"/>
      <dgm:spPr/>
      <dgm:t>
        <a:bodyPr/>
        <a:lstStyle/>
        <a:p>
          <a:r>
            <a:rPr lang="ru-RU" altLang="ru-RU" sz="1200" b="0" u="sng" dirty="0">
              <a:solidFill>
                <a:schemeClr val="tx1"/>
              </a:solidFill>
            </a:rPr>
            <a:t>НЕЖЕЛАТЕЛЬНАЯ ЛЕКАРСТВЕННАЯ РЕАКЦИЯ</a:t>
          </a:r>
          <a:r>
            <a:rPr lang="fr-FR" altLang="ru-RU" sz="1200" b="1" u="sng" dirty="0">
              <a:solidFill>
                <a:schemeClr val="tx1"/>
              </a:solidFill>
            </a:rPr>
            <a:t>tachycardie ventriculaire</a:t>
          </a:r>
          <a:endParaRPr lang="ru-RU" altLang="ru-RU" sz="1200" b="0" u="sng" dirty="0">
            <a:solidFill>
              <a:schemeClr val="tx1"/>
            </a:solidFill>
          </a:endParaRPr>
        </a:p>
      </dgm:t>
    </dgm:pt>
    <dgm:pt modelId="{FD6606C3-6EAA-4C94-9B39-EFB3942E2249}" type="parTrans" cxnId="{86D78E01-AD66-4A94-8378-CAE4D58A375C}">
      <dgm:prSet/>
      <dgm:spPr/>
      <dgm:t>
        <a:bodyPr/>
        <a:lstStyle/>
        <a:p>
          <a:endParaRPr lang="ru-RU"/>
        </a:p>
      </dgm:t>
    </dgm:pt>
    <dgm:pt modelId="{4E4DA9DD-BE66-40E6-AC78-6253DE8B8429}" type="sibTrans" cxnId="{86D78E01-AD66-4A94-8378-CAE4D58A375C}">
      <dgm:prSet/>
      <dgm:spPr/>
      <dgm:t>
        <a:bodyPr/>
        <a:lstStyle/>
        <a:p>
          <a:endParaRPr lang="ru-RU"/>
        </a:p>
      </dgm:t>
    </dgm:pt>
    <dgm:pt modelId="{0E3F184B-34E5-4B4B-A810-111CE0210BFF}">
      <dgm:prSet phldrT="[Текст]" custT="1"/>
      <dgm:spPr/>
      <dgm:t>
        <a:bodyPr/>
        <a:lstStyle/>
        <a:p>
          <a:r>
            <a:rPr lang="ru-RU" altLang="ru-RU" sz="1800" b="0" dirty="0">
              <a:solidFill>
                <a:schemeClr val="bg1"/>
              </a:solidFill>
              <a:latin typeface="+mn-lt"/>
            </a:rPr>
            <a:t>ПРОТИВОАЛЛЕРГИЧЕСКОЕ ЛС</a:t>
          </a:r>
        </a:p>
        <a:p>
          <a:r>
            <a:rPr lang="ru-RU" altLang="ru-RU" sz="1800" b="0" dirty="0">
              <a:solidFill>
                <a:schemeClr val="bg1"/>
              </a:solidFill>
              <a:latin typeface="+mn-lt"/>
            </a:rPr>
            <a:t>ТЕРФЕНАДИН</a:t>
          </a:r>
        </a:p>
        <a:p>
          <a:r>
            <a:rPr lang="en-US" altLang="ru-RU" sz="1800" b="0" dirty="0" err="1">
              <a:solidFill>
                <a:schemeClr val="bg1"/>
              </a:solidFill>
              <a:latin typeface="+mn-lt"/>
            </a:rPr>
            <a:t>médicaments</a:t>
          </a:r>
          <a:r>
            <a:rPr lang="en-US" altLang="ru-RU" sz="1800" b="0" dirty="0">
              <a:solidFill>
                <a:schemeClr val="bg1"/>
              </a:solidFill>
              <a:latin typeface="+mn-lt"/>
            </a:rPr>
            <a:t> </a:t>
          </a:r>
          <a:r>
            <a:rPr lang="en-US" altLang="ru-RU" sz="1800" b="0" dirty="0" err="1">
              <a:solidFill>
                <a:schemeClr val="bg1"/>
              </a:solidFill>
              <a:latin typeface="+mn-lt"/>
            </a:rPr>
            <a:t>antiallergiques</a:t>
          </a:r>
          <a:endParaRPr lang="en-US" altLang="ru-RU" sz="1800" b="0" dirty="0">
            <a:solidFill>
              <a:schemeClr val="bg1"/>
            </a:solidFill>
            <a:latin typeface="+mn-lt"/>
          </a:endParaRPr>
        </a:p>
        <a:p>
          <a:r>
            <a:rPr lang="en-US" altLang="ru-RU" sz="1800" b="0" dirty="0" err="1">
              <a:solidFill>
                <a:schemeClr val="bg1"/>
              </a:solidFill>
              <a:latin typeface="+mn-lt"/>
            </a:rPr>
            <a:t>terfénadine</a:t>
          </a:r>
          <a:endParaRPr lang="ru-RU" sz="1800" b="0" dirty="0">
            <a:solidFill>
              <a:schemeClr val="bg1"/>
            </a:solidFill>
            <a:latin typeface="+mn-lt"/>
          </a:endParaRPr>
        </a:p>
      </dgm:t>
    </dgm:pt>
    <dgm:pt modelId="{CBEA87A5-B7C9-4A10-81A2-AF7ADF3F4BFB}" type="sibTrans" cxnId="{FBD0894D-480C-42EE-8990-FFA5EBEC5A26}">
      <dgm:prSet/>
      <dgm:spPr/>
      <dgm:t>
        <a:bodyPr/>
        <a:lstStyle/>
        <a:p>
          <a:endParaRPr lang="ru-RU"/>
        </a:p>
      </dgm:t>
    </dgm:pt>
    <dgm:pt modelId="{5AD92769-CE60-40BB-A08C-C0744A0B6AC4}" type="parTrans" cxnId="{FBD0894D-480C-42EE-8990-FFA5EBEC5A26}">
      <dgm:prSet/>
      <dgm:spPr/>
      <dgm:t>
        <a:bodyPr/>
        <a:lstStyle/>
        <a:p>
          <a:endParaRPr lang="ru-RU"/>
        </a:p>
      </dgm:t>
    </dgm:pt>
    <dgm:pt modelId="{5CA6D862-51FC-4B54-A26A-FB488FBCB8A7}">
      <dgm:prSet custT="1"/>
      <dgm:spPr/>
      <dgm:t>
        <a:bodyPr/>
        <a:lstStyle/>
        <a:p>
          <a:pPr algn="l"/>
          <a:r>
            <a:rPr lang="en-US" altLang="ru-RU" sz="1200" b="0" dirty="0">
              <a:solidFill>
                <a:schemeClr val="tx1"/>
              </a:solidFill>
            </a:rPr>
            <a:t>EFFETS </a:t>
          </a:r>
          <a:r>
            <a:rPr lang="en-US" altLang="ru-RU" sz="1200" b="0" dirty="0" err="1">
              <a:solidFill>
                <a:schemeClr val="tx1"/>
              </a:solidFill>
            </a:rPr>
            <a:t>principaux</a:t>
          </a:r>
          <a:endParaRPr lang="ru-RU" altLang="ru-RU" sz="1200" b="0" dirty="0">
            <a:solidFill>
              <a:schemeClr val="tx1"/>
            </a:solidFill>
          </a:endParaRPr>
        </a:p>
      </dgm:t>
    </dgm:pt>
    <dgm:pt modelId="{B3120553-C636-4341-8882-989B77E75089}" type="parTrans" cxnId="{53013209-5E82-48CB-90CA-87B838EF3CE7}">
      <dgm:prSet/>
      <dgm:spPr/>
      <dgm:t>
        <a:bodyPr/>
        <a:lstStyle/>
        <a:p>
          <a:endParaRPr lang="ru-RU"/>
        </a:p>
      </dgm:t>
    </dgm:pt>
    <dgm:pt modelId="{7138AA34-7EAC-4CEF-A85C-588CA0693204}" type="sibTrans" cxnId="{53013209-5E82-48CB-90CA-87B838EF3CE7}">
      <dgm:prSet/>
      <dgm:spPr/>
      <dgm:t>
        <a:bodyPr/>
        <a:lstStyle/>
        <a:p>
          <a:endParaRPr lang="ru-RU"/>
        </a:p>
      </dgm:t>
    </dgm:pt>
    <dgm:pt modelId="{1BC0E752-DC36-434F-A451-97F7CE48D4BC}">
      <dgm:prSet custT="1"/>
      <dgm:spPr/>
      <dgm:t>
        <a:bodyPr/>
        <a:lstStyle/>
        <a:p>
          <a:pPr algn="l"/>
          <a:endParaRPr lang="ru-RU" altLang="ru-RU" sz="3600" b="1" dirty="0">
            <a:solidFill>
              <a:schemeClr val="bg1"/>
            </a:solidFill>
          </a:endParaRPr>
        </a:p>
      </dgm:t>
    </dgm:pt>
    <dgm:pt modelId="{4D00083E-0E8A-4524-A261-25F1B9796F5C}" type="parTrans" cxnId="{6CA65ADB-9523-47F0-B86A-83BDFC2AEC44}">
      <dgm:prSet/>
      <dgm:spPr/>
      <dgm:t>
        <a:bodyPr/>
        <a:lstStyle/>
        <a:p>
          <a:endParaRPr lang="ru-RU"/>
        </a:p>
      </dgm:t>
    </dgm:pt>
    <dgm:pt modelId="{8DDAAF18-3DF6-4745-92AB-CC93193ECDAC}" type="sibTrans" cxnId="{6CA65ADB-9523-47F0-B86A-83BDFC2AEC44}">
      <dgm:prSet/>
      <dgm:spPr/>
      <dgm:t>
        <a:bodyPr/>
        <a:lstStyle/>
        <a:p>
          <a:endParaRPr lang="ru-RU"/>
        </a:p>
      </dgm:t>
    </dgm:pt>
    <dgm:pt modelId="{2D70259A-478B-43EB-BEA6-D92B1E7DF38A}">
      <dgm:prSet custT="1"/>
      <dgm:spPr/>
      <dgm:t>
        <a:bodyPr/>
        <a:lstStyle/>
        <a:p>
          <a:pPr algn="l"/>
          <a:r>
            <a:rPr lang="ru-RU" altLang="ru-RU" sz="1050" b="0" dirty="0">
              <a:solidFill>
                <a:schemeClr val="tx1"/>
              </a:solidFill>
            </a:rPr>
            <a:t> </a:t>
          </a:r>
          <a:endParaRPr lang="ru-RU" dirty="0"/>
        </a:p>
      </dgm:t>
    </dgm:pt>
    <dgm:pt modelId="{5660DA13-80C7-4482-874F-DDA825473D3E}" type="parTrans" cxnId="{899D85B6-D1D6-443F-B7E6-96B9A6608AF0}">
      <dgm:prSet/>
      <dgm:spPr/>
      <dgm:t>
        <a:bodyPr/>
        <a:lstStyle/>
        <a:p>
          <a:endParaRPr lang="ru-RU"/>
        </a:p>
      </dgm:t>
    </dgm:pt>
    <dgm:pt modelId="{82F9847F-7420-4390-85DE-4331853CBFF9}" type="sibTrans" cxnId="{899D85B6-D1D6-443F-B7E6-96B9A6608AF0}">
      <dgm:prSet/>
      <dgm:spPr/>
      <dgm:t>
        <a:bodyPr/>
        <a:lstStyle/>
        <a:p>
          <a:endParaRPr lang="ru-RU"/>
        </a:p>
      </dgm:t>
    </dgm:pt>
    <dgm:pt modelId="{3E673875-C177-4D90-BCD9-45B8198E34D3}">
      <dgm:prSet custT="1"/>
      <dgm:spPr/>
      <dgm:t>
        <a:bodyPr/>
        <a:lstStyle/>
        <a:p>
          <a:r>
            <a:rPr lang="fr-FR" altLang="ru-RU" sz="1200" b="1" u="sng" dirty="0">
              <a:solidFill>
                <a:schemeClr val="tx1"/>
              </a:solidFill>
            </a:rPr>
            <a:t>Par type Pirouette</a:t>
          </a:r>
        </a:p>
      </dgm:t>
    </dgm:pt>
    <dgm:pt modelId="{3980063E-3182-4D34-BAB6-0C9FBE93E90B}" type="parTrans" cxnId="{68540C62-1A72-4ECC-803F-F1868111B044}">
      <dgm:prSet/>
      <dgm:spPr/>
      <dgm:t>
        <a:bodyPr/>
        <a:lstStyle/>
        <a:p>
          <a:endParaRPr lang="ru-RU"/>
        </a:p>
      </dgm:t>
    </dgm:pt>
    <dgm:pt modelId="{4929C0CB-D13B-4558-A3E4-8FA27F9165D3}" type="sibTrans" cxnId="{68540C62-1A72-4ECC-803F-F1868111B044}">
      <dgm:prSet/>
      <dgm:spPr/>
      <dgm:t>
        <a:bodyPr/>
        <a:lstStyle/>
        <a:p>
          <a:endParaRPr lang="ru-RU"/>
        </a:p>
      </dgm:t>
    </dgm:pt>
    <dgm:pt modelId="{100FE75F-C89F-400D-916E-45C9021FC968}">
      <dgm:prSet custT="1"/>
      <dgm:spPr/>
      <dgm:t>
        <a:bodyPr/>
        <a:lstStyle/>
        <a:p>
          <a:r>
            <a:rPr lang="fr-FR" altLang="ru-RU" sz="1200" b="1" u="sng" dirty="0">
              <a:solidFill>
                <a:schemeClr val="tx1"/>
              </a:solidFill>
            </a:rPr>
            <a:t>Les événements indésirables</a:t>
          </a:r>
          <a:endParaRPr lang="ru-RU" altLang="ru-RU" sz="1200" b="1" u="sng" dirty="0">
            <a:solidFill>
              <a:schemeClr val="tx1"/>
            </a:solidFill>
          </a:endParaRPr>
        </a:p>
      </dgm:t>
    </dgm:pt>
    <dgm:pt modelId="{C3086E35-67A3-4E42-8A3C-FE4DF9F0E314}" type="parTrans" cxnId="{255AFC8E-B342-42B6-9C3E-20E8585EF67D}">
      <dgm:prSet/>
      <dgm:spPr/>
      <dgm:t>
        <a:bodyPr/>
        <a:lstStyle/>
        <a:p>
          <a:endParaRPr lang="ru-RU"/>
        </a:p>
      </dgm:t>
    </dgm:pt>
    <dgm:pt modelId="{3A6EC1A0-FD58-4A03-9401-A4C9B42E8EE2}" type="sibTrans" cxnId="{255AFC8E-B342-42B6-9C3E-20E8585EF67D}">
      <dgm:prSet/>
      <dgm:spPr/>
      <dgm:t>
        <a:bodyPr/>
        <a:lstStyle/>
        <a:p>
          <a:endParaRPr lang="ru-RU"/>
        </a:p>
      </dgm:t>
    </dgm:pt>
    <dgm:pt modelId="{FDA0ADA0-508F-44C5-A7EA-6CC9C277C6BE}" type="pres">
      <dgm:prSet presAssocID="{F4479015-5AA3-4AEA-9C8C-389A5BED4A24}" presName="rootnode" presStyleCnt="0">
        <dgm:presLayoutVars>
          <dgm:chMax/>
          <dgm:chPref/>
          <dgm:dir/>
          <dgm:animLvl val="lvl"/>
        </dgm:presLayoutVars>
      </dgm:prSet>
      <dgm:spPr/>
    </dgm:pt>
    <dgm:pt modelId="{F0AE0C81-B002-4C1D-9AD5-E733CD3F3152}" type="pres">
      <dgm:prSet presAssocID="{0E3F184B-34E5-4B4B-A810-111CE0210BFF}" presName="composite" presStyleCnt="0"/>
      <dgm:spPr/>
    </dgm:pt>
    <dgm:pt modelId="{63132389-BF6B-4620-AB7F-CAB18C432E74}" type="pres">
      <dgm:prSet presAssocID="{0E3F184B-34E5-4B4B-A810-111CE0210BFF}" presName="bentUpArrow1" presStyleLbl="alignImgPlace1" presStyleIdx="0" presStyleCnt="2" custScaleX="185711"/>
      <dgm:spPr/>
    </dgm:pt>
    <dgm:pt modelId="{B1241431-DA1D-459D-9392-3D884917EE0C}" type="pres">
      <dgm:prSet presAssocID="{0E3F184B-34E5-4B4B-A810-111CE0210BFF}" presName="ParentText" presStyleLbl="node1" presStyleIdx="0" presStyleCnt="3" custScaleX="194278">
        <dgm:presLayoutVars>
          <dgm:chMax val="1"/>
          <dgm:chPref val="1"/>
          <dgm:bulletEnabled val="1"/>
        </dgm:presLayoutVars>
      </dgm:prSet>
      <dgm:spPr/>
    </dgm:pt>
    <dgm:pt modelId="{AD6F5911-35FD-4112-A1DD-2FE8000C9518}" type="pres">
      <dgm:prSet presAssocID="{0E3F184B-34E5-4B4B-A810-111CE0210BFF}" presName="ChildText" presStyleLbl="revTx" presStyleIdx="0" presStyleCnt="3">
        <dgm:presLayoutVars>
          <dgm:chMax val="0"/>
          <dgm:chPref val="0"/>
          <dgm:bulletEnabled val="1"/>
        </dgm:presLayoutVars>
      </dgm:prSet>
      <dgm:spPr/>
    </dgm:pt>
    <dgm:pt modelId="{6402E508-03E6-427F-BA4D-7583D47CEBE1}" type="pres">
      <dgm:prSet presAssocID="{CBEA87A5-B7C9-4A10-81A2-AF7ADF3F4BFB}" presName="sibTrans" presStyleCnt="0"/>
      <dgm:spPr/>
    </dgm:pt>
    <dgm:pt modelId="{F8BC000E-53C5-4BD4-BB57-D928E58509D4}" type="pres">
      <dgm:prSet presAssocID="{CF8E8EBE-B791-4269-85A5-E18B99ADA5AE}" presName="composite" presStyleCnt="0"/>
      <dgm:spPr/>
    </dgm:pt>
    <dgm:pt modelId="{8E52D979-3D75-4EB4-875F-248C473DDDB9}" type="pres">
      <dgm:prSet presAssocID="{CF8E8EBE-B791-4269-85A5-E18B99ADA5AE}" presName="bentUpArrow1" presStyleLbl="alignImgPlace1" presStyleIdx="1" presStyleCnt="2" custScaleX="203777"/>
      <dgm:spPr/>
    </dgm:pt>
    <dgm:pt modelId="{12C1386C-D0DF-4AAF-9A0C-2ED2AF72BB44}" type="pres">
      <dgm:prSet presAssocID="{CF8E8EBE-B791-4269-85A5-E18B99ADA5AE}" presName="ParentText" presStyleLbl="node1" presStyleIdx="1" presStyleCnt="3" custScaleX="171208" custScaleY="95913">
        <dgm:presLayoutVars>
          <dgm:chMax val="1"/>
          <dgm:chPref val="1"/>
          <dgm:bulletEnabled val="1"/>
        </dgm:presLayoutVars>
      </dgm:prSet>
      <dgm:spPr/>
    </dgm:pt>
    <dgm:pt modelId="{98573A2D-BC87-40B3-82DE-3F16C4ADD00A}" type="pres">
      <dgm:prSet presAssocID="{CF8E8EBE-B791-4269-85A5-E18B99ADA5AE}" presName="ChildText" presStyleLbl="revTx" presStyleIdx="1" presStyleCnt="3" custScaleX="139590" custScaleY="71795">
        <dgm:presLayoutVars>
          <dgm:chMax val="0"/>
          <dgm:chPref val="0"/>
          <dgm:bulletEnabled val="1"/>
        </dgm:presLayoutVars>
      </dgm:prSet>
      <dgm:spPr/>
    </dgm:pt>
    <dgm:pt modelId="{5C021AFE-48C6-4B08-9AD0-49435B5FEBF0}" type="pres">
      <dgm:prSet presAssocID="{748A44DD-91CD-469E-BE9B-79DEA048E6FE}" presName="sibTrans" presStyleCnt="0"/>
      <dgm:spPr/>
    </dgm:pt>
    <dgm:pt modelId="{CDDD858D-AF8F-4971-BA32-4913EA8BCB4D}" type="pres">
      <dgm:prSet presAssocID="{4FB5540F-1031-4A64-92E0-0F0E8982B4B6}" presName="composite" presStyleCnt="0"/>
      <dgm:spPr/>
    </dgm:pt>
    <dgm:pt modelId="{646E8ABD-F732-4731-98C3-4A9E48C74044}" type="pres">
      <dgm:prSet presAssocID="{4FB5540F-1031-4A64-92E0-0F0E8982B4B6}" presName="ParentText" presStyleLbl="node1" presStyleIdx="2" presStyleCnt="3" custScaleX="139600" custScaleY="132807">
        <dgm:presLayoutVars>
          <dgm:chMax val="1"/>
          <dgm:chPref val="1"/>
          <dgm:bulletEnabled val="1"/>
        </dgm:presLayoutVars>
      </dgm:prSet>
      <dgm:spPr/>
    </dgm:pt>
    <dgm:pt modelId="{2559BF71-D497-4D68-B6C2-98B66437656C}" type="pres">
      <dgm:prSet presAssocID="{4FB5540F-1031-4A64-92E0-0F0E8982B4B6}" presName="FinalChildText" presStyleLbl="revTx" presStyleIdx="2" presStyleCnt="3" custScaleX="128614" custScaleY="116855">
        <dgm:presLayoutVars>
          <dgm:chMax val="0"/>
          <dgm:chPref val="0"/>
          <dgm:bulletEnabled val="1"/>
        </dgm:presLayoutVars>
      </dgm:prSet>
      <dgm:spPr/>
    </dgm:pt>
  </dgm:ptLst>
  <dgm:cxnLst>
    <dgm:cxn modelId="{86D78E01-AD66-4A94-8378-CAE4D58A375C}" srcId="{4FB5540F-1031-4A64-92E0-0F0E8982B4B6}" destId="{9A333D6A-7167-472F-80E3-AFE4DECE7717}" srcOrd="1" destOrd="0" parTransId="{FD6606C3-6EAA-4C94-9B39-EFB3942E2249}" sibTransId="{4E4DA9DD-BE66-40E6-AC78-6253DE8B8429}"/>
    <dgm:cxn modelId="{8B06CA07-F8BA-403D-AB92-4DE84573785D}" type="presOf" srcId="{CD718088-93FE-45CF-8206-EEA4F6BC71F8}" destId="{98573A2D-BC87-40B3-82DE-3F16C4ADD00A}" srcOrd="0" destOrd="2" presId="urn:microsoft.com/office/officeart/2005/8/layout/StepDownProcess"/>
    <dgm:cxn modelId="{53013209-5E82-48CB-90CA-87B838EF3CE7}" srcId="{CF8E8EBE-B791-4269-85A5-E18B99ADA5AE}" destId="{5CA6D862-51FC-4B54-A26A-FB488FBCB8A7}" srcOrd="3" destOrd="0" parTransId="{B3120553-C636-4341-8882-989B77E75089}" sibTransId="{7138AA34-7EAC-4CEF-A85C-588CA0693204}"/>
    <dgm:cxn modelId="{6A0EAA1C-41BA-46F8-A79F-09DF0F4D922D}" type="presOf" srcId="{54031E76-4583-426E-97B7-71CA4A468D02}" destId="{2559BF71-D497-4D68-B6C2-98B66437656C}" srcOrd="0" destOrd="0" presId="urn:microsoft.com/office/officeart/2005/8/layout/StepDownProcess"/>
    <dgm:cxn modelId="{7ED78B29-3E92-4A19-A03D-CBE998A56A4A}" srcId="{CF8E8EBE-B791-4269-85A5-E18B99ADA5AE}" destId="{CD718088-93FE-45CF-8206-EEA4F6BC71F8}" srcOrd="2" destOrd="0" parTransId="{FA52C139-B793-43A3-8112-0C9FE60CCD36}" sibTransId="{31B7544A-BF14-4F46-BE6C-B2E04E54C913}"/>
    <dgm:cxn modelId="{3D89682D-254A-4797-B918-3D0E6C1C73D7}" srcId="{CF8E8EBE-B791-4269-85A5-E18B99ADA5AE}" destId="{3861F9D7-579B-4B9F-991B-1D61F55D6284}" srcOrd="0" destOrd="0" parTransId="{9E17C5C8-F1F2-44C5-A6DB-8144456132DD}" sibTransId="{B402ED85-EC04-445B-B4E9-DF427B9DBDA8}"/>
    <dgm:cxn modelId="{AC80DD2D-537A-4614-AC4B-07E86D95703F}" type="presOf" srcId="{F4479015-5AA3-4AEA-9C8C-389A5BED4A24}" destId="{FDA0ADA0-508F-44C5-A7EA-6CC9C277C6BE}" srcOrd="0" destOrd="0" presId="urn:microsoft.com/office/officeart/2005/8/layout/StepDownProcess"/>
    <dgm:cxn modelId="{DF129233-6496-4851-A110-E56A8D0EDA58}" type="presOf" srcId="{3E673875-C177-4D90-BCD9-45B8198E34D3}" destId="{2559BF71-D497-4D68-B6C2-98B66437656C}" srcOrd="0" destOrd="2" presId="urn:microsoft.com/office/officeart/2005/8/layout/StepDownProcess"/>
    <dgm:cxn modelId="{52320437-4A44-49CD-A627-56681D21C271}" type="presOf" srcId="{9133FB29-F0F5-4D99-80A6-DA8D68572E0C}" destId="{98573A2D-BC87-40B3-82DE-3F16C4ADD00A}" srcOrd="0" destOrd="1" presId="urn:microsoft.com/office/officeart/2005/8/layout/StepDownProcess"/>
    <dgm:cxn modelId="{AFF0923C-5BD0-4FC3-AE17-E0E3F6AF7870}" srcId="{4FB5540F-1031-4A64-92E0-0F0E8982B4B6}" destId="{54031E76-4583-426E-97B7-71CA4A468D02}" srcOrd="0" destOrd="0" parTransId="{940AD189-DBD8-462B-A64F-A56D445941C3}" sibTransId="{03E29688-9D22-46C9-8EB5-848B071FC3EC}"/>
    <dgm:cxn modelId="{26BCFE60-CCF8-4821-AF40-442B0CB45152}" type="presOf" srcId="{0E3F184B-34E5-4B4B-A810-111CE0210BFF}" destId="{B1241431-DA1D-459D-9392-3D884917EE0C}" srcOrd="0" destOrd="0" presId="urn:microsoft.com/office/officeart/2005/8/layout/StepDownProcess"/>
    <dgm:cxn modelId="{68540C62-1A72-4ECC-803F-F1868111B044}" srcId="{4FB5540F-1031-4A64-92E0-0F0E8982B4B6}" destId="{3E673875-C177-4D90-BCD9-45B8198E34D3}" srcOrd="2" destOrd="0" parTransId="{3980063E-3182-4D34-BAB6-0C9FBE93E90B}" sibTransId="{4929C0CB-D13B-4558-A3E4-8FA27F9165D3}"/>
    <dgm:cxn modelId="{FBD0894D-480C-42EE-8990-FFA5EBEC5A26}" srcId="{F4479015-5AA3-4AEA-9C8C-389A5BED4A24}" destId="{0E3F184B-34E5-4B4B-A810-111CE0210BFF}" srcOrd="0" destOrd="0" parTransId="{5AD92769-CE60-40BB-A08C-C0744A0B6AC4}" sibTransId="{CBEA87A5-B7C9-4A10-81A2-AF7ADF3F4BFB}"/>
    <dgm:cxn modelId="{7714994E-A57B-4BA3-B4C3-0FAA4D4212A7}" type="presOf" srcId="{2D70259A-478B-43EB-BEA6-D92B1E7DF38A}" destId="{98573A2D-BC87-40B3-82DE-3F16C4ADD00A}" srcOrd="0" destOrd="5" presId="urn:microsoft.com/office/officeart/2005/8/layout/StepDownProcess"/>
    <dgm:cxn modelId="{EB3FFF77-9DC4-44F8-9393-7E8954FBA0B2}" type="presOf" srcId="{5CA6D862-51FC-4B54-A26A-FB488FBCB8A7}" destId="{98573A2D-BC87-40B3-82DE-3F16C4ADD00A}" srcOrd="0" destOrd="3" presId="urn:microsoft.com/office/officeart/2005/8/layout/StepDownProcess"/>
    <dgm:cxn modelId="{671B917B-F18C-4355-9F76-7462F21650E9}" type="presOf" srcId="{CF8E8EBE-B791-4269-85A5-E18B99ADA5AE}" destId="{12C1386C-D0DF-4AAF-9A0C-2ED2AF72BB44}" srcOrd="0" destOrd="0" presId="urn:microsoft.com/office/officeart/2005/8/layout/StepDownProcess"/>
    <dgm:cxn modelId="{E9839781-3A87-42E2-8640-80CD71379652}" type="presOf" srcId="{1BC0E752-DC36-434F-A451-97F7CE48D4BC}" destId="{98573A2D-BC87-40B3-82DE-3F16C4ADD00A}" srcOrd="0" destOrd="4" presId="urn:microsoft.com/office/officeart/2005/8/layout/StepDownProcess"/>
    <dgm:cxn modelId="{7BEEF284-6B3D-40B9-BC63-55EF720BA81A}" type="presOf" srcId="{100FE75F-C89F-400D-916E-45C9021FC968}" destId="{2559BF71-D497-4D68-B6C2-98B66437656C}" srcOrd="0" destOrd="3" presId="urn:microsoft.com/office/officeart/2005/8/layout/StepDownProcess"/>
    <dgm:cxn modelId="{255AFC8E-B342-42B6-9C3E-20E8585EF67D}" srcId="{4FB5540F-1031-4A64-92E0-0F0E8982B4B6}" destId="{100FE75F-C89F-400D-916E-45C9021FC968}" srcOrd="3" destOrd="0" parTransId="{C3086E35-67A3-4E42-8A3C-FE4DF9F0E314}" sibTransId="{3A6EC1A0-FD58-4A03-9401-A4C9B42E8EE2}"/>
    <dgm:cxn modelId="{EDEAD690-1698-4E0D-95F3-C2AA744F399D}" srcId="{CF8E8EBE-B791-4269-85A5-E18B99ADA5AE}" destId="{9133FB29-F0F5-4D99-80A6-DA8D68572E0C}" srcOrd="1" destOrd="0" parTransId="{C925AF54-CA82-4462-853D-DDCB26BF20A3}" sibTransId="{5626673D-F3C5-4A65-92BF-81C15A0B3F1F}"/>
    <dgm:cxn modelId="{4CAFEC92-621D-4EE1-B22C-3F3B0321A49D}" srcId="{F4479015-5AA3-4AEA-9C8C-389A5BED4A24}" destId="{4FB5540F-1031-4A64-92E0-0F0E8982B4B6}" srcOrd="2" destOrd="0" parTransId="{042F08C1-3FDC-4D4E-8799-59C4D1D3D2CE}" sibTransId="{70C166C8-6D6A-4C5A-A730-168EEA28A38C}"/>
    <dgm:cxn modelId="{1BDD639D-4F85-444E-9759-CEB07F060A28}" type="presOf" srcId="{3861F9D7-579B-4B9F-991B-1D61F55D6284}" destId="{98573A2D-BC87-40B3-82DE-3F16C4ADD00A}" srcOrd="0" destOrd="0" presId="urn:microsoft.com/office/officeart/2005/8/layout/StepDownProcess"/>
    <dgm:cxn modelId="{899D85B6-D1D6-443F-B7E6-96B9A6608AF0}" srcId="{CF8E8EBE-B791-4269-85A5-E18B99ADA5AE}" destId="{2D70259A-478B-43EB-BEA6-D92B1E7DF38A}" srcOrd="5" destOrd="0" parTransId="{5660DA13-80C7-4482-874F-DDA825473D3E}" sibTransId="{82F9847F-7420-4390-85DE-4331853CBFF9}"/>
    <dgm:cxn modelId="{42883EBA-0067-4E4E-A779-1AE7D2E57ACD}" srcId="{F4479015-5AA3-4AEA-9C8C-389A5BED4A24}" destId="{CF8E8EBE-B791-4269-85A5-E18B99ADA5AE}" srcOrd="1" destOrd="0" parTransId="{E26B2318-8396-4070-99E6-5DEC8D4017A1}" sibTransId="{748A44DD-91CD-469E-BE9B-79DEA048E6FE}"/>
    <dgm:cxn modelId="{5980E9C5-25CC-4C4C-91D1-7550FD8197F4}" type="presOf" srcId="{4FB5540F-1031-4A64-92E0-0F0E8982B4B6}" destId="{646E8ABD-F732-4731-98C3-4A9E48C74044}" srcOrd="0" destOrd="0" presId="urn:microsoft.com/office/officeart/2005/8/layout/StepDownProcess"/>
    <dgm:cxn modelId="{6CA65ADB-9523-47F0-B86A-83BDFC2AEC44}" srcId="{CF8E8EBE-B791-4269-85A5-E18B99ADA5AE}" destId="{1BC0E752-DC36-434F-A451-97F7CE48D4BC}" srcOrd="4" destOrd="0" parTransId="{4D00083E-0E8A-4524-A261-25F1B9796F5C}" sibTransId="{8DDAAF18-3DF6-4745-92AB-CC93193ECDAC}"/>
    <dgm:cxn modelId="{9943BBFB-EE7B-45DE-B39F-07B05572BB5A}" type="presOf" srcId="{9A333D6A-7167-472F-80E3-AFE4DECE7717}" destId="{2559BF71-D497-4D68-B6C2-98B66437656C}" srcOrd="0" destOrd="1" presId="urn:microsoft.com/office/officeart/2005/8/layout/StepDownProcess"/>
    <dgm:cxn modelId="{51EE609C-A3A1-4472-8F45-224F660FD54B}" type="presParOf" srcId="{FDA0ADA0-508F-44C5-A7EA-6CC9C277C6BE}" destId="{F0AE0C81-B002-4C1D-9AD5-E733CD3F3152}" srcOrd="0" destOrd="0" presId="urn:microsoft.com/office/officeart/2005/8/layout/StepDownProcess"/>
    <dgm:cxn modelId="{2C77F0A4-DBF8-4E9B-B107-8893E88D14B4}" type="presParOf" srcId="{F0AE0C81-B002-4C1D-9AD5-E733CD3F3152}" destId="{63132389-BF6B-4620-AB7F-CAB18C432E74}" srcOrd="0" destOrd="0" presId="urn:microsoft.com/office/officeart/2005/8/layout/StepDownProcess"/>
    <dgm:cxn modelId="{AD359E94-726D-4E61-9FDE-B3E831A40116}" type="presParOf" srcId="{F0AE0C81-B002-4C1D-9AD5-E733CD3F3152}" destId="{B1241431-DA1D-459D-9392-3D884917EE0C}" srcOrd="1" destOrd="0" presId="urn:microsoft.com/office/officeart/2005/8/layout/StepDownProcess"/>
    <dgm:cxn modelId="{98CC9CC4-319A-4040-A5AC-8872C8A350FB}" type="presParOf" srcId="{F0AE0C81-B002-4C1D-9AD5-E733CD3F3152}" destId="{AD6F5911-35FD-4112-A1DD-2FE8000C9518}" srcOrd="2" destOrd="0" presId="urn:microsoft.com/office/officeart/2005/8/layout/StepDownProcess"/>
    <dgm:cxn modelId="{AB50A6D3-6E15-4EF0-BC12-607B13EC9896}" type="presParOf" srcId="{FDA0ADA0-508F-44C5-A7EA-6CC9C277C6BE}" destId="{6402E508-03E6-427F-BA4D-7583D47CEBE1}" srcOrd="1" destOrd="0" presId="urn:microsoft.com/office/officeart/2005/8/layout/StepDownProcess"/>
    <dgm:cxn modelId="{F331D6E6-5629-4890-ACE8-C944256D9754}" type="presParOf" srcId="{FDA0ADA0-508F-44C5-A7EA-6CC9C277C6BE}" destId="{F8BC000E-53C5-4BD4-BB57-D928E58509D4}" srcOrd="2" destOrd="0" presId="urn:microsoft.com/office/officeart/2005/8/layout/StepDownProcess"/>
    <dgm:cxn modelId="{19A3F460-F96B-4DA7-AB10-1E56872D656F}" type="presParOf" srcId="{F8BC000E-53C5-4BD4-BB57-D928E58509D4}" destId="{8E52D979-3D75-4EB4-875F-248C473DDDB9}" srcOrd="0" destOrd="0" presId="urn:microsoft.com/office/officeart/2005/8/layout/StepDownProcess"/>
    <dgm:cxn modelId="{AAF23238-B0F3-4738-9FEF-998EBD955390}" type="presParOf" srcId="{F8BC000E-53C5-4BD4-BB57-D928E58509D4}" destId="{12C1386C-D0DF-4AAF-9A0C-2ED2AF72BB44}" srcOrd="1" destOrd="0" presId="urn:microsoft.com/office/officeart/2005/8/layout/StepDownProcess"/>
    <dgm:cxn modelId="{E6BC00D6-E5D9-485C-8057-7F548887623C}" type="presParOf" srcId="{F8BC000E-53C5-4BD4-BB57-D928E58509D4}" destId="{98573A2D-BC87-40B3-82DE-3F16C4ADD00A}" srcOrd="2" destOrd="0" presId="urn:microsoft.com/office/officeart/2005/8/layout/StepDownProcess"/>
    <dgm:cxn modelId="{BB810978-7B7E-4C48-8D26-3DC40A25D9A0}" type="presParOf" srcId="{FDA0ADA0-508F-44C5-A7EA-6CC9C277C6BE}" destId="{5C021AFE-48C6-4B08-9AD0-49435B5FEBF0}" srcOrd="3" destOrd="0" presId="urn:microsoft.com/office/officeart/2005/8/layout/StepDownProcess"/>
    <dgm:cxn modelId="{677BA5CD-F697-483F-AC2A-EBC6382D7784}" type="presParOf" srcId="{FDA0ADA0-508F-44C5-A7EA-6CC9C277C6BE}" destId="{CDDD858D-AF8F-4971-BA32-4913EA8BCB4D}" srcOrd="4" destOrd="0" presId="urn:microsoft.com/office/officeart/2005/8/layout/StepDownProcess"/>
    <dgm:cxn modelId="{110456B2-B96B-43E2-AAE9-71481E57BD41}" type="presParOf" srcId="{CDDD858D-AF8F-4971-BA32-4913EA8BCB4D}" destId="{646E8ABD-F732-4731-98C3-4A9E48C74044}" srcOrd="0" destOrd="0" presId="urn:microsoft.com/office/officeart/2005/8/layout/StepDownProcess"/>
    <dgm:cxn modelId="{59D28F09-695C-49A0-A501-CC47033250CC}" type="presParOf" srcId="{CDDD858D-AF8F-4971-BA32-4913EA8BCB4D}" destId="{2559BF71-D497-4D68-B6C2-98B66437656C}"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CC7E92-75F5-445A-BDCB-F4BB098A6F95}"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ru-RU"/>
        </a:p>
      </dgm:t>
    </dgm:pt>
    <dgm:pt modelId="{602CF8D3-5448-4459-A947-5478F7BD7A19}">
      <dgm:prSet phldrT="[Текст]" custT="1"/>
      <dgm:spPr/>
      <dgm:t>
        <a:bodyPr/>
        <a:lstStyle/>
        <a:p>
          <a:pPr>
            <a:lnSpc>
              <a:spcPct val="100000"/>
            </a:lnSpc>
          </a:pPr>
          <a:r>
            <a:rPr lang="ru-RU" sz="2800" b="0" dirty="0">
              <a:latin typeface="+mn-lt"/>
            </a:rPr>
            <a:t>Синдром </a:t>
          </a:r>
          <a:r>
            <a:rPr lang="ru-RU" sz="2800" b="0" dirty="0" err="1">
              <a:latin typeface="+mn-lt"/>
            </a:rPr>
            <a:t>Лайелла</a:t>
          </a:r>
          <a:endParaRPr lang="en-US" sz="2800" b="0" dirty="0">
            <a:latin typeface="+mn-lt"/>
          </a:endParaRPr>
        </a:p>
        <a:p>
          <a:pPr>
            <a:lnSpc>
              <a:spcPct val="100000"/>
            </a:lnSpc>
          </a:pPr>
          <a:endParaRPr lang="en-US" altLang="ru-RU" sz="2800" b="0" dirty="0">
            <a:latin typeface="+mn-lt"/>
          </a:endParaRPr>
        </a:p>
        <a:p>
          <a:pPr>
            <a:lnSpc>
              <a:spcPct val="100000"/>
            </a:lnSpc>
          </a:pPr>
          <a:r>
            <a:rPr lang="en-US" altLang="ru-RU" sz="2800" b="0" dirty="0">
              <a:latin typeface="+mn-lt"/>
            </a:rPr>
            <a:t>Syndrome Lyell</a:t>
          </a:r>
          <a:endParaRPr lang="ru-RU" sz="2800" b="0" dirty="0">
            <a:latin typeface="+mn-lt"/>
          </a:endParaRPr>
        </a:p>
      </dgm:t>
    </dgm:pt>
    <dgm:pt modelId="{CE76C318-15A0-4751-B217-3F1340E70389}" type="parTrans" cxnId="{3B5B794B-2629-4F25-9AB6-C5B36586EFCE}">
      <dgm:prSet/>
      <dgm:spPr/>
      <dgm:t>
        <a:bodyPr/>
        <a:lstStyle/>
        <a:p>
          <a:endParaRPr lang="ru-RU"/>
        </a:p>
      </dgm:t>
    </dgm:pt>
    <dgm:pt modelId="{D967E346-CC7F-4258-ACAB-DCC45183A871}" type="sibTrans" cxnId="{3B5B794B-2629-4F25-9AB6-C5B36586EFCE}">
      <dgm:prSet/>
      <dgm:spPr/>
      <dgm:t>
        <a:bodyPr/>
        <a:lstStyle/>
        <a:p>
          <a:endParaRPr lang="ru-RU"/>
        </a:p>
      </dgm:t>
    </dgm:pt>
    <dgm:pt modelId="{C165EF19-9F5A-4B31-859B-02BF070E23E8}">
      <dgm:prSet phldrT="[Текст]"/>
      <dgm:spPr/>
      <dgm:t>
        <a:bodyPr/>
        <a:lstStyle/>
        <a:p>
          <a:pPr>
            <a:lnSpc>
              <a:spcPct val="100000"/>
            </a:lnSpc>
          </a:pPr>
          <a:r>
            <a:rPr lang="ru-RU" b="0" dirty="0">
              <a:latin typeface="+mn-lt"/>
            </a:rPr>
            <a:t>Синдром </a:t>
          </a:r>
          <a:r>
            <a:rPr lang="ru-RU" b="0" dirty="0" err="1">
              <a:latin typeface="+mn-lt"/>
            </a:rPr>
            <a:t>Стивенса-Джонсона</a:t>
          </a:r>
          <a:endParaRPr lang="en-US" b="0" dirty="0">
            <a:latin typeface="+mn-lt"/>
          </a:endParaRPr>
        </a:p>
        <a:p>
          <a:pPr>
            <a:lnSpc>
              <a:spcPct val="100000"/>
            </a:lnSpc>
          </a:pPr>
          <a:endParaRPr lang="en-US" altLang="ru-RU" b="0" dirty="0">
            <a:latin typeface="+mn-lt"/>
          </a:endParaRPr>
        </a:p>
        <a:p>
          <a:pPr>
            <a:lnSpc>
              <a:spcPct val="100000"/>
            </a:lnSpc>
          </a:pPr>
          <a:r>
            <a:rPr lang="en-US" altLang="ru-RU" b="0" dirty="0">
              <a:latin typeface="+mn-lt"/>
            </a:rPr>
            <a:t>Syndrome</a:t>
          </a:r>
        </a:p>
        <a:p>
          <a:pPr>
            <a:lnSpc>
              <a:spcPct val="100000"/>
            </a:lnSpc>
          </a:pPr>
          <a:r>
            <a:rPr lang="en-US" altLang="ru-RU" b="0" dirty="0">
              <a:latin typeface="+mn-lt"/>
            </a:rPr>
            <a:t>Stevens-Johnson</a:t>
          </a:r>
          <a:endParaRPr lang="ru-RU" b="0" dirty="0">
            <a:latin typeface="+mn-lt"/>
          </a:endParaRPr>
        </a:p>
      </dgm:t>
    </dgm:pt>
    <dgm:pt modelId="{A38878A8-0677-4BED-A6FB-4F5888AAD64A}" type="parTrans" cxnId="{070D67FD-9AC4-425C-A89E-8968E0351ABF}">
      <dgm:prSet/>
      <dgm:spPr/>
      <dgm:t>
        <a:bodyPr/>
        <a:lstStyle/>
        <a:p>
          <a:endParaRPr lang="ru-RU"/>
        </a:p>
      </dgm:t>
    </dgm:pt>
    <dgm:pt modelId="{0CCB1E97-D866-4A47-966F-C9B2075C28D1}" type="sibTrans" cxnId="{070D67FD-9AC4-425C-A89E-8968E0351ABF}">
      <dgm:prSet/>
      <dgm:spPr/>
      <dgm:t>
        <a:bodyPr/>
        <a:lstStyle/>
        <a:p>
          <a:endParaRPr lang="ru-RU"/>
        </a:p>
      </dgm:t>
    </dgm:pt>
    <dgm:pt modelId="{4C97E732-0EE4-4B37-A2BF-27E480AFA9B1}" type="pres">
      <dgm:prSet presAssocID="{2DCC7E92-75F5-445A-BDCB-F4BB098A6F95}" presName="diagram" presStyleCnt="0">
        <dgm:presLayoutVars>
          <dgm:dir/>
          <dgm:resizeHandles val="exact"/>
        </dgm:presLayoutVars>
      </dgm:prSet>
      <dgm:spPr/>
    </dgm:pt>
    <dgm:pt modelId="{EF2F9E16-53BA-4C82-A8D0-AD83B7B2B3C4}" type="pres">
      <dgm:prSet presAssocID="{602CF8D3-5448-4459-A947-5478F7BD7A19}" presName="node" presStyleLbl="node1" presStyleIdx="0" presStyleCnt="2">
        <dgm:presLayoutVars>
          <dgm:bulletEnabled val="1"/>
        </dgm:presLayoutVars>
      </dgm:prSet>
      <dgm:spPr/>
    </dgm:pt>
    <dgm:pt modelId="{FA97D610-B604-40D7-BEE8-980AD0FA3E50}" type="pres">
      <dgm:prSet presAssocID="{D967E346-CC7F-4258-ACAB-DCC45183A871}" presName="sibTrans" presStyleCnt="0"/>
      <dgm:spPr/>
    </dgm:pt>
    <dgm:pt modelId="{45861A9E-ED9A-4859-ABA4-E0771CC3C669}" type="pres">
      <dgm:prSet presAssocID="{C165EF19-9F5A-4B31-859B-02BF070E23E8}" presName="node" presStyleLbl="node1" presStyleIdx="1" presStyleCnt="2">
        <dgm:presLayoutVars>
          <dgm:bulletEnabled val="1"/>
        </dgm:presLayoutVars>
      </dgm:prSet>
      <dgm:spPr/>
    </dgm:pt>
  </dgm:ptLst>
  <dgm:cxnLst>
    <dgm:cxn modelId="{3B88E30E-D6E1-4644-BDE2-00C280697B62}" type="presOf" srcId="{602CF8D3-5448-4459-A947-5478F7BD7A19}" destId="{EF2F9E16-53BA-4C82-A8D0-AD83B7B2B3C4}" srcOrd="0" destOrd="0" presId="urn:microsoft.com/office/officeart/2005/8/layout/default#1"/>
    <dgm:cxn modelId="{A6945A64-3B4C-41E5-88FA-F509E4FD6655}" type="presOf" srcId="{2DCC7E92-75F5-445A-BDCB-F4BB098A6F95}" destId="{4C97E732-0EE4-4B37-A2BF-27E480AFA9B1}" srcOrd="0" destOrd="0" presId="urn:microsoft.com/office/officeart/2005/8/layout/default#1"/>
    <dgm:cxn modelId="{3B5B794B-2629-4F25-9AB6-C5B36586EFCE}" srcId="{2DCC7E92-75F5-445A-BDCB-F4BB098A6F95}" destId="{602CF8D3-5448-4459-A947-5478F7BD7A19}" srcOrd="0" destOrd="0" parTransId="{CE76C318-15A0-4751-B217-3F1340E70389}" sibTransId="{D967E346-CC7F-4258-ACAB-DCC45183A871}"/>
    <dgm:cxn modelId="{EF0AA8CE-66D4-4417-AB99-93F138ABA443}" type="presOf" srcId="{C165EF19-9F5A-4B31-859B-02BF070E23E8}" destId="{45861A9E-ED9A-4859-ABA4-E0771CC3C669}" srcOrd="0" destOrd="0" presId="urn:microsoft.com/office/officeart/2005/8/layout/default#1"/>
    <dgm:cxn modelId="{070D67FD-9AC4-425C-A89E-8968E0351ABF}" srcId="{2DCC7E92-75F5-445A-BDCB-F4BB098A6F95}" destId="{C165EF19-9F5A-4B31-859B-02BF070E23E8}" srcOrd="1" destOrd="0" parTransId="{A38878A8-0677-4BED-A6FB-4F5888AAD64A}" sibTransId="{0CCB1E97-D866-4A47-966F-C9B2075C28D1}"/>
    <dgm:cxn modelId="{34BB8F12-F93B-4938-ABF7-C4E58D0B6784}" type="presParOf" srcId="{4C97E732-0EE4-4B37-A2BF-27E480AFA9B1}" destId="{EF2F9E16-53BA-4C82-A8D0-AD83B7B2B3C4}" srcOrd="0" destOrd="0" presId="urn:microsoft.com/office/officeart/2005/8/layout/default#1"/>
    <dgm:cxn modelId="{484920BE-A537-4641-A122-67D32E5AAC32}" type="presParOf" srcId="{4C97E732-0EE4-4B37-A2BF-27E480AFA9B1}" destId="{FA97D610-B604-40D7-BEE8-980AD0FA3E50}" srcOrd="1" destOrd="0" presId="urn:microsoft.com/office/officeart/2005/8/layout/default#1"/>
    <dgm:cxn modelId="{2B13F52F-C106-4811-82EA-5197D7CD318E}" type="presParOf" srcId="{4C97E732-0EE4-4B37-A2BF-27E480AFA9B1}" destId="{45861A9E-ED9A-4859-ABA4-E0771CC3C669}" srcOrd="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3E0520-D7F5-4211-98F1-3517DBECB706}">
      <dsp:nvSpPr>
        <dsp:cNvPr id="0" name=""/>
        <dsp:cNvSpPr/>
      </dsp:nvSpPr>
      <dsp:spPr>
        <a:xfrm>
          <a:off x="4058793" y="1707497"/>
          <a:ext cx="2122245" cy="736647"/>
        </a:xfrm>
        <a:custGeom>
          <a:avLst/>
          <a:gdLst/>
          <a:ahLst/>
          <a:cxnLst/>
          <a:rect l="0" t="0" r="0" b="0"/>
          <a:pathLst>
            <a:path>
              <a:moveTo>
                <a:pt x="0" y="0"/>
              </a:moveTo>
              <a:lnTo>
                <a:pt x="0" y="368323"/>
              </a:lnTo>
              <a:lnTo>
                <a:pt x="2122245" y="368323"/>
              </a:lnTo>
              <a:lnTo>
                <a:pt x="2122245" y="7366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E27CB9-B973-4E04-B368-C3C1E7C14832}">
      <dsp:nvSpPr>
        <dsp:cNvPr id="0" name=""/>
        <dsp:cNvSpPr/>
      </dsp:nvSpPr>
      <dsp:spPr>
        <a:xfrm>
          <a:off x="1754350" y="1707497"/>
          <a:ext cx="2304442" cy="736647"/>
        </a:xfrm>
        <a:custGeom>
          <a:avLst/>
          <a:gdLst/>
          <a:ahLst/>
          <a:cxnLst/>
          <a:rect l="0" t="0" r="0" b="0"/>
          <a:pathLst>
            <a:path>
              <a:moveTo>
                <a:pt x="2304442" y="0"/>
              </a:moveTo>
              <a:lnTo>
                <a:pt x="2304442" y="368323"/>
              </a:lnTo>
              <a:lnTo>
                <a:pt x="0" y="368323"/>
              </a:lnTo>
              <a:lnTo>
                <a:pt x="0" y="7366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BD297B-9CF0-47D0-B8BB-E0C4CDB77547}">
      <dsp:nvSpPr>
        <dsp:cNvPr id="0" name=""/>
        <dsp:cNvSpPr/>
      </dsp:nvSpPr>
      <dsp:spPr>
        <a:xfrm>
          <a:off x="1006337" y="204403"/>
          <a:ext cx="6104910" cy="150309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ru-RU" sz="3600" kern="1200" dirty="0"/>
            <a:t>Действие ЛС</a:t>
          </a:r>
          <a:endParaRPr lang="en-US" sz="3600" kern="1200" dirty="0"/>
        </a:p>
        <a:p>
          <a:pPr marL="0" lvl="0" indent="0" algn="ctr" defTabSz="1600200">
            <a:lnSpc>
              <a:spcPct val="90000"/>
            </a:lnSpc>
            <a:spcBef>
              <a:spcPct val="0"/>
            </a:spcBef>
            <a:spcAft>
              <a:spcPct val="35000"/>
            </a:spcAft>
            <a:buNone/>
          </a:pPr>
          <a:r>
            <a:rPr lang="en-US" altLang="ru-RU" sz="3600" kern="1200" dirty="0" err="1">
              <a:solidFill>
                <a:schemeClr val="tx1"/>
              </a:solidFill>
            </a:rPr>
            <a:t>Effets</a:t>
          </a:r>
          <a:r>
            <a:rPr lang="en-US" altLang="ru-RU" sz="3600" kern="1200" dirty="0">
              <a:solidFill>
                <a:schemeClr val="tx1"/>
              </a:solidFill>
            </a:rPr>
            <a:t> des </a:t>
          </a:r>
          <a:r>
            <a:rPr lang="en-US" altLang="ru-RU" sz="3600" kern="1200" dirty="0" err="1">
              <a:solidFill>
                <a:schemeClr val="tx1"/>
              </a:solidFill>
            </a:rPr>
            <a:t>médicaments</a:t>
          </a:r>
          <a:endParaRPr lang="ru-RU" sz="3600" kern="1200" dirty="0">
            <a:solidFill>
              <a:schemeClr val="tx1"/>
            </a:solidFill>
          </a:endParaRPr>
        </a:p>
      </dsp:txBody>
      <dsp:txXfrm>
        <a:off x="1006337" y="204403"/>
        <a:ext cx="6104910" cy="1503093"/>
      </dsp:txXfrm>
    </dsp:sp>
    <dsp:sp modelId="{4E0D8359-3CF2-444D-9C66-AA39B69ECA17}">
      <dsp:nvSpPr>
        <dsp:cNvPr id="0" name=""/>
        <dsp:cNvSpPr/>
      </dsp:nvSpPr>
      <dsp:spPr>
        <a:xfrm>
          <a:off x="428" y="2444144"/>
          <a:ext cx="3507843" cy="34208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ru-RU" altLang="ru-RU" sz="1800" kern="1200" dirty="0">
            <a:solidFill>
              <a:schemeClr val="tx1"/>
            </a:solidFill>
            <a:cs typeface="Times New Roman" panose="02020603050405020304" pitchFamily="18" charset="0"/>
          </a:endParaRP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ОСНОВНОЕ</a:t>
          </a:r>
          <a:r>
            <a:rPr lang="ru-RU" altLang="ru-RU" sz="1800" kern="1200" dirty="0">
              <a:solidFill>
                <a:schemeClr val="tx1"/>
              </a:solidFill>
            </a:rPr>
            <a:t> - </a:t>
          </a: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эффект направлен</a:t>
          </a:r>
          <a:endParaRPr lang="ru-RU" altLang="ru-RU" sz="1800" kern="1200" dirty="0">
            <a:solidFill>
              <a:schemeClr val="tx1"/>
            </a:solidFill>
          </a:endParaRP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на лечение</a:t>
          </a:r>
          <a:r>
            <a:rPr lang="en-US" altLang="ru-RU" sz="1800" kern="1200" dirty="0">
              <a:solidFill>
                <a:schemeClr val="tx1"/>
              </a:solidFill>
              <a:cs typeface="Times New Roman" panose="02020603050405020304" pitchFamily="18" charset="0"/>
            </a:rPr>
            <a:t> </a:t>
          </a:r>
          <a:r>
            <a:rPr lang="ru-RU" altLang="ru-RU" sz="1800" kern="1200" dirty="0">
              <a:solidFill>
                <a:schemeClr val="tx1"/>
              </a:solidFill>
              <a:cs typeface="Times New Roman" panose="02020603050405020304" pitchFamily="18" charset="0"/>
            </a:rPr>
            <a:t>основного</a:t>
          </a:r>
          <a:endParaRPr lang="ru-RU" altLang="ru-RU" sz="1800" kern="1200" dirty="0">
            <a:solidFill>
              <a:schemeClr val="tx1"/>
            </a:solidFill>
          </a:endParaRP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заболевания</a:t>
          </a:r>
          <a:endParaRPr lang="en-US" altLang="ru-RU" sz="1800" kern="1200" dirty="0">
            <a:solidFill>
              <a:schemeClr val="tx1"/>
            </a:solidFill>
            <a:cs typeface="Times New Roman" panose="02020603050405020304" pitchFamily="18" charset="0"/>
          </a:endParaRPr>
        </a:p>
        <a:p>
          <a:pPr marL="0" lvl="0" indent="0" algn="ctr" defTabSz="800100">
            <a:lnSpc>
              <a:spcPct val="90000"/>
            </a:lnSpc>
            <a:spcBef>
              <a:spcPct val="0"/>
            </a:spcBef>
            <a:spcAft>
              <a:spcPct val="35000"/>
            </a:spcAft>
            <a:buNone/>
          </a:pPr>
          <a:endParaRPr lang="ru-RU" altLang="ru-RU" sz="1800" b="1" kern="1200" dirty="0">
            <a:solidFill>
              <a:schemeClr val="tx1"/>
            </a:solidFill>
          </a:endParaRPr>
        </a:p>
        <a:p>
          <a:pPr marL="0" lvl="0" indent="0" algn="ctr" defTabSz="800100">
            <a:lnSpc>
              <a:spcPct val="90000"/>
            </a:lnSpc>
            <a:spcBef>
              <a:spcPct val="0"/>
            </a:spcBef>
            <a:spcAft>
              <a:spcPct val="35000"/>
            </a:spcAft>
            <a:buNone/>
          </a:pPr>
          <a:r>
            <a:rPr lang="fr-FR" altLang="ru-RU" sz="1800" b="0" kern="1200" dirty="0">
              <a:solidFill>
                <a:schemeClr val="tx1"/>
              </a:solidFill>
            </a:rPr>
            <a:t>De base -</a:t>
          </a:r>
        </a:p>
        <a:p>
          <a:pPr marL="0" lvl="0" indent="0" algn="ctr" defTabSz="800100">
            <a:lnSpc>
              <a:spcPct val="90000"/>
            </a:lnSpc>
            <a:spcBef>
              <a:spcPct val="0"/>
            </a:spcBef>
            <a:spcAft>
              <a:spcPct val="35000"/>
            </a:spcAft>
            <a:buNone/>
          </a:pPr>
          <a:r>
            <a:rPr lang="fr-FR" altLang="ru-RU" sz="1800" b="0" kern="1200" dirty="0">
              <a:solidFill>
                <a:schemeClr val="tx1"/>
              </a:solidFill>
            </a:rPr>
            <a:t>l'effet est dirigé au</a:t>
          </a:r>
        </a:p>
        <a:p>
          <a:pPr marL="0" lvl="0" indent="0" algn="ctr" defTabSz="800100">
            <a:lnSpc>
              <a:spcPct val="90000"/>
            </a:lnSpc>
            <a:spcBef>
              <a:spcPct val="0"/>
            </a:spcBef>
            <a:spcAft>
              <a:spcPct val="35000"/>
            </a:spcAft>
            <a:buNone/>
          </a:pPr>
          <a:r>
            <a:rPr lang="en-US" altLang="ru-RU" sz="1800" b="0" kern="1200" dirty="0">
              <a:solidFill>
                <a:schemeClr val="tx1"/>
              </a:solidFill>
            </a:rPr>
            <a:t>t</a:t>
          </a:r>
          <a:r>
            <a:rPr lang="fr-FR" altLang="ru-RU" sz="1800" b="0" kern="1200" dirty="0">
              <a:solidFill>
                <a:schemeClr val="tx1"/>
              </a:solidFill>
            </a:rPr>
            <a:t>raitement</a:t>
          </a:r>
          <a:r>
            <a:rPr lang="ru-RU" altLang="ru-RU" sz="1800" b="0" kern="1200" dirty="0">
              <a:solidFill>
                <a:schemeClr val="tx1"/>
              </a:solidFill>
            </a:rPr>
            <a:t> </a:t>
          </a:r>
          <a:r>
            <a:rPr lang="fr-FR" altLang="ru-RU" sz="1800" b="0" kern="1200" dirty="0">
              <a:solidFill>
                <a:schemeClr val="tx1"/>
              </a:solidFill>
            </a:rPr>
            <a:t>primaire de la </a:t>
          </a:r>
        </a:p>
        <a:p>
          <a:pPr marL="0" lvl="0" indent="0" algn="ctr" defTabSz="800100">
            <a:lnSpc>
              <a:spcPct val="90000"/>
            </a:lnSpc>
            <a:spcBef>
              <a:spcPct val="0"/>
            </a:spcBef>
            <a:spcAft>
              <a:spcPct val="35000"/>
            </a:spcAft>
            <a:buNone/>
          </a:pPr>
          <a:r>
            <a:rPr lang="fr-FR" altLang="ru-RU" sz="1800" b="0" kern="1200" dirty="0">
              <a:solidFill>
                <a:schemeClr val="tx1"/>
              </a:solidFill>
            </a:rPr>
            <a:t>maladie</a:t>
          </a:r>
          <a:endParaRPr lang="ru-RU" sz="1800" b="0" kern="1200" dirty="0">
            <a:solidFill>
              <a:schemeClr val="tx1"/>
            </a:solidFill>
          </a:endParaRPr>
        </a:p>
      </dsp:txBody>
      <dsp:txXfrm>
        <a:off x="428" y="2444144"/>
        <a:ext cx="3507843" cy="3420831"/>
      </dsp:txXfrm>
    </dsp:sp>
    <dsp:sp modelId="{8F691A86-9B10-4B9B-BD53-71DE7911EEA6}">
      <dsp:nvSpPr>
        <dsp:cNvPr id="0" name=""/>
        <dsp:cNvSpPr/>
      </dsp:nvSpPr>
      <dsp:spPr>
        <a:xfrm>
          <a:off x="4244919" y="2444144"/>
          <a:ext cx="3872238" cy="3534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ПОБОЧНОЕ</a:t>
          </a:r>
          <a:r>
            <a:rPr lang="ru-RU" altLang="ru-RU" sz="1800" kern="1200" dirty="0">
              <a:solidFill>
                <a:schemeClr val="tx1"/>
              </a:solidFill>
            </a:rPr>
            <a:t> - </a:t>
          </a: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эффект не направлен на</a:t>
          </a:r>
          <a:endParaRPr lang="ru-RU" altLang="ru-RU" sz="1800" kern="1200" dirty="0">
            <a:solidFill>
              <a:schemeClr val="tx1"/>
            </a:solidFill>
          </a:endParaRPr>
        </a:p>
        <a:p>
          <a:pPr marL="0" lvl="0" indent="0" algn="ctr" defTabSz="800100">
            <a:lnSpc>
              <a:spcPct val="90000"/>
            </a:lnSpc>
            <a:spcBef>
              <a:spcPct val="0"/>
            </a:spcBef>
            <a:spcAft>
              <a:spcPct val="35000"/>
            </a:spcAft>
            <a:buNone/>
          </a:pPr>
          <a:r>
            <a:rPr lang="ru-RU" altLang="ru-RU" sz="1800" kern="1200" dirty="0">
              <a:solidFill>
                <a:schemeClr val="tx1"/>
              </a:solidFill>
              <a:cs typeface="Times New Roman" panose="02020603050405020304" pitchFamily="18" charset="0"/>
            </a:rPr>
            <a:t>лечение заболевания</a:t>
          </a:r>
        </a:p>
        <a:p>
          <a:pPr marL="0" lvl="0" indent="0" algn="ctr" defTabSz="800100">
            <a:lnSpc>
              <a:spcPct val="90000"/>
            </a:lnSpc>
            <a:spcBef>
              <a:spcPct val="0"/>
            </a:spcBef>
            <a:spcAft>
              <a:spcPct val="35000"/>
            </a:spcAft>
            <a:buNone/>
          </a:pPr>
          <a:endParaRPr lang="ru-RU" altLang="ru-RU" sz="1800" kern="1200" dirty="0">
            <a:solidFill>
              <a:schemeClr val="tx1"/>
            </a:solidFill>
            <a:cs typeface="Times New Roman" panose="02020603050405020304" pitchFamily="18" charset="0"/>
          </a:endParaRPr>
        </a:p>
        <a:p>
          <a:pPr marL="0" lvl="0" indent="0" algn="ctr" defTabSz="800100">
            <a:lnSpc>
              <a:spcPct val="90000"/>
            </a:lnSpc>
            <a:spcBef>
              <a:spcPct val="0"/>
            </a:spcBef>
            <a:spcAft>
              <a:spcPct val="35000"/>
            </a:spcAft>
            <a:buNone/>
          </a:pPr>
          <a:r>
            <a:rPr lang="fr-FR" altLang="ru-RU" sz="1800" b="0" kern="1200" dirty="0">
              <a:solidFill>
                <a:schemeClr val="tx1"/>
              </a:solidFill>
              <a:cs typeface="Times New Roman" pitchFamily="18" charset="0"/>
            </a:rPr>
            <a:t>Les effets secondaires</a:t>
          </a:r>
          <a:r>
            <a:rPr lang="ru-RU" altLang="ru-RU" sz="1800" b="0" kern="1200" dirty="0">
              <a:solidFill>
                <a:schemeClr val="tx1"/>
              </a:solidFill>
              <a:cs typeface="Times New Roman" pitchFamily="18" charset="0"/>
            </a:rPr>
            <a:t> –</a:t>
          </a:r>
        </a:p>
        <a:p>
          <a:pPr marL="0" lvl="0" indent="0" algn="ctr" defTabSz="800100">
            <a:lnSpc>
              <a:spcPct val="90000"/>
            </a:lnSpc>
            <a:spcBef>
              <a:spcPct val="0"/>
            </a:spcBef>
            <a:spcAft>
              <a:spcPct val="35000"/>
            </a:spcAft>
            <a:buNone/>
          </a:pPr>
          <a:r>
            <a:rPr lang="ru-RU" altLang="ru-RU" sz="1800" b="0" kern="1200" dirty="0">
              <a:solidFill>
                <a:schemeClr val="tx1"/>
              </a:solidFill>
              <a:cs typeface="Times New Roman" pitchFamily="18" charset="0"/>
            </a:rPr>
            <a:t> </a:t>
          </a:r>
          <a:r>
            <a:rPr lang="fr-FR" altLang="ru-RU" sz="1800" b="0" kern="1200" dirty="0">
              <a:solidFill>
                <a:schemeClr val="tx1"/>
              </a:solidFill>
              <a:cs typeface="Times New Roman" pitchFamily="18" charset="0"/>
            </a:rPr>
            <a:t> ne sont pas </a:t>
          </a:r>
          <a:r>
            <a:rPr lang="fr-FR" altLang="ru-RU" sz="1800" b="0" kern="1200" dirty="0">
              <a:solidFill>
                <a:schemeClr val="tx1"/>
              </a:solidFill>
            </a:rPr>
            <a:t>dirigé</a:t>
          </a:r>
          <a:r>
            <a:rPr lang="fr-FR" altLang="ru-RU" sz="1800" b="0" kern="1200" dirty="0">
              <a:solidFill>
                <a:schemeClr val="tx1"/>
              </a:solidFill>
              <a:cs typeface="Times New Roman" pitchFamily="18" charset="0"/>
            </a:rPr>
            <a:t>s</a:t>
          </a:r>
          <a:r>
            <a:rPr lang="ru-RU" altLang="ru-RU" sz="1800" b="0" kern="1200" dirty="0">
              <a:solidFill>
                <a:schemeClr val="tx1"/>
              </a:solidFill>
              <a:cs typeface="Times New Roman" pitchFamily="18" charset="0"/>
            </a:rPr>
            <a:t> </a:t>
          </a:r>
          <a:r>
            <a:rPr lang="fr-FR" altLang="ru-RU" sz="1800" b="0" kern="1200" dirty="0">
              <a:solidFill>
                <a:schemeClr val="tx1"/>
              </a:solidFill>
              <a:cs typeface="Times New Roman" pitchFamily="18" charset="0"/>
            </a:rPr>
            <a:t>pour le </a:t>
          </a:r>
          <a:endParaRPr lang="ru-RU" altLang="ru-RU" sz="1800" b="0" kern="1200" dirty="0">
            <a:solidFill>
              <a:schemeClr val="tx1"/>
            </a:solidFill>
            <a:cs typeface="Times New Roman" pitchFamily="18" charset="0"/>
          </a:endParaRPr>
        </a:p>
        <a:p>
          <a:pPr marL="0" lvl="0" indent="0" algn="ctr" defTabSz="800100">
            <a:lnSpc>
              <a:spcPct val="90000"/>
            </a:lnSpc>
            <a:spcBef>
              <a:spcPct val="0"/>
            </a:spcBef>
            <a:spcAft>
              <a:spcPct val="35000"/>
            </a:spcAft>
            <a:buNone/>
          </a:pPr>
          <a:r>
            <a:rPr lang="fr-FR" altLang="ru-RU" sz="1800" b="0" kern="1200" dirty="0">
              <a:solidFill>
                <a:schemeClr val="tx1"/>
              </a:solidFill>
              <a:cs typeface="Times New Roman" pitchFamily="18" charset="0"/>
            </a:rPr>
            <a:t>traitement des maladies</a:t>
          </a:r>
          <a:r>
            <a:rPr lang="ru-RU" altLang="ru-RU" sz="1800" b="0" kern="1200" dirty="0">
              <a:solidFill>
                <a:schemeClr val="tx1"/>
              </a:solidFill>
              <a:cs typeface="Times New Roman" pitchFamily="18" charset="0"/>
            </a:rPr>
            <a:t> </a:t>
          </a:r>
          <a:endParaRPr lang="ru-RU" sz="1800" b="0" kern="1200" dirty="0">
            <a:solidFill>
              <a:schemeClr val="tx1"/>
            </a:solidFill>
          </a:endParaRPr>
        </a:p>
      </dsp:txBody>
      <dsp:txXfrm>
        <a:off x="4244919" y="2444144"/>
        <a:ext cx="3872238" cy="35345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32389-BF6B-4620-AB7F-CAB18C432E74}">
      <dsp:nvSpPr>
        <dsp:cNvPr id="0" name=""/>
        <dsp:cNvSpPr/>
      </dsp:nvSpPr>
      <dsp:spPr>
        <a:xfrm rot="5400000">
          <a:off x="1435944" y="747391"/>
          <a:ext cx="1162430" cy="245767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241431-DA1D-459D-9392-3D884917EE0C}">
      <dsp:nvSpPr>
        <dsp:cNvPr id="0" name=""/>
        <dsp:cNvSpPr/>
      </dsp:nvSpPr>
      <dsp:spPr>
        <a:xfrm>
          <a:off x="205531" y="25957"/>
          <a:ext cx="3801727" cy="136973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ru-RU" altLang="ru-RU" sz="1800" b="0" kern="1200" dirty="0">
              <a:solidFill>
                <a:schemeClr val="bg1"/>
              </a:solidFill>
              <a:latin typeface="+mn-lt"/>
            </a:rPr>
            <a:t>ПРОТИВОАЛЛЕРГИЧЕСКОЕ ЛС</a:t>
          </a:r>
        </a:p>
        <a:p>
          <a:pPr marL="0" lvl="0" indent="0" algn="ctr" defTabSz="800100">
            <a:lnSpc>
              <a:spcPct val="90000"/>
            </a:lnSpc>
            <a:spcBef>
              <a:spcPct val="0"/>
            </a:spcBef>
            <a:spcAft>
              <a:spcPct val="35000"/>
            </a:spcAft>
            <a:buNone/>
          </a:pPr>
          <a:r>
            <a:rPr lang="ru-RU" altLang="ru-RU" sz="1800" b="0" kern="1200" dirty="0">
              <a:solidFill>
                <a:schemeClr val="bg1"/>
              </a:solidFill>
              <a:latin typeface="+mn-lt"/>
            </a:rPr>
            <a:t>ТЕРФЕНАДИН</a:t>
          </a:r>
        </a:p>
        <a:p>
          <a:pPr marL="0" lvl="0" indent="0" algn="ctr" defTabSz="800100">
            <a:lnSpc>
              <a:spcPct val="90000"/>
            </a:lnSpc>
            <a:spcBef>
              <a:spcPct val="0"/>
            </a:spcBef>
            <a:spcAft>
              <a:spcPct val="35000"/>
            </a:spcAft>
            <a:buNone/>
          </a:pPr>
          <a:r>
            <a:rPr lang="en-US" altLang="ru-RU" sz="1800" b="0" kern="1200" dirty="0" err="1">
              <a:solidFill>
                <a:schemeClr val="bg1"/>
              </a:solidFill>
              <a:latin typeface="+mn-lt"/>
            </a:rPr>
            <a:t>médicaments</a:t>
          </a:r>
          <a:r>
            <a:rPr lang="en-US" altLang="ru-RU" sz="1800" b="0" kern="1200" dirty="0">
              <a:solidFill>
                <a:schemeClr val="bg1"/>
              </a:solidFill>
              <a:latin typeface="+mn-lt"/>
            </a:rPr>
            <a:t> </a:t>
          </a:r>
          <a:r>
            <a:rPr lang="en-US" altLang="ru-RU" sz="1800" b="0" kern="1200" dirty="0" err="1">
              <a:solidFill>
                <a:schemeClr val="bg1"/>
              </a:solidFill>
              <a:latin typeface="+mn-lt"/>
            </a:rPr>
            <a:t>antiallergiques</a:t>
          </a:r>
          <a:endParaRPr lang="en-US" altLang="ru-RU" sz="1800" b="0" kern="1200" dirty="0">
            <a:solidFill>
              <a:schemeClr val="bg1"/>
            </a:solidFill>
            <a:latin typeface="+mn-lt"/>
          </a:endParaRPr>
        </a:p>
        <a:p>
          <a:pPr marL="0" lvl="0" indent="0" algn="ctr" defTabSz="800100">
            <a:lnSpc>
              <a:spcPct val="90000"/>
            </a:lnSpc>
            <a:spcBef>
              <a:spcPct val="0"/>
            </a:spcBef>
            <a:spcAft>
              <a:spcPct val="35000"/>
            </a:spcAft>
            <a:buNone/>
          </a:pPr>
          <a:r>
            <a:rPr lang="en-US" altLang="ru-RU" sz="1800" b="0" kern="1200" dirty="0" err="1">
              <a:solidFill>
                <a:schemeClr val="bg1"/>
              </a:solidFill>
              <a:latin typeface="+mn-lt"/>
            </a:rPr>
            <a:t>terfénadine</a:t>
          </a:r>
          <a:endParaRPr lang="ru-RU" sz="1800" b="0" kern="1200" dirty="0">
            <a:solidFill>
              <a:schemeClr val="bg1"/>
            </a:solidFill>
            <a:latin typeface="+mn-lt"/>
          </a:endParaRPr>
        </a:p>
      </dsp:txBody>
      <dsp:txXfrm>
        <a:off x="272408" y="92834"/>
        <a:ext cx="3667973" cy="1235976"/>
      </dsp:txXfrm>
    </dsp:sp>
    <dsp:sp modelId="{AD6F5911-35FD-4112-A1DD-2FE8000C9518}">
      <dsp:nvSpPr>
        <dsp:cNvPr id="0" name=""/>
        <dsp:cNvSpPr/>
      </dsp:nvSpPr>
      <dsp:spPr>
        <a:xfrm>
          <a:off x="3084820" y="156592"/>
          <a:ext cx="1423225" cy="1107076"/>
        </a:xfrm>
        <a:prstGeom prst="rect">
          <a:avLst/>
        </a:prstGeom>
        <a:noFill/>
        <a:ln>
          <a:noFill/>
        </a:ln>
        <a:effectLst/>
      </dsp:spPr>
      <dsp:style>
        <a:lnRef idx="0">
          <a:scrgbClr r="0" g="0" b="0"/>
        </a:lnRef>
        <a:fillRef idx="0">
          <a:scrgbClr r="0" g="0" b="0"/>
        </a:fillRef>
        <a:effectRef idx="0">
          <a:scrgbClr r="0" g="0" b="0"/>
        </a:effectRef>
        <a:fontRef idx="minor"/>
      </dsp:style>
    </dsp:sp>
    <dsp:sp modelId="{8E52D979-3D75-4EB4-875F-248C473DDDB9}">
      <dsp:nvSpPr>
        <dsp:cNvPr id="0" name=""/>
        <dsp:cNvSpPr/>
      </dsp:nvSpPr>
      <dsp:spPr>
        <a:xfrm rot="5400000">
          <a:off x="3275428" y="2138518"/>
          <a:ext cx="1162430" cy="269675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C1386C-D0DF-4AAF-9A0C-2ED2AF72BB44}">
      <dsp:nvSpPr>
        <dsp:cNvPr id="0" name=""/>
        <dsp:cNvSpPr/>
      </dsp:nvSpPr>
      <dsp:spPr>
        <a:xfrm>
          <a:off x="2270738" y="1564616"/>
          <a:ext cx="3350282" cy="131375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altLang="ru-RU" sz="1400" b="0" kern="1200" dirty="0">
              <a:solidFill>
                <a:schemeClr val="bg1"/>
              </a:solidFill>
              <a:latin typeface="+mn-lt"/>
            </a:rPr>
            <a:t>БЛОКАДА </a:t>
          </a:r>
        </a:p>
        <a:p>
          <a:pPr marL="0" lvl="0" indent="0" algn="ctr" defTabSz="622300">
            <a:lnSpc>
              <a:spcPct val="90000"/>
            </a:lnSpc>
            <a:spcBef>
              <a:spcPct val="0"/>
            </a:spcBef>
            <a:spcAft>
              <a:spcPct val="35000"/>
            </a:spcAft>
            <a:buNone/>
          </a:pPr>
          <a:r>
            <a:rPr lang="ru-RU" altLang="ru-RU" sz="1400" b="0" kern="1200" dirty="0">
              <a:solidFill>
                <a:schemeClr val="bg1"/>
              </a:solidFill>
              <a:latin typeface="+mn-lt"/>
            </a:rPr>
            <a:t>Н1-ГИСТАМИНОВЫХ</a:t>
          </a:r>
        </a:p>
        <a:p>
          <a:pPr marL="0" lvl="0" indent="0" algn="ctr" defTabSz="622300">
            <a:lnSpc>
              <a:spcPct val="90000"/>
            </a:lnSpc>
            <a:spcBef>
              <a:spcPct val="0"/>
            </a:spcBef>
            <a:spcAft>
              <a:spcPct val="35000"/>
            </a:spcAft>
            <a:buNone/>
          </a:pPr>
          <a:r>
            <a:rPr lang="ru-RU" altLang="ru-RU" sz="1400" b="0" kern="1200" dirty="0">
              <a:solidFill>
                <a:schemeClr val="bg1"/>
              </a:solidFill>
              <a:latin typeface="+mn-lt"/>
            </a:rPr>
            <a:t>РЕЦЕПТОРОВ</a:t>
          </a:r>
        </a:p>
        <a:p>
          <a:pPr marL="0" lvl="0" indent="0" algn="ctr" defTabSz="622300">
            <a:lnSpc>
              <a:spcPct val="90000"/>
            </a:lnSpc>
            <a:spcBef>
              <a:spcPct val="0"/>
            </a:spcBef>
            <a:spcAft>
              <a:spcPct val="35000"/>
            </a:spcAft>
            <a:buNone/>
          </a:pPr>
          <a:r>
            <a:rPr lang="en-US" altLang="ru-RU" sz="1400" b="0" kern="1200" dirty="0" err="1">
              <a:solidFill>
                <a:schemeClr val="bg1"/>
              </a:solidFill>
              <a:latin typeface="+mn-lt"/>
            </a:rPr>
            <a:t>Bloqueur</a:t>
          </a:r>
          <a:r>
            <a:rPr lang="en-US" altLang="ru-RU" sz="1400" b="0" kern="1200" dirty="0">
              <a:solidFill>
                <a:schemeClr val="bg1"/>
              </a:solidFill>
              <a:latin typeface="+mn-lt"/>
            </a:rPr>
            <a:t> Histamine H1</a:t>
          </a:r>
        </a:p>
        <a:p>
          <a:pPr marL="0" lvl="0" indent="0" algn="ctr" defTabSz="622300">
            <a:lnSpc>
              <a:spcPct val="90000"/>
            </a:lnSpc>
            <a:spcBef>
              <a:spcPct val="0"/>
            </a:spcBef>
            <a:spcAft>
              <a:spcPct val="35000"/>
            </a:spcAft>
            <a:buNone/>
          </a:pPr>
          <a:r>
            <a:rPr lang="en-US" altLang="ru-RU" sz="1400" b="0" kern="1200" dirty="0" err="1">
              <a:solidFill>
                <a:schemeClr val="bg1"/>
              </a:solidFill>
              <a:latin typeface="+mn-lt"/>
            </a:rPr>
            <a:t>recepteurs</a:t>
          </a:r>
          <a:endParaRPr lang="ru-RU" sz="1400" b="0" kern="1200" dirty="0">
            <a:solidFill>
              <a:schemeClr val="bg1"/>
            </a:solidFill>
            <a:latin typeface="+mn-lt"/>
          </a:endParaRPr>
        </a:p>
      </dsp:txBody>
      <dsp:txXfrm>
        <a:off x="2334882" y="1628760"/>
        <a:ext cx="3221994" cy="1185462"/>
      </dsp:txXfrm>
    </dsp:sp>
    <dsp:sp modelId="{98573A2D-BC87-40B3-82DE-3F16C4ADD00A}">
      <dsp:nvSpPr>
        <dsp:cNvPr id="0" name=""/>
        <dsp:cNvSpPr/>
      </dsp:nvSpPr>
      <dsp:spPr>
        <a:xfrm>
          <a:off x="4642576" y="1823387"/>
          <a:ext cx="1986680" cy="794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ru-RU" altLang="ru-RU" sz="1200" b="0" kern="1200" dirty="0">
              <a:solidFill>
                <a:schemeClr val="tx1"/>
              </a:solidFill>
            </a:rPr>
            <a:t>ОСНОВНОЕ</a:t>
          </a:r>
          <a:endParaRPr lang="ru-RU" sz="1200" b="0" kern="1200" dirty="0">
            <a:solidFill>
              <a:schemeClr val="tx1"/>
            </a:solidFill>
          </a:endParaRPr>
        </a:p>
        <a:p>
          <a:pPr marL="114300" lvl="1" indent="-114300" algn="l" defTabSz="533400">
            <a:lnSpc>
              <a:spcPct val="90000"/>
            </a:lnSpc>
            <a:spcBef>
              <a:spcPct val="0"/>
            </a:spcBef>
            <a:spcAft>
              <a:spcPct val="15000"/>
            </a:spcAft>
            <a:buChar char="•"/>
          </a:pPr>
          <a:r>
            <a:rPr lang="ru-RU" altLang="ru-RU" sz="1200" b="0" kern="1200" dirty="0">
              <a:solidFill>
                <a:schemeClr val="tx1"/>
              </a:solidFill>
            </a:rPr>
            <a:t>ПРОТИВО-АЛЛЕРГИЧЕСКОЕ</a:t>
          </a:r>
        </a:p>
        <a:p>
          <a:pPr marL="114300" lvl="1" indent="-114300" algn="l" defTabSz="533400">
            <a:lnSpc>
              <a:spcPct val="90000"/>
            </a:lnSpc>
            <a:spcBef>
              <a:spcPct val="0"/>
            </a:spcBef>
            <a:spcAft>
              <a:spcPct val="15000"/>
            </a:spcAft>
            <a:buChar char="•"/>
          </a:pPr>
          <a:r>
            <a:rPr lang="ru-RU" altLang="ru-RU" sz="1200" b="0" kern="1200" dirty="0">
              <a:solidFill>
                <a:schemeClr val="tx1"/>
              </a:solidFill>
            </a:rPr>
            <a:t>ДЕЙСТВИЕ </a:t>
          </a:r>
          <a:r>
            <a:rPr lang="en-US" altLang="ru-RU" sz="1200" b="0" kern="1200" dirty="0">
              <a:solidFill>
                <a:schemeClr val="tx1"/>
              </a:solidFill>
            </a:rPr>
            <a:t>ANTIALLERGIQUE</a:t>
          </a:r>
          <a:endParaRPr lang="ru-RU" altLang="ru-RU" sz="1200" b="0" kern="1200" dirty="0">
            <a:solidFill>
              <a:schemeClr val="tx1"/>
            </a:solidFill>
          </a:endParaRPr>
        </a:p>
        <a:p>
          <a:pPr marL="114300" lvl="1" indent="-114300" algn="l" defTabSz="533400">
            <a:lnSpc>
              <a:spcPct val="90000"/>
            </a:lnSpc>
            <a:spcBef>
              <a:spcPct val="0"/>
            </a:spcBef>
            <a:spcAft>
              <a:spcPct val="15000"/>
            </a:spcAft>
            <a:buChar char="•"/>
          </a:pPr>
          <a:r>
            <a:rPr lang="en-US" altLang="ru-RU" sz="1200" b="0" kern="1200" dirty="0">
              <a:solidFill>
                <a:schemeClr val="tx1"/>
              </a:solidFill>
            </a:rPr>
            <a:t>EFFETS </a:t>
          </a:r>
          <a:r>
            <a:rPr lang="en-US" altLang="ru-RU" sz="1200" b="0" kern="1200" dirty="0" err="1">
              <a:solidFill>
                <a:schemeClr val="tx1"/>
              </a:solidFill>
            </a:rPr>
            <a:t>principaux</a:t>
          </a:r>
          <a:endParaRPr lang="ru-RU" altLang="ru-RU" sz="1200" b="0" kern="1200" dirty="0">
            <a:solidFill>
              <a:schemeClr val="tx1"/>
            </a:solidFill>
          </a:endParaRPr>
        </a:p>
        <a:p>
          <a:pPr marL="285750" lvl="1" indent="-285750" algn="l" defTabSz="1600200">
            <a:lnSpc>
              <a:spcPct val="90000"/>
            </a:lnSpc>
            <a:spcBef>
              <a:spcPct val="0"/>
            </a:spcBef>
            <a:spcAft>
              <a:spcPct val="15000"/>
            </a:spcAft>
            <a:buChar char="•"/>
          </a:pPr>
          <a:endParaRPr lang="ru-RU" altLang="ru-RU" sz="3600" b="1" kern="1200" dirty="0">
            <a:solidFill>
              <a:schemeClr val="bg1"/>
            </a:solidFill>
          </a:endParaRPr>
        </a:p>
        <a:p>
          <a:pPr marL="57150" lvl="1" indent="-57150" algn="l" defTabSz="466725">
            <a:lnSpc>
              <a:spcPct val="90000"/>
            </a:lnSpc>
            <a:spcBef>
              <a:spcPct val="0"/>
            </a:spcBef>
            <a:spcAft>
              <a:spcPct val="15000"/>
            </a:spcAft>
            <a:buChar char="•"/>
          </a:pPr>
          <a:r>
            <a:rPr lang="ru-RU" altLang="ru-RU" sz="1050" b="0" kern="1200" dirty="0">
              <a:solidFill>
                <a:schemeClr val="tx1"/>
              </a:solidFill>
            </a:rPr>
            <a:t> </a:t>
          </a:r>
          <a:endParaRPr lang="ru-RU" kern="1200" dirty="0"/>
        </a:p>
      </dsp:txBody>
      <dsp:txXfrm>
        <a:off x="4642576" y="1823387"/>
        <a:ext cx="1986680" cy="794825"/>
      </dsp:txXfrm>
    </dsp:sp>
    <dsp:sp modelId="{646E8ABD-F732-4731-98C3-4A9E48C74044}">
      <dsp:nvSpPr>
        <dsp:cNvPr id="0" name=""/>
        <dsp:cNvSpPr/>
      </dsp:nvSpPr>
      <dsp:spPr>
        <a:xfrm>
          <a:off x="4335945" y="3075286"/>
          <a:ext cx="2731761" cy="181909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ru-RU" altLang="ru-RU" sz="1200" b="0" kern="1200" dirty="0">
              <a:solidFill>
                <a:schemeClr val="bg1"/>
              </a:solidFill>
            </a:rPr>
            <a:t>БЛОКАДА КАЛИЕВЫ  КАНАЛОВ В ПРОВОДЯЩЕЙ СИСТЕМЕ СЕРДЦА</a:t>
          </a:r>
        </a:p>
        <a:p>
          <a:pPr marL="0" lvl="0" indent="0" algn="l" defTabSz="533400">
            <a:lnSpc>
              <a:spcPct val="90000"/>
            </a:lnSpc>
            <a:spcBef>
              <a:spcPct val="0"/>
            </a:spcBef>
            <a:spcAft>
              <a:spcPct val="35000"/>
            </a:spcAft>
            <a:buNone/>
          </a:pPr>
          <a:r>
            <a:rPr lang="fr-FR" altLang="ru-RU" sz="1200" b="0" kern="1200" dirty="0">
              <a:solidFill>
                <a:schemeClr val="bg1"/>
              </a:solidFill>
            </a:rPr>
            <a:t>BLOCUS DE POTASSIUM</a:t>
          </a:r>
        </a:p>
        <a:p>
          <a:pPr marL="0" lvl="0" indent="0" algn="l" defTabSz="533400">
            <a:lnSpc>
              <a:spcPct val="90000"/>
            </a:lnSpc>
            <a:spcBef>
              <a:spcPct val="0"/>
            </a:spcBef>
            <a:spcAft>
              <a:spcPct val="35000"/>
            </a:spcAft>
            <a:buNone/>
          </a:pPr>
          <a:r>
            <a:rPr lang="fr-FR" altLang="ru-RU" sz="1200" b="0" kern="1200" dirty="0">
              <a:solidFill>
                <a:schemeClr val="bg1"/>
              </a:solidFill>
            </a:rPr>
            <a:t>CANAUX</a:t>
          </a:r>
          <a:r>
            <a:rPr lang="ru-RU" altLang="ru-RU" sz="1200" b="0" kern="1200" dirty="0">
              <a:solidFill>
                <a:schemeClr val="bg1"/>
              </a:solidFill>
            </a:rPr>
            <a:t>  </a:t>
          </a:r>
          <a:r>
            <a:rPr lang="fr-FR" altLang="ru-RU" sz="1200" b="0" kern="1200" dirty="0">
              <a:solidFill>
                <a:schemeClr val="bg1"/>
              </a:solidFill>
            </a:rPr>
            <a:t>ENTREPRISE</a:t>
          </a:r>
        </a:p>
        <a:p>
          <a:pPr marL="0" lvl="0" indent="0" algn="l" defTabSz="533400">
            <a:lnSpc>
              <a:spcPct val="90000"/>
            </a:lnSpc>
            <a:spcBef>
              <a:spcPct val="0"/>
            </a:spcBef>
            <a:spcAft>
              <a:spcPct val="35000"/>
            </a:spcAft>
            <a:buNone/>
          </a:pPr>
          <a:r>
            <a:rPr lang="fr-FR" altLang="ru-RU" sz="1200" b="0" kern="1200" dirty="0">
              <a:solidFill>
                <a:schemeClr val="bg1"/>
              </a:solidFill>
            </a:rPr>
            <a:t>SYSTÈME DE COEUR</a:t>
          </a:r>
          <a:endParaRPr lang="ru-RU" sz="1200" b="0" kern="1200" dirty="0">
            <a:solidFill>
              <a:schemeClr val="bg1"/>
            </a:solidFill>
          </a:endParaRPr>
        </a:p>
      </dsp:txBody>
      <dsp:txXfrm>
        <a:off x="4424762" y="3164103"/>
        <a:ext cx="2554127" cy="1641464"/>
      </dsp:txXfrm>
    </dsp:sp>
    <dsp:sp modelId="{2559BF71-D497-4D68-B6C2-98B66437656C}">
      <dsp:nvSpPr>
        <dsp:cNvPr id="0" name=""/>
        <dsp:cNvSpPr/>
      </dsp:nvSpPr>
      <dsp:spPr>
        <a:xfrm>
          <a:off x="6476629" y="3337306"/>
          <a:ext cx="1830467" cy="1293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ru-RU" altLang="ru-RU" sz="1200" b="0" kern="1200" dirty="0">
              <a:solidFill>
                <a:schemeClr val="tx1"/>
              </a:solidFill>
            </a:rPr>
            <a:t>ЖЕЛУДОЧКОВАЯ ТАХИКАРДИЯ ПО ТИПУ ПИРУЭТ</a:t>
          </a:r>
          <a:endParaRPr lang="ru-RU" sz="1200" b="0" kern="1200" dirty="0">
            <a:solidFill>
              <a:schemeClr val="tx1"/>
            </a:solidFill>
          </a:endParaRPr>
        </a:p>
        <a:p>
          <a:pPr marL="114300" lvl="1" indent="-114300" algn="l" defTabSz="533400">
            <a:lnSpc>
              <a:spcPct val="90000"/>
            </a:lnSpc>
            <a:spcBef>
              <a:spcPct val="0"/>
            </a:spcBef>
            <a:spcAft>
              <a:spcPct val="15000"/>
            </a:spcAft>
            <a:buChar char="•"/>
          </a:pPr>
          <a:r>
            <a:rPr lang="ru-RU" altLang="ru-RU" sz="1200" b="0" u="sng" kern="1200" dirty="0">
              <a:solidFill>
                <a:schemeClr val="tx1"/>
              </a:solidFill>
            </a:rPr>
            <a:t>НЕЖЕЛАТЕЛЬНАЯ ЛЕКАРСТВЕННАЯ РЕАКЦИЯ</a:t>
          </a:r>
          <a:r>
            <a:rPr lang="fr-FR" altLang="ru-RU" sz="1200" b="1" u="sng" kern="1200" dirty="0">
              <a:solidFill>
                <a:schemeClr val="tx1"/>
              </a:solidFill>
            </a:rPr>
            <a:t>tachycardie ventriculaire</a:t>
          </a:r>
          <a:endParaRPr lang="ru-RU" altLang="ru-RU" sz="1200" b="0" u="sng" kern="1200" dirty="0">
            <a:solidFill>
              <a:schemeClr val="tx1"/>
            </a:solidFill>
          </a:endParaRPr>
        </a:p>
        <a:p>
          <a:pPr marL="114300" lvl="1" indent="-114300" algn="l" defTabSz="533400">
            <a:lnSpc>
              <a:spcPct val="90000"/>
            </a:lnSpc>
            <a:spcBef>
              <a:spcPct val="0"/>
            </a:spcBef>
            <a:spcAft>
              <a:spcPct val="15000"/>
            </a:spcAft>
            <a:buChar char="•"/>
          </a:pPr>
          <a:r>
            <a:rPr lang="fr-FR" altLang="ru-RU" sz="1200" b="1" u="sng" kern="1200" dirty="0">
              <a:solidFill>
                <a:schemeClr val="tx1"/>
              </a:solidFill>
            </a:rPr>
            <a:t>Par type Pirouette</a:t>
          </a:r>
        </a:p>
        <a:p>
          <a:pPr marL="114300" lvl="1" indent="-114300" algn="l" defTabSz="533400">
            <a:lnSpc>
              <a:spcPct val="90000"/>
            </a:lnSpc>
            <a:spcBef>
              <a:spcPct val="0"/>
            </a:spcBef>
            <a:spcAft>
              <a:spcPct val="15000"/>
            </a:spcAft>
            <a:buChar char="•"/>
          </a:pPr>
          <a:r>
            <a:rPr lang="fr-FR" altLang="ru-RU" sz="1200" b="1" u="sng" kern="1200" dirty="0">
              <a:solidFill>
                <a:schemeClr val="tx1"/>
              </a:solidFill>
            </a:rPr>
            <a:t>Les événements indésirables</a:t>
          </a:r>
          <a:endParaRPr lang="ru-RU" altLang="ru-RU" sz="1200" b="1" u="sng" kern="1200" dirty="0">
            <a:solidFill>
              <a:schemeClr val="tx1"/>
            </a:solidFill>
          </a:endParaRPr>
        </a:p>
      </dsp:txBody>
      <dsp:txXfrm>
        <a:off x="6476629" y="3337306"/>
        <a:ext cx="1830467" cy="12936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F9E16-53BA-4C82-A8D0-AD83B7B2B3C4}">
      <dsp:nvSpPr>
        <dsp:cNvPr id="0" name=""/>
        <dsp:cNvSpPr/>
      </dsp:nvSpPr>
      <dsp:spPr>
        <a:xfrm>
          <a:off x="971" y="898802"/>
          <a:ext cx="3787908" cy="22727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100000"/>
            </a:lnSpc>
            <a:spcBef>
              <a:spcPct val="0"/>
            </a:spcBef>
            <a:spcAft>
              <a:spcPct val="35000"/>
            </a:spcAft>
            <a:buNone/>
          </a:pPr>
          <a:r>
            <a:rPr lang="ru-RU" sz="2800" b="0" kern="1200" dirty="0">
              <a:latin typeface="+mn-lt"/>
            </a:rPr>
            <a:t>Синдром </a:t>
          </a:r>
          <a:r>
            <a:rPr lang="ru-RU" sz="2800" b="0" kern="1200" dirty="0" err="1">
              <a:latin typeface="+mn-lt"/>
            </a:rPr>
            <a:t>Лайелла</a:t>
          </a:r>
          <a:endParaRPr lang="en-US" sz="2800" b="0" kern="1200" dirty="0">
            <a:latin typeface="+mn-lt"/>
          </a:endParaRPr>
        </a:p>
        <a:p>
          <a:pPr marL="0" lvl="0" indent="0" algn="ctr" defTabSz="1244600">
            <a:lnSpc>
              <a:spcPct val="100000"/>
            </a:lnSpc>
            <a:spcBef>
              <a:spcPct val="0"/>
            </a:spcBef>
            <a:spcAft>
              <a:spcPct val="35000"/>
            </a:spcAft>
            <a:buNone/>
          </a:pPr>
          <a:endParaRPr lang="en-US" altLang="ru-RU" sz="2800" b="0" kern="1200" dirty="0">
            <a:latin typeface="+mn-lt"/>
          </a:endParaRPr>
        </a:p>
        <a:p>
          <a:pPr marL="0" lvl="0" indent="0" algn="ctr" defTabSz="1244600">
            <a:lnSpc>
              <a:spcPct val="100000"/>
            </a:lnSpc>
            <a:spcBef>
              <a:spcPct val="0"/>
            </a:spcBef>
            <a:spcAft>
              <a:spcPct val="35000"/>
            </a:spcAft>
            <a:buNone/>
          </a:pPr>
          <a:r>
            <a:rPr lang="en-US" altLang="ru-RU" sz="2800" b="0" kern="1200" dirty="0">
              <a:latin typeface="+mn-lt"/>
            </a:rPr>
            <a:t>Syndrome Lyell</a:t>
          </a:r>
          <a:endParaRPr lang="ru-RU" sz="2800" b="0" kern="1200" dirty="0">
            <a:latin typeface="+mn-lt"/>
          </a:endParaRPr>
        </a:p>
      </dsp:txBody>
      <dsp:txXfrm>
        <a:off x="971" y="898802"/>
        <a:ext cx="3787908" cy="2272744"/>
      </dsp:txXfrm>
    </dsp:sp>
    <dsp:sp modelId="{45861A9E-ED9A-4859-ABA4-E0771CC3C669}">
      <dsp:nvSpPr>
        <dsp:cNvPr id="0" name=""/>
        <dsp:cNvSpPr/>
      </dsp:nvSpPr>
      <dsp:spPr>
        <a:xfrm>
          <a:off x="4167670" y="898802"/>
          <a:ext cx="3787908" cy="22727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100000"/>
            </a:lnSpc>
            <a:spcBef>
              <a:spcPct val="0"/>
            </a:spcBef>
            <a:spcAft>
              <a:spcPct val="35000"/>
            </a:spcAft>
            <a:buNone/>
          </a:pPr>
          <a:r>
            <a:rPr lang="ru-RU" sz="2200" b="0" kern="1200" dirty="0">
              <a:latin typeface="+mn-lt"/>
            </a:rPr>
            <a:t>Синдром </a:t>
          </a:r>
          <a:r>
            <a:rPr lang="ru-RU" sz="2200" b="0" kern="1200" dirty="0" err="1">
              <a:latin typeface="+mn-lt"/>
            </a:rPr>
            <a:t>Стивенса-Джонсона</a:t>
          </a:r>
          <a:endParaRPr lang="en-US" sz="2200" b="0" kern="1200" dirty="0">
            <a:latin typeface="+mn-lt"/>
          </a:endParaRPr>
        </a:p>
        <a:p>
          <a:pPr marL="0" lvl="0" indent="0" algn="ctr" defTabSz="977900">
            <a:lnSpc>
              <a:spcPct val="100000"/>
            </a:lnSpc>
            <a:spcBef>
              <a:spcPct val="0"/>
            </a:spcBef>
            <a:spcAft>
              <a:spcPct val="35000"/>
            </a:spcAft>
            <a:buNone/>
          </a:pPr>
          <a:endParaRPr lang="en-US" altLang="ru-RU" sz="2200" b="0" kern="1200" dirty="0">
            <a:latin typeface="+mn-lt"/>
          </a:endParaRPr>
        </a:p>
        <a:p>
          <a:pPr marL="0" lvl="0" indent="0" algn="ctr" defTabSz="977900">
            <a:lnSpc>
              <a:spcPct val="100000"/>
            </a:lnSpc>
            <a:spcBef>
              <a:spcPct val="0"/>
            </a:spcBef>
            <a:spcAft>
              <a:spcPct val="35000"/>
            </a:spcAft>
            <a:buNone/>
          </a:pPr>
          <a:r>
            <a:rPr lang="en-US" altLang="ru-RU" sz="2200" b="0" kern="1200" dirty="0">
              <a:latin typeface="+mn-lt"/>
            </a:rPr>
            <a:t>Syndrome</a:t>
          </a:r>
        </a:p>
        <a:p>
          <a:pPr marL="0" lvl="0" indent="0" algn="ctr" defTabSz="977900">
            <a:lnSpc>
              <a:spcPct val="100000"/>
            </a:lnSpc>
            <a:spcBef>
              <a:spcPct val="0"/>
            </a:spcBef>
            <a:spcAft>
              <a:spcPct val="35000"/>
            </a:spcAft>
            <a:buNone/>
          </a:pPr>
          <a:r>
            <a:rPr lang="en-US" altLang="ru-RU" sz="2200" b="0" kern="1200" dirty="0">
              <a:latin typeface="+mn-lt"/>
            </a:rPr>
            <a:t>Stevens-Johnson</a:t>
          </a:r>
          <a:endParaRPr lang="ru-RU" sz="2200" b="0" kern="1200" dirty="0">
            <a:latin typeface="+mn-lt"/>
          </a:endParaRPr>
        </a:p>
      </dsp:txBody>
      <dsp:txXfrm>
        <a:off x="4167670" y="898802"/>
        <a:ext cx="3787908" cy="227274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C4EB06-46BE-4674-B425-8C5F8F9C1FC3}" type="datetimeFigureOut">
              <a:rPr lang="ru-RU" smtClean="0"/>
              <a:pPr/>
              <a:t>19.03.2020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2C852D-BA22-4F7A-ACE9-475949C2D28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12C852D-BA22-4F7A-ACE9-475949C2D286}"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12C852D-BA22-4F7A-ACE9-475949C2D286}" type="slidenum">
              <a:rPr lang="ru-RU" smtClean="0"/>
              <a:pPr/>
              <a:t>18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ru-RU"/>
              <a:t>Образец заголовка</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6A07AEDE-0FE9-4D87-B54A-1CC9B9501031}" type="datetimeFigureOut">
              <a:rPr lang="ru-RU" smtClean="0"/>
              <a:pPr/>
              <a:t>19.03.2020</a:t>
            </a:fld>
            <a:endParaRPr lang="ru-RU"/>
          </a:p>
        </p:txBody>
      </p:sp>
      <p:sp>
        <p:nvSpPr>
          <p:cNvPr id="5" name="Footer Placeholder 4"/>
          <p:cNvSpPr>
            <a:spLocks noGrp="1"/>
          </p:cNvSpPr>
          <p:nvPr>
            <p:ph type="ftr" sz="quarter" idx="11"/>
          </p:nvPr>
        </p:nvSpPr>
        <p:spPr>
          <a:xfrm>
            <a:off x="914400" y="4323846"/>
            <a:ext cx="4880610" cy="365125"/>
          </a:xfrm>
        </p:spPr>
        <p:txBody>
          <a:bodyPr/>
          <a:lstStyle/>
          <a:p>
            <a:endParaRPr lang="ru-RU"/>
          </a:p>
        </p:txBody>
      </p:sp>
      <p:sp>
        <p:nvSpPr>
          <p:cNvPr id="6" name="Slide Number Placeholder 5"/>
          <p:cNvSpPr>
            <a:spLocks noGrp="1"/>
          </p:cNvSpPr>
          <p:nvPr>
            <p:ph type="sldNum" sz="quarter" idx="12"/>
          </p:nvPr>
        </p:nvSpPr>
        <p:spPr>
          <a:xfrm>
            <a:off x="6057900" y="1430867"/>
            <a:ext cx="2171700" cy="365125"/>
          </a:xfrm>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05161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679822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a:xfrm>
            <a:off x="594360" y="381001"/>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843451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a:xfrm>
            <a:off x="594360" y="379438"/>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EBFB5F53-5A54-49A6-BE6D-7BDCEB61014E}" type="slidenum">
              <a:rPr lang="ru-RU" smtClean="0"/>
              <a:pPr/>
              <a:t>‹#›</a:t>
            </a:fld>
            <a:endParaRPr lang="ru-RU"/>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6599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a:xfrm>
            <a:off x="594360" y="378884"/>
            <a:ext cx="4830656" cy="365125"/>
          </a:xfrm>
        </p:spPr>
        <p:txBody>
          <a:bodyPr/>
          <a:lstStyle/>
          <a:p>
            <a:endParaRPr lang="ru-RU"/>
          </a:p>
        </p:txBody>
      </p:sp>
      <p:sp>
        <p:nvSpPr>
          <p:cNvPr id="7" name="Slide Number Placeholder 6"/>
          <p:cNvSpPr>
            <a:spLocks noGrp="1"/>
          </p:cNvSpPr>
          <p:nvPr>
            <p:ph type="sldNum" sz="quarter" idx="12"/>
          </p:nvPr>
        </p:nvSpPr>
        <p:spPr>
          <a:xfrm>
            <a:off x="7882466" y="381001"/>
            <a:ext cx="667174" cy="365125"/>
          </a:xfrm>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474036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ru-RU"/>
              <a:t>Образец заголовка</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1013040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586494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714238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6A07AEDE-0FE9-4D87-B54A-1CC9B9501031}" type="datetimeFigureOut">
              <a:rPr lang="ru-RU" smtClean="0"/>
              <a:pPr/>
              <a:t>19.03.2020</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4" cy="365125"/>
          </a:xfrm>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416711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581382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ru-RU"/>
              <a:t>Образец заголовка</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6A07AEDE-0FE9-4D87-B54A-1CC9B9501031}" type="datetimeFigureOut">
              <a:rPr lang="ru-RU" smtClean="0"/>
              <a:pPr/>
              <a:t>19.03.2020</a:t>
            </a:fld>
            <a:endParaRPr lang="ru-RU"/>
          </a:p>
        </p:txBody>
      </p:sp>
      <p:sp>
        <p:nvSpPr>
          <p:cNvPr id="5" name="Footer Placeholder 4"/>
          <p:cNvSpPr>
            <a:spLocks noGrp="1"/>
          </p:cNvSpPr>
          <p:nvPr>
            <p:ph type="ftr" sz="quarter" idx="11"/>
          </p:nvPr>
        </p:nvSpPr>
        <p:spPr>
          <a:xfrm>
            <a:off x="594360" y="381001"/>
            <a:ext cx="4830656" cy="365125"/>
          </a:xfrm>
        </p:spPr>
        <p:txBody>
          <a:bodyPr/>
          <a:lstStyle/>
          <a:p>
            <a:endParaRPr lang="ru-RU"/>
          </a:p>
        </p:txBody>
      </p:sp>
      <p:sp>
        <p:nvSpPr>
          <p:cNvPr id="6" name="Slide Number Placeholder 5"/>
          <p:cNvSpPr>
            <a:spLocks noGrp="1"/>
          </p:cNvSpPr>
          <p:nvPr>
            <p:ph type="sldNum" sz="quarter" idx="12"/>
          </p:nvPr>
        </p:nvSpPr>
        <p:spPr>
          <a:xfrm>
            <a:off x="7882466" y="381001"/>
            <a:ext cx="667173" cy="365125"/>
          </a:xfrm>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14551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133384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94359" y="3132667"/>
            <a:ext cx="3910579" cy="31309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2098" y="3132667"/>
            <a:ext cx="3907541" cy="31309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0627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878885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166297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ru-RU"/>
              <a:t>Образец заголовка</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398508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A07AEDE-0FE9-4D87-B54A-1CC9B9501031}" type="datetimeFigureOut">
              <a:rPr lang="ru-RU" smtClean="0"/>
              <a:pPr/>
              <a:t>19.03.2020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FB5F53-5A54-49A6-BE6D-7BDCEB61014E}" type="slidenum">
              <a:rPr lang="ru-RU" smtClean="0"/>
              <a:pPr/>
              <a:t>‹#›</a:t>
            </a:fld>
            <a:endParaRPr lang="ru-RU"/>
          </a:p>
        </p:txBody>
      </p:sp>
    </p:spTree>
    <p:extLst>
      <p:ext uri="{BB962C8B-B14F-4D97-AF65-F5344CB8AC3E}">
        <p14:creationId xmlns:p14="http://schemas.microsoft.com/office/powerpoint/2010/main" val="218427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A07AEDE-0FE9-4D87-B54A-1CC9B9501031}" type="datetimeFigureOut">
              <a:rPr lang="ru-RU" smtClean="0"/>
              <a:pPr/>
              <a:t>19.03.2020</a:t>
            </a:fld>
            <a:endParaRPr lang="ru-RU"/>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BFB5F53-5A54-49A6-BE6D-7BDCEB61014E}" type="slidenum">
              <a:rPr lang="ru-RU" smtClean="0"/>
              <a:pPr/>
              <a:t>‹#›</a:t>
            </a:fld>
            <a:endParaRPr lang="ru-RU"/>
          </a:p>
        </p:txBody>
      </p:sp>
    </p:spTree>
    <p:extLst>
      <p:ext uri="{BB962C8B-B14F-4D97-AF65-F5344CB8AC3E}">
        <p14:creationId xmlns:p14="http://schemas.microsoft.com/office/powerpoint/2010/main" val="172110869"/>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000" dirty="0"/>
              <a:t>Нежелательные побочные реакции</a:t>
            </a:r>
            <a:br>
              <a:rPr lang="en-US" sz="4000" dirty="0"/>
            </a:br>
            <a:br>
              <a:rPr lang="en-US" sz="4000" dirty="0"/>
            </a:br>
            <a:r>
              <a:rPr lang="fr-FR" altLang="ru-RU" sz="4000" dirty="0"/>
              <a:t>Les réactions</a:t>
            </a:r>
            <a:r>
              <a:rPr lang="fr-FR" altLang="ru-RU" sz="4000" dirty="0">
                <a:solidFill>
                  <a:schemeClr val="bg1"/>
                </a:solidFill>
              </a:rPr>
              <a:t> </a:t>
            </a:r>
            <a:r>
              <a:rPr lang="fr-FR" altLang="ru-RU" sz="4000" dirty="0"/>
              <a:t>indésirables aux médicaments</a:t>
            </a:r>
            <a:endParaRPr lang="ru-RU" sz="4000" dirty="0"/>
          </a:p>
        </p:txBody>
      </p:sp>
      <p:sp>
        <p:nvSpPr>
          <p:cNvPr id="3" name="Подзаголовок 2"/>
          <p:cNvSpPr>
            <a:spLocks noGrp="1"/>
          </p:cNvSpPr>
          <p:nvPr>
            <p:ph type="subTitle" idx="1"/>
          </p:nvPr>
        </p:nvSpPr>
        <p:spPr/>
        <p:txBody>
          <a:bodyPr>
            <a:normAutofit fontScale="25000" lnSpcReduction="20000"/>
          </a:bodyPr>
          <a:lstStyle/>
          <a:p>
            <a:endParaRPr lang="en-US" altLang="ru-RU" sz="7200" dirty="0"/>
          </a:p>
          <a:p>
            <a:r>
              <a:rPr lang="ru-RU" altLang="ru-RU" sz="7200" dirty="0"/>
              <a:t>Заведующая кафедрой клинической фармакологии, д.м.н. </a:t>
            </a:r>
          </a:p>
          <a:p>
            <a:r>
              <a:rPr lang="ru-RU" altLang="ru-RU" sz="7200" dirty="0"/>
              <a:t>УМЕРОВА АДЕЛЯ РАВИЛЬЕВНА</a:t>
            </a:r>
            <a:endParaRPr lang="en-US" altLang="ru-RU" sz="7200" dirty="0"/>
          </a:p>
          <a:p>
            <a:r>
              <a:rPr lang="ru-RU" altLang="ru-RU" sz="7200" dirty="0">
                <a:solidFill>
                  <a:srgbClr val="FFFFFF"/>
                </a:solidFill>
              </a:rPr>
              <a:t>С</a:t>
            </a:r>
            <a:r>
              <a:rPr lang="fr-FR" altLang="ru-RU" sz="7200" dirty="0">
                <a:solidFill>
                  <a:srgbClr val="FFFFFF"/>
                </a:solidFill>
              </a:rPr>
              <a:t>hef du Département</a:t>
            </a:r>
          </a:p>
          <a:p>
            <a:r>
              <a:rPr lang="fr-FR" altLang="ru-RU" sz="7200" dirty="0">
                <a:solidFill>
                  <a:srgbClr val="FFFFFF"/>
                </a:solidFill>
              </a:rPr>
              <a:t>Pharmacologie Clinique, MD</a:t>
            </a:r>
          </a:p>
          <a:p>
            <a:r>
              <a:rPr lang="fr-FR" altLang="ru-RU" sz="7200" dirty="0">
                <a:solidFill>
                  <a:srgbClr val="FFFFFF"/>
                </a:solidFill>
              </a:rPr>
              <a:t>Umerova Adelya Ravilevna</a:t>
            </a:r>
            <a:endParaRPr lang="ru-RU" altLang="ru-RU" sz="7200" dirty="0"/>
          </a:p>
          <a:p>
            <a:endParaRPr lang="ru-RU" dirty="0"/>
          </a:p>
        </p:txBody>
      </p:sp>
    </p:spTree>
    <p:extLst>
      <p:ext uri="{BB962C8B-B14F-4D97-AF65-F5344CB8AC3E}">
        <p14:creationId xmlns:p14="http://schemas.microsoft.com/office/powerpoint/2010/main" val="809774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257" y="764373"/>
            <a:ext cx="8599714" cy="1293028"/>
          </a:xfrm>
        </p:spPr>
        <p:txBody>
          <a:bodyPr>
            <a:noAutofit/>
          </a:bodyPr>
          <a:lstStyle/>
          <a:p>
            <a:r>
              <a:rPr lang="ru-RU" altLang="ru-RU" sz="2800" dirty="0"/>
              <a:t>ЛС наиболее часто вызывающие НЛР в стационаре</a:t>
            </a:r>
            <a:br>
              <a:rPr lang="ru-RU" altLang="ru-RU" sz="2800" dirty="0"/>
            </a:br>
            <a:r>
              <a:rPr lang="fr-FR" altLang="ru-RU" sz="2800" dirty="0"/>
              <a:t>Les médicaments causant le plus souvent les effets indésirables à</a:t>
            </a:r>
            <a:r>
              <a:rPr lang="ru-RU" altLang="ru-RU" sz="2800" dirty="0"/>
              <a:t> </a:t>
            </a:r>
            <a:r>
              <a:rPr lang="fr-FR" altLang="ru-RU" sz="2800" dirty="0"/>
              <a:t>l'hôpital</a:t>
            </a:r>
            <a:endParaRPr lang="ru-RU" sz="2800" dirty="0"/>
          </a:p>
        </p:txBody>
      </p:sp>
      <p:sp>
        <p:nvSpPr>
          <p:cNvPr id="3" name="Содержимое 2"/>
          <p:cNvSpPr>
            <a:spLocks noGrp="1"/>
          </p:cNvSpPr>
          <p:nvPr>
            <p:ph idx="1"/>
          </p:nvPr>
        </p:nvSpPr>
        <p:spPr/>
        <p:txBody>
          <a:bodyPr>
            <a:normAutofit lnSpcReduction="10000"/>
          </a:bodyPr>
          <a:lstStyle/>
          <a:p>
            <a:pPr>
              <a:buFontTx/>
              <a:buChar char="•"/>
            </a:pPr>
            <a:r>
              <a:rPr lang="ru-RU" altLang="ru-RU" sz="2400" dirty="0">
                <a:cs typeface="Times New Roman" panose="02020603050405020304" pitchFamily="18" charset="0"/>
              </a:rPr>
              <a:t> сердечные гликозиды</a:t>
            </a:r>
            <a:endParaRPr lang="ru-RU" altLang="ru-RU" sz="2400" dirty="0"/>
          </a:p>
          <a:p>
            <a:pPr>
              <a:buFontTx/>
              <a:buChar char="•"/>
            </a:pPr>
            <a:r>
              <a:rPr lang="ru-RU" altLang="ru-RU" sz="2400" dirty="0">
                <a:cs typeface="Times New Roman" panose="02020603050405020304" pitchFamily="18" charset="0"/>
              </a:rPr>
              <a:t> мочегонные </a:t>
            </a:r>
            <a:endParaRPr lang="ru-RU" altLang="ru-RU" sz="2400" dirty="0"/>
          </a:p>
          <a:p>
            <a:pPr>
              <a:buFontTx/>
              <a:buChar char="•"/>
            </a:pPr>
            <a:r>
              <a:rPr lang="ru-RU" altLang="ru-RU" sz="2400" dirty="0">
                <a:cs typeface="Times New Roman" panose="02020603050405020304" pitchFamily="18" charset="0"/>
              </a:rPr>
              <a:t> </a:t>
            </a:r>
            <a:r>
              <a:rPr lang="ru-RU" altLang="ru-RU" sz="2400" dirty="0" err="1">
                <a:cs typeface="Times New Roman" panose="02020603050405020304" pitchFamily="18" charset="0"/>
              </a:rPr>
              <a:t>антидиабетические</a:t>
            </a:r>
            <a:r>
              <a:rPr lang="ru-RU" altLang="ru-RU" sz="2400" dirty="0">
                <a:cs typeface="Times New Roman" panose="02020603050405020304" pitchFamily="18" charset="0"/>
              </a:rPr>
              <a:t> ЛС</a:t>
            </a:r>
            <a:endParaRPr lang="ru-RU" altLang="ru-RU" sz="2400" dirty="0"/>
          </a:p>
          <a:p>
            <a:pPr>
              <a:buFontTx/>
              <a:buChar char="•"/>
            </a:pPr>
            <a:r>
              <a:rPr lang="ru-RU" altLang="ru-RU" sz="2400" dirty="0">
                <a:cs typeface="Times New Roman" panose="02020603050405020304" pitchFamily="18" charset="0"/>
              </a:rPr>
              <a:t> препараты калия</a:t>
            </a:r>
            <a:r>
              <a:rPr lang="ru-RU" altLang="ru-RU" sz="2400" dirty="0"/>
              <a:t> </a:t>
            </a:r>
          </a:p>
          <a:p>
            <a:pPr marL="285750" indent="-285750">
              <a:buNone/>
            </a:pPr>
            <a:r>
              <a:rPr lang="fr-FR"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a:p>
            <a:pPr marL="285750" indent="-285750"/>
            <a:r>
              <a:rPr lang="fr-FR" sz="2400" dirty="0">
                <a:latin typeface="Times New Roman" panose="02020603050405020304" pitchFamily="18" charset="0"/>
                <a:cs typeface="Times New Roman" panose="02020603050405020304" pitchFamily="18" charset="0"/>
              </a:rPr>
              <a:t> </a:t>
            </a:r>
            <a:r>
              <a:rPr lang="fr-FR" sz="2400" dirty="0">
                <a:cs typeface="Times New Roman" panose="02020603050405020304" pitchFamily="18" charset="0"/>
              </a:rPr>
              <a:t>glycosides cardiaques,</a:t>
            </a:r>
          </a:p>
          <a:p>
            <a:pPr marL="285750" indent="-285750"/>
            <a:r>
              <a:rPr lang="fr-FR" sz="2400" dirty="0">
                <a:cs typeface="Times New Roman" panose="02020603050405020304" pitchFamily="18" charset="0"/>
              </a:rPr>
              <a:t>  diurétiques</a:t>
            </a:r>
          </a:p>
          <a:p>
            <a:pPr marL="285750" indent="-285750"/>
            <a:r>
              <a:rPr lang="fr-FR" sz="2400" dirty="0">
                <a:cs typeface="Times New Roman" panose="02020603050405020304" pitchFamily="18" charset="0"/>
              </a:rPr>
              <a:t>  médicaments</a:t>
            </a:r>
            <a:r>
              <a:rPr lang="ru-RU" sz="2400" dirty="0">
                <a:cs typeface="Times New Roman" panose="02020603050405020304" pitchFamily="18" charset="0"/>
              </a:rPr>
              <a:t> </a:t>
            </a:r>
            <a:r>
              <a:rPr lang="fr-FR" sz="2400" dirty="0">
                <a:cs typeface="Times New Roman" panose="02020603050405020304" pitchFamily="18" charset="0"/>
              </a:rPr>
              <a:t>antidiabétiques,</a:t>
            </a:r>
          </a:p>
          <a:p>
            <a:pPr marL="285750" indent="-285750"/>
            <a:r>
              <a:rPr lang="fr-FR" sz="2400" dirty="0">
                <a:cs typeface="Times New Roman" panose="02020603050405020304" pitchFamily="18" charset="0"/>
              </a:rPr>
              <a:t>  les suppléments de potassium</a:t>
            </a:r>
            <a:endParaRPr lang="ru-RU" sz="2400" dirty="0">
              <a:cs typeface="Times New Roman" panose="02020603050405020304"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764373"/>
            <a:ext cx="8316686" cy="1293028"/>
          </a:xfrm>
        </p:spPr>
        <p:txBody>
          <a:bodyPr>
            <a:normAutofit fontScale="90000"/>
          </a:bodyPr>
          <a:lstStyle/>
          <a:p>
            <a:r>
              <a:rPr lang="ru-RU" altLang="ru-RU" sz="2800" dirty="0"/>
              <a:t>ЛС наиболее часто вызывающие НЛР в амбулаторных условиях</a:t>
            </a:r>
            <a:br>
              <a:rPr lang="ru-RU" altLang="ru-RU" sz="2800" dirty="0"/>
            </a:br>
            <a:r>
              <a:rPr lang="fr-FR" altLang="ru-RU" sz="2800" dirty="0"/>
              <a:t>Les</a:t>
            </a:r>
            <a:r>
              <a:rPr lang="ru-RU" altLang="ru-RU" sz="2800" dirty="0"/>
              <a:t> </a:t>
            </a:r>
            <a:r>
              <a:rPr lang="fr-FR" altLang="ru-RU" sz="2800" dirty="0"/>
              <a:t>médicaments causant le plus souvent effets indésirables en milieu ambulatoire</a:t>
            </a:r>
            <a:br>
              <a:rPr lang="ru-RU" altLang="ru-RU" sz="2800" dirty="0"/>
            </a:br>
            <a:endParaRPr lang="ru-RU" sz="2800" dirty="0"/>
          </a:p>
        </p:txBody>
      </p:sp>
      <p:sp>
        <p:nvSpPr>
          <p:cNvPr id="3" name="Объект 2"/>
          <p:cNvSpPr>
            <a:spLocks noGrp="1"/>
          </p:cNvSpPr>
          <p:nvPr>
            <p:ph idx="1"/>
          </p:nvPr>
        </p:nvSpPr>
        <p:spPr/>
        <p:txBody>
          <a:bodyPr>
            <a:normAutofit lnSpcReduction="10000"/>
          </a:bodyPr>
          <a:lstStyle/>
          <a:p>
            <a:pPr>
              <a:buFontTx/>
              <a:buChar char="•"/>
            </a:pPr>
            <a:r>
              <a:rPr lang="ru-RU" altLang="ru-RU" sz="2400" dirty="0">
                <a:cs typeface="Times New Roman" panose="02020603050405020304" pitchFamily="18" charset="0"/>
              </a:rPr>
              <a:t> сердечные гликозиды</a:t>
            </a:r>
          </a:p>
          <a:p>
            <a:pPr>
              <a:buFontTx/>
              <a:buChar char="•"/>
            </a:pPr>
            <a:r>
              <a:rPr lang="ru-RU" altLang="ru-RU" sz="2400" dirty="0">
                <a:cs typeface="Times New Roman" panose="02020603050405020304" pitchFamily="18" charset="0"/>
              </a:rPr>
              <a:t> гормоны</a:t>
            </a:r>
          </a:p>
          <a:p>
            <a:pPr>
              <a:buFontTx/>
              <a:buChar char="•"/>
            </a:pPr>
            <a:r>
              <a:rPr lang="ru-RU" altLang="ru-RU" sz="2400" dirty="0">
                <a:cs typeface="Times New Roman" panose="02020603050405020304" pitchFamily="18" charset="0"/>
              </a:rPr>
              <a:t> гипотензивные средства </a:t>
            </a:r>
          </a:p>
          <a:p>
            <a:pPr>
              <a:buFontTx/>
              <a:buChar char="•"/>
            </a:pPr>
            <a:r>
              <a:rPr lang="ru-RU" altLang="ru-RU" sz="2400" dirty="0">
                <a:cs typeface="Times New Roman" panose="02020603050405020304" pitchFamily="18" charset="0"/>
              </a:rPr>
              <a:t> антикоагулянты</a:t>
            </a:r>
          </a:p>
          <a:p>
            <a:pPr>
              <a:buFontTx/>
              <a:buChar char="•"/>
            </a:pPr>
            <a:endParaRPr lang="ru-RU" altLang="ru-RU" sz="2400" dirty="0">
              <a:cs typeface="Times New Roman" panose="02020603050405020304" pitchFamily="18" charset="0"/>
            </a:endParaRPr>
          </a:p>
          <a:p>
            <a:pPr marL="285750" indent="-285750"/>
            <a:r>
              <a:rPr lang="fr-FR" sz="2400" dirty="0">
                <a:cs typeface="Times New Roman" panose="02020603050405020304" pitchFamily="18" charset="0"/>
              </a:rPr>
              <a:t>glycosides cardiaques</a:t>
            </a:r>
          </a:p>
          <a:p>
            <a:pPr marL="285750" indent="-285750"/>
            <a:r>
              <a:rPr lang="fr-FR" sz="2400" dirty="0">
                <a:cs typeface="Times New Roman" panose="02020603050405020304" pitchFamily="18" charset="0"/>
              </a:rPr>
              <a:t>Hormones</a:t>
            </a:r>
          </a:p>
          <a:p>
            <a:pPr marL="285750" indent="-285750"/>
            <a:r>
              <a:rPr lang="fr-FR" sz="2400" dirty="0">
                <a:cs typeface="Times New Roman" panose="02020603050405020304" pitchFamily="18" charset="0"/>
              </a:rPr>
              <a:t>Antihypertenseurs</a:t>
            </a:r>
          </a:p>
          <a:p>
            <a:pPr marL="285750" indent="-285750"/>
            <a:r>
              <a:rPr lang="fr-FR" sz="2400" dirty="0">
                <a:cs typeface="Times New Roman" panose="02020603050405020304" pitchFamily="18" charset="0"/>
              </a:rPr>
              <a:t>anticoagulants</a:t>
            </a:r>
            <a:endParaRPr lang="ru-RU" sz="2400" dirty="0"/>
          </a:p>
          <a:p>
            <a:pPr>
              <a:buFontTx/>
              <a:buChar char="•"/>
            </a:pPr>
            <a:endParaRPr lang="ru-RU" altLang="ru-RU" sz="2400" dirty="0">
              <a:cs typeface="Times New Roman" panose="02020603050405020304" pitchFamily="18" charset="0"/>
            </a:endParaRPr>
          </a:p>
          <a:p>
            <a:pPr>
              <a:buFontTx/>
              <a:buChar char="•"/>
            </a:pPr>
            <a:endParaRPr lang="ru-RU" altLang="ru-RU" sz="2400" dirty="0">
              <a:cs typeface="Times New Roman" panose="02020603050405020304" pitchFamily="18" charset="0"/>
            </a:endParaRPr>
          </a:p>
          <a:p>
            <a:endParaRPr lang="ru-RU" dirty="0"/>
          </a:p>
        </p:txBody>
      </p:sp>
    </p:spTree>
    <p:extLst>
      <p:ext uri="{BB962C8B-B14F-4D97-AF65-F5344CB8AC3E}">
        <p14:creationId xmlns:p14="http://schemas.microsoft.com/office/powerpoint/2010/main" val="4025245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4373"/>
            <a:ext cx="7940040" cy="1293028"/>
          </a:xfrm>
        </p:spPr>
        <p:txBody>
          <a:bodyPr>
            <a:noAutofit/>
          </a:bodyPr>
          <a:lstStyle/>
          <a:p>
            <a:r>
              <a:rPr lang="ru-RU" altLang="ru-RU" sz="2400" dirty="0"/>
              <a:t>ЛС наиболее часто вызывающие НЛР в амбулаторных условиях</a:t>
            </a:r>
            <a:br>
              <a:rPr lang="ru-RU" altLang="ru-RU" sz="2400" dirty="0"/>
            </a:br>
            <a:r>
              <a:rPr lang="fr-FR" altLang="ru-RU" sz="2400" dirty="0"/>
              <a:t>Les</a:t>
            </a:r>
            <a:r>
              <a:rPr lang="ru-RU" altLang="ru-RU" sz="2400" dirty="0"/>
              <a:t> </a:t>
            </a:r>
            <a:r>
              <a:rPr lang="fr-FR" altLang="ru-RU" sz="2400" dirty="0"/>
              <a:t>médicaments causant le plus souvent effets indésirables en milieu ambulatoire</a:t>
            </a:r>
            <a:br>
              <a:rPr lang="ru-RU" altLang="ru-RU" sz="2400" dirty="0"/>
            </a:br>
            <a:endParaRPr lang="ru-RU" sz="2400" dirty="0"/>
          </a:p>
        </p:txBody>
      </p:sp>
      <p:sp>
        <p:nvSpPr>
          <p:cNvPr id="3" name="Содержимое 2"/>
          <p:cNvSpPr>
            <a:spLocks noGrp="1"/>
          </p:cNvSpPr>
          <p:nvPr>
            <p:ph idx="1"/>
          </p:nvPr>
        </p:nvSpPr>
        <p:spPr/>
        <p:txBody>
          <a:bodyPr>
            <a:normAutofit lnSpcReduction="10000"/>
          </a:bodyPr>
          <a:lstStyle/>
          <a:p>
            <a:pPr>
              <a:buFontTx/>
              <a:buChar char="•"/>
            </a:pPr>
            <a:r>
              <a:rPr lang="ru-RU" altLang="ru-RU" sz="2400" dirty="0">
                <a:cs typeface="Times New Roman" panose="02020603050405020304" pitchFamily="18" charset="0"/>
              </a:rPr>
              <a:t>некоторые </a:t>
            </a:r>
            <a:r>
              <a:rPr lang="ru-RU" altLang="ru-RU" sz="2400" dirty="0" err="1">
                <a:cs typeface="Times New Roman" panose="02020603050405020304" pitchFamily="18" charset="0"/>
              </a:rPr>
              <a:t>диуретики</a:t>
            </a:r>
            <a:endParaRPr lang="ru-RU" altLang="ru-RU" sz="2400" dirty="0">
              <a:cs typeface="Times New Roman" panose="02020603050405020304" pitchFamily="18" charset="0"/>
            </a:endParaRPr>
          </a:p>
          <a:p>
            <a:pPr>
              <a:buFontTx/>
              <a:buChar char="•"/>
            </a:pPr>
            <a:r>
              <a:rPr lang="ru-RU" altLang="ru-RU" sz="2400" dirty="0">
                <a:cs typeface="Times New Roman" panose="02020603050405020304" pitchFamily="18" charset="0"/>
              </a:rPr>
              <a:t> антибиотики</a:t>
            </a:r>
          </a:p>
          <a:p>
            <a:pPr>
              <a:buFontTx/>
              <a:buChar char="•"/>
            </a:pPr>
            <a:r>
              <a:rPr lang="ru-RU" altLang="ru-RU" sz="2400" dirty="0">
                <a:cs typeface="Times New Roman" panose="02020603050405020304" pitchFamily="18" charset="0"/>
              </a:rPr>
              <a:t> нестероидные противовоспалительные средства</a:t>
            </a:r>
          </a:p>
          <a:p>
            <a:pPr>
              <a:buFontTx/>
              <a:buChar char="•"/>
            </a:pPr>
            <a:r>
              <a:rPr lang="ru-RU" altLang="ru-RU" sz="2400" dirty="0">
                <a:cs typeface="Times New Roman" panose="02020603050405020304" pitchFamily="18" charset="0"/>
              </a:rPr>
              <a:t> оральные </a:t>
            </a:r>
            <a:r>
              <a:rPr lang="ru-RU" altLang="ru-RU" sz="2400" dirty="0" err="1">
                <a:cs typeface="Times New Roman" panose="02020603050405020304" pitchFamily="18" charset="0"/>
              </a:rPr>
              <a:t>контрацептивы</a:t>
            </a:r>
            <a:r>
              <a:rPr lang="ru-RU" altLang="ru-RU" sz="2400" dirty="0">
                <a:cs typeface="Times New Roman" panose="02020603050405020304" pitchFamily="18" charset="0"/>
              </a:rPr>
              <a:t> </a:t>
            </a:r>
          </a:p>
          <a:p>
            <a:endParaRPr lang="ru-RU" dirty="0"/>
          </a:p>
          <a:p>
            <a:pPr marL="285750" indent="-285750"/>
            <a:r>
              <a:rPr lang="fr-FR" sz="2400" dirty="0">
                <a:cs typeface="Times New Roman" panose="02020603050405020304" pitchFamily="18" charset="0"/>
              </a:rPr>
              <a:t>certains diurétiques</a:t>
            </a:r>
          </a:p>
          <a:p>
            <a:pPr marL="285750" indent="-285750"/>
            <a:r>
              <a:rPr lang="fr-FR" sz="2400" dirty="0">
                <a:cs typeface="Times New Roman" panose="02020603050405020304" pitchFamily="18" charset="0"/>
              </a:rPr>
              <a:t>Antibiotiques</a:t>
            </a:r>
          </a:p>
          <a:p>
            <a:pPr marL="285750" indent="-285750"/>
            <a:r>
              <a:rPr lang="fr-FR" sz="2400" dirty="0">
                <a:cs typeface="Times New Roman" panose="02020603050405020304" pitchFamily="18" charset="0"/>
              </a:rPr>
              <a:t>AINS</a:t>
            </a:r>
          </a:p>
          <a:p>
            <a:pPr marL="285750" indent="-285750"/>
            <a:r>
              <a:rPr lang="fr-FR" sz="2400" dirty="0">
                <a:cs typeface="Times New Roman" panose="02020603050405020304" pitchFamily="18" charset="0"/>
              </a:rPr>
              <a:t>contraceptifs oraux</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1371" y="764373"/>
            <a:ext cx="7918269" cy="1293028"/>
          </a:xfrm>
        </p:spPr>
        <p:txBody>
          <a:bodyPr>
            <a:normAutofit fontScale="90000"/>
          </a:bodyPr>
          <a:lstStyle/>
          <a:p>
            <a:r>
              <a:rPr lang="ru-RU" altLang="ru-RU" dirty="0"/>
              <a:t>Классификация НЛР (согласно ВОЗ)</a:t>
            </a:r>
            <a:r>
              <a:rPr lang="en-US" altLang="ru-RU" dirty="0"/>
              <a:t> Classification </a:t>
            </a:r>
            <a:r>
              <a:rPr lang="en-US" altLang="ru-RU" dirty="0" err="1"/>
              <a:t>d’OMS</a:t>
            </a:r>
            <a:r>
              <a:rPr lang="en-US" altLang="ru-RU" dirty="0"/>
              <a:t> des </a:t>
            </a:r>
            <a:r>
              <a:rPr lang="en-US" altLang="ru-RU" dirty="0" err="1"/>
              <a:t>effets</a:t>
            </a:r>
            <a:r>
              <a:rPr lang="en-US" altLang="ru-RU" dirty="0"/>
              <a:t> </a:t>
            </a:r>
            <a:r>
              <a:rPr lang="en-US" altLang="ru-RU" dirty="0" err="1"/>
              <a:t>indésirables</a:t>
            </a:r>
            <a:br>
              <a:rPr lang="ru-RU" altLang="ru-RU" dirty="0"/>
            </a:br>
            <a:endParaRPr lang="ru-RU" dirty="0"/>
          </a:p>
        </p:txBody>
      </p:sp>
      <p:sp>
        <p:nvSpPr>
          <p:cNvPr id="3" name="Объект 2"/>
          <p:cNvSpPr>
            <a:spLocks noGrp="1"/>
          </p:cNvSpPr>
          <p:nvPr>
            <p:ph idx="1"/>
          </p:nvPr>
        </p:nvSpPr>
        <p:spPr/>
        <p:txBody>
          <a:bodyPr>
            <a:normAutofit lnSpcReduction="10000"/>
          </a:bodyPr>
          <a:lstStyle/>
          <a:p>
            <a:pPr>
              <a:spcBef>
                <a:spcPct val="20000"/>
              </a:spcBef>
              <a:buFontTx/>
              <a:buChar char="•"/>
            </a:pPr>
            <a:r>
              <a:rPr lang="ru-RU" altLang="ru-RU" sz="3200" dirty="0"/>
              <a:t>Тип А - НЛР, обусловлены </a:t>
            </a:r>
            <a:r>
              <a:rPr lang="ru-RU" altLang="ru-RU" sz="3200" dirty="0" err="1"/>
              <a:t>фармакодинамикой</a:t>
            </a:r>
            <a:r>
              <a:rPr lang="ru-RU" altLang="ru-RU" sz="3200" dirty="0"/>
              <a:t> ЛС или их токсическим действие;</a:t>
            </a:r>
          </a:p>
          <a:p>
            <a:pPr>
              <a:spcBef>
                <a:spcPct val="20000"/>
              </a:spcBef>
              <a:buFontTx/>
              <a:buChar char="•"/>
            </a:pPr>
            <a:r>
              <a:rPr lang="ru-RU" altLang="ru-RU" sz="3200" dirty="0"/>
              <a:t>Тип В - аллергические НЛР;</a:t>
            </a:r>
          </a:p>
          <a:p>
            <a:pPr marL="342900" indent="-342900">
              <a:spcBef>
                <a:spcPct val="20000"/>
              </a:spcBef>
              <a:buFontTx/>
              <a:buChar char="•"/>
            </a:pPr>
            <a:endParaRPr lang="ru-RU" altLang="ru-RU" sz="3200" dirty="0"/>
          </a:p>
          <a:p>
            <a:pPr marL="342900" indent="-342900">
              <a:spcBef>
                <a:spcPct val="20000"/>
              </a:spcBef>
              <a:buFontTx/>
              <a:buChar char="•"/>
            </a:pPr>
            <a:r>
              <a:rPr lang="fr-FR" altLang="ru-RU" sz="3200" dirty="0"/>
              <a:t>Type A - effets indésirables causés par la pharmacodynamique des médicaments ou des effets toxiques</a:t>
            </a:r>
          </a:p>
          <a:p>
            <a:pPr marL="342900" indent="-342900">
              <a:spcBef>
                <a:spcPct val="20000"/>
              </a:spcBef>
              <a:buFontTx/>
              <a:buChar char="•"/>
            </a:pPr>
            <a:r>
              <a:rPr lang="fr-FR" altLang="ru-RU" sz="3200" dirty="0"/>
              <a:t>Type B - effets indésirables allergiques</a:t>
            </a:r>
          </a:p>
          <a:p>
            <a:endParaRPr lang="ru-RU" dirty="0"/>
          </a:p>
        </p:txBody>
      </p:sp>
    </p:spTree>
    <p:extLst>
      <p:ext uri="{BB962C8B-B14F-4D97-AF65-F5344CB8AC3E}">
        <p14:creationId xmlns:p14="http://schemas.microsoft.com/office/powerpoint/2010/main" val="836808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4373"/>
            <a:ext cx="7940040" cy="1293028"/>
          </a:xfrm>
        </p:spPr>
        <p:txBody>
          <a:bodyPr>
            <a:normAutofit fontScale="90000"/>
          </a:bodyPr>
          <a:lstStyle/>
          <a:p>
            <a:r>
              <a:rPr lang="ru-RU" altLang="ru-RU" dirty="0"/>
              <a:t>Классификация НЛР (согласно ВОЗ)</a:t>
            </a:r>
            <a:r>
              <a:rPr lang="en-US" altLang="ru-RU" dirty="0"/>
              <a:t> Classification </a:t>
            </a:r>
            <a:r>
              <a:rPr lang="en-US" altLang="ru-RU" dirty="0" err="1"/>
              <a:t>d’OMS</a:t>
            </a:r>
            <a:r>
              <a:rPr lang="en-US" altLang="ru-RU" dirty="0"/>
              <a:t> des </a:t>
            </a:r>
            <a:r>
              <a:rPr lang="en-US" altLang="ru-RU" dirty="0" err="1"/>
              <a:t>effets</a:t>
            </a:r>
            <a:r>
              <a:rPr lang="en-US" altLang="ru-RU" dirty="0"/>
              <a:t> </a:t>
            </a:r>
            <a:r>
              <a:rPr lang="en-US" altLang="ru-RU" dirty="0" err="1"/>
              <a:t>indésirables</a:t>
            </a:r>
            <a:endParaRPr lang="ru-RU" dirty="0"/>
          </a:p>
        </p:txBody>
      </p:sp>
      <p:sp>
        <p:nvSpPr>
          <p:cNvPr id="3" name="Содержимое 2"/>
          <p:cNvSpPr>
            <a:spLocks noGrp="1"/>
          </p:cNvSpPr>
          <p:nvPr>
            <p:ph idx="1"/>
          </p:nvPr>
        </p:nvSpPr>
        <p:spPr/>
        <p:txBody>
          <a:bodyPr>
            <a:normAutofit/>
          </a:bodyPr>
          <a:lstStyle/>
          <a:p>
            <a:pPr>
              <a:spcBef>
                <a:spcPct val="20000"/>
              </a:spcBef>
              <a:buFontTx/>
              <a:buChar char="•"/>
            </a:pPr>
            <a:endParaRPr lang="ru-RU" altLang="ru-RU" sz="3200" dirty="0"/>
          </a:p>
          <a:p>
            <a:pPr>
              <a:spcBef>
                <a:spcPct val="20000"/>
              </a:spcBef>
              <a:buFontTx/>
              <a:buChar char="•"/>
            </a:pPr>
            <a:r>
              <a:rPr lang="ru-RU" altLang="ru-RU" sz="3200" dirty="0"/>
              <a:t>Тип С - лекарственная зависимость;</a:t>
            </a:r>
          </a:p>
          <a:p>
            <a:pPr>
              <a:spcBef>
                <a:spcPct val="20000"/>
              </a:spcBef>
              <a:buFontTx/>
              <a:buChar char="•"/>
            </a:pPr>
            <a:r>
              <a:rPr lang="ru-RU" altLang="ru-RU" sz="3200" dirty="0"/>
              <a:t>Тип </a:t>
            </a:r>
            <a:r>
              <a:rPr lang="en-US" altLang="ru-RU" sz="3200" dirty="0"/>
              <a:t>D</a:t>
            </a:r>
            <a:r>
              <a:rPr lang="ru-RU" altLang="ru-RU" sz="3200" dirty="0"/>
              <a:t> - отсроченные НЛР.</a:t>
            </a:r>
          </a:p>
          <a:p>
            <a:pPr marL="342900" indent="-342900">
              <a:spcBef>
                <a:spcPct val="20000"/>
              </a:spcBef>
              <a:buFontTx/>
              <a:buChar char="•"/>
            </a:pPr>
            <a:endParaRPr lang="ru-RU" altLang="ru-RU" sz="3200" dirty="0"/>
          </a:p>
          <a:p>
            <a:pPr marL="342900" indent="-342900">
              <a:spcBef>
                <a:spcPct val="20000"/>
              </a:spcBef>
              <a:buFontTx/>
              <a:buChar char="•"/>
            </a:pPr>
            <a:r>
              <a:rPr lang="fr-FR" altLang="ru-RU" sz="3200" dirty="0"/>
              <a:t>Type C - dépendance aux drogues</a:t>
            </a:r>
          </a:p>
          <a:p>
            <a:pPr marL="342900" indent="-342900">
              <a:spcBef>
                <a:spcPct val="20000"/>
              </a:spcBef>
              <a:buFontTx/>
              <a:buChar char="•"/>
            </a:pPr>
            <a:r>
              <a:rPr lang="fr-FR" altLang="ru-RU" sz="3200" dirty="0"/>
              <a:t>Type D - effets indésirables retardés</a:t>
            </a:r>
          </a:p>
          <a:p>
            <a:endParaRPr lang="ru-RU"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1700" y="849085"/>
            <a:ext cx="6377940" cy="783771"/>
          </a:xfrm>
        </p:spPr>
        <p:txBody>
          <a:bodyPr>
            <a:normAutofit fontScale="90000"/>
          </a:bodyPr>
          <a:lstStyle/>
          <a:p>
            <a:r>
              <a:rPr lang="ru-RU" altLang="ru-RU" dirty="0"/>
              <a:t>Тип А</a:t>
            </a:r>
            <a:br>
              <a:rPr lang="ru-RU" altLang="ru-RU" dirty="0"/>
            </a:br>
            <a:br>
              <a:rPr lang="ru-RU" altLang="ru-RU" dirty="0"/>
            </a:br>
            <a:r>
              <a:rPr lang="fr-FR" altLang="ru-RU" dirty="0"/>
              <a:t> Type A</a:t>
            </a:r>
            <a:br>
              <a:rPr lang="ru-RU" altLang="ru-RU" dirty="0"/>
            </a:br>
            <a:endParaRPr lang="ru-RU" dirty="0"/>
          </a:p>
        </p:txBody>
      </p:sp>
      <p:sp>
        <p:nvSpPr>
          <p:cNvPr id="3" name="Объект 2"/>
          <p:cNvSpPr>
            <a:spLocks noGrp="1"/>
          </p:cNvSpPr>
          <p:nvPr>
            <p:ph idx="1"/>
          </p:nvPr>
        </p:nvSpPr>
        <p:spPr>
          <a:xfrm>
            <a:off x="594360" y="1872343"/>
            <a:ext cx="8244840" cy="4391297"/>
          </a:xfrm>
        </p:spPr>
        <p:txBody>
          <a:bodyPr>
            <a:noAutofit/>
          </a:bodyPr>
          <a:lstStyle/>
          <a:p>
            <a:pPr marL="609600" indent="-609600"/>
            <a:r>
              <a:rPr lang="ru-RU" altLang="ru-RU" sz="2800" dirty="0"/>
              <a:t>Связаны с </a:t>
            </a:r>
            <a:r>
              <a:rPr lang="ru-RU" altLang="ru-RU" sz="2800" dirty="0" err="1"/>
              <a:t>фармакодинамикой</a:t>
            </a:r>
            <a:r>
              <a:rPr lang="ru-RU" altLang="ru-RU" sz="2800" dirty="0"/>
              <a:t> ЛС или токсичностью самой молекулы;</a:t>
            </a:r>
          </a:p>
          <a:p>
            <a:pPr marL="609600" indent="-609600"/>
            <a:r>
              <a:rPr lang="ru-RU" altLang="ru-RU" sz="2800" dirty="0"/>
              <a:t>Зависят от концентрации ЛС и (или) от чувствительности молекул-мишеней;</a:t>
            </a:r>
          </a:p>
          <a:p>
            <a:pPr marL="609600" indent="-609600">
              <a:defRPr/>
            </a:pPr>
            <a:endParaRPr lang="ru-RU" altLang="ru-RU" sz="2800" dirty="0"/>
          </a:p>
          <a:p>
            <a:pPr marL="609600" indent="-609600">
              <a:defRPr/>
            </a:pPr>
            <a:r>
              <a:rPr lang="fr-FR" altLang="ru-RU" sz="2800" dirty="0"/>
              <a:t>Connecté avec la pharmacodynamique de la drogue et la toxicité de la molécule elle-même</a:t>
            </a:r>
          </a:p>
          <a:p>
            <a:pPr marL="609600" indent="-609600">
              <a:defRPr/>
            </a:pPr>
            <a:r>
              <a:rPr lang="fr-FR" altLang="ru-RU" sz="2800" dirty="0"/>
              <a:t>dépendant de la concentration du médicament et (ou) la sensibilité des molécules cibles</a:t>
            </a:r>
          </a:p>
          <a:p>
            <a:endParaRPr lang="ru-RU" sz="2800" dirty="0"/>
          </a:p>
        </p:txBody>
      </p:sp>
    </p:spTree>
    <p:extLst>
      <p:ext uri="{BB962C8B-B14F-4D97-AF65-F5344CB8AC3E}">
        <p14:creationId xmlns:p14="http://schemas.microsoft.com/office/powerpoint/2010/main" val="2556946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altLang="ru-RU" dirty="0"/>
              <a:t>Тип А</a:t>
            </a:r>
            <a:br>
              <a:rPr lang="ru-RU" altLang="ru-RU" dirty="0"/>
            </a:br>
            <a:br>
              <a:rPr lang="ru-RU" altLang="ru-RU" dirty="0"/>
            </a:br>
            <a:r>
              <a:rPr lang="fr-FR" altLang="ru-RU" dirty="0"/>
              <a:t> Type A</a:t>
            </a:r>
            <a:br>
              <a:rPr lang="ru-RU" altLang="ru-RU" dirty="0"/>
            </a:br>
            <a:endParaRPr lang="ru-RU" dirty="0"/>
          </a:p>
        </p:txBody>
      </p:sp>
      <p:sp>
        <p:nvSpPr>
          <p:cNvPr id="3" name="Содержимое 2"/>
          <p:cNvSpPr>
            <a:spLocks noGrp="1"/>
          </p:cNvSpPr>
          <p:nvPr>
            <p:ph idx="1"/>
          </p:nvPr>
        </p:nvSpPr>
        <p:spPr/>
        <p:txBody>
          <a:bodyPr>
            <a:normAutofit/>
          </a:bodyPr>
          <a:lstStyle/>
          <a:p>
            <a:pPr marL="609600" indent="-609600"/>
            <a:r>
              <a:rPr lang="ru-RU" altLang="ru-RU" sz="2800" dirty="0"/>
              <a:t>Предсказуемое действие;</a:t>
            </a:r>
          </a:p>
          <a:p>
            <a:pPr marL="609600" indent="-609600"/>
            <a:r>
              <a:rPr lang="ru-RU" altLang="ru-RU" sz="2800" dirty="0" err="1"/>
              <a:t>Дозозависимое</a:t>
            </a:r>
            <a:r>
              <a:rPr lang="ru-RU" altLang="ru-RU" sz="2800" dirty="0"/>
              <a:t> действие;</a:t>
            </a:r>
          </a:p>
          <a:p>
            <a:pPr marL="609600" indent="-609600"/>
            <a:r>
              <a:rPr lang="ru-RU" altLang="ru-RU" sz="2800" dirty="0"/>
              <a:t>Более распространены (90% НЛР).</a:t>
            </a:r>
          </a:p>
          <a:p>
            <a:pPr marL="609600" indent="-609600"/>
            <a:endParaRPr lang="ru-RU" sz="2800" dirty="0"/>
          </a:p>
          <a:p>
            <a:pPr marL="609600" indent="-609600">
              <a:defRPr/>
            </a:pPr>
            <a:r>
              <a:rPr lang="fr-FR" altLang="ru-RU" sz="2800" dirty="0"/>
              <a:t>L'effet prévisible</a:t>
            </a:r>
          </a:p>
          <a:p>
            <a:pPr marL="609600" indent="-609600">
              <a:defRPr/>
            </a:pPr>
            <a:r>
              <a:rPr lang="fr-FR" altLang="ru-RU" sz="2800" dirty="0"/>
              <a:t>effets dose-dépendante</a:t>
            </a:r>
          </a:p>
          <a:p>
            <a:pPr marL="609600" indent="-609600">
              <a:defRPr/>
            </a:pPr>
            <a:r>
              <a:rPr lang="fr-FR" altLang="ru-RU" sz="2800" dirty="0"/>
              <a:t>plus fréquent (90% des effets indésirables)</a:t>
            </a:r>
            <a:endParaRPr lang="ru-RU" altLang="ru-RU" sz="2800" dirty="0"/>
          </a:p>
          <a:p>
            <a:pPr marL="609600" indent="-609600"/>
            <a:endParaRPr lang="ru-RU"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48343" y="283030"/>
            <a:ext cx="8201297" cy="1284514"/>
          </a:xfrm>
        </p:spPr>
        <p:txBody>
          <a:bodyPr>
            <a:noAutofit/>
          </a:bodyPr>
          <a:lstStyle/>
          <a:p>
            <a:r>
              <a:rPr lang="ru-RU" altLang="ru-RU" sz="2800" dirty="0"/>
              <a:t>Основные и побочные эффекты НПВС</a:t>
            </a:r>
            <a:br>
              <a:rPr lang="en-US" altLang="ru-RU" sz="2800" dirty="0"/>
            </a:br>
            <a:r>
              <a:rPr lang="fr-FR" altLang="ru-RU" sz="2800" dirty="0"/>
              <a:t>Les effets principaux et secondaires des AINS</a:t>
            </a:r>
            <a:endParaRPr lang="ru-RU" sz="2800" dirty="0"/>
          </a:p>
        </p:txBody>
      </p:sp>
      <p:sp>
        <p:nvSpPr>
          <p:cNvPr id="5" name="Текст 4"/>
          <p:cNvSpPr>
            <a:spLocks noGrp="1"/>
          </p:cNvSpPr>
          <p:nvPr>
            <p:ph type="body" idx="1"/>
          </p:nvPr>
        </p:nvSpPr>
        <p:spPr/>
        <p:txBody>
          <a:bodyPr>
            <a:normAutofit fontScale="92500"/>
          </a:bodyPr>
          <a:lstStyle/>
          <a:p>
            <a:pPr algn="ctr"/>
            <a:r>
              <a:rPr lang="ru-RU" sz="2000" dirty="0"/>
              <a:t>ОЧАГ ВОСПАЛЕНИЯ </a:t>
            </a:r>
          </a:p>
          <a:p>
            <a:pPr algn="ctr"/>
            <a:r>
              <a:rPr lang="en-US" altLang="ru-RU" sz="2400" dirty="0"/>
              <a:t>des foyers </a:t>
            </a:r>
            <a:r>
              <a:rPr lang="en-US" altLang="ru-RU" sz="2400" dirty="0" err="1"/>
              <a:t>d'inflammation</a:t>
            </a:r>
            <a:endParaRPr lang="ru-RU" altLang="ru-RU" sz="2400" dirty="0"/>
          </a:p>
          <a:p>
            <a:pPr algn="ctr"/>
            <a:endParaRPr lang="ru-RU" sz="2000" dirty="0"/>
          </a:p>
        </p:txBody>
      </p:sp>
      <p:sp>
        <p:nvSpPr>
          <p:cNvPr id="6" name="Объект 5"/>
          <p:cNvSpPr>
            <a:spLocks noGrp="1"/>
          </p:cNvSpPr>
          <p:nvPr>
            <p:ph sz="half" idx="2"/>
          </p:nvPr>
        </p:nvSpPr>
        <p:spPr>
          <a:xfrm>
            <a:off x="304801" y="3132667"/>
            <a:ext cx="4005942" cy="3442304"/>
          </a:xfrm>
        </p:spPr>
        <p:txBody>
          <a:bodyPr>
            <a:normAutofit/>
          </a:bodyPr>
          <a:lstStyle/>
          <a:p>
            <a:pPr>
              <a:buNone/>
            </a:pPr>
            <a:r>
              <a:rPr lang="ru-RU" altLang="ru-RU" b="1" u="sng" dirty="0"/>
              <a:t>Основной эффект:</a:t>
            </a:r>
          </a:p>
          <a:p>
            <a:pPr>
              <a:buFont typeface="Arial" panose="020B0604020202020204" pitchFamily="34" charset="0"/>
              <a:buChar char="•"/>
            </a:pPr>
            <a:r>
              <a:rPr lang="ru-RU" altLang="ru-RU" dirty="0"/>
              <a:t>Противовоспалительный</a:t>
            </a:r>
          </a:p>
          <a:p>
            <a:pPr>
              <a:buFont typeface="Arial" panose="020B0604020202020204" pitchFamily="34" charset="0"/>
              <a:buChar char="•"/>
            </a:pPr>
            <a:r>
              <a:rPr lang="ru-RU" altLang="ru-RU" dirty="0"/>
              <a:t> Жаропонижающий</a:t>
            </a:r>
          </a:p>
          <a:p>
            <a:pPr>
              <a:buFont typeface="Arial" panose="020B0604020202020204" pitchFamily="34" charset="0"/>
              <a:buChar char="•"/>
            </a:pPr>
            <a:r>
              <a:rPr lang="ru-RU" altLang="ru-RU" dirty="0"/>
              <a:t> Обезболивающий</a:t>
            </a:r>
          </a:p>
          <a:p>
            <a:pPr>
              <a:buNone/>
            </a:pPr>
            <a:endParaRPr lang="ru-RU" altLang="ru-RU" sz="2400" b="1" u="sng" dirty="0"/>
          </a:p>
          <a:p>
            <a:pPr>
              <a:buNone/>
            </a:pPr>
            <a:r>
              <a:rPr lang="en-US" altLang="ru-RU" sz="2400" b="1" u="sng" dirty="0" err="1"/>
              <a:t>L'effet</a:t>
            </a:r>
            <a:r>
              <a:rPr lang="en-US" altLang="ru-RU" sz="2400" b="1" u="sng" dirty="0"/>
              <a:t> principal</a:t>
            </a:r>
            <a:r>
              <a:rPr lang="ru-RU" altLang="ru-RU" sz="2400" b="1" u="sng" dirty="0"/>
              <a:t>: </a:t>
            </a:r>
          </a:p>
          <a:p>
            <a:r>
              <a:rPr lang="en-US" altLang="ru-RU" sz="2400" dirty="0" err="1"/>
              <a:t>Antiphlogistique</a:t>
            </a:r>
            <a:r>
              <a:rPr lang="ru-RU" altLang="ru-RU" sz="2400" dirty="0"/>
              <a:t> </a:t>
            </a:r>
            <a:r>
              <a:rPr lang="en-US" altLang="ru-RU" sz="2400" dirty="0"/>
              <a:t>  </a:t>
            </a:r>
            <a:r>
              <a:rPr lang="en-US" altLang="ru-RU" sz="2400" dirty="0" err="1"/>
              <a:t>antipyrétique</a:t>
            </a:r>
            <a:r>
              <a:rPr lang="ru-RU" altLang="ru-RU" sz="2400" dirty="0"/>
              <a:t>,  </a:t>
            </a:r>
            <a:r>
              <a:rPr lang="en-US" altLang="ru-RU" sz="2400" dirty="0" err="1"/>
              <a:t>anesthésique</a:t>
            </a:r>
            <a:endParaRPr lang="ru-RU" altLang="ru-RU" sz="2400" dirty="0"/>
          </a:p>
          <a:p>
            <a:endParaRPr lang="ru-RU" altLang="ru-RU" sz="2400" dirty="0"/>
          </a:p>
          <a:p>
            <a:pPr>
              <a:buFont typeface="Arial" panose="020B0604020202020204" pitchFamily="34" charset="0"/>
              <a:buChar char="•"/>
            </a:pPr>
            <a:endParaRPr lang="ru-RU" altLang="ru-RU" dirty="0"/>
          </a:p>
          <a:p>
            <a:pPr marL="0" indent="0">
              <a:buNone/>
            </a:pPr>
            <a:endParaRPr lang="ru-RU" dirty="0"/>
          </a:p>
        </p:txBody>
      </p:sp>
      <p:sp>
        <p:nvSpPr>
          <p:cNvPr id="7" name="Текст 6"/>
          <p:cNvSpPr>
            <a:spLocks noGrp="1"/>
          </p:cNvSpPr>
          <p:nvPr>
            <p:ph type="body" sz="quarter" idx="3"/>
          </p:nvPr>
        </p:nvSpPr>
        <p:spPr>
          <a:xfrm>
            <a:off x="4746171" y="2068286"/>
            <a:ext cx="4136571" cy="939428"/>
          </a:xfrm>
        </p:spPr>
        <p:txBody>
          <a:bodyPr>
            <a:normAutofit fontScale="25000" lnSpcReduction="20000"/>
          </a:bodyPr>
          <a:lstStyle/>
          <a:p>
            <a:pPr algn="ctr"/>
            <a:endParaRPr lang="ru-RU" sz="7200" dirty="0"/>
          </a:p>
          <a:p>
            <a:pPr algn="ctr"/>
            <a:endParaRPr lang="ru-RU" sz="7200" dirty="0"/>
          </a:p>
          <a:p>
            <a:pPr algn="ctr"/>
            <a:endParaRPr lang="ru-RU" sz="7200" dirty="0"/>
          </a:p>
          <a:p>
            <a:pPr algn="ctr"/>
            <a:r>
              <a:rPr lang="ru-RU" sz="7200" dirty="0"/>
              <a:t>ЖЕЛУДОК, ТРОМБОЦИТЫ, </a:t>
            </a:r>
          </a:p>
          <a:p>
            <a:pPr algn="ctr"/>
            <a:r>
              <a:rPr lang="ru-RU" sz="7200" dirty="0"/>
              <a:t>БРОНХИ, МАТКА</a:t>
            </a:r>
          </a:p>
          <a:p>
            <a:pPr algn="ctr"/>
            <a:r>
              <a:rPr lang="en-US" altLang="ru-RU" sz="7200" dirty="0"/>
              <a:t>gastric</a:t>
            </a:r>
            <a:r>
              <a:rPr lang="fr-FR" altLang="ru-RU" sz="7200" dirty="0"/>
              <a:t>, plaquettes,</a:t>
            </a:r>
            <a:r>
              <a:rPr lang="ru-RU" altLang="ru-RU" sz="7200" dirty="0"/>
              <a:t> </a:t>
            </a:r>
            <a:r>
              <a:rPr lang="fr-FR" altLang="ru-RU" sz="7200" dirty="0"/>
              <a:t>Bronchi, de l'utérus</a:t>
            </a:r>
            <a:endParaRPr lang="ru-RU" altLang="ru-RU" sz="7200" dirty="0"/>
          </a:p>
          <a:p>
            <a:pPr algn="ctr"/>
            <a:endParaRPr lang="ru-RU" dirty="0"/>
          </a:p>
        </p:txBody>
      </p:sp>
      <p:sp>
        <p:nvSpPr>
          <p:cNvPr id="8" name="Объект 7"/>
          <p:cNvSpPr>
            <a:spLocks noGrp="1"/>
          </p:cNvSpPr>
          <p:nvPr>
            <p:ph sz="quarter" idx="4"/>
          </p:nvPr>
        </p:nvSpPr>
        <p:spPr>
          <a:xfrm>
            <a:off x="4310743" y="3132667"/>
            <a:ext cx="4550227" cy="3355219"/>
          </a:xfrm>
        </p:spPr>
        <p:txBody>
          <a:bodyPr>
            <a:normAutofit lnSpcReduction="10000"/>
          </a:bodyPr>
          <a:lstStyle/>
          <a:p>
            <a:pPr>
              <a:buNone/>
            </a:pPr>
            <a:r>
              <a:rPr lang="ru-RU" sz="1800" b="1" u="sng" dirty="0"/>
              <a:t>Побочный эффект:</a:t>
            </a:r>
          </a:p>
          <a:p>
            <a:r>
              <a:rPr lang="ru-RU" sz="1800" dirty="0"/>
              <a:t> </a:t>
            </a:r>
            <a:r>
              <a:rPr lang="ru-RU" sz="1800" dirty="0" err="1"/>
              <a:t>Язвообразование</a:t>
            </a:r>
            <a:endParaRPr lang="ru-RU" sz="1800" dirty="0"/>
          </a:p>
          <a:p>
            <a:r>
              <a:rPr lang="ru-RU" sz="1800" dirty="0"/>
              <a:t> Геморрагический синдром</a:t>
            </a:r>
          </a:p>
          <a:p>
            <a:r>
              <a:rPr lang="ru-RU" sz="1800" dirty="0"/>
              <a:t> </a:t>
            </a:r>
            <a:r>
              <a:rPr lang="ru-RU" sz="1800" dirty="0" err="1"/>
              <a:t>Бронхоспазм</a:t>
            </a:r>
            <a:endParaRPr lang="ru-RU" sz="1800" dirty="0"/>
          </a:p>
          <a:p>
            <a:r>
              <a:rPr lang="ru-RU" sz="1800" dirty="0"/>
              <a:t> Снижение тонуса матки</a:t>
            </a:r>
          </a:p>
          <a:p>
            <a:pPr>
              <a:buNone/>
            </a:pPr>
            <a:r>
              <a:rPr lang="fr-FR" altLang="ru-RU" sz="1800" b="1" u="sng" dirty="0"/>
              <a:t>Les réactions indésirables aux médicaments</a:t>
            </a:r>
            <a:r>
              <a:rPr lang="ru-RU" altLang="ru-RU" sz="1800" b="1" u="sng" dirty="0"/>
              <a:t>: </a:t>
            </a:r>
          </a:p>
          <a:p>
            <a:pPr>
              <a:buNone/>
            </a:pPr>
            <a:r>
              <a:rPr lang="fr-FR" altLang="ru-RU" sz="1800" dirty="0"/>
              <a:t>bronchospasme</a:t>
            </a:r>
            <a:r>
              <a:rPr lang="ru-RU" altLang="ru-RU" sz="1800" dirty="0"/>
              <a:t>,  </a:t>
            </a:r>
          </a:p>
          <a:p>
            <a:pPr>
              <a:buNone/>
            </a:pPr>
            <a:r>
              <a:rPr lang="fr-FR" altLang="ru-RU" sz="1800" dirty="0"/>
              <a:t>syndrome hémorragique</a:t>
            </a:r>
            <a:r>
              <a:rPr lang="ru-RU" altLang="ru-RU" sz="1800" dirty="0"/>
              <a:t>, </a:t>
            </a:r>
          </a:p>
          <a:p>
            <a:pPr>
              <a:buNone/>
            </a:pPr>
            <a:r>
              <a:rPr lang="en-US" altLang="ru-RU" sz="1800" dirty="0"/>
              <a:t>t</a:t>
            </a:r>
            <a:r>
              <a:rPr lang="fr-FR" altLang="ru-RU" sz="1800" dirty="0"/>
              <a:t>onus utérin réduit</a:t>
            </a:r>
            <a:endParaRPr lang="ru-RU" altLang="ru-RU" sz="1800" dirty="0"/>
          </a:p>
          <a:p>
            <a:endParaRPr lang="ru-RU" altLang="ru-RU" sz="1700" u="sng" dirty="0"/>
          </a:p>
          <a:p>
            <a:endParaRPr lang="ru-RU" dirty="0"/>
          </a:p>
          <a:p>
            <a:endParaRPr lang="ru-RU" dirty="0"/>
          </a:p>
        </p:txBody>
      </p:sp>
    </p:spTree>
    <p:extLst>
      <p:ext uri="{BB962C8B-B14F-4D97-AF65-F5344CB8AC3E}">
        <p14:creationId xmlns:p14="http://schemas.microsoft.com/office/powerpoint/2010/main" val="2008936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8971" y="348343"/>
            <a:ext cx="8294915" cy="1219200"/>
          </a:xfrm>
        </p:spPr>
        <p:txBody>
          <a:bodyPr>
            <a:noAutofit/>
          </a:bodyPr>
          <a:lstStyle/>
          <a:p>
            <a:r>
              <a:rPr lang="ru-RU" sz="1800" dirty="0"/>
              <a:t>Основные и побочные эффекты некоторых антигистаминных</a:t>
            </a:r>
          </a:p>
        </p:txBody>
      </p:sp>
      <p:graphicFrame>
        <p:nvGraphicFramePr>
          <p:cNvPr id="8" name="Объект 7"/>
          <p:cNvGraphicFramePr>
            <a:graphicFrameLocks noGrp="1"/>
          </p:cNvGraphicFramePr>
          <p:nvPr>
            <p:ph idx="1"/>
            <p:extLst>
              <p:ext uri="{D42A27DB-BD31-4B8C-83A1-F6EECF244321}">
                <p14:modId xmlns:p14="http://schemas.microsoft.com/office/powerpoint/2010/main" val="4190521443"/>
              </p:ext>
            </p:extLst>
          </p:nvPr>
        </p:nvGraphicFramePr>
        <p:xfrm>
          <a:off x="304800" y="1654629"/>
          <a:ext cx="8512629" cy="4920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7220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5429" y="304800"/>
            <a:ext cx="8114211" cy="1752601"/>
          </a:xfrm>
        </p:spPr>
        <p:txBody>
          <a:bodyPr>
            <a:noAutofit/>
          </a:bodyPr>
          <a:lstStyle/>
          <a:p>
            <a:br>
              <a:rPr lang="ru-RU" sz="2400" dirty="0"/>
            </a:br>
            <a:r>
              <a:rPr lang="ru-RU" sz="2000" dirty="0"/>
              <a:t>НЛР типа А могут быть связаны с  токсичностью самой молекулы ЛС</a:t>
            </a:r>
            <a:br>
              <a:rPr lang="ru-RU" sz="2000" dirty="0"/>
            </a:br>
            <a:br>
              <a:rPr lang="ru-RU" sz="2000" dirty="0"/>
            </a:br>
            <a:r>
              <a:rPr lang="fr-FR" altLang="ru-RU" sz="2000" dirty="0"/>
              <a:t>Les réactions indésirables aux médicaments de type A peuvent être liés à la toxicité de la molécule elle-même L</a:t>
            </a:r>
            <a:br>
              <a:rPr lang="ru-RU" altLang="ru-RU" sz="2400" dirty="0"/>
            </a:br>
            <a:endParaRPr lang="ru-RU" sz="2400" dirty="0"/>
          </a:p>
        </p:txBody>
      </p:sp>
      <p:sp>
        <p:nvSpPr>
          <p:cNvPr id="5" name="Объект 4"/>
          <p:cNvSpPr>
            <a:spLocks noGrp="1"/>
          </p:cNvSpPr>
          <p:nvPr>
            <p:ph idx="1"/>
          </p:nvPr>
        </p:nvSpPr>
        <p:spPr>
          <a:xfrm>
            <a:off x="304800" y="2194560"/>
            <a:ext cx="4114800" cy="4069080"/>
          </a:xfrm>
        </p:spPr>
        <p:txBody>
          <a:bodyPr>
            <a:noAutofit/>
          </a:bodyPr>
          <a:lstStyle/>
          <a:p>
            <a:r>
              <a:rPr lang="ru-RU" sz="1800" dirty="0"/>
              <a:t>В основе НЛР, лежат «неспецифические» механизмы, такие как повреждение клеточных мембран, нарушение клеточного дыхания, угнетение синтеза белков, нарушение функционирования клеточного цикла и т.д. </a:t>
            </a:r>
          </a:p>
          <a:p>
            <a:r>
              <a:rPr lang="ru-RU" sz="1800" dirty="0"/>
              <a:t>В некоторых случаях токсичность молекулы ЛС </a:t>
            </a:r>
            <a:r>
              <a:rPr lang="ru-RU" sz="1800" dirty="0" err="1"/>
              <a:t>селективна</a:t>
            </a:r>
            <a:r>
              <a:rPr lang="ru-RU" sz="1800" dirty="0"/>
              <a:t> по отношению к определенным органам (</a:t>
            </a:r>
            <a:r>
              <a:rPr lang="ru-RU" sz="1800" dirty="0" err="1"/>
              <a:t>органотоксичность</a:t>
            </a:r>
            <a:r>
              <a:rPr lang="ru-RU" sz="1800" dirty="0"/>
              <a:t>), а в других случаях возникает </a:t>
            </a:r>
            <a:r>
              <a:rPr lang="ru-RU" sz="1800" dirty="0" err="1"/>
              <a:t>полиорганное</a:t>
            </a:r>
            <a:r>
              <a:rPr lang="ru-RU" sz="1800" dirty="0"/>
              <a:t> поражение.</a:t>
            </a:r>
          </a:p>
        </p:txBody>
      </p:sp>
      <p:sp>
        <p:nvSpPr>
          <p:cNvPr id="4" name="Прямоугольник 3"/>
          <p:cNvSpPr/>
          <p:nvPr/>
        </p:nvSpPr>
        <p:spPr>
          <a:xfrm>
            <a:off x="4550228" y="2242457"/>
            <a:ext cx="4288971" cy="4524315"/>
          </a:xfrm>
          <a:prstGeom prst="rect">
            <a:avLst/>
          </a:prstGeom>
        </p:spPr>
        <p:txBody>
          <a:bodyPr wrap="square">
            <a:spAutoFit/>
          </a:bodyPr>
          <a:lstStyle/>
          <a:p>
            <a:r>
              <a:rPr lang="fr-FR" dirty="0"/>
              <a:t>A La base des effets indésirables sont des mécanismes "non spécifiques", tels que des dommages aux membranes cellulaires, des troubles de la respiration cellulaire, l'inhibition de la synthèse des protéines, la perturbation du fonctionnement du cycle cellulaire, etc.</a:t>
            </a:r>
          </a:p>
          <a:p>
            <a:endParaRPr lang="fr-FR" dirty="0"/>
          </a:p>
          <a:p>
            <a:r>
              <a:rPr lang="fr-FR" dirty="0"/>
              <a:t>Dans certains cas, toxicité des molécules de médicament est sélective par rapport à certains organes (organotoksichnost), et dans d'autres cas, une défaillance multiviscérale se produit.</a:t>
            </a:r>
            <a:endParaRPr lang="ru-RU" dirty="0"/>
          </a:p>
        </p:txBody>
      </p:sp>
    </p:spTree>
    <p:extLst>
      <p:ext uri="{BB962C8B-B14F-4D97-AF65-F5344CB8AC3E}">
        <p14:creationId xmlns:p14="http://schemas.microsoft.com/office/powerpoint/2010/main" val="78768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ru-RU" altLang="ru-RU" sz="2700" dirty="0"/>
              <a:t>Есть больные, которым нельзя помочь, но нет таких больных, которым нельзя не навредить.</a:t>
            </a:r>
          </a:p>
          <a:p>
            <a:pPr algn="r"/>
            <a:endParaRPr lang="ru-RU" altLang="ru-RU" sz="2700" dirty="0"/>
          </a:p>
          <a:p>
            <a:pPr algn="r"/>
            <a:r>
              <a:rPr lang="ru-RU" altLang="ru-RU" sz="2700" dirty="0"/>
              <a:t> </a:t>
            </a:r>
            <a:r>
              <a:rPr lang="ru-RU" sz="2700" dirty="0"/>
              <a:t>(Е.К. Ламберт, </a:t>
            </a:r>
            <a:r>
              <a:rPr lang="en-US" sz="2700" dirty="0"/>
              <a:t>XIX </a:t>
            </a:r>
            <a:r>
              <a:rPr lang="ru-RU" sz="2700" dirty="0"/>
              <a:t>в.)</a:t>
            </a:r>
            <a:endParaRPr lang="en-US" sz="2700" dirty="0"/>
          </a:p>
          <a:p>
            <a:pPr algn="r"/>
            <a:endParaRPr lang="ru-RU" altLang="ru-RU" sz="2700" dirty="0"/>
          </a:p>
          <a:p>
            <a:pPr algn="just"/>
            <a:r>
              <a:rPr lang="fr-FR" altLang="ru-RU" sz="2800" dirty="0"/>
              <a:t>Il y a des patients qu</a:t>
            </a:r>
            <a:r>
              <a:rPr lang="fr-BE" altLang="ru-RU" sz="2800" dirty="0"/>
              <a:t>’on</a:t>
            </a:r>
            <a:r>
              <a:rPr lang="fr-FR" altLang="ru-RU" sz="2800" dirty="0"/>
              <a:t> ne peut pas  aider, mais il n'y a pas de patients qu’on ne peut faire du mal.</a:t>
            </a:r>
            <a:endParaRPr lang="ru-RU" altLang="ru-RU" sz="2800" dirty="0"/>
          </a:p>
          <a:p>
            <a:pPr algn="r">
              <a:buNone/>
            </a:pPr>
            <a:r>
              <a:rPr lang="ru-RU" altLang="ru-RU" sz="2800" dirty="0"/>
              <a:t>                      </a:t>
            </a:r>
          </a:p>
          <a:p>
            <a:pPr algn="r"/>
            <a:r>
              <a:rPr lang="ru-RU" altLang="ru-RU" sz="2800" dirty="0"/>
              <a:t> </a:t>
            </a:r>
            <a:r>
              <a:rPr lang="en-US" altLang="ru-RU" sz="2800" dirty="0"/>
              <a:t>E.C. Lambert</a:t>
            </a:r>
            <a:endParaRPr lang="ru-RU" altLang="ru-RU" sz="2800" dirty="0"/>
          </a:p>
          <a:p>
            <a:pPr>
              <a:buNone/>
            </a:pPr>
            <a:endParaRPr lang="ru-RU" altLang="ru-RU" sz="2700" dirty="0"/>
          </a:p>
          <a:p>
            <a:endParaRPr lang="ru-RU" dirty="0"/>
          </a:p>
        </p:txBody>
      </p:sp>
    </p:spTree>
    <p:extLst>
      <p:ext uri="{BB962C8B-B14F-4D97-AF65-F5344CB8AC3E}">
        <p14:creationId xmlns:p14="http://schemas.microsoft.com/office/powerpoint/2010/main" val="3596750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514" y="435429"/>
            <a:ext cx="8027126" cy="1621972"/>
          </a:xfrm>
        </p:spPr>
        <p:txBody>
          <a:bodyPr>
            <a:normAutofit fontScale="90000"/>
          </a:bodyPr>
          <a:lstStyle/>
          <a:p>
            <a:r>
              <a:rPr lang="ru-RU" sz="3100" dirty="0" err="1"/>
              <a:t>Органотоксичность</a:t>
            </a:r>
            <a:r>
              <a:rPr lang="ru-RU" sz="3100" dirty="0"/>
              <a:t> лекарственных средств</a:t>
            </a:r>
            <a:br>
              <a:rPr lang="ru-RU" sz="3100" dirty="0"/>
            </a:br>
            <a:br>
              <a:rPr lang="ru-RU" sz="3100" dirty="0"/>
            </a:br>
            <a:r>
              <a:rPr lang="en-US" altLang="ru-RU" sz="3100" dirty="0" err="1"/>
              <a:t>Organo</a:t>
            </a:r>
            <a:r>
              <a:rPr lang="fr-FR" sz="3100" dirty="0"/>
              <a:t> toxicité des </a:t>
            </a:r>
            <a:r>
              <a:rPr lang="en-US" altLang="ru-RU" sz="3100" dirty="0" err="1"/>
              <a:t>Médicaments</a:t>
            </a:r>
            <a:r>
              <a:rPr lang="en-US" altLang="ru-RU" sz="3100" dirty="0"/>
              <a:t> </a:t>
            </a:r>
            <a:br>
              <a:rPr lang="ru-RU" altLang="ru-RU" b="1" dirty="0">
                <a:solidFill>
                  <a:schemeClr val="accent3"/>
                </a:solidFill>
                <a:latin typeface="Times New Roman Cyr" charset="-52"/>
              </a:rPr>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22762044"/>
              </p:ext>
            </p:extLst>
          </p:nvPr>
        </p:nvGraphicFramePr>
        <p:xfrm>
          <a:off x="283027" y="1855189"/>
          <a:ext cx="8512630" cy="4698012"/>
        </p:xfrm>
        <a:graphic>
          <a:graphicData uri="http://schemas.openxmlformats.org/drawingml/2006/table">
            <a:tbl>
              <a:tblPr firstRow="1" bandRow="1">
                <a:tableStyleId>{5C22544A-7EE6-4342-B048-85BDC9FD1C3A}</a:tableStyleId>
              </a:tblPr>
              <a:tblGrid>
                <a:gridCol w="3635830">
                  <a:extLst>
                    <a:ext uri="{9D8B030D-6E8A-4147-A177-3AD203B41FA5}">
                      <a16:colId xmlns:a16="http://schemas.microsoft.com/office/drawing/2014/main" val="3255850788"/>
                    </a:ext>
                  </a:extLst>
                </a:gridCol>
                <a:gridCol w="4876800">
                  <a:extLst>
                    <a:ext uri="{9D8B030D-6E8A-4147-A177-3AD203B41FA5}">
                      <a16:colId xmlns:a16="http://schemas.microsoft.com/office/drawing/2014/main" val="1385387651"/>
                    </a:ext>
                  </a:extLst>
                </a:gridCol>
              </a:tblGrid>
              <a:tr h="15179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a:ln>
                            <a:noFill/>
                          </a:ln>
                          <a:solidFill>
                            <a:schemeClr val="bg1"/>
                          </a:solidFill>
                          <a:effectLst/>
                          <a:latin typeface="Arial" pitchFamily="34" charset="0"/>
                        </a:rPr>
                        <a:t>Гепатотоксичность</a:t>
                      </a:r>
                      <a:endParaRPr kumimoji="0" lang="en-US" sz="24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bg1"/>
                          </a:solidFill>
                          <a:effectLst/>
                          <a:latin typeface="Arial" pitchFamily="34" charset="0"/>
                        </a:rPr>
                        <a:t>hepatotoxity</a:t>
                      </a:r>
                      <a:endParaRPr kumimoji="0" lang="ru-RU" sz="2400" b="0" i="0" u="none" strike="noStrike" cap="none" normalizeH="0" baseline="0" dirty="0">
                        <a:ln>
                          <a:noFill/>
                        </a:ln>
                        <a:solidFill>
                          <a:schemeClr val="bg1"/>
                        </a:solidFill>
                        <a:effectLst/>
                        <a:latin typeface="Arial" pitchFamily="34" charset="0"/>
                      </a:endParaRPr>
                    </a:p>
                  </a:txBody>
                  <a:tcPr marL="91441" marR="91441" marT="45727" marB="45727"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000" b="0" kern="1200" dirty="0">
                          <a:solidFill>
                            <a:schemeClr val="bg1"/>
                          </a:solidFill>
                          <a:latin typeface="+mn-lt"/>
                          <a:ea typeface="+mn-ea"/>
                          <a:cs typeface="+mn-cs"/>
                        </a:rPr>
                        <a:t>Кумарины,  тетрациклины, рифампицин, нейролептики</a:t>
                      </a: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kumimoji="0" lang="fr-FR" sz="2000" b="0" i="0" u="none" strike="noStrike" cap="none" normalizeH="0" baseline="0" dirty="0">
                          <a:ln>
                            <a:noFill/>
                          </a:ln>
                          <a:solidFill>
                            <a:schemeClr val="bg1"/>
                          </a:solidFill>
                          <a:effectLst/>
                          <a:latin typeface="+mn-lt"/>
                        </a:rPr>
                        <a:t>Dérivés de la coumarine, tétracyclines, rifampine, neuroleptiques</a:t>
                      </a:r>
                      <a:endParaRPr lang="ru-RU" sz="2400" b="0" kern="1200" dirty="0">
                        <a:solidFill>
                          <a:schemeClr val="bg1"/>
                        </a:solidFill>
                        <a:latin typeface="+mn-lt"/>
                        <a:ea typeface="+mn-ea"/>
                        <a:cs typeface="+mn-cs"/>
                      </a:endParaRPr>
                    </a:p>
                  </a:txBody>
                  <a:tcPr horzOverflow="overflow"/>
                </a:tc>
                <a:extLst>
                  <a:ext uri="{0D108BD9-81ED-4DB2-BD59-A6C34878D82A}">
                    <a16:rowId xmlns:a16="http://schemas.microsoft.com/office/drawing/2014/main" val="3939302368"/>
                  </a:ext>
                </a:extLst>
              </a:tr>
              <a:tr h="8554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a:ln>
                            <a:noFill/>
                          </a:ln>
                          <a:solidFill>
                            <a:schemeClr val="bg1"/>
                          </a:solidFill>
                          <a:effectLst/>
                          <a:latin typeface="Arial" pitchFamily="34" charset="0"/>
                        </a:rPr>
                        <a:t>Нефротоксичность</a:t>
                      </a:r>
                      <a:endParaRPr kumimoji="0" lang="en-US" sz="24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bg1"/>
                          </a:solidFill>
                          <a:effectLst/>
                          <a:latin typeface="Arial" pitchFamily="34" charset="0"/>
                        </a:rPr>
                        <a:t>néphrotoxicité</a:t>
                      </a:r>
                      <a:endParaRPr kumimoji="0" lang="ru-RU" sz="2400" b="0" i="0" u="none" strike="noStrike" cap="none" normalizeH="0" baseline="0" dirty="0">
                        <a:ln>
                          <a:noFill/>
                        </a:ln>
                        <a:solidFill>
                          <a:schemeClr val="bg1"/>
                        </a:solidFill>
                        <a:effectLst/>
                        <a:latin typeface="Arial" pitchFamily="34" charset="0"/>
                      </a:endParaRPr>
                    </a:p>
                  </a:txBody>
                  <a:tcPr marL="91441" marR="91441" marT="45727" marB="45727"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ru-RU" sz="2000" kern="1200" dirty="0">
                          <a:solidFill>
                            <a:schemeClr val="bg1"/>
                          </a:solidFill>
                          <a:latin typeface="+mn-lt"/>
                          <a:ea typeface="+mn-ea"/>
                          <a:cs typeface="+mn-cs"/>
                        </a:rPr>
                        <a:t>Аминогликозиды, </a:t>
                      </a:r>
                      <a:r>
                        <a:rPr lang="ru-RU" sz="2000" kern="1200" dirty="0" err="1">
                          <a:solidFill>
                            <a:schemeClr val="bg1"/>
                          </a:solidFill>
                          <a:latin typeface="+mn-lt"/>
                          <a:ea typeface="+mn-ea"/>
                          <a:cs typeface="+mn-cs"/>
                        </a:rPr>
                        <a:t>циклоспорин</a:t>
                      </a:r>
                      <a:endParaRPr lang="ru-RU" sz="2000" kern="1200" dirty="0">
                        <a:solidFill>
                          <a:schemeClr val="bg1"/>
                        </a:solidFill>
                        <a:latin typeface="+mn-lt"/>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kumimoji="0" lang="en-US" sz="2000" b="0" i="0" u="none" strike="noStrike" cap="none" normalizeH="0" baseline="0" dirty="0" err="1">
                          <a:ln>
                            <a:noFill/>
                          </a:ln>
                          <a:solidFill>
                            <a:schemeClr val="bg1"/>
                          </a:solidFill>
                          <a:effectLst/>
                          <a:latin typeface="+mn-lt"/>
                        </a:rPr>
                        <a:t>Aminosides</a:t>
                      </a:r>
                      <a:r>
                        <a:rPr kumimoji="0" lang="en-US" sz="2000" b="0" i="0" u="none" strike="noStrike" cap="none" normalizeH="0" baseline="0" dirty="0">
                          <a:ln>
                            <a:noFill/>
                          </a:ln>
                          <a:solidFill>
                            <a:schemeClr val="bg1"/>
                          </a:solidFill>
                          <a:effectLst/>
                          <a:latin typeface="+mn-lt"/>
                        </a:rPr>
                        <a:t>, cyclosporine</a:t>
                      </a:r>
                      <a:endParaRPr lang="ru-RU" sz="2000" kern="1200" dirty="0">
                        <a:solidFill>
                          <a:schemeClr val="bg1"/>
                        </a:solidFill>
                        <a:latin typeface="+mn-lt"/>
                        <a:ea typeface="+mn-ea"/>
                        <a:cs typeface="+mn-cs"/>
                      </a:endParaRPr>
                    </a:p>
                  </a:txBody>
                  <a:tcPr horzOverflow="overflow"/>
                </a:tc>
                <a:extLst>
                  <a:ext uri="{0D108BD9-81ED-4DB2-BD59-A6C34878D82A}">
                    <a16:rowId xmlns:a16="http://schemas.microsoft.com/office/drawing/2014/main" val="50035528"/>
                  </a:ext>
                </a:extLst>
              </a:tr>
              <a:tr h="1256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a:ln>
                            <a:noFill/>
                          </a:ln>
                          <a:solidFill>
                            <a:schemeClr val="bg1"/>
                          </a:solidFill>
                          <a:effectLst/>
                          <a:latin typeface="Arial" pitchFamily="34" charset="0"/>
                        </a:rPr>
                        <a:t>Миелотоксичность</a:t>
                      </a:r>
                      <a:endParaRPr kumimoji="0" lang="en-US" sz="24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bg1"/>
                          </a:solidFill>
                          <a:effectLst/>
                          <a:latin typeface="Arial" pitchFamily="34" charset="0"/>
                        </a:rPr>
                        <a:t>myélotoxicité</a:t>
                      </a:r>
                      <a:endParaRPr kumimoji="0" lang="en-US" sz="2400" b="0" i="0" u="none" strike="noStrike" cap="none" normalizeH="0" baseline="0" dirty="0">
                        <a:ln>
                          <a:noFill/>
                        </a:ln>
                        <a:solidFill>
                          <a:schemeClr val="bg1"/>
                        </a:solidFill>
                        <a:effectLst/>
                        <a:latin typeface="Arial" pitchFamily="34" charset="0"/>
                      </a:endParaRPr>
                    </a:p>
                  </a:txBody>
                  <a:tcPr marL="91441" marR="91441" marT="45727" marB="45727"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000" kern="1200" dirty="0" err="1">
                          <a:solidFill>
                            <a:schemeClr val="bg1"/>
                          </a:solidFill>
                          <a:latin typeface="+mn-lt"/>
                          <a:ea typeface="+mn-ea"/>
                          <a:cs typeface="+mn-cs"/>
                        </a:rPr>
                        <a:t>Хлорамфеникол</a:t>
                      </a:r>
                      <a:r>
                        <a:rPr lang="ru-RU" sz="2000" kern="1200" dirty="0">
                          <a:solidFill>
                            <a:schemeClr val="bg1"/>
                          </a:solidFill>
                          <a:latin typeface="+mn-lt"/>
                          <a:ea typeface="+mn-ea"/>
                          <a:cs typeface="+mn-cs"/>
                        </a:rPr>
                        <a:t>, НПВС из группы </a:t>
                      </a:r>
                      <a:r>
                        <a:rPr lang="ru-RU" sz="2000" kern="1200" dirty="0" err="1">
                          <a:solidFill>
                            <a:schemeClr val="bg1"/>
                          </a:solidFill>
                          <a:latin typeface="+mn-lt"/>
                          <a:ea typeface="+mn-ea"/>
                          <a:cs typeface="+mn-cs"/>
                        </a:rPr>
                        <a:t>пирозалона</a:t>
                      </a:r>
                      <a:endParaRPr lang="ru-RU" sz="2000" kern="1200" dirty="0">
                        <a:solidFill>
                          <a:schemeClr val="bg1"/>
                        </a:solidFill>
                        <a:latin typeface="+mn-lt"/>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kumimoji="0" lang="fr-FR" sz="2000" b="0" i="0" u="none" strike="noStrike" cap="none" normalizeH="0" baseline="0" dirty="0">
                          <a:ln>
                            <a:noFill/>
                          </a:ln>
                          <a:solidFill>
                            <a:schemeClr val="bg1"/>
                          </a:solidFill>
                          <a:effectLst/>
                          <a:latin typeface="+mn-lt"/>
                        </a:rPr>
                        <a:t>Le chloramphénicol, dans le groupe des AINS pyrazolone</a:t>
                      </a:r>
                      <a:endParaRPr lang="ru-RU" sz="2400" kern="1200" dirty="0">
                        <a:solidFill>
                          <a:schemeClr val="bg1"/>
                        </a:solidFill>
                        <a:latin typeface="+mn-lt"/>
                        <a:ea typeface="+mn-ea"/>
                        <a:cs typeface="+mn-cs"/>
                      </a:endParaRPr>
                    </a:p>
                  </a:txBody>
                  <a:tcPr horzOverflow="overflow"/>
                </a:tc>
                <a:extLst>
                  <a:ext uri="{0D108BD9-81ED-4DB2-BD59-A6C34878D82A}">
                    <a16:rowId xmlns:a16="http://schemas.microsoft.com/office/drawing/2014/main" val="2729854740"/>
                  </a:ext>
                </a:extLst>
              </a:tr>
              <a:tr h="8554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0" i="0" u="none" strike="noStrike" cap="none" normalizeH="0" baseline="0" dirty="0">
                          <a:ln>
                            <a:noFill/>
                          </a:ln>
                          <a:solidFill>
                            <a:schemeClr val="bg1"/>
                          </a:solidFill>
                          <a:effectLst/>
                          <a:latin typeface="Arial" pitchFamily="34" charset="0"/>
                        </a:rPr>
                        <a:t>Нейротоксичность</a:t>
                      </a:r>
                      <a:endParaRPr kumimoji="0" lang="en-US" sz="2400" b="0" i="0" u="none" strike="noStrike" cap="none" normalizeH="0" baseline="0" dirty="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bg1"/>
                          </a:solidFill>
                          <a:effectLst/>
                          <a:latin typeface="Arial" pitchFamily="34" charset="0"/>
                        </a:rPr>
                        <a:t>néphrotoxicité</a:t>
                      </a:r>
                    </a:p>
                  </a:txBody>
                  <a:tcPr marL="91441" marR="91441" marT="45727" marB="45727"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ru-RU" sz="2000" kern="1200" dirty="0" err="1">
                          <a:solidFill>
                            <a:schemeClr val="bg1"/>
                          </a:solidFill>
                          <a:latin typeface="+mn-lt"/>
                          <a:ea typeface="+mn-ea"/>
                          <a:cs typeface="+mn-cs"/>
                        </a:rPr>
                        <a:t>Изониазид</a:t>
                      </a:r>
                      <a:endParaRPr lang="ru-RU" sz="2000" kern="1200" dirty="0">
                        <a:solidFill>
                          <a:schemeClr val="bg1"/>
                        </a:solidFill>
                        <a:latin typeface="+mn-lt"/>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kumimoji="0" lang="en-US" sz="2000" b="0" i="0" u="none" strike="noStrike" cap="none" normalizeH="0" baseline="0" dirty="0" err="1">
                          <a:ln>
                            <a:noFill/>
                          </a:ln>
                          <a:solidFill>
                            <a:schemeClr val="bg1"/>
                          </a:solidFill>
                          <a:effectLst/>
                          <a:latin typeface="+mn-lt"/>
                        </a:rPr>
                        <a:t>Isoniazide</a:t>
                      </a:r>
                      <a:endParaRPr lang="ru-RU" sz="2400" kern="1200" dirty="0">
                        <a:solidFill>
                          <a:schemeClr val="bg1"/>
                        </a:solidFill>
                        <a:latin typeface="+mn-lt"/>
                        <a:ea typeface="+mn-ea"/>
                        <a:cs typeface="+mn-cs"/>
                      </a:endParaRPr>
                    </a:p>
                  </a:txBody>
                  <a:tcPr horzOverflow="overflow"/>
                </a:tc>
                <a:extLst>
                  <a:ext uri="{0D108BD9-81ED-4DB2-BD59-A6C34878D82A}">
                    <a16:rowId xmlns:a16="http://schemas.microsoft.com/office/drawing/2014/main" val="225794706"/>
                  </a:ext>
                </a:extLst>
              </a:tr>
            </a:tbl>
          </a:graphicData>
        </a:graphic>
      </p:graphicFrame>
    </p:spTree>
    <p:extLst>
      <p:ext uri="{BB962C8B-B14F-4D97-AF65-F5344CB8AC3E}">
        <p14:creationId xmlns:p14="http://schemas.microsoft.com/office/powerpoint/2010/main" val="713443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571" y="413657"/>
            <a:ext cx="8534400" cy="1643744"/>
          </a:xfrm>
        </p:spPr>
        <p:txBody>
          <a:bodyPr>
            <a:noAutofit/>
          </a:bodyPr>
          <a:lstStyle/>
          <a:p>
            <a:r>
              <a:rPr lang="ru-RU" sz="2400" dirty="0"/>
              <a:t>Частота и тяжесть развития </a:t>
            </a:r>
            <a:br>
              <a:rPr lang="ru-RU" sz="2400" dirty="0"/>
            </a:br>
            <a:r>
              <a:rPr lang="ru-RU" sz="2400" dirty="0"/>
              <a:t>НЛР типа А зависит от следующих факторов</a:t>
            </a:r>
            <a:br>
              <a:rPr lang="ru-RU" sz="2400" dirty="0"/>
            </a:br>
            <a:r>
              <a:rPr lang="fr-FR" altLang="ru-RU" sz="2400" dirty="0"/>
              <a:t>La fréquence et la gravité des effets indésirables des médicaments de type A dépend des facteurs suivants</a:t>
            </a:r>
            <a:endParaRPr lang="ru-RU" sz="2400" dirty="0"/>
          </a:p>
        </p:txBody>
      </p:sp>
      <p:sp>
        <p:nvSpPr>
          <p:cNvPr id="5" name="Объект 4"/>
          <p:cNvSpPr>
            <a:spLocks noGrp="1"/>
          </p:cNvSpPr>
          <p:nvPr>
            <p:ph idx="1"/>
          </p:nvPr>
        </p:nvSpPr>
        <p:spPr>
          <a:xfrm>
            <a:off x="261258" y="2194560"/>
            <a:ext cx="3897086" cy="4069080"/>
          </a:xfrm>
        </p:spPr>
        <p:txBody>
          <a:bodyPr>
            <a:noAutofit/>
          </a:bodyPr>
          <a:lstStyle/>
          <a:p>
            <a:r>
              <a:rPr lang="ru-RU" sz="2100" dirty="0"/>
              <a:t>Генетические факторы (фармакогенетика);</a:t>
            </a:r>
          </a:p>
          <a:p>
            <a:r>
              <a:rPr lang="ru-RU" sz="2100" dirty="0"/>
              <a:t>Пол и возраст;</a:t>
            </a:r>
          </a:p>
          <a:p>
            <a:r>
              <a:rPr lang="ru-RU" sz="2100" dirty="0"/>
              <a:t>Тяжесть течения основного заболевания;</a:t>
            </a:r>
          </a:p>
          <a:p>
            <a:r>
              <a:rPr lang="ru-RU" sz="2100" dirty="0"/>
              <a:t>Увеличение концентрации препарата плазме выше терапевтического диапазона;</a:t>
            </a:r>
          </a:p>
          <a:p>
            <a:r>
              <a:rPr lang="ru-RU" sz="2100" dirty="0"/>
              <a:t>Длительность применения;</a:t>
            </a:r>
          </a:p>
          <a:p>
            <a:r>
              <a:rPr lang="ru-RU" sz="2100" dirty="0"/>
              <a:t>Способ введения ЛС.</a:t>
            </a:r>
          </a:p>
        </p:txBody>
      </p:sp>
      <p:sp>
        <p:nvSpPr>
          <p:cNvPr id="4" name="Прямоугольник 3"/>
          <p:cNvSpPr/>
          <p:nvPr/>
        </p:nvSpPr>
        <p:spPr>
          <a:xfrm>
            <a:off x="4419600" y="2286000"/>
            <a:ext cx="4376057" cy="3970318"/>
          </a:xfrm>
          <a:prstGeom prst="rect">
            <a:avLst/>
          </a:prstGeom>
        </p:spPr>
        <p:txBody>
          <a:bodyPr wrap="square">
            <a:spAutoFit/>
          </a:bodyPr>
          <a:lstStyle/>
          <a:p>
            <a:pPr marL="285750" indent="-285750">
              <a:buFontTx/>
              <a:buChar char="•"/>
            </a:pPr>
            <a:r>
              <a:rPr lang="fr-FR" altLang="ru-RU" sz="2100" dirty="0"/>
              <a:t>Les facteurs génétiques (pharmacogénétiques)</a:t>
            </a:r>
          </a:p>
          <a:p>
            <a:pPr marL="285750" indent="-285750">
              <a:buFontTx/>
              <a:buChar char="•"/>
            </a:pPr>
            <a:r>
              <a:rPr lang="fr-FR" altLang="ru-RU" sz="2100" dirty="0"/>
              <a:t>Âge et le sexe</a:t>
            </a:r>
          </a:p>
          <a:p>
            <a:pPr marL="285750" indent="-285750">
              <a:buFontTx/>
              <a:buChar char="•"/>
            </a:pPr>
            <a:r>
              <a:rPr lang="fr-FR" altLang="ru-RU" sz="2100" dirty="0"/>
              <a:t>La gravité de la maladie sous-jacente</a:t>
            </a:r>
          </a:p>
          <a:p>
            <a:pPr marL="285750" indent="-285750">
              <a:buFontTx/>
              <a:buChar char="•"/>
            </a:pPr>
            <a:r>
              <a:rPr lang="fr-FR" altLang="ru-RU" sz="2100" dirty="0"/>
              <a:t>L'augmentation des concentrations plasmatiques du médicament au-dessus de l'intervalle thérapeutique</a:t>
            </a:r>
          </a:p>
          <a:p>
            <a:pPr marL="285750" indent="-285750">
              <a:buFontTx/>
              <a:buChar char="•"/>
            </a:pPr>
            <a:r>
              <a:rPr lang="fr-FR" altLang="ru-RU" sz="2100" dirty="0"/>
              <a:t>durée du traitement:</a:t>
            </a:r>
          </a:p>
          <a:p>
            <a:pPr marL="285750" indent="-285750">
              <a:buFontTx/>
              <a:buChar char="•"/>
            </a:pPr>
            <a:r>
              <a:rPr lang="fr-FR" altLang="ru-RU" sz="2100" dirty="0"/>
              <a:t>La méthode d'administration de la drogue</a:t>
            </a:r>
            <a:endParaRPr lang="ru-RU" altLang="ru-RU" sz="2100" dirty="0"/>
          </a:p>
        </p:txBody>
      </p:sp>
    </p:spTree>
    <p:extLst>
      <p:ext uri="{BB962C8B-B14F-4D97-AF65-F5344CB8AC3E}">
        <p14:creationId xmlns:p14="http://schemas.microsoft.com/office/powerpoint/2010/main" val="3474652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4373"/>
            <a:ext cx="7940040" cy="1293028"/>
          </a:xfrm>
        </p:spPr>
        <p:txBody>
          <a:bodyPr>
            <a:noAutofit/>
          </a:bodyPr>
          <a:lstStyle/>
          <a:p>
            <a:r>
              <a:rPr lang="ru-RU" sz="2800" dirty="0"/>
              <a:t>Доза ЛС и НЛР типа А</a:t>
            </a:r>
            <a:r>
              <a:rPr lang="fr-FR" sz="2800" dirty="0">
                <a:solidFill>
                  <a:schemeClr val="bg1"/>
                </a:solidFill>
                <a:effectLst>
                  <a:outerShdw blurRad="38100" dist="38100" dir="2700000" algn="tl">
                    <a:srgbClr val="000000"/>
                  </a:outerShdw>
                </a:effectLst>
              </a:rPr>
              <a:t>L</a:t>
            </a:r>
            <a:br>
              <a:rPr lang="ru-RU" sz="2800" dirty="0">
                <a:solidFill>
                  <a:schemeClr val="bg1"/>
                </a:solidFill>
                <a:effectLst>
                  <a:outerShdw blurRad="38100" dist="38100" dir="2700000" algn="tl">
                    <a:srgbClr val="000000"/>
                  </a:outerShdw>
                </a:effectLst>
              </a:rPr>
            </a:br>
            <a:r>
              <a:rPr lang="fr-FR" sz="2800" dirty="0">
                <a:solidFill>
                  <a:schemeClr val="bg1"/>
                </a:solidFill>
                <a:effectLst>
                  <a:outerShdw blurRad="38100" dist="38100" dir="2700000" algn="tl">
                    <a:srgbClr val="000000"/>
                  </a:outerShdw>
                </a:effectLst>
              </a:rPr>
              <a:t>a </a:t>
            </a:r>
            <a:br>
              <a:rPr lang="ru-RU" sz="2800" dirty="0">
                <a:solidFill>
                  <a:schemeClr val="bg1"/>
                </a:solidFill>
                <a:effectLst>
                  <a:outerShdw blurRad="38100" dist="38100" dir="2700000" algn="tl">
                    <a:srgbClr val="000000"/>
                  </a:outerShdw>
                </a:effectLst>
              </a:rPr>
            </a:br>
            <a:r>
              <a:rPr lang="fr-FR" sz="2800" dirty="0">
                <a:effectLst>
                  <a:outerShdw blurRad="38100" dist="38100" dir="2700000" algn="tl">
                    <a:srgbClr val="000000"/>
                  </a:outerShdw>
                </a:effectLst>
              </a:rPr>
              <a:t>dose de réactions médicamenteuses et médicamenteuses indésirable du type A</a:t>
            </a:r>
            <a:br>
              <a:rPr lang="fr-FR" sz="2800" dirty="0">
                <a:effectLst>
                  <a:outerShdw blurRad="38100" dist="38100" dir="2700000" algn="tl">
                    <a:srgbClr val="000000"/>
                  </a:outerShdw>
                </a:effectLst>
              </a:rPr>
            </a:br>
            <a:endParaRPr lang="ru-RU" sz="2800" dirty="0"/>
          </a:p>
        </p:txBody>
      </p:sp>
      <p:sp>
        <p:nvSpPr>
          <p:cNvPr id="3" name="Объект 2"/>
          <p:cNvSpPr>
            <a:spLocks noGrp="1"/>
          </p:cNvSpPr>
          <p:nvPr>
            <p:ph idx="1"/>
          </p:nvPr>
        </p:nvSpPr>
        <p:spPr/>
        <p:txBody>
          <a:bodyPr/>
          <a:lstStyle/>
          <a:p>
            <a:r>
              <a:rPr lang="ru-RU" sz="2000" dirty="0"/>
              <a:t>Развитие синдрома </a:t>
            </a:r>
            <a:r>
              <a:rPr lang="ru-RU" sz="2000" dirty="0" err="1"/>
              <a:t>Кушинга</a:t>
            </a:r>
            <a:r>
              <a:rPr lang="ru-RU" sz="2000" dirty="0"/>
              <a:t> через 1,5-2 месяца </a:t>
            </a:r>
            <a:br>
              <a:rPr lang="ru-RU" sz="2000" dirty="0"/>
            </a:br>
            <a:r>
              <a:rPr lang="ru-RU" sz="2000" dirty="0"/>
              <a:t>после применения </a:t>
            </a:r>
            <a:r>
              <a:rPr lang="ru-RU" sz="2000" dirty="0" err="1"/>
              <a:t>глюкокортикоидов</a:t>
            </a:r>
            <a:r>
              <a:rPr lang="ru-RU" sz="2000" dirty="0"/>
              <a:t> у детей</a:t>
            </a:r>
            <a:r>
              <a:rPr lang="en-US" sz="2000" dirty="0"/>
              <a:t> </a:t>
            </a:r>
            <a:r>
              <a:rPr lang="ru-RU" sz="2000" dirty="0"/>
              <a:t>(в пересчете на </a:t>
            </a:r>
            <a:r>
              <a:rPr lang="ru-RU" sz="2000" dirty="0" err="1"/>
              <a:t>преднизолон</a:t>
            </a:r>
            <a:r>
              <a:rPr lang="ru-RU" sz="2000" dirty="0"/>
              <a:t>).</a:t>
            </a:r>
            <a:r>
              <a:rPr lang="fr-FR" sz="2000" b="1" dirty="0">
                <a:solidFill>
                  <a:schemeClr val="bg1"/>
                </a:solidFill>
                <a:effectLst>
                  <a:outerShdw blurRad="38100" dist="38100" dir="2700000" algn="tl">
                    <a:srgbClr val="000000"/>
                  </a:outerShdw>
                </a:effectLst>
              </a:rPr>
              <a:t> </a:t>
            </a:r>
            <a:endParaRPr lang="ru-RU" sz="2000" b="1" dirty="0">
              <a:solidFill>
                <a:schemeClr val="bg1"/>
              </a:solidFill>
              <a:effectLst>
                <a:outerShdw blurRad="38100" dist="38100" dir="2700000" algn="tl">
                  <a:srgbClr val="000000"/>
                </a:outerShdw>
              </a:effectLst>
            </a:endParaRPr>
          </a:p>
          <a:p>
            <a:r>
              <a:rPr lang="fr-FR" sz="2000" dirty="0">
                <a:effectLst>
                  <a:outerShdw blurRad="38100" dist="38100" dir="2700000" algn="tl">
                    <a:srgbClr val="000000"/>
                  </a:outerShdw>
                </a:effectLst>
              </a:rPr>
              <a:t>Le développement du syndrome de Cushing dans 1,5-2 mois Après application de glucocorticoïdes chez les enfants</a:t>
            </a:r>
            <a:r>
              <a:rPr lang="ru-RU" sz="2000" dirty="0">
                <a:effectLst>
                  <a:outerShdw blurRad="38100" dist="38100" dir="2700000" algn="tl">
                    <a:srgbClr val="000000"/>
                  </a:outerShdw>
                </a:effectLst>
              </a:rPr>
              <a:t> </a:t>
            </a:r>
            <a:r>
              <a:rPr lang="fr-FR" sz="2000" dirty="0">
                <a:effectLst>
                  <a:outerShdw blurRad="38100" dist="38100" dir="2700000" algn="tl">
                    <a:srgbClr val="000000"/>
                  </a:outerShdw>
                </a:effectLst>
              </a:rPr>
              <a:t>(En termes de prednisolone)</a:t>
            </a:r>
            <a:r>
              <a:rPr lang="ru-RU" sz="2000" dirty="0">
                <a:effectLst>
                  <a:outerShdw blurRad="38100" dist="38100" dir="2700000" algn="tl">
                    <a:srgbClr val="000000"/>
                  </a:outerShdw>
                </a:effectLst>
              </a:rPr>
              <a:t>.  </a:t>
            </a:r>
            <a:r>
              <a:rPr lang="fr-FR" sz="2000" dirty="0">
                <a:effectLst>
                  <a:outerShdw blurRad="38100" dist="38100" dir="2700000" algn="tl">
                    <a:srgbClr val="000000"/>
                  </a:outerShdw>
                </a:effectLst>
              </a:rPr>
              <a:t>NM Grachev</a:t>
            </a:r>
            <a:endParaRPr lang="ru-RU" sz="2000" dirty="0">
              <a:effectLst>
                <a:outerShdw blurRad="38100" dist="38100" dir="2700000" algn="tl">
                  <a:srgbClr val="000000"/>
                </a:outerShdw>
              </a:effectLst>
            </a:endParaRPr>
          </a:p>
          <a:p>
            <a:endParaRPr lang="ru-RU"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993097550"/>
              </p:ext>
            </p:extLst>
          </p:nvPr>
        </p:nvGraphicFramePr>
        <p:xfrm>
          <a:off x="261257" y="4201887"/>
          <a:ext cx="8534399" cy="2402840"/>
        </p:xfrm>
        <a:graphic>
          <a:graphicData uri="http://schemas.openxmlformats.org/drawingml/2006/table">
            <a:tbl>
              <a:tblPr firstRow="1" bandRow="1">
                <a:tableStyleId>{5C22544A-7EE6-4342-B048-85BDC9FD1C3A}</a:tableStyleId>
              </a:tblPr>
              <a:tblGrid>
                <a:gridCol w="6727372">
                  <a:extLst>
                    <a:ext uri="{9D8B030D-6E8A-4147-A177-3AD203B41FA5}">
                      <a16:colId xmlns:a16="http://schemas.microsoft.com/office/drawing/2014/main" val="2152219016"/>
                    </a:ext>
                  </a:extLst>
                </a:gridCol>
                <a:gridCol w="1807027">
                  <a:extLst>
                    <a:ext uri="{9D8B030D-6E8A-4147-A177-3AD203B41FA5}">
                      <a16:colId xmlns:a16="http://schemas.microsoft.com/office/drawing/2014/main" val="1762150957"/>
                    </a:ext>
                  </a:extLst>
                </a:gridCol>
              </a:tblGrid>
              <a:tr h="805542">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ru-RU" sz="2200" b="0" kern="1200" dirty="0">
                          <a:solidFill>
                            <a:schemeClr val="bg1"/>
                          </a:solidFill>
                          <a:latin typeface="+mn-lt"/>
                          <a:ea typeface="+mn-ea"/>
                          <a:cs typeface="+mn-cs"/>
                        </a:rPr>
                        <a:t>Доза </a:t>
                      </a:r>
                      <a:r>
                        <a:rPr lang="ru-RU" sz="2200" b="0" kern="1200" dirty="0" err="1">
                          <a:solidFill>
                            <a:schemeClr val="bg1"/>
                          </a:solidFill>
                          <a:latin typeface="+mn-lt"/>
                          <a:ea typeface="+mn-ea"/>
                          <a:cs typeface="+mn-cs"/>
                        </a:rPr>
                        <a:t>глюкокортикоидов</a:t>
                      </a:r>
                      <a:r>
                        <a:rPr lang="en-US" sz="2200" b="0" kern="1200" dirty="0">
                          <a:solidFill>
                            <a:schemeClr val="bg1"/>
                          </a:solidFill>
                          <a:latin typeface="+mn-lt"/>
                          <a:ea typeface="+mn-ea"/>
                          <a:cs typeface="+mn-cs"/>
                        </a:rPr>
                        <a:t>  </a:t>
                      </a:r>
                      <a:r>
                        <a:rPr kumimoji="0" lang="en-US" sz="2000" b="0" i="0" u="none" strike="noStrike" cap="none" normalizeH="0" baseline="0" dirty="0" err="1">
                          <a:ln>
                            <a:noFill/>
                          </a:ln>
                          <a:solidFill>
                            <a:schemeClr val="bg1"/>
                          </a:solidFill>
                          <a:effectLst/>
                          <a:latin typeface="+mn-lt"/>
                        </a:rPr>
                        <a:t>glucocorticoïdes</a:t>
                      </a:r>
                      <a:r>
                        <a:rPr kumimoji="0" lang="en-US" sz="2000" b="0" i="0" u="none" strike="noStrike" cap="none" normalizeH="0" baseline="0" dirty="0">
                          <a:ln>
                            <a:noFill/>
                          </a:ln>
                          <a:solidFill>
                            <a:schemeClr val="bg1"/>
                          </a:solidFill>
                          <a:effectLst/>
                          <a:latin typeface="+mn-lt"/>
                        </a:rPr>
                        <a:t> dose</a:t>
                      </a:r>
                      <a:endParaRPr lang="ru-RU" sz="2200" b="0" i="0" kern="1200" dirty="0">
                        <a:solidFill>
                          <a:schemeClr val="bg1"/>
                        </a:solidFill>
                        <a:effectLst/>
                        <a:latin typeface="+mn-lt"/>
                        <a:ea typeface="+mn-ea"/>
                        <a:cs typeface="+mn-cs"/>
                      </a:endParaRPr>
                    </a:p>
                  </a:txBody>
                  <a:tcPr anchor="ctr"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a:pPr>
                      <a:r>
                        <a:rPr lang="ru-RU" sz="2200" b="0" kern="1200" dirty="0">
                          <a:solidFill>
                            <a:schemeClr val="bg1"/>
                          </a:solidFill>
                          <a:latin typeface="+mn-lt"/>
                          <a:ea typeface="+mn-ea"/>
                          <a:cs typeface="+mn-cs"/>
                        </a:rPr>
                        <a:t>%ПД</a:t>
                      </a:r>
                      <a:endParaRPr lang="en-US" sz="2200" b="0" kern="1200" dirty="0">
                        <a:solidFill>
                          <a:schemeClr val="bg1"/>
                        </a:solidFill>
                        <a:latin typeface="+mn-lt"/>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None/>
                        <a:tabLst/>
                        <a:defRPr/>
                      </a:pPr>
                      <a:r>
                        <a:rPr kumimoji="0" lang="en-US" sz="2000" b="0" i="0" u="none" strike="noStrike" cap="none" normalizeH="0" baseline="0" dirty="0" err="1">
                          <a:ln>
                            <a:noFill/>
                          </a:ln>
                          <a:solidFill>
                            <a:schemeClr val="bg1"/>
                          </a:solidFill>
                          <a:effectLst/>
                          <a:latin typeface="+mn-lt"/>
                        </a:rPr>
                        <a:t>prednisolone</a:t>
                      </a:r>
                      <a:endParaRPr kumimoji="0" lang="ru-RU" sz="2000" b="0" i="0" u="none" strike="noStrike" cap="none" normalizeH="0" baseline="0" dirty="0">
                        <a:ln>
                          <a:noFill/>
                        </a:ln>
                        <a:solidFill>
                          <a:schemeClr val="bg1"/>
                        </a:solidFill>
                        <a:effectLst/>
                        <a:latin typeface="+mn-lt"/>
                      </a:endParaRPr>
                    </a:p>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endParaRPr lang="ru-RU" sz="2200" b="0" kern="1200" dirty="0">
                        <a:solidFill>
                          <a:schemeClr val="bg1"/>
                        </a:solidFill>
                        <a:latin typeface="+mn-lt"/>
                        <a:ea typeface="+mn-ea"/>
                        <a:cs typeface="+mn-cs"/>
                      </a:endParaRPr>
                    </a:p>
                  </a:txBody>
                  <a:tcPr anchor="ctr" horzOverflow="overflow"/>
                </a:tc>
                <a:extLst>
                  <a:ext uri="{0D108BD9-81ED-4DB2-BD59-A6C34878D82A}">
                    <a16:rowId xmlns:a16="http://schemas.microsoft.com/office/drawing/2014/main" val="1084451816"/>
                  </a:ext>
                </a:extLst>
              </a:tr>
              <a:tr h="345335">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10-12 мг/м2/сутки</a:t>
                      </a:r>
                    </a:p>
                  </a:txBody>
                  <a:tcPr anchor="ctr"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37%</a:t>
                      </a:r>
                    </a:p>
                  </a:txBody>
                  <a:tcPr anchor="ctr" horzOverflow="overflow"/>
                </a:tc>
                <a:extLst>
                  <a:ext uri="{0D108BD9-81ED-4DB2-BD59-A6C34878D82A}">
                    <a16:rowId xmlns:a16="http://schemas.microsoft.com/office/drawing/2014/main" val="2016395319"/>
                  </a:ext>
                </a:extLst>
              </a:tr>
              <a:tr h="345335">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25 мг/м2/сутки</a:t>
                      </a:r>
                    </a:p>
                  </a:txBody>
                  <a:tcPr anchor="ctr"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62%</a:t>
                      </a:r>
                    </a:p>
                  </a:txBody>
                  <a:tcPr anchor="ctr" horzOverflow="overflow"/>
                </a:tc>
                <a:extLst>
                  <a:ext uri="{0D108BD9-81ED-4DB2-BD59-A6C34878D82A}">
                    <a16:rowId xmlns:a16="http://schemas.microsoft.com/office/drawing/2014/main" val="284944845"/>
                  </a:ext>
                </a:extLst>
              </a:tr>
              <a:tr h="345335">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50 мг/м2/сутки</a:t>
                      </a:r>
                    </a:p>
                  </a:txBody>
                  <a:tcPr anchor="ctr" horzOverflow="overflow"/>
                </a:tc>
                <a:tc>
                  <a:txBody>
                    <a:bodyPr/>
                    <a:lstStyle/>
                    <a:p>
                      <a:pPr marL="228600" marR="0" lvl="0" indent="-228600" algn="l" defTabSz="914400" rtl="0" eaLnBrk="1" fontAlgn="base" latinLnBrk="0" hangingPunct="1">
                        <a:lnSpc>
                          <a:spcPct val="90000"/>
                        </a:lnSpc>
                        <a:spcBef>
                          <a:spcPts val="1000"/>
                        </a:spcBef>
                        <a:spcAft>
                          <a:spcPct val="0"/>
                        </a:spcAft>
                        <a:buClrTx/>
                        <a:buSzTx/>
                        <a:buFont typeface="Arial" panose="020B0604020202020204" pitchFamily="34" charset="0"/>
                        <a:buChar char="•"/>
                        <a:tabLst/>
                      </a:pPr>
                      <a:r>
                        <a:rPr lang="ru-RU" sz="2200" b="0" kern="1200" dirty="0">
                          <a:solidFill>
                            <a:schemeClr val="bg1"/>
                          </a:solidFill>
                          <a:latin typeface="+mn-lt"/>
                          <a:ea typeface="+mn-ea"/>
                          <a:cs typeface="+mn-cs"/>
                        </a:rPr>
                        <a:t>97%</a:t>
                      </a:r>
                    </a:p>
                  </a:txBody>
                  <a:tcPr anchor="ctr" horzOverflow="overflow"/>
                </a:tc>
                <a:extLst>
                  <a:ext uri="{0D108BD9-81ED-4DB2-BD59-A6C34878D82A}">
                    <a16:rowId xmlns:a16="http://schemas.microsoft.com/office/drawing/2014/main" val="2412703735"/>
                  </a:ext>
                </a:extLst>
              </a:tr>
            </a:tbl>
          </a:graphicData>
        </a:graphic>
      </p:graphicFrame>
    </p:spTree>
    <p:extLst>
      <p:ext uri="{BB962C8B-B14F-4D97-AF65-F5344CB8AC3E}">
        <p14:creationId xmlns:p14="http://schemas.microsoft.com/office/powerpoint/2010/main" val="2823417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Тип В</a:t>
            </a:r>
            <a:br>
              <a:rPr lang="en-US" dirty="0"/>
            </a:br>
            <a:r>
              <a:rPr lang="fr-FR" dirty="0"/>
              <a:t>Type B</a:t>
            </a:r>
            <a:endParaRPr lang="ru-RU" dirty="0"/>
          </a:p>
        </p:txBody>
      </p:sp>
      <p:sp>
        <p:nvSpPr>
          <p:cNvPr id="3" name="Объект 2"/>
          <p:cNvSpPr>
            <a:spLocks noGrp="1"/>
          </p:cNvSpPr>
          <p:nvPr>
            <p:ph idx="1"/>
          </p:nvPr>
        </p:nvSpPr>
        <p:spPr/>
        <p:txBody>
          <a:bodyPr>
            <a:noAutofit/>
          </a:bodyPr>
          <a:lstStyle/>
          <a:p>
            <a:r>
              <a:rPr lang="ru-RU" sz="2800" dirty="0"/>
              <a:t>Возникают по типу аллергических реакций (иммунологический механизм);</a:t>
            </a:r>
          </a:p>
          <a:p>
            <a:r>
              <a:rPr lang="ru-RU" sz="2800" dirty="0"/>
              <a:t>Непредсказуемое действие;</a:t>
            </a:r>
          </a:p>
          <a:p>
            <a:pPr>
              <a:defRPr/>
            </a:pPr>
            <a:r>
              <a:rPr lang="ru-RU" sz="2800" dirty="0"/>
              <a:t>Не зависит от дозы;</a:t>
            </a:r>
            <a:r>
              <a:rPr lang="fr-FR" sz="2800" dirty="0"/>
              <a:t> </a:t>
            </a:r>
            <a:endParaRPr lang="ru-RU" sz="2800" dirty="0"/>
          </a:p>
          <a:p>
            <a:pPr>
              <a:defRPr/>
            </a:pPr>
            <a:endParaRPr lang="fr-FR" sz="2800" dirty="0"/>
          </a:p>
          <a:p>
            <a:pPr marL="342900" indent="-342900">
              <a:defRPr/>
            </a:pPr>
            <a:r>
              <a:rPr lang="fr-FR" sz="2800" dirty="0"/>
              <a:t>Il y a le type de réaction allergique (mécanisme immunologique)</a:t>
            </a:r>
          </a:p>
          <a:p>
            <a:pPr marL="342900" indent="-342900">
              <a:defRPr/>
            </a:pPr>
            <a:r>
              <a:rPr lang="fr-FR" sz="2800" dirty="0"/>
              <a:t>Des effets imprévisibles</a:t>
            </a:r>
          </a:p>
          <a:p>
            <a:pPr marL="342900" indent="-342900">
              <a:defRPr/>
            </a:pPr>
            <a:r>
              <a:rPr lang="fr-FR" sz="2800" dirty="0"/>
              <a:t>Ne depend pas de la dose</a:t>
            </a:r>
          </a:p>
          <a:p>
            <a:endParaRPr lang="ru-RU" sz="2800" dirty="0"/>
          </a:p>
          <a:p>
            <a:r>
              <a:rPr lang="ru-RU" sz="2800" dirty="0"/>
              <a:t>Часто имеют серьезные последствия;</a:t>
            </a:r>
          </a:p>
          <a:p>
            <a:r>
              <a:rPr lang="ru-RU" sz="2800" dirty="0"/>
              <a:t>Обычно требуется прекращение приема ЛС.</a:t>
            </a:r>
          </a:p>
        </p:txBody>
      </p:sp>
    </p:spTree>
    <p:extLst>
      <p:ext uri="{BB962C8B-B14F-4D97-AF65-F5344CB8AC3E}">
        <p14:creationId xmlns:p14="http://schemas.microsoft.com/office/powerpoint/2010/main" val="546219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Тип В</a:t>
            </a:r>
            <a:br>
              <a:rPr lang="en-US" dirty="0"/>
            </a:br>
            <a:br>
              <a:rPr lang="en-US" dirty="0"/>
            </a:br>
            <a:r>
              <a:rPr lang="fr-FR" dirty="0"/>
              <a:t>Type B</a:t>
            </a:r>
            <a:endParaRPr lang="ru-RU" dirty="0"/>
          </a:p>
        </p:txBody>
      </p:sp>
      <p:sp>
        <p:nvSpPr>
          <p:cNvPr id="3" name="Содержимое 2"/>
          <p:cNvSpPr>
            <a:spLocks noGrp="1"/>
          </p:cNvSpPr>
          <p:nvPr>
            <p:ph idx="1"/>
          </p:nvPr>
        </p:nvSpPr>
        <p:spPr/>
        <p:txBody>
          <a:bodyPr>
            <a:normAutofit/>
          </a:bodyPr>
          <a:lstStyle/>
          <a:p>
            <a:r>
              <a:rPr lang="ru-RU" sz="2800" dirty="0"/>
              <a:t>Часто имеют серьезные последствия;</a:t>
            </a:r>
          </a:p>
          <a:p>
            <a:r>
              <a:rPr lang="ru-RU" sz="2800" dirty="0"/>
              <a:t>Обычно требуется прекращение приема ЛС.</a:t>
            </a:r>
          </a:p>
          <a:p>
            <a:endParaRPr lang="en-US" sz="2800" dirty="0"/>
          </a:p>
          <a:p>
            <a:pPr marL="342900" indent="-342900">
              <a:defRPr/>
            </a:pPr>
            <a:r>
              <a:rPr lang="fr-FR" sz="2800" dirty="0"/>
              <a:t>La plupart ont des conséquences graves</a:t>
            </a:r>
          </a:p>
          <a:p>
            <a:pPr marL="342900" indent="-342900">
              <a:defRPr/>
            </a:pPr>
            <a:r>
              <a:rPr lang="fr-FR" sz="2800" dirty="0"/>
              <a:t>Habituellement, l'arrêt des médicaments est nécessaire</a:t>
            </a:r>
            <a:endParaRPr lang="ru-RU" sz="2800" dirty="0"/>
          </a:p>
          <a:p>
            <a:endParaRPr lang="ru-RU"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029" y="764373"/>
            <a:ext cx="8266611" cy="1293028"/>
          </a:xfrm>
        </p:spPr>
        <p:txBody>
          <a:bodyPr>
            <a:normAutofit fontScale="90000"/>
          </a:bodyPr>
          <a:lstStyle/>
          <a:p>
            <a:r>
              <a:rPr lang="ru-RU" dirty="0"/>
              <a:t>Классификация аллергических реакций</a:t>
            </a:r>
            <a:br>
              <a:rPr lang="en-US" dirty="0"/>
            </a:br>
            <a:br>
              <a:rPr lang="en-US" dirty="0"/>
            </a:br>
            <a:r>
              <a:rPr lang="fr-FR" altLang="ru-RU" dirty="0"/>
              <a:t>La classification des réactions </a:t>
            </a:r>
            <a:r>
              <a:rPr lang="fr-FR" altLang="ru-RU" dirty="0">
                <a:solidFill>
                  <a:schemeClr val="bg1"/>
                </a:solidFill>
              </a:rPr>
              <a:t>allergiques</a:t>
            </a:r>
            <a:endParaRPr lang="ru-RU" dirty="0"/>
          </a:p>
        </p:txBody>
      </p:sp>
      <p:sp>
        <p:nvSpPr>
          <p:cNvPr id="3" name="Объект 2"/>
          <p:cNvSpPr>
            <a:spLocks noGrp="1"/>
          </p:cNvSpPr>
          <p:nvPr>
            <p:ph idx="1"/>
          </p:nvPr>
        </p:nvSpPr>
        <p:spPr/>
        <p:txBody>
          <a:bodyPr>
            <a:normAutofit/>
          </a:bodyPr>
          <a:lstStyle/>
          <a:p>
            <a:endParaRPr lang="en-US" sz="3600" dirty="0"/>
          </a:p>
          <a:p>
            <a:r>
              <a:rPr lang="ru-RU" sz="3600" dirty="0"/>
              <a:t>Анафилактические реакции;</a:t>
            </a:r>
          </a:p>
          <a:p>
            <a:r>
              <a:rPr lang="ru-RU" sz="3600" dirty="0"/>
              <a:t>Цитотоксические реакции;</a:t>
            </a:r>
          </a:p>
          <a:p>
            <a:endParaRPr lang="en-US" sz="3600" dirty="0"/>
          </a:p>
          <a:p>
            <a:pPr marL="457200" indent="-457200">
              <a:buFontTx/>
              <a:buChar char="•"/>
            </a:pPr>
            <a:r>
              <a:rPr lang="fr-FR" altLang="ru-RU" sz="3600" dirty="0"/>
              <a:t>Les réactions anaphylactiques</a:t>
            </a:r>
          </a:p>
          <a:p>
            <a:pPr marL="457200" indent="-457200">
              <a:buFontTx/>
              <a:buChar char="•"/>
            </a:pPr>
            <a:r>
              <a:rPr lang="fr-FR" altLang="ru-RU" sz="3600" dirty="0"/>
              <a:t>réponse cytotoxique</a:t>
            </a:r>
          </a:p>
          <a:p>
            <a:endParaRPr lang="ru-RU" sz="3600" dirty="0"/>
          </a:p>
        </p:txBody>
      </p:sp>
    </p:spTree>
    <p:extLst>
      <p:ext uri="{BB962C8B-B14F-4D97-AF65-F5344CB8AC3E}">
        <p14:creationId xmlns:p14="http://schemas.microsoft.com/office/powerpoint/2010/main" val="2973168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Классификация аллергических реакций</a:t>
            </a:r>
            <a:br>
              <a:rPr lang="en-US" dirty="0"/>
            </a:br>
            <a:br>
              <a:rPr lang="en-US" dirty="0"/>
            </a:br>
            <a:r>
              <a:rPr lang="fr-FR" altLang="ru-RU" dirty="0"/>
              <a:t>La classification des réactions</a:t>
            </a:r>
            <a:endParaRPr lang="ru-RU" dirty="0"/>
          </a:p>
        </p:txBody>
      </p:sp>
      <p:sp>
        <p:nvSpPr>
          <p:cNvPr id="3" name="Содержимое 2"/>
          <p:cNvSpPr>
            <a:spLocks noGrp="1"/>
          </p:cNvSpPr>
          <p:nvPr>
            <p:ph idx="1"/>
          </p:nvPr>
        </p:nvSpPr>
        <p:spPr>
          <a:xfrm>
            <a:off x="594360" y="2873828"/>
            <a:ext cx="7955280" cy="3389811"/>
          </a:xfrm>
        </p:spPr>
        <p:txBody>
          <a:bodyPr>
            <a:normAutofit/>
          </a:bodyPr>
          <a:lstStyle/>
          <a:p>
            <a:r>
              <a:rPr lang="ru-RU" sz="3200" dirty="0"/>
              <a:t>Реакции иммунных комплексов;</a:t>
            </a:r>
          </a:p>
          <a:p>
            <a:r>
              <a:rPr lang="ru-RU" sz="3200" dirty="0"/>
              <a:t>Гиперчувствительность замедленного типа.</a:t>
            </a:r>
          </a:p>
          <a:p>
            <a:endParaRPr lang="en-US" sz="3200" dirty="0"/>
          </a:p>
          <a:p>
            <a:pPr marL="457200" indent="-457200">
              <a:buFontTx/>
              <a:buChar char="•"/>
            </a:pPr>
            <a:r>
              <a:rPr lang="fr-FR" altLang="ru-RU" sz="3200" dirty="0"/>
              <a:t>Les réactions de complexes immuns</a:t>
            </a:r>
          </a:p>
          <a:p>
            <a:pPr marL="457200" indent="-457200">
              <a:buFontTx/>
              <a:buChar char="•"/>
            </a:pPr>
            <a:r>
              <a:rPr lang="fr-FR" altLang="ru-RU" sz="3200" dirty="0"/>
              <a:t>Hypersensibilité de type retardé</a:t>
            </a:r>
            <a:endParaRPr lang="ru-RU" altLang="ru-RU" sz="3200" dirty="0"/>
          </a:p>
          <a:p>
            <a:endParaRPr lang="ru-RU"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8343" y="413657"/>
            <a:ext cx="8447314" cy="1219200"/>
          </a:xfrm>
        </p:spPr>
        <p:txBody>
          <a:bodyPr>
            <a:normAutofit fontScale="90000"/>
          </a:bodyPr>
          <a:lstStyle/>
          <a:p>
            <a:r>
              <a:rPr lang="ru-RU" dirty="0"/>
              <a:t>Анафилактические реакции</a:t>
            </a:r>
            <a:r>
              <a:rPr lang="en-US" altLang="ru-RU" dirty="0"/>
              <a:t> </a:t>
            </a:r>
            <a:br>
              <a:rPr lang="en-US" altLang="ru-RU" dirty="0"/>
            </a:br>
            <a:br>
              <a:rPr lang="en-US" altLang="ru-RU" dirty="0"/>
            </a:br>
            <a:r>
              <a:rPr lang="en-US" altLang="ru-RU" dirty="0"/>
              <a:t>Les </a:t>
            </a:r>
            <a:r>
              <a:rPr lang="en-US" altLang="ru-RU" dirty="0" err="1"/>
              <a:t>réactions</a:t>
            </a:r>
            <a:r>
              <a:rPr lang="en-US" altLang="ru-RU" dirty="0"/>
              <a:t> </a:t>
            </a:r>
            <a:r>
              <a:rPr lang="en-US" altLang="ru-RU" dirty="0" err="1"/>
              <a:t>anaphylactiques</a:t>
            </a:r>
            <a:endParaRPr lang="ru-RU" dirty="0"/>
          </a:p>
        </p:txBody>
      </p:sp>
      <p:sp>
        <p:nvSpPr>
          <p:cNvPr id="3" name="Объект 2"/>
          <p:cNvSpPr>
            <a:spLocks noGrp="1"/>
          </p:cNvSpPr>
          <p:nvPr>
            <p:ph idx="1"/>
          </p:nvPr>
        </p:nvSpPr>
        <p:spPr/>
        <p:txBody>
          <a:bodyPr>
            <a:noAutofit/>
          </a:bodyPr>
          <a:lstStyle/>
          <a:p>
            <a:r>
              <a:rPr lang="ru-RU" sz="2800" dirty="0"/>
              <a:t>Связаны с продукцией иммуноглобулинов класса Е, </a:t>
            </a:r>
            <a:r>
              <a:rPr lang="ru-RU" sz="2800" dirty="0" err="1"/>
              <a:t>дегрануляцией</a:t>
            </a:r>
            <a:r>
              <a:rPr lang="ru-RU" sz="2800" dirty="0"/>
              <a:t> тучных клеток и выделением медиаторов (гистамин, серотонин, </a:t>
            </a:r>
            <a:r>
              <a:rPr lang="ru-RU" sz="2800" dirty="0" err="1"/>
              <a:t>лейкотриены</a:t>
            </a:r>
            <a:r>
              <a:rPr lang="ru-RU" sz="2800" dirty="0"/>
              <a:t>);</a:t>
            </a:r>
          </a:p>
          <a:p>
            <a:endParaRPr lang="en-US" sz="2800" dirty="0"/>
          </a:p>
          <a:p>
            <a:r>
              <a:rPr lang="fr-FR" altLang="ru-RU" sz="2800" dirty="0"/>
              <a:t>Liés  avec la production d'immunoglobulines E-classe, la dégranulation des mastocytes et la libération de médiateurs (histamine, sérotonine, leucotriènes)</a:t>
            </a:r>
          </a:p>
          <a:p>
            <a:endParaRPr lang="ru-RU" sz="2400" dirty="0"/>
          </a:p>
        </p:txBody>
      </p:sp>
    </p:spTree>
    <p:extLst>
      <p:ext uri="{BB962C8B-B14F-4D97-AF65-F5344CB8AC3E}">
        <p14:creationId xmlns:p14="http://schemas.microsoft.com/office/powerpoint/2010/main" val="526578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257" y="764373"/>
            <a:ext cx="8288383" cy="1293028"/>
          </a:xfrm>
        </p:spPr>
        <p:txBody>
          <a:bodyPr>
            <a:normAutofit fontScale="90000"/>
          </a:bodyPr>
          <a:lstStyle/>
          <a:p>
            <a:r>
              <a:rPr lang="ru-RU" dirty="0"/>
              <a:t>Анафилактические реакции</a:t>
            </a:r>
            <a:r>
              <a:rPr lang="en-US" altLang="ru-RU" dirty="0"/>
              <a:t> </a:t>
            </a:r>
            <a:br>
              <a:rPr lang="en-US" altLang="ru-RU" dirty="0"/>
            </a:br>
            <a:br>
              <a:rPr lang="en-US" altLang="ru-RU" dirty="0"/>
            </a:br>
            <a:r>
              <a:rPr lang="en-US" altLang="ru-RU" dirty="0"/>
              <a:t>Les </a:t>
            </a:r>
            <a:r>
              <a:rPr lang="en-US" altLang="ru-RU" dirty="0" err="1"/>
              <a:t>réactions</a:t>
            </a:r>
            <a:r>
              <a:rPr lang="en-US" altLang="ru-RU" dirty="0"/>
              <a:t> </a:t>
            </a:r>
            <a:r>
              <a:rPr lang="en-US" altLang="ru-RU" dirty="0" err="1"/>
              <a:t>anaphylactiques</a:t>
            </a:r>
            <a:endParaRPr lang="ru-RU" dirty="0"/>
          </a:p>
        </p:txBody>
      </p:sp>
      <p:sp>
        <p:nvSpPr>
          <p:cNvPr id="3" name="Содержимое 2"/>
          <p:cNvSpPr>
            <a:spLocks noGrp="1"/>
          </p:cNvSpPr>
          <p:nvPr>
            <p:ph idx="1"/>
          </p:nvPr>
        </p:nvSpPr>
        <p:spPr/>
        <p:txBody>
          <a:bodyPr>
            <a:normAutofit fontScale="92500" lnSpcReduction="20000"/>
          </a:bodyPr>
          <a:lstStyle/>
          <a:p>
            <a:endParaRPr lang="en-US" dirty="0"/>
          </a:p>
          <a:p>
            <a:r>
              <a:rPr lang="ru-RU" sz="2600" dirty="0"/>
              <a:t>Вызываются антибиотиками, сульфаниламидами, НПВС и др.;</a:t>
            </a:r>
          </a:p>
          <a:p>
            <a:r>
              <a:rPr lang="ru-RU" sz="2600" dirty="0"/>
              <a:t>Проявляются в виде анафилактического шока, отека </a:t>
            </a:r>
            <a:r>
              <a:rPr lang="ru-RU" sz="2600" dirty="0" err="1"/>
              <a:t>Квинке</a:t>
            </a:r>
            <a:r>
              <a:rPr lang="ru-RU" sz="2600" dirty="0"/>
              <a:t>, крапивницы, </a:t>
            </a:r>
            <a:r>
              <a:rPr lang="ru-RU" sz="2600" dirty="0" err="1"/>
              <a:t>бронхоспазма</a:t>
            </a:r>
            <a:r>
              <a:rPr lang="ru-RU" sz="2600" dirty="0"/>
              <a:t>, кожными сыпями, </a:t>
            </a:r>
            <a:r>
              <a:rPr lang="ru-RU" sz="2600" dirty="0" err="1"/>
              <a:t>конъюктивитом</a:t>
            </a:r>
            <a:r>
              <a:rPr lang="ru-RU" sz="2600" dirty="0"/>
              <a:t>.</a:t>
            </a:r>
          </a:p>
          <a:p>
            <a:endParaRPr lang="en-US" sz="2600" dirty="0"/>
          </a:p>
          <a:p>
            <a:pPr marL="285750" indent="-285750">
              <a:buFontTx/>
              <a:buChar char="•"/>
            </a:pPr>
            <a:r>
              <a:rPr lang="fr-FR" altLang="ru-RU" sz="2600" dirty="0"/>
              <a:t>Causés par les antibiotiques, les sulfamides et les autres AINS.</a:t>
            </a:r>
          </a:p>
          <a:p>
            <a:pPr marL="285750" indent="-285750">
              <a:buFontTx/>
              <a:buChar char="•"/>
            </a:pPr>
            <a:r>
              <a:rPr lang="fr-FR" altLang="ru-RU" sz="2600" dirty="0"/>
              <a:t>Manifestés sous la forme d'un choc anaphylactique, angioedème, urticaire, bronchospasme, des éruptions cutanées, conjonctivite</a:t>
            </a:r>
            <a:endParaRPr lang="ru-RU" altLang="ru-RU" sz="2600" dirty="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886" y="304801"/>
            <a:ext cx="8157754" cy="1045028"/>
          </a:xfrm>
        </p:spPr>
        <p:txBody>
          <a:bodyPr>
            <a:normAutofit fontScale="90000"/>
          </a:bodyPr>
          <a:lstStyle/>
          <a:p>
            <a:r>
              <a:rPr lang="ru-RU" sz="3200" dirty="0"/>
              <a:t>Цитотоксические реакции</a:t>
            </a:r>
            <a:r>
              <a:rPr lang="en-US" altLang="ru-RU" sz="3200" dirty="0">
                <a:solidFill>
                  <a:schemeClr val="bg1"/>
                </a:solidFill>
              </a:rPr>
              <a:t> </a:t>
            </a:r>
            <a:br>
              <a:rPr lang="en-US" altLang="ru-RU" sz="3200" dirty="0">
                <a:solidFill>
                  <a:schemeClr val="bg1"/>
                </a:solidFill>
              </a:rPr>
            </a:br>
            <a:br>
              <a:rPr lang="en-US" altLang="ru-RU" sz="3200" dirty="0">
                <a:solidFill>
                  <a:schemeClr val="bg1"/>
                </a:solidFill>
              </a:rPr>
            </a:br>
            <a:r>
              <a:rPr lang="en-US" altLang="ru-RU" sz="3200" dirty="0" err="1"/>
              <a:t>Réactions</a:t>
            </a:r>
            <a:r>
              <a:rPr lang="en-US" altLang="ru-RU" sz="3200" dirty="0"/>
              <a:t> </a:t>
            </a:r>
            <a:r>
              <a:rPr lang="en-US" altLang="ru-RU" sz="3200" dirty="0" err="1"/>
              <a:t>cytotoxiques</a:t>
            </a:r>
            <a:endParaRPr lang="ru-RU" sz="3200" dirty="0"/>
          </a:p>
        </p:txBody>
      </p:sp>
      <p:sp>
        <p:nvSpPr>
          <p:cNvPr id="5" name="Объект 4"/>
          <p:cNvSpPr>
            <a:spLocks noGrp="1"/>
          </p:cNvSpPr>
          <p:nvPr>
            <p:ph idx="1"/>
          </p:nvPr>
        </p:nvSpPr>
        <p:spPr>
          <a:xfrm>
            <a:off x="283030" y="1415143"/>
            <a:ext cx="4093028" cy="4848497"/>
          </a:xfrm>
        </p:spPr>
        <p:txBody>
          <a:bodyPr>
            <a:noAutofit/>
          </a:bodyPr>
          <a:lstStyle/>
          <a:p>
            <a:r>
              <a:rPr lang="ru-RU" sz="2600" dirty="0"/>
              <a:t>Связаны с активацией системы комплемента;</a:t>
            </a:r>
          </a:p>
          <a:p>
            <a:r>
              <a:rPr lang="ru-RU" sz="2600" dirty="0"/>
              <a:t>Вызываются сульфаниламидами, производными </a:t>
            </a:r>
            <a:r>
              <a:rPr lang="ru-RU" sz="2600" dirty="0" err="1"/>
              <a:t>пирозолона</a:t>
            </a:r>
            <a:r>
              <a:rPr lang="ru-RU" sz="2600" dirty="0"/>
              <a:t>, </a:t>
            </a:r>
            <a:r>
              <a:rPr lang="ru-RU" sz="2600" dirty="0" err="1"/>
              <a:t>фенотиазина</a:t>
            </a:r>
            <a:r>
              <a:rPr lang="ru-RU" sz="2600" dirty="0"/>
              <a:t>, барбитуратами;</a:t>
            </a:r>
          </a:p>
          <a:p>
            <a:r>
              <a:rPr lang="ru-RU" sz="2600" dirty="0"/>
              <a:t>Проявляются гемолитической анемией, </a:t>
            </a:r>
            <a:r>
              <a:rPr lang="ru-RU" sz="2600" dirty="0" err="1"/>
              <a:t>агранулоцитозом</a:t>
            </a:r>
            <a:r>
              <a:rPr lang="ru-RU" sz="2600" dirty="0"/>
              <a:t>, тромбоцитопенией.</a:t>
            </a:r>
          </a:p>
        </p:txBody>
      </p:sp>
      <p:sp>
        <p:nvSpPr>
          <p:cNvPr id="4" name="Прямоугольник 3"/>
          <p:cNvSpPr/>
          <p:nvPr/>
        </p:nvSpPr>
        <p:spPr>
          <a:xfrm>
            <a:off x="4354286" y="1567543"/>
            <a:ext cx="4463143" cy="5262979"/>
          </a:xfrm>
          <a:prstGeom prst="rect">
            <a:avLst/>
          </a:prstGeom>
        </p:spPr>
        <p:txBody>
          <a:bodyPr wrap="square">
            <a:spAutoFit/>
          </a:bodyPr>
          <a:lstStyle/>
          <a:p>
            <a:pPr marL="285750" indent="-285750">
              <a:buFontTx/>
              <a:buChar char="•"/>
            </a:pPr>
            <a:r>
              <a:rPr lang="fr-FR" altLang="ru-RU" sz="2800" dirty="0"/>
              <a:t>Liés à l'activation du système du complément</a:t>
            </a:r>
          </a:p>
          <a:p>
            <a:pPr marL="285750" indent="-285750">
              <a:buFontTx/>
              <a:buChar char="•"/>
            </a:pPr>
            <a:r>
              <a:rPr lang="fr-FR" altLang="ru-RU" sz="2800" dirty="0"/>
              <a:t>Causés de Sulfamides, les dérivés de pyrazolone, les phénothiazines, les barbituriques</a:t>
            </a:r>
          </a:p>
          <a:p>
            <a:pPr marL="285750" indent="-285750">
              <a:buFontTx/>
              <a:buChar char="•"/>
            </a:pPr>
            <a:r>
              <a:rPr lang="fr-FR" altLang="ru-RU" sz="2800" dirty="0"/>
              <a:t>Manifestés par anémie hémolytique, agranulocytose, thrombocytopénie</a:t>
            </a:r>
            <a:endParaRPr lang="ru-RU" altLang="ru-RU" sz="2800" dirty="0"/>
          </a:p>
        </p:txBody>
      </p:sp>
    </p:spTree>
    <p:extLst>
      <p:ext uri="{BB962C8B-B14F-4D97-AF65-F5344CB8AC3E}">
        <p14:creationId xmlns:p14="http://schemas.microsoft.com/office/powerpoint/2010/main" val="3293199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171700" y="348343"/>
            <a:ext cx="6377940" cy="1153886"/>
          </a:xfrm>
        </p:spPr>
        <p:txBody>
          <a:bodyPr/>
          <a:lstStyle/>
          <a:p>
            <a:r>
              <a:rPr lang="ru-RU" dirty="0"/>
              <a:t>Определение ВОЗ</a:t>
            </a:r>
          </a:p>
        </p:txBody>
      </p:sp>
      <p:pic>
        <p:nvPicPr>
          <p:cNvPr id="7" name="Объект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23494" y="1306286"/>
            <a:ext cx="4000500" cy="1850571"/>
          </a:xfrm>
          <a:prstGeom prst="rect">
            <a:avLst/>
          </a:prstGeom>
        </p:spPr>
      </p:pic>
      <p:sp>
        <p:nvSpPr>
          <p:cNvPr id="6" name="Объект 5"/>
          <p:cNvSpPr>
            <a:spLocks noGrp="1"/>
          </p:cNvSpPr>
          <p:nvPr>
            <p:ph sz="half" idx="2"/>
          </p:nvPr>
        </p:nvSpPr>
        <p:spPr>
          <a:xfrm>
            <a:off x="4642099" y="1328058"/>
            <a:ext cx="3907540" cy="2677886"/>
          </a:xfrm>
        </p:spPr>
        <p:txBody>
          <a:bodyPr/>
          <a:lstStyle/>
          <a:p>
            <a:r>
              <a:rPr lang="ru-RU" altLang="ru-RU" sz="1800" dirty="0"/>
              <a:t>Согласно определению ВОЗ, к нежелательным лекарственным реакциям относится “любая реакция на ЛС, вредная и нежелательная для организма, которая возникает при его использовании для лечения, диагностики и профилактики заболеваний”.</a:t>
            </a:r>
            <a:endParaRPr lang="ru-RU" dirty="0"/>
          </a:p>
        </p:txBody>
      </p:sp>
      <p:sp>
        <p:nvSpPr>
          <p:cNvPr id="5" name="Прямоугольник 4"/>
          <p:cNvSpPr/>
          <p:nvPr/>
        </p:nvSpPr>
        <p:spPr>
          <a:xfrm>
            <a:off x="609600" y="4027714"/>
            <a:ext cx="6248400" cy="2246769"/>
          </a:xfrm>
          <a:prstGeom prst="rect">
            <a:avLst/>
          </a:prstGeom>
        </p:spPr>
        <p:txBody>
          <a:bodyPr wrap="square">
            <a:spAutoFit/>
          </a:bodyPr>
          <a:lstStyle/>
          <a:p>
            <a:r>
              <a:rPr lang="fr-FR" altLang="ru-RU" sz="2000" b="1" dirty="0"/>
              <a:t>Selon l'Organisation mondiale de la santé les réactions indésirables aux médicaments comprennent  « toute réaction aux médicaments dangereuse et Indésirable pour l’organisme, qui se produit quand ils sont utilisés pour le traitement des maladies du diagnostic et de la prévention"</a:t>
            </a:r>
            <a:endParaRPr lang="ru-RU" sz="2000" dirty="0"/>
          </a:p>
        </p:txBody>
      </p:sp>
    </p:spTree>
    <p:extLst>
      <p:ext uri="{BB962C8B-B14F-4D97-AF65-F5344CB8AC3E}">
        <p14:creationId xmlns:p14="http://schemas.microsoft.com/office/powerpoint/2010/main" val="572623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571" y="304801"/>
            <a:ext cx="8512629" cy="1001486"/>
          </a:xfrm>
        </p:spPr>
        <p:txBody>
          <a:bodyPr>
            <a:normAutofit fontScale="90000"/>
          </a:bodyPr>
          <a:lstStyle/>
          <a:p>
            <a:r>
              <a:rPr lang="ru-RU" sz="3200" dirty="0"/>
              <a:t>Реакции иммунных комплексов</a:t>
            </a:r>
            <a:br>
              <a:rPr lang="en-US" sz="3200" dirty="0"/>
            </a:br>
            <a:br>
              <a:rPr lang="en-US" sz="3200" dirty="0"/>
            </a:br>
            <a:r>
              <a:rPr lang="fr-FR" altLang="ru-RU" sz="3200" dirty="0">
                <a:solidFill>
                  <a:schemeClr val="bg1"/>
                </a:solidFill>
              </a:rPr>
              <a:t> </a:t>
            </a:r>
            <a:r>
              <a:rPr lang="fr-FR" altLang="ru-RU" sz="3200" dirty="0"/>
              <a:t>Réactions de complexes immuns</a:t>
            </a:r>
            <a:endParaRPr lang="ru-RU" sz="3200" dirty="0"/>
          </a:p>
        </p:txBody>
      </p:sp>
      <p:sp>
        <p:nvSpPr>
          <p:cNvPr id="5" name="Объект 4"/>
          <p:cNvSpPr>
            <a:spLocks noGrp="1"/>
          </p:cNvSpPr>
          <p:nvPr>
            <p:ph idx="1"/>
          </p:nvPr>
        </p:nvSpPr>
        <p:spPr>
          <a:xfrm>
            <a:off x="283030" y="1589314"/>
            <a:ext cx="3940628" cy="4963886"/>
          </a:xfrm>
        </p:spPr>
        <p:txBody>
          <a:bodyPr>
            <a:noAutofit/>
          </a:bodyPr>
          <a:lstStyle/>
          <a:p>
            <a:r>
              <a:rPr lang="ru-RU" dirty="0"/>
              <a:t>Обусловлены образованием иммуноглобулинов класса G и иммунных комплексов;</a:t>
            </a:r>
          </a:p>
          <a:p>
            <a:r>
              <a:rPr lang="ru-RU" dirty="0"/>
              <a:t>Сопровождаются поражением различных тканей (артриты, нефрит, </a:t>
            </a:r>
            <a:r>
              <a:rPr lang="ru-RU" dirty="0" err="1"/>
              <a:t>васкулит</a:t>
            </a:r>
            <a:r>
              <a:rPr lang="ru-RU" dirty="0"/>
              <a:t>, миокардит, гепатит);</a:t>
            </a:r>
          </a:p>
          <a:p>
            <a:r>
              <a:rPr lang="ru-RU" dirty="0"/>
              <a:t>Проявляется </a:t>
            </a:r>
            <a:r>
              <a:rPr lang="ru-RU" dirty="0" err="1"/>
              <a:t>волчаночноподобным</a:t>
            </a:r>
            <a:r>
              <a:rPr lang="ru-RU" dirty="0"/>
              <a:t> синдромом при применении </a:t>
            </a:r>
            <a:r>
              <a:rPr lang="ru-RU" dirty="0" err="1"/>
              <a:t>новокаинамида</a:t>
            </a:r>
            <a:r>
              <a:rPr lang="ru-RU" dirty="0"/>
              <a:t> и др.</a:t>
            </a:r>
          </a:p>
        </p:txBody>
      </p:sp>
      <p:sp>
        <p:nvSpPr>
          <p:cNvPr id="4" name="Прямоугольник 3"/>
          <p:cNvSpPr/>
          <p:nvPr/>
        </p:nvSpPr>
        <p:spPr>
          <a:xfrm>
            <a:off x="4550228" y="1523999"/>
            <a:ext cx="4267201" cy="5170646"/>
          </a:xfrm>
          <a:prstGeom prst="rect">
            <a:avLst/>
          </a:prstGeom>
        </p:spPr>
        <p:txBody>
          <a:bodyPr wrap="square">
            <a:spAutoFit/>
          </a:bodyPr>
          <a:lstStyle/>
          <a:p>
            <a:pPr marL="342900" indent="-342900">
              <a:buFontTx/>
              <a:buChar char="•"/>
            </a:pPr>
            <a:r>
              <a:rPr lang="fr-FR" altLang="ru-RU" sz="2200" dirty="0"/>
              <a:t>En raison de la formation de la classe de l'immunoglobuline G et de complexes immuns</a:t>
            </a:r>
          </a:p>
          <a:p>
            <a:pPr marL="342900" indent="-342900"/>
            <a:endParaRPr lang="fr-FR" altLang="ru-RU" sz="2200" dirty="0"/>
          </a:p>
          <a:p>
            <a:pPr marL="342900" indent="-342900">
              <a:buFontTx/>
              <a:buChar char="•"/>
            </a:pPr>
            <a:r>
              <a:rPr lang="fr-FR" altLang="ru-RU" sz="2200" dirty="0"/>
              <a:t>Accompagnés par la défaite de différents tissus (arthrite, la néphrite, la vasculite, la myocardite, l'hépatite)</a:t>
            </a:r>
          </a:p>
          <a:p>
            <a:pPr marL="342900" indent="-342900"/>
            <a:endParaRPr lang="fr-FR" altLang="ru-RU" sz="2200" dirty="0"/>
          </a:p>
          <a:p>
            <a:pPr marL="342900" indent="-342900">
              <a:buFontTx/>
              <a:buChar char="•"/>
            </a:pPr>
            <a:r>
              <a:rPr lang="fr-FR" altLang="ru-RU" sz="2200" dirty="0"/>
              <a:t>Le syndrome du lupus se manifeste dans l'application de procaïnamide et d'autres.</a:t>
            </a:r>
            <a:endParaRPr lang="ru-RU" altLang="ru-RU" sz="2200" dirty="0"/>
          </a:p>
        </p:txBody>
      </p:sp>
    </p:spTree>
    <p:extLst>
      <p:ext uri="{BB962C8B-B14F-4D97-AF65-F5344CB8AC3E}">
        <p14:creationId xmlns:p14="http://schemas.microsoft.com/office/powerpoint/2010/main" val="35258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61257" y="348343"/>
            <a:ext cx="8621486" cy="1709058"/>
          </a:xfrm>
        </p:spPr>
        <p:txBody>
          <a:bodyPr>
            <a:noAutofit/>
          </a:bodyPr>
          <a:lstStyle/>
          <a:p>
            <a:r>
              <a:rPr lang="ru-RU" sz="2800" dirty="0"/>
              <a:t>Токсико-аллергические (гиперчувствительность замедленного типа)</a:t>
            </a:r>
            <a:br>
              <a:rPr lang="en-US" sz="2800" dirty="0"/>
            </a:br>
            <a:br>
              <a:rPr lang="en-US" sz="2800" dirty="0"/>
            </a:br>
            <a:r>
              <a:rPr lang="en-US" altLang="ru-RU" sz="2800" dirty="0">
                <a:solidFill>
                  <a:schemeClr val="bg1"/>
                </a:solidFill>
              </a:rPr>
              <a:t> </a:t>
            </a:r>
            <a:r>
              <a:rPr lang="en-US" altLang="ru-RU" sz="2800" dirty="0"/>
              <a:t>Toxic-</a:t>
            </a:r>
            <a:r>
              <a:rPr lang="en-US" altLang="ru-RU" sz="2800" dirty="0" err="1"/>
              <a:t>allergique</a:t>
            </a:r>
            <a:r>
              <a:rPr lang="en-US" altLang="ru-RU" sz="2800" dirty="0"/>
              <a:t> (</a:t>
            </a:r>
            <a:r>
              <a:rPr lang="en-US" altLang="ru-RU" sz="2800" dirty="0" err="1"/>
              <a:t>hypersensibilité</a:t>
            </a:r>
            <a:r>
              <a:rPr lang="en-US" altLang="ru-RU" sz="2800" dirty="0"/>
              <a:t> </a:t>
            </a:r>
            <a:r>
              <a:rPr lang="en-US" altLang="ru-RU" sz="2800" dirty="0" err="1"/>
              <a:t>retardée</a:t>
            </a:r>
            <a:r>
              <a:rPr lang="en-US" altLang="ru-RU" sz="2800" dirty="0"/>
              <a:t>)</a:t>
            </a:r>
            <a:endParaRPr lang="ru-RU" sz="2800" dirty="0"/>
          </a:p>
        </p:txBody>
      </p:sp>
      <p:graphicFrame>
        <p:nvGraphicFramePr>
          <p:cNvPr id="7" name="Объект 6"/>
          <p:cNvGraphicFramePr>
            <a:graphicFrameLocks noGrp="1"/>
          </p:cNvGraphicFramePr>
          <p:nvPr>
            <p:ph idx="1"/>
            <p:extLst>
              <p:ext uri="{D42A27DB-BD31-4B8C-83A1-F6EECF244321}">
                <p14:modId xmlns:p14="http://schemas.microsoft.com/office/powerpoint/2010/main" val="3397138361"/>
              </p:ext>
            </p:extLst>
          </p:nvPr>
        </p:nvGraphicFramePr>
        <p:xfrm>
          <a:off x="593725" y="2193925"/>
          <a:ext cx="7956550" cy="407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5114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1700" y="326571"/>
            <a:ext cx="6377940" cy="1197429"/>
          </a:xfrm>
        </p:spPr>
        <p:txBody>
          <a:bodyPr>
            <a:normAutofit fontScale="90000"/>
          </a:bodyPr>
          <a:lstStyle/>
          <a:p>
            <a:r>
              <a:rPr lang="ru-RU" sz="3600" dirty="0"/>
              <a:t>Синдром </a:t>
            </a:r>
            <a:r>
              <a:rPr lang="ru-RU" sz="3600" dirty="0" err="1"/>
              <a:t>ЛайелЛа</a:t>
            </a:r>
            <a:br>
              <a:rPr lang="en-US" sz="3600" dirty="0"/>
            </a:br>
            <a:br>
              <a:rPr lang="en-US" sz="3600" dirty="0"/>
            </a:br>
            <a:r>
              <a:rPr lang="en-US" altLang="ru-RU" sz="3600" dirty="0">
                <a:solidFill>
                  <a:schemeClr val="bg1"/>
                </a:solidFill>
              </a:rPr>
              <a:t> </a:t>
            </a:r>
            <a:r>
              <a:rPr lang="en-US" altLang="ru-RU" sz="3600" dirty="0"/>
              <a:t>Syndrome de Lyell</a:t>
            </a:r>
            <a:endParaRPr lang="ru-RU" sz="3600" dirty="0"/>
          </a:p>
        </p:txBody>
      </p:sp>
      <p:sp>
        <p:nvSpPr>
          <p:cNvPr id="5" name="Объект 4"/>
          <p:cNvSpPr>
            <a:spLocks noGrp="1"/>
          </p:cNvSpPr>
          <p:nvPr>
            <p:ph idx="1"/>
          </p:nvPr>
        </p:nvSpPr>
        <p:spPr>
          <a:xfrm>
            <a:off x="283029" y="1611086"/>
            <a:ext cx="4049485" cy="4652554"/>
          </a:xfrm>
        </p:spPr>
        <p:txBody>
          <a:bodyPr>
            <a:noAutofit/>
          </a:bodyPr>
          <a:lstStyle/>
          <a:p>
            <a:r>
              <a:rPr lang="ru-RU" sz="2400" dirty="0"/>
              <a:t>Синдром ошпаренной кожи «может возникнуть на фоне приёма ЛС, таких как хлорпротиксен, и проявляется скарлатинозной эритемой, образованием булл и отторжением поражённых участков кожи. В тяжёлых случаях человек может потерять до 80 % кожных покровов.</a:t>
            </a:r>
          </a:p>
        </p:txBody>
      </p:sp>
      <p:sp>
        <p:nvSpPr>
          <p:cNvPr id="4" name="Прямоугольник 3"/>
          <p:cNvSpPr/>
          <p:nvPr/>
        </p:nvSpPr>
        <p:spPr>
          <a:xfrm>
            <a:off x="4506686" y="2198914"/>
            <a:ext cx="4376057" cy="4524315"/>
          </a:xfrm>
          <a:prstGeom prst="rect">
            <a:avLst/>
          </a:prstGeom>
        </p:spPr>
        <p:txBody>
          <a:bodyPr wrap="square">
            <a:spAutoFit/>
          </a:bodyPr>
          <a:lstStyle/>
          <a:p>
            <a:pPr algn="just"/>
            <a:r>
              <a:rPr lang="en-US" altLang="ru-RU" sz="2400" dirty="0">
                <a:cs typeface="Times New Roman" pitchFamily="18" charset="0"/>
              </a:rPr>
              <a:t>Syndrome de la </a:t>
            </a:r>
            <a:r>
              <a:rPr lang="en-US" altLang="ru-RU" sz="2400" dirty="0" err="1">
                <a:cs typeface="Times New Roman" pitchFamily="18" charset="0"/>
              </a:rPr>
              <a:t>peau</a:t>
            </a:r>
            <a:r>
              <a:rPr lang="en-US" altLang="ru-RU" sz="2400" dirty="0">
                <a:cs typeface="Times New Roman" pitchFamily="18" charset="0"/>
              </a:rPr>
              <a:t> </a:t>
            </a:r>
            <a:r>
              <a:rPr lang="en-US" altLang="ru-RU" sz="2400" dirty="0" err="1">
                <a:cs typeface="Times New Roman" pitchFamily="18" charset="0"/>
              </a:rPr>
              <a:t>ébouillantée</a:t>
            </a:r>
            <a:r>
              <a:rPr lang="en-US" altLang="ru-RU" sz="2400" dirty="0">
                <a:cs typeface="Times New Roman" pitchFamily="18" charset="0"/>
              </a:rPr>
              <a:t> »</a:t>
            </a:r>
            <a:r>
              <a:rPr lang="en-US" altLang="ru-RU" sz="2400" dirty="0" err="1">
                <a:cs typeface="Times New Roman" pitchFamily="18" charset="0"/>
              </a:rPr>
              <a:t>peut</a:t>
            </a:r>
            <a:r>
              <a:rPr lang="en-US" altLang="ru-RU" sz="2400" dirty="0">
                <a:cs typeface="Times New Roman" pitchFamily="18" charset="0"/>
              </a:rPr>
              <a:t> se </a:t>
            </a:r>
            <a:r>
              <a:rPr lang="en-US" altLang="ru-RU" sz="2400" dirty="0" err="1">
                <a:cs typeface="Times New Roman" pitchFamily="18" charset="0"/>
              </a:rPr>
              <a:t>produire</a:t>
            </a:r>
            <a:r>
              <a:rPr lang="en-US" altLang="ru-RU" sz="2400" dirty="0">
                <a:cs typeface="Times New Roman" pitchFamily="18" charset="0"/>
              </a:rPr>
              <a:t> chez les patients </a:t>
            </a:r>
            <a:r>
              <a:rPr lang="en-US" altLang="ru-RU" sz="2400" dirty="0" err="1">
                <a:cs typeface="Times New Roman" pitchFamily="18" charset="0"/>
              </a:rPr>
              <a:t>recevant</a:t>
            </a:r>
            <a:r>
              <a:rPr lang="en-US" altLang="ru-RU" sz="2400" dirty="0">
                <a:cs typeface="Times New Roman" pitchFamily="18" charset="0"/>
              </a:rPr>
              <a:t> des </a:t>
            </a:r>
            <a:r>
              <a:rPr lang="en-US" altLang="ru-RU" sz="2400" dirty="0" err="1">
                <a:cs typeface="Times New Roman" pitchFamily="18" charset="0"/>
              </a:rPr>
              <a:t>médicaments</a:t>
            </a:r>
            <a:r>
              <a:rPr lang="en-US" altLang="ru-RU" sz="2400" dirty="0">
                <a:cs typeface="Times New Roman" pitchFamily="18" charset="0"/>
              </a:rPr>
              <a:t> </a:t>
            </a:r>
            <a:r>
              <a:rPr lang="en-US" altLang="ru-RU" sz="2400" dirty="0" err="1">
                <a:cs typeface="Times New Roman" pitchFamily="18" charset="0"/>
              </a:rPr>
              <a:t>tels</a:t>
            </a:r>
            <a:r>
              <a:rPr lang="en-US" altLang="ru-RU" sz="2400" dirty="0">
                <a:cs typeface="Times New Roman" pitchFamily="18" charset="0"/>
              </a:rPr>
              <a:t> </a:t>
            </a:r>
            <a:r>
              <a:rPr lang="en-US" altLang="ru-RU" sz="2400" dirty="0" err="1">
                <a:cs typeface="Times New Roman" pitchFamily="18" charset="0"/>
              </a:rPr>
              <a:t>que</a:t>
            </a:r>
            <a:r>
              <a:rPr lang="en-US" altLang="ru-RU" sz="2400" dirty="0">
                <a:cs typeface="Times New Roman" pitchFamily="18" charset="0"/>
              </a:rPr>
              <a:t> </a:t>
            </a:r>
            <a:r>
              <a:rPr lang="en-US" altLang="ru-RU" sz="2400" dirty="0" err="1">
                <a:cs typeface="Times New Roman" pitchFamily="18" charset="0"/>
              </a:rPr>
              <a:t>Chlorprothixenum</a:t>
            </a:r>
            <a:r>
              <a:rPr lang="en-US" altLang="ru-RU" sz="2400" dirty="0">
                <a:cs typeface="Times New Roman" pitchFamily="18" charset="0"/>
              </a:rPr>
              <a:t> et se </a:t>
            </a:r>
            <a:r>
              <a:rPr lang="en-US" altLang="ru-RU" sz="2400" dirty="0" err="1">
                <a:cs typeface="Times New Roman" pitchFamily="18" charset="0"/>
              </a:rPr>
              <a:t>manifeste</a:t>
            </a:r>
            <a:r>
              <a:rPr lang="en-US" altLang="ru-RU" sz="2400" dirty="0">
                <a:cs typeface="Times New Roman" pitchFamily="18" charset="0"/>
              </a:rPr>
              <a:t> </a:t>
            </a:r>
            <a:r>
              <a:rPr lang="en-US" altLang="ru-RU" sz="2400" dirty="0" err="1">
                <a:cs typeface="Times New Roman" pitchFamily="18" charset="0"/>
              </a:rPr>
              <a:t>d’érythème</a:t>
            </a:r>
            <a:r>
              <a:rPr lang="en-US" altLang="ru-RU" sz="2400" dirty="0">
                <a:cs typeface="Times New Roman" pitchFamily="18" charset="0"/>
              </a:rPr>
              <a:t> </a:t>
            </a:r>
            <a:r>
              <a:rPr lang="en-US" altLang="ru-RU" sz="2400" dirty="0" err="1">
                <a:cs typeface="Times New Roman" pitchFamily="18" charset="0"/>
              </a:rPr>
              <a:t>écarlate</a:t>
            </a:r>
            <a:r>
              <a:rPr lang="en-US" altLang="ru-RU" sz="2400" dirty="0">
                <a:cs typeface="Times New Roman" pitchFamily="18" charset="0"/>
              </a:rPr>
              <a:t>, la formation de </a:t>
            </a:r>
            <a:r>
              <a:rPr lang="en-US" altLang="ru-RU" sz="2400" dirty="0" err="1">
                <a:cs typeface="Times New Roman" pitchFamily="18" charset="0"/>
              </a:rPr>
              <a:t>bulles</a:t>
            </a:r>
            <a:r>
              <a:rPr lang="en-US" altLang="ru-RU" sz="2400" dirty="0">
                <a:cs typeface="Times New Roman" pitchFamily="18" charset="0"/>
              </a:rPr>
              <a:t> et de </a:t>
            </a:r>
            <a:r>
              <a:rPr lang="en-US" altLang="ru-RU" sz="2400" dirty="0" err="1">
                <a:cs typeface="Times New Roman" pitchFamily="18" charset="0"/>
              </a:rPr>
              <a:t>rejet</a:t>
            </a:r>
            <a:r>
              <a:rPr lang="en-US" altLang="ru-RU" sz="2400" dirty="0">
                <a:cs typeface="Times New Roman" pitchFamily="18" charset="0"/>
              </a:rPr>
              <a:t> des zones </a:t>
            </a:r>
            <a:r>
              <a:rPr lang="en-US" altLang="ru-RU" sz="2400" dirty="0" err="1">
                <a:cs typeface="Times New Roman" pitchFamily="18" charset="0"/>
              </a:rPr>
              <a:t>touchées</a:t>
            </a:r>
            <a:r>
              <a:rPr lang="en-US" altLang="ru-RU" sz="2400" dirty="0">
                <a:cs typeface="Times New Roman" pitchFamily="18" charset="0"/>
              </a:rPr>
              <a:t> de la </a:t>
            </a:r>
            <a:r>
              <a:rPr lang="en-US" altLang="ru-RU" sz="2400" dirty="0" err="1">
                <a:cs typeface="Times New Roman" pitchFamily="18" charset="0"/>
              </a:rPr>
              <a:t>peau</a:t>
            </a:r>
            <a:r>
              <a:rPr lang="en-US" altLang="ru-RU" sz="2400" dirty="0">
                <a:cs typeface="Times New Roman" pitchFamily="18" charset="0"/>
              </a:rPr>
              <a:t>. </a:t>
            </a:r>
            <a:r>
              <a:rPr lang="en-US" altLang="ru-RU" sz="2400" dirty="0" err="1">
                <a:cs typeface="Times New Roman" pitchFamily="18" charset="0"/>
              </a:rPr>
              <a:t>Dans</a:t>
            </a:r>
            <a:r>
              <a:rPr lang="en-US" altLang="ru-RU" sz="2400" dirty="0">
                <a:cs typeface="Times New Roman" pitchFamily="18" charset="0"/>
              </a:rPr>
              <a:t> les </a:t>
            </a:r>
            <a:r>
              <a:rPr lang="en-US" altLang="ru-RU" sz="2400" dirty="0" err="1">
                <a:cs typeface="Times New Roman" pitchFamily="18" charset="0"/>
              </a:rPr>
              <a:t>cas</a:t>
            </a:r>
            <a:r>
              <a:rPr lang="en-US" altLang="ru-RU" sz="2400" dirty="0">
                <a:cs typeface="Times New Roman" pitchFamily="18" charset="0"/>
              </a:rPr>
              <a:t> graves, </a:t>
            </a:r>
            <a:r>
              <a:rPr lang="en-US" altLang="ru-RU" sz="2400" dirty="0" err="1">
                <a:cs typeface="Times New Roman" pitchFamily="18" charset="0"/>
              </a:rPr>
              <a:t>une</a:t>
            </a:r>
            <a:r>
              <a:rPr lang="en-US" altLang="ru-RU" sz="2400" dirty="0">
                <a:cs typeface="Times New Roman" pitchFamily="18" charset="0"/>
              </a:rPr>
              <a:t> </a:t>
            </a:r>
            <a:r>
              <a:rPr lang="en-US" altLang="ru-RU" sz="2400" dirty="0" err="1">
                <a:cs typeface="Times New Roman" pitchFamily="18" charset="0"/>
              </a:rPr>
              <a:t>personne</a:t>
            </a:r>
            <a:r>
              <a:rPr lang="en-US" altLang="ru-RU" sz="2400" dirty="0">
                <a:cs typeface="Times New Roman" pitchFamily="18" charset="0"/>
              </a:rPr>
              <a:t> </a:t>
            </a:r>
            <a:r>
              <a:rPr lang="en-US" altLang="ru-RU" sz="2400" dirty="0" err="1">
                <a:cs typeface="Times New Roman" pitchFamily="18" charset="0"/>
              </a:rPr>
              <a:t>peut</a:t>
            </a:r>
            <a:r>
              <a:rPr lang="en-US" altLang="ru-RU" sz="2400" dirty="0">
                <a:cs typeface="Times New Roman" pitchFamily="18" charset="0"/>
              </a:rPr>
              <a:t> </a:t>
            </a:r>
            <a:r>
              <a:rPr lang="en-US" altLang="ru-RU" sz="2400" dirty="0" err="1">
                <a:cs typeface="Times New Roman" pitchFamily="18" charset="0"/>
              </a:rPr>
              <a:t>perdre</a:t>
            </a:r>
            <a:r>
              <a:rPr lang="en-US" altLang="ru-RU" sz="2400" dirty="0">
                <a:cs typeface="Times New Roman" pitchFamily="18" charset="0"/>
              </a:rPr>
              <a:t> </a:t>
            </a:r>
            <a:r>
              <a:rPr lang="en-US" altLang="ru-RU" sz="2400" dirty="0" err="1">
                <a:cs typeface="Times New Roman" pitchFamily="18" charset="0"/>
              </a:rPr>
              <a:t>jusqu'à</a:t>
            </a:r>
            <a:r>
              <a:rPr lang="en-US" altLang="ru-RU" sz="2400" dirty="0">
                <a:cs typeface="Times New Roman" pitchFamily="18" charset="0"/>
              </a:rPr>
              <a:t> 80% de la </a:t>
            </a:r>
            <a:r>
              <a:rPr lang="en-US" altLang="ru-RU" sz="2400" dirty="0" err="1">
                <a:cs typeface="Times New Roman" pitchFamily="18" charset="0"/>
              </a:rPr>
              <a:t>peau</a:t>
            </a:r>
            <a:r>
              <a:rPr lang="en-US" altLang="ru-RU" sz="2400" dirty="0">
                <a:cs typeface="Times New Roman" pitchFamily="18" charset="0"/>
              </a:rPr>
              <a:t>.</a:t>
            </a:r>
            <a:endParaRPr lang="ru-RU" altLang="ru-RU" sz="2400" dirty="0"/>
          </a:p>
        </p:txBody>
      </p:sp>
    </p:spTree>
    <p:extLst>
      <p:ext uri="{BB962C8B-B14F-4D97-AF65-F5344CB8AC3E}">
        <p14:creationId xmlns:p14="http://schemas.microsoft.com/office/powerpoint/2010/main" val="3008212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8343" y="764373"/>
            <a:ext cx="8512628" cy="1293028"/>
          </a:xfrm>
        </p:spPr>
        <p:txBody>
          <a:bodyPr>
            <a:noAutofit/>
          </a:bodyPr>
          <a:lstStyle/>
          <a:p>
            <a:r>
              <a:rPr lang="ru-RU" sz="2800" dirty="0"/>
              <a:t>Как предотвратить НЛР типа В</a:t>
            </a:r>
            <a:br>
              <a:rPr lang="ru-RU" sz="2800" dirty="0"/>
            </a:br>
            <a:r>
              <a:rPr lang="fr-FR" altLang="ru-RU" sz="2800" dirty="0"/>
              <a:t>Comment prévenir les effets indésirables de type B</a:t>
            </a:r>
            <a:br>
              <a:rPr lang="ru-RU" altLang="ru-RU" sz="2800" dirty="0"/>
            </a:br>
            <a:endParaRPr lang="ru-RU" sz="2800" dirty="0"/>
          </a:p>
        </p:txBody>
      </p:sp>
      <p:sp>
        <p:nvSpPr>
          <p:cNvPr id="5" name="Объект 4"/>
          <p:cNvSpPr>
            <a:spLocks noGrp="1"/>
          </p:cNvSpPr>
          <p:nvPr>
            <p:ph idx="1"/>
          </p:nvPr>
        </p:nvSpPr>
        <p:spPr>
          <a:xfrm>
            <a:off x="283030" y="1763486"/>
            <a:ext cx="4158342" cy="4500154"/>
          </a:xfrm>
        </p:spPr>
        <p:txBody>
          <a:bodyPr>
            <a:noAutofit/>
          </a:bodyPr>
          <a:lstStyle/>
          <a:p>
            <a:r>
              <a:rPr lang="ru-RU" sz="2800" dirty="0"/>
              <a:t>Тщательный сбор фармакологического анамнеза в том числе и аллергологический, учитывая перекрестную аллергию;</a:t>
            </a:r>
          </a:p>
          <a:p>
            <a:r>
              <a:rPr lang="ru-RU" sz="2800" dirty="0"/>
              <a:t>Изучить наследственные факторы в том числе и этнические.</a:t>
            </a:r>
          </a:p>
        </p:txBody>
      </p:sp>
      <p:sp>
        <p:nvSpPr>
          <p:cNvPr id="4" name="Прямоугольник 3"/>
          <p:cNvSpPr/>
          <p:nvPr/>
        </p:nvSpPr>
        <p:spPr>
          <a:xfrm>
            <a:off x="4005943" y="1937657"/>
            <a:ext cx="4855027" cy="4056495"/>
          </a:xfrm>
          <a:prstGeom prst="rect">
            <a:avLst/>
          </a:prstGeom>
        </p:spPr>
        <p:txBody>
          <a:bodyPr wrap="square">
            <a:spAutoFit/>
          </a:bodyPr>
          <a:lstStyle/>
          <a:p>
            <a:pPr marL="609600" indent="457200">
              <a:spcBef>
                <a:spcPct val="20000"/>
              </a:spcBef>
              <a:buFont typeface="Arial" pitchFamily="34" charset="0"/>
              <a:buChar char="•"/>
            </a:pPr>
            <a:r>
              <a:rPr lang="fr-FR" altLang="ru-RU" sz="2800" dirty="0"/>
              <a:t>Une histoire soigneuse pharmacologique, y compris allergique et compte tenu de l’allergie croisée</a:t>
            </a:r>
          </a:p>
          <a:p>
            <a:pPr marL="609600" indent="457200">
              <a:spcBef>
                <a:spcPct val="20000"/>
              </a:spcBef>
              <a:buFont typeface="Arial" pitchFamily="34" charset="0"/>
              <a:buChar char="•"/>
            </a:pPr>
            <a:r>
              <a:rPr lang="fr-FR" altLang="ru-RU" sz="2800" dirty="0"/>
              <a:t>étudier les facteurs génétiques, y compris  ethniques</a:t>
            </a:r>
            <a:endParaRPr lang="ru-RU" altLang="ru-RU" sz="2800" dirty="0"/>
          </a:p>
        </p:txBody>
      </p:sp>
    </p:spTree>
    <p:extLst>
      <p:ext uri="{BB962C8B-B14F-4D97-AF65-F5344CB8AC3E}">
        <p14:creationId xmlns:p14="http://schemas.microsoft.com/office/powerpoint/2010/main" val="4079375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1700" y="283029"/>
            <a:ext cx="6377940" cy="1001485"/>
          </a:xfrm>
        </p:spPr>
        <p:txBody>
          <a:bodyPr>
            <a:normAutofit fontScale="90000"/>
          </a:bodyPr>
          <a:lstStyle/>
          <a:p>
            <a:r>
              <a:rPr lang="ru-RU" dirty="0"/>
              <a:t>Тип С</a:t>
            </a:r>
            <a:br>
              <a:rPr lang="en-US" dirty="0"/>
            </a:br>
            <a:r>
              <a:rPr lang="en-US" dirty="0"/>
              <a:t>Type c</a:t>
            </a:r>
            <a:endParaRPr lang="ru-RU" dirty="0"/>
          </a:p>
        </p:txBody>
      </p:sp>
      <p:sp>
        <p:nvSpPr>
          <p:cNvPr id="3" name="Объект 2"/>
          <p:cNvSpPr>
            <a:spLocks noGrp="1"/>
          </p:cNvSpPr>
          <p:nvPr>
            <p:ph idx="1"/>
          </p:nvPr>
        </p:nvSpPr>
        <p:spPr>
          <a:xfrm>
            <a:off x="261258" y="1262743"/>
            <a:ext cx="4180114" cy="5000897"/>
          </a:xfrm>
        </p:spPr>
        <p:txBody>
          <a:bodyPr>
            <a:noAutofit/>
          </a:bodyPr>
          <a:lstStyle/>
          <a:p>
            <a:r>
              <a:rPr lang="ru-RU" dirty="0"/>
              <a:t>«Химические» эффекты при длительном воздействии (</a:t>
            </a:r>
            <a:r>
              <a:rPr lang="ru-RU" dirty="0" err="1"/>
              <a:t>бензодиазепиновая</a:t>
            </a:r>
            <a:r>
              <a:rPr lang="ru-RU" dirty="0"/>
              <a:t> зависимость или нефропатия при приеме </a:t>
            </a:r>
            <a:r>
              <a:rPr lang="ru-RU" dirty="0" err="1"/>
              <a:t>метамизола</a:t>
            </a:r>
            <a:r>
              <a:rPr lang="ru-RU" dirty="0"/>
              <a:t> натрия, вторичная надпочечниковая недостаточность при применении системных </a:t>
            </a:r>
            <a:r>
              <a:rPr lang="ru-RU" dirty="0" err="1"/>
              <a:t>глюкокортикоидов</a:t>
            </a:r>
            <a:r>
              <a:rPr lang="ru-RU" dirty="0"/>
              <a:t>, проявления хронической токсичности при приеме </a:t>
            </a:r>
            <a:r>
              <a:rPr lang="ru-RU" dirty="0" err="1"/>
              <a:t>хлорохина</a:t>
            </a:r>
            <a:r>
              <a:rPr lang="ru-RU" dirty="0"/>
              <a:t>: </a:t>
            </a:r>
            <a:r>
              <a:rPr lang="ru-RU" dirty="0" err="1"/>
              <a:t>ретино</a:t>
            </a:r>
            <a:r>
              <a:rPr lang="ru-RU" dirty="0"/>
              <a:t>- и </a:t>
            </a:r>
            <a:r>
              <a:rPr lang="ru-RU" dirty="0" err="1"/>
              <a:t>кератопатии</a:t>
            </a:r>
            <a:r>
              <a:rPr lang="ru-RU" dirty="0"/>
              <a:t>).</a:t>
            </a:r>
          </a:p>
        </p:txBody>
      </p:sp>
      <p:sp>
        <p:nvSpPr>
          <p:cNvPr id="4" name="Прямоугольник 3"/>
          <p:cNvSpPr/>
          <p:nvPr/>
        </p:nvSpPr>
        <p:spPr>
          <a:xfrm>
            <a:off x="4506685" y="1262743"/>
            <a:ext cx="4354285" cy="4493538"/>
          </a:xfrm>
          <a:prstGeom prst="rect">
            <a:avLst/>
          </a:prstGeom>
        </p:spPr>
        <p:txBody>
          <a:bodyPr wrap="square">
            <a:spAutoFit/>
          </a:bodyPr>
          <a:lstStyle/>
          <a:p>
            <a:r>
              <a:rPr lang="fr-FR" sz="2200" dirty="0"/>
              <a:t>Effets "chimiques" en cas d'exposition prolongée (dépendance aux benzodiazépines ou néphropathie lors de la prise de métamizole sodique, insuffisance surrénalienne secondaire lors de l'utilisation de glucocorticoïdes généraux, manifestations de toxicité chronique lors de la prise de chloroquine: rétino et kératopathie)</a:t>
            </a:r>
            <a:endParaRPr lang="ru-RU" sz="2200" dirty="0"/>
          </a:p>
        </p:txBody>
      </p:sp>
    </p:spTree>
    <p:extLst>
      <p:ext uri="{BB962C8B-B14F-4D97-AF65-F5344CB8AC3E}">
        <p14:creationId xmlns:p14="http://schemas.microsoft.com/office/powerpoint/2010/main" val="4079461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71700" y="261257"/>
            <a:ext cx="6377940" cy="1132114"/>
          </a:xfrm>
        </p:spPr>
        <p:txBody>
          <a:bodyPr>
            <a:normAutofit fontScale="90000"/>
          </a:bodyPr>
          <a:lstStyle/>
          <a:p>
            <a:r>
              <a:rPr lang="ru-RU" dirty="0"/>
              <a:t>Тип </a:t>
            </a:r>
            <a:r>
              <a:rPr lang="en-US" dirty="0"/>
              <a:t>D</a:t>
            </a:r>
            <a:br>
              <a:rPr lang="en-US" dirty="0"/>
            </a:br>
            <a:r>
              <a:rPr lang="en-US" dirty="0"/>
              <a:t>Type D</a:t>
            </a:r>
            <a:endParaRPr lang="ru-RU" dirty="0"/>
          </a:p>
        </p:txBody>
      </p:sp>
      <p:sp>
        <p:nvSpPr>
          <p:cNvPr id="3" name="Объект 2"/>
          <p:cNvSpPr>
            <a:spLocks noGrp="1"/>
          </p:cNvSpPr>
          <p:nvPr>
            <p:ph idx="1"/>
          </p:nvPr>
        </p:nvSpPr>
        <p:spPr>
          <a:xfrm>
            <a:off x="391886" y="1240972"/>
            <a:ext cx="4071257" cy="5022668"/>
          </a:xfrm>
        </p:spPr>
        <p:txBody>
          <a:bodyPr>
            <a:normAutofit fontScale="77500" lnSpcReduction="20000"/>
          </a:bodyPr>
          <a:lstStyle/>
          <a:p>
            <a:r>
              <a:rPr lang="ru-RU" sz="3200" dirty="0"/>
              <a:t>Отсроченные (отдаленные) эффекты (нарушения репродуктивной функции, тератогенные и канцерогенные реакции, например </a:t>
            </a:r>
            <a:r>
              <a:rPr lang="ru-RU" sz="3200" dirty="0" err="1"/>
              <a:t>лимфома</a:t>
            </a:r>
            <a:r>
              <a:rPr lang="ru-RU" sz="3200" dirty="0"/>
              <a:t> у пациентов с длительной </a:t>
            </a:r>
            <a:r>
              <a:rPr lang="ru-RU" sz="3200" dirty="0" err="1"/>
              <a:t>иммуносупрессией</a:t>
            </a:r>
            <a:r>
              <a:rPr lang="ru-RU" sz="3200" dirty="0"/>
              <a:t> после трансплантации, а также синдром отмены, например, на клонидин, опиаты, β-адреноблокаторы).</a:t>
            </a:r>
          </a:p>
          <a:p>
            <a:endParaRPr lang="ru-RU" dirty="0"/>
          </a:p>
        </p:txBody>
      </p:sp>
      <p:sp>
        <p:nvSpPr>
          <p:cNvPr id="4" name="Прямоугольник 3"/>
          <p:cNvSpPr/>
          <p:nvPr/>
        </p:nvSpPr>
        <p:spPr>
          <a:xfrm>
            <a:off x="4550228" y="1240971"/>
            <a:ext cx="4267201" cy="5262979"/>
          </a:xfrm>
          <a:prstGeom prst="rect">
            <a:avLst/>
          </a:prstGeom>
        </p:spPr>
        <p:txBody>
          <a:bodyPr wrap="square">
            <a:spAutoFit/>
          </a:bodyPr>
          <a:lstStyle/>
          <a:p>
            <a:r>
              <a:rPr lang="fr-FR" sz="2400" dirty="0"/>
              <a:t>Effets retardés (à long terme) (troubles de la reproduction, réactions tératogènes et carcinogènes, tels que le lymphome chez les patients présentant une immunosuppression prolongée après une transplantation, ainsi que le syndrome de sevrage, par exemple, la clonidine, les opiacés, les bloqueurs β-adrénergiques)</a:t>
            </a:r>
            <a:endParaRPr lang="ru-RU" sz="2400" dirty="0"/>
          </a:p>
        </p:txBody>
      </p:sp>
    </p:spTree>
    <p:extLst>
      <p:ext uri="{BB962C8B-B14F-4D97-AF65-F5344CB8AC3E}">
        <p14:creationId xmlns:p14="http://schemas.microsoft.com/office/powerpoint/2010/main" val="150289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029" y="764373"/>
            <a:ext cx="8534400" cy="1293028"/>
          </a:xfrm>
        </p:spPr>
        <p:txBody>
          <a:bodyPr>
            <a:normAutofit fontScale="90000"/>
          </a:bodyPr>
          <a:lstStyle/>
          <a:p>
            <a:r>
              <a:rPr lang="ru-RU" dirty="0"/>
              <a:t>Тип D НЛР (исторический пример)</a:t>
            </a:r>
            <a:r>
              <a:rPr lang="fr-FR" altLang="ru-RU" dirty="0">
                <a:solidFill>
                  <a:schemeClr val="bg1"/>
                </a:solidFill>
              </a:rPr>
              <a:t> </a:t>
            </a:r>
            <a:br>
              <a:rPr lang="ru-RU" altLang="ru-RU" dirty="0">
                <a:solidFill>
                  <a:schemeClr val="bg1"/>
                </a:solidFill>
              </a:rPr>
            </a:br>
            <a:r>
              <a:rPr lang="fr-FR" altLang="ru-RU" dirty="0"/>
              <a:t>Type B des effets indésirables</a:t>
            </a:r>
            <a:r>
              <a:rPr lang="en-US" altLang="ru-RU" dirty="0"/>
              <a:t> </a:t>
            </a:r>
            <a:br>
              <a:rPr lang="ru-RU" altLang="ru-RU" dirty="0"/>
            </a:br>
            <a:endParaRPr lang="ru-RU" dirty="0"/>
          </a:p>
        </p:txBody>
      </p:sp>
      <p:sp>
        <p:nvSpPr>
          <p:cNvPr id="3" name="Объект 2"/>
          <p:cNvSpPr>
            <a:spLocks noGrp="1"/>
          </p:cNvSpPr>
          <p:nvPr>
            <p:ph idx="1"/>
          </p:nvPr>
        </p:nvSpPr>
        <p:spPr/>
        <p:txBody>
          <a:bodyPr>
            <a:normAutofit fontScale="85000" lnSpcReduction="20000"/>
          </a:bodyPr>
          <a:lstStyle/>
          <a:p>
            <a:r>
              <a:rPr lang="ru-RU" sz="3600" dirty="0"/>
              <a:t>«</a:t>
            </a:r>
            <a:r>
              <a:rPr lang="ru-RU" sz="3600" dirty="0" err="1"/>
              <a:t>Талидомидовая</a:t>
            </a:r>
            <a:r>
              <a:rPr lang="ru-RU" sz="3600" dirty="0"/>
              <a:t>» трагедия - применение </a:t>
            </a:r>
            <a:r>
              <a:rPr lang="ru-RU" sz="3600" dirty="0" err="1"/>
              <a:t>талидомида</a:t>
            </a:r>
            <a:r>
              <a:rPr lang="ru-RU" sz="3600" dirty="0"/>
              <a:t> у беременных в качестве седативного средства (60-е </a:t>
            </a:r>
            <a:r>
              <a:rPr lang="ru-RU" sz="3600" dirty="0" err="1"/>
              <a:t>гг</a:t>
            </a:r>
            <a:r>
              <a:rPr lang="ru-RU" sz="3600" dirty="0"/>
              <a:t> ХХ века).</a:t>
            </a:r>
          </a:p>
          <a:p>
            <a:endParaRPr lang="ru-RU" sz="3600" dirty="0"/>
          </a:p>
          <a:p>
            <a:r>
              <a:rPr lang="fr-FR" altLang="ru-RU" sz="3600" dirty="0"/>
              <a:t>Tragedie « de Thalidomide" de Khodjali L'utilisation de thalidomide chez les femmes enceintes comme un sédatif </a:t>
            </a:r>
            <a:br>
              <a:rPr lang="fr-FR" altLang="ru-RU" sz="3600" dirty="0"/>
            </a:br>
            <a:r>
              <a:rPr lang="fr-FR" altLang="ru-RU" sz="3600" dirty="0"/>
              <a:t>(60-s du XX siècle)</a:t>
            </a:r>
            <a:br>
              <a:rPr lang="en-US" altLang="ru-RU" sz="3600" dirty="0"/>
            </a:br>
            <a:endParaRPr lang="ru-RU" sz="3600" dirty="0"/>
          </a:p>
        </p:txBody>
      </p:sp>
    </p:spTree>
    <p:extLst>
      <p:ext uri="{BB962C8B-B14F-4D97-AF65-F5344CB8AC3E}">
        <p14:creationId xmlns:p14="http://schemas.microsoft.com/office/powerpoint/2010/main" val="39980418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571" y="764373"/>
            <a:ext cx="8556172" cy="759627"/>
          </a:xfrm>
        </p:spPr>
        <p:txBody>
          <a:bodyPr>
            <a:normAutofit fontScale="90000"/>
          </a:bodyPr>
          <a:lstStyle/>
          <a:p>
            <a:r>
              <a:rPr lang="ru-RU" sz="3100" dirty="0"/>
              <a:t>Летальные исходы по причине НЛР</a:t>
            </a:r>
            <a:br>
              <a:rPr lang="ru-RU" sz="3100" dirty="0"/>
            </a:br>
            <a:br>
              <a:rPr lang="ru-RU" sz="3100" dirty="0"/>
            </a:br>
            <a:r>
              <a:rPr lang="ru-RU" altLang="ru-RU" sz="3100" dirty="0" err="1"/>
              <a:t>Les</a:t>
            </a:r>
            <a:r>
              <a:rPr lang="ru-RU" altLang="ru-RU" sz="3100" dirty="0"/>
              <a:t> </a:t>
            </a:r>
            <a:r>
              <a:rPr lang="ru-RU" altLang="ru-RU" sz="3100" dirty="0" err="1"/>
              <a:t>décès</a:t>
            </a:r>
            <a:r>
              <a:rPr lang="ru-RU" altLang="ru-RU" sz="3100" dirty="0"/>
              <a:t> </a:t>
            </a:r>
            <a:r>
              <a:rPr lang="ru-RU" altLang="ru-RU" sz="3100" dirty="0" err="1"/>
              <a:t>dus</a:t>
            </a:r>
            <a:r>
              <a:rPr lang="ru-RU" altLang="ru-RU" sz="3100" dirty="0"/>
              <a:t> </a:t>
            </a:r>
            <a:r>
              <a:rPr lang="ru-RU" altLang="ru-RU" sz="3100" dirty="0" err="1"/>
              <a:t>à</a:t>
            </a:r>
            <a:r>
              <a:rPr lang="ru-RU" altLang="ru-RU" sz="3100" dirty="0"/>
              <a:t> </a:t>
            </a:r>
            <a:r>
              <a:rPr lang="ru-RU" altLang="ru-RU" sz="3100" dirty="0" err="1"/>
              <a:t>effets</a:t>
            </a:r>
            <a:r>
              <a:rPr lang="ru-RU" altLang="ru-RU" sz="3100" dirty="0"/>
              <a:t> </a:t>
            </a:r>
            <a:r>
              <a:rPr lang="ru-RU" altLang="ru-RU" sz="3100" dirty="0" err="1"/>
              <a:t>indésirables</a:t>
            </a:r>
            <a:br>
              <a:rPr lang="ru-RU" altLang="ru-RU" dirty="0"/>
            </a:br>
            <a:endParaRPr lang="ru-RU" dirty="0"/>
          </a:p>
        </p:txBody>
      </p:sp>
      <p:sp>
        <p:nvSpPr>
          <p:cNvPr id="5" name="Объект 4"/>
          <p:cNvSpPr>
            <a:spLocks noGrp="1"/>
          </p:cNvSpPr>
          <p:nvPr>
            <p:ph idx="1"/>
          </p:nvPr>
        </p:nvSpPr>
        <p:spPr>
          <a:xfrm>
            <a:off x="261257" y="1785257"/>
            <a:ext cx="4071257" cy="4478383"/>
          </a:xfrm>
        </p:spPr>
        <p:txBody>
          <a:bodyPr>
            <a:normAutofit/>
          </a:bodyPr>
          <a:lstStyle/>
          <a:p>
            <a:r>
              <a:rPr lang="ru-RU" sz="2000" dirty="0"/>
              <a:t>Желудочно-кишечные кровотечения и др. осложнения пептических язв (при использовании </a:t>
            </a:r>
            <a:r>
              <a:rPr lang="ru-RU" sz="2000" dirty="0" err="1"/>
              <a:t>глюкокортикоидов</a:t>
            </a:r>
            <a:r>
              <a:rPr lang="ru-RU" sz="2000" dirty="0"/>
              <a:t>, НПВС, антикоагулянтов);</a:t>
            </a:r>
          </a:p>
          <a:p>
            <a:r>
              <a:rPr lang="ru-RU" sz="2000" dirty="0"/>
              <a:t>Другие кровотечения (при применении </a:t>
            </a:r>
            <a:r>
              <a:rPr lang="ru-RU" sz="2000" dirty="0" err="1"/>
              <a:t>цитостатиков</a:t>
            </a:r>
            <a:r>
              <a:rPr lang="ru-RU" sz="2000" dirty="0"/>
              <a:t>);</a:t>
            </a:r>
          </a:p>
          <a:p>
            <a:r>
              <a:rPr lang="ru-RU" sz="2000" dirty="0" err="1"/>
              <a:t>Апластическая</a:t>
            </a:r>
            <a:r>
              <a:rPr lang="ru-RU" sz="2000" dirty="0"/>
              <a:t> анемия и агранулоцитоз (при назначении </a:t>
            </a:r>
            <a:r>
              <a:rPr lang="ru-RU" sz="2000" dirty="0" err="1"/>
              <a:t>хлорамфеникола</a:t>
            </a:r>
            <a:r>
              <a:rPr lang="ru-RU" sz="2000" dirty="0"/>
              <a:t>, </a:t>
            </a:r>
            <a:r>
              <a:rPr lang="ru-RU" sz="2000" dirty="0" err="1"/>
              <a:t>цитостатиков</a:t>
            </a:r>
            <a:r>
              <a:rPr lang="ru-RU" sz="2000" dirty="0"/>
              <a:t>, НПВС-производных пиразолона);</a:t>
            </a:r>
          </a:p>
        </p:txBody>
      </p:sp>
      <p:sp>
        <p:nvSpPr>
          <p:cNvPr id="4" name="Прямоугольник 3"/>
          <p:cNvSpPr/>
          <p:nvPr/>
        </p:nvSpPr>
        <p:spPr>
          <a:xfrm>
            <a:off x="4550228" y="1632857"/>
            <a:ext cx="4332515" cy="4678204"/>
          </a:xfrm>
          <a:prstGeom prst="rect">
            <a:avLst/>
          </a:prstGeom>
        </p:spPr>
        <p:txBody>
          <a:bodyPr wrap="square">
            <a:spAutoFit/>
          </a:bodyPr>
          <a:lstStyle/>
          <a:p>
            <a:pPr marL="285750" indent="-285750">
              <a:buFont typeface="Arial" pitchFamily="34" charset="0"/>
              <a:buChar char="•"/>
            </a:pPr>
            <a:r>
              <a:rPr lang="fr-FR" altLang="ru-RU" dirty="0"/>
              <a:t>Saignements gastro-intestinaux </a:t>
            </a:r>
            <a:r>
              <a:rPr lang="fr-FR" altLang="ru-RU" dirty="0">
                <a:solidFill>
                  <a:schemeClr val="bg1"/>
                </a:solidFill>
              </a:rPr>
              <a:t>et </a:t>
            </a:r>
            <a:r>
              <a:rPr lang="fr-FR" altLang="ru-RU" sz="2000" dirty="0"/>
              <a:t>d'autres complications des ulcères peptiques (en utilisant les glucocorticoïdes, les AINS, les anticoagulants);</a:t>
            </a:r>
          </a:p>
          <a:p>
            <a:pPr marL="285750" indent="-285750">
              <a:buFont typeface="Arial" pitchFamily="34" charset="0"/>
              <a:buChar char="•"/>
            </a:pPr>
            <a:endParaRPr lang="fr-FR" altLang="ru-RU" sz="2000" dirty="0"/>
          </a:p>
          <a:p>
            <a:pPr marL="285750" indent="-285750">
              <a:buFont typeface="Arial" pitchFamily="34" charset="0"/>
              <a:buChar char="•"/>
            </a:pPr>
            <a:r>
              <a:rPr lang="fr-FR" altLang="ru-RU" sz="2000" dirty="0"/>
              <a:t>autres saignements (lors de l'utilisation cytostatique)</a:t>
            </a:r>
          </a:p>
          <a:p>
            <a:pPr marL="285750" indent="-285750">
              <a:buFont typeface="Arial" pitchFamily="34" charset="0"/>
              <a:buChar char="•"/>
            </a:pPr>
            <a:endParaRPr lang="fr-FR" altLang="ru-RU" sz="2000" dirty="0"/>
          </a:p>
          <a:p>
            <a:pPr marL="285750" indent="-285750">
              <a:buFont typeface="Arial" pitchFamily="34" charset="0"/>
              <a:buChar char="•"/>
            </a:pPr>
            <a:r>
              <a:rPr lang="fr-FR" altLang="ru-RU" sz="2000" dirty="0"/>
              <a:t>l'anémie aplasique et l'agranulocytose (avec la nomination de chloramphénicol, cytostatiques, dérivés NSAID-pyrazolone)</a:t>
            </a:r>
            <a:endParaRPr lang="ru-RU" altLang="ru-RU" sz="2000" dirty="0"/>
          </a:p>
        </p:txBody>
      </p:sp>
    </p:spTree>
    <p:extLst>
      <p:ext uri="{BB962C8B-B14F-4D97-AF65-F5344CB8AC3E}">
        <p14:creationId xmlns:p14="http://schemas.microsoft.com/office/powerpoint/2010/main" val="3450781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029" y="304801"/>
            <a:ext cx="8534400" cy="1153886"/>
          </a:xfrm>
        </p:spPr>
        <p:txBody>
          <a:bodyPr>
            <a:normAutofit fontScale="90000"/>
          </a:bodyPr>
          <a:lstStyle/>
          <a:p>
            <a:pPr marL="342900" indent="-342900"/>
            <a:br>
              <a:rPr lang="ru-RU" sz="2700" dirty="0"/>
            </a:br>
            <a:br>
              <a:rPr lang="ru-RU" sz="2700" dirty="0"/>
            </a:br>
            <a:br>
              <a:rPr lang="ru-RU" sz="2700" dirty="0"/>
            </a:br>
            <a:br>
              <a:rPr lang="ru-RU" sz="2700" dirty="0"/>
            </a:br>
            <a:br>
              <a:rPr lang="ru-RU" sz="2700" dirty="0"/>
            </a:br>
            <a:br>
              <a:rPr lang="ru-RU" sz="2700" dirty="0"/>
            </a:br>
            <a:br>
              <a:rPr lang="ru-RU" sz="2700" dirty="0"/>
            </a:br>
            <a:br>
              <a:rPr lang="ru-RU" sz="2700" dirty="0"/>
            </a:br>
            <a:br>
              <a:rPr lang="ru-RU" sz="2700" dirty="0"/>
            </a:br>
            <a:br>
              <a:rPr lang="ru-RU" sz="2700" dirty="0"/>
            </a:br>
            <a:br>
              <a:rPr lang="ru-RU" sz="2700" dirty="0"/>
            </a:br>
            <a:br>
              <a:rPr lang="ru-RU" sz="2700" dirty="0"/>
            </a:br>
            <a:r>
              <a:rPr lang="ru-RU" sz="2700" dirty="0"/>
              <a:t>Летальные исходы по причине НЛР</a:t>
            </a:r>
            <a:r>
              <a:rPr lang="ru-RU" altLang="ru-RU" sz="2800" dirty="0"/>
              <a:t> </a:t>
            </a:r>
            <a:br>
              <a:rPr lang="ru-RU" altLang="ru-RU" sz="2800" dirty="0"/>
            </a:br>
            <a:r>
              <a:rPr lang="ru-RU" altLang="ru-RU" sz="2800" dirty="0" err="1"/>
              <a:t>Les</a:t>
            </a:r>
            <a:r>
              <a:rPr lang="ru-RU" altLang="ru-RU" sz="2800" dirty="0"/>
              <a:t> </a:t>
            </a:r>
            <a:r>
              <a:rPr lang="ru-RU" altLang="ru-RU" sz="2800" dirty="0" err="1"/>
              <a:t>décès</a:t>
            </a:r>
            <a:r>
              <a:rPr lang="ru-RU" altLang="ru-RU" sz="2800" dirty="0"/>
              <a:t> </a:t>
            </a:r>
            <a:r>
              <a:rPr lang="ru-RU" altLang="ru-RU" sz="2800" dirty="0" err="1"/>
              <a:t>dus</a:t>
            </a:r>
            <a:r>
              <a:rPr lang="ru-RU" altLang="ru-RU" sz="2800" dirty="0"/>
              <a:t> </a:t>
            </a:r>
            <a:r>
              <a:rPr lang="ru-RU" altLang="ru-RU" sz="2800" dirty="0" err="1"/>
              <a:t>à</a:t>
            </a:r>
            <a:r>
              <a:rPr lang="ru-RU" altLang="ru-RU" sz="2800" dirty="0"/>
              <a:t> </a:t>
            </a:r>
            <a:r>
              <a:rPr lang="ru-RU" altLang="ru-RU" sz="2800" dirty="0" err="1"/>
              <a:t>effets</a:t>
            </a:r>
            <a:r>
              <a:rPr lang="ru-RU" altLang="ru-RU" sz="2800" dirty="0"/>
              <a:t> </a:t>
            </a:r>
            <a:r>
              <a:rPr lang="ru-RU" altLang="ru-RU" sz="2800" dirty="0" err="1"/>
              <a:t>indésirables</a:t>
            </a:r>
            <a:r>
              <a:rPr lang="ru-RU" altLang="ru-RU" sz="2800" dirty="0"/>
              <a:t> </a:t>
            </a:r>
            <a:br>
              <a:rPr lang="ru-RU" altLang="ru-RU" sz="2800" dirty="0"/>
            </a:br>
            <a:br>
              <a:rPr lang="fr-FR" altLang="ru-RU" sz="2700" dirty="0"/>
            </a:br>
            <a:br>
              <a:rPr lang="fr-FR" altLang="ru-RU" sz="2700" dirty="0"/>
            </a:br>
            <a:r>
              <a:rPr lang="fr-FR" altLang="ru-RU" sz="2700" dirty="0"/>
              <a:t>  </a:t>
            </a:r>
            <a:br>
              <a:rPr lang="fr-FR" altLang="ru-RU" sz="2700" dirty="0"/>
            </a:br>
            <a:br>
              <a:rPr lang="fr-FR" altLang="ru-RU" dirty="0">
                <a:solidFill>
                  <a:schemeClr val="bg1"/>
                </a:solidFill>
              </a:rPr>
            </a:br>
            <a:r>
              <a:rPr lang="fr-FR" altLang="ru-RU" dirty="0">
                <a:solidFill>
                  <a:schemeClr val="bg1"/>
                </a:solidFill>
              </a:rPr>
              <a:t>  des dommages aux reins (lors de l'utilisation de médicaments non-stéroïdiens anti-inflammatoires, les aminosides);</a:t>
            </a:r>
            <a:br>
              <a:rPr lang="fr-FR" altLang="ru-RU" dirty="0">
                <a:solidFill>
                  <a:schemeClr val="bg1"/>
                </a:solidFill>
              </a:rPr>
            </a:br>
            <a:endParaRPr lang="ru-RU" dirty="0"/>
          </a:p>
        </p:txBody>
      </p:sp>
      <p:sp>
        <p:nvSpPr>
          <p:cNvPr id="5" name="Объект 4"/>
          <p:cNvSpPr>
            <a:spLocks noGrp="1"/>
          </p:cNvSpPr>
          <p:nvPr>
            <p:ph idx="1"/>
          </p:nvPr>
        </p:nvSpPr>
        <p:spPr>
          <a:xfrm>
            <a:off x="304800" y="1458686"/>
            <a:ext cx="4223657" cy="4804954"/>
          </a:xfrm>
        </p:spPr>
        <p:txBody>
          <a:bodyPr>
            <a:normAutofit fontScale="62500" lnSpcReduction="20000"/>
          </a:bodyPr>
          <a:lstStyle/>
          <a:p>
            <a:r>
              <a:rPr lang="ru-RU" sz="3800" dirty="0"/>
              <a:t>Поражения печени (противотуберкулезные и психотропные средства, </a:t>
            </a:r>
            <a:r>
              <a:rPr lang="ru-RU" sz="3800" dirty="0" err="1"/>
              <a:t>цитостатики</a:t>
            </a:r>
            <a:r>
              <a:rPr lang="ru-RU" sz="3800" dirty="0"/>
              <a:t>, тетрациклин);  </a:t>
            </a:r>
          </a:p>
          <a:p>
            <a:r>
              <a:rPr lang="ru-RU" sz="3800" dirty="0"/>
              <a:t>Анафилактический шок на антибактериальные лекарственных средства (особенно группы пенициллина) и новокаин;  </a:t>
            </a:r>
          </a:p>
          <a:p>
            <a:r>
              <a:rPr lang="ru-RU" sz="3800" dirty="0"/>
              <a:t>Поражения почек (при использовании нестероидных противовоспалительных средств, </a:t>
            </a:r>
            <a:r>
              <a:rPr lang="ru-RU" sz="3800" dirty="0" err="1"/>
              <a:t>аминогликозидов</a:t>
            </a:r>
            <a:r>
              <a:rPr lang="ru-RU" sz="3800" dirty="0"/>
              <a:t>).</a:t>
            </a:r>
            <a:endParaRPr lang="ru-RU" dirty="0"/>
          </a:p>
        </p:txBody>
      </p:sp>
      <p:sp>
        <p:nvSpPr>
          <p:cNvPr id="4" name="Прямоугольник 3"/>
          <p:cNvSpPr/>
          <p:nvPr/>
        </p:nvSpPr>
        <p:spPr>
          <a:xfrm>
            <a:off x="4397829" y="1458686"/>
            <a:ext cx="4376057" cy="5055230"/>
          </a:xfrm>
          <a:prstGeom prst="rect">
            <a:avLst/>
          </a:prstGeom>
        </p:spPr>
        <p:txBody>
          <a:bodyPr wrap="square">
            <a:spAutoFit/>
          </a:bodyPr>
          <a:lstStyle/>
          <a:p>
            <a:pPr marL="342900" indent="-342900">
              <a:buFontTx/>
              <a:buChar char="•"/>
            </a:pPr>
            <a:r>
              <a:rPr lang="fr-FR" altLang="ru-RU" sz="2150" dirty="0"/>
              <a:t>une maladie du foie (TB et psychotropes, cytostatiques, tétracycline);</a:t>
            </a:r>
          </a:p>
          <a:p>
            <a:pPr marL="342900" indent="-342900">
              <a:buFontTx/>
              <a:buChar char="•"/>
            </a:pPr>
            <a:endParaRPr lang="fr-FR" altLang="ru-RU" sz="2150" dirty="0"/>
          </a:p>
          <a:p>
            <a:pPr marL="342900" indent="-342900">
              <a:buFontTx/>
              <a:buChar char="•"/>
            </a:pPr>
            <a:r>
              <a:rPr lang="fr-FR" altLang="ru-RU" sz="2150" dirty="0"/>
              <a:t>  choc anaphylactique dans les médicaments antibactériens (en particulier la pénicilline) et la procaine;</a:t>
            </a:r>
          </a:p>
          <a:p>
            <a:pPr marL="342900" indent="-342900">
              <a:buFontTx/>
              <a:buChar char="•"/>
            </a:pPr>
            <a:endParaRPr lang="fr-FR" altLang="ru-RU" sz="2150" dirty="0"/>
          </a:p>
          <a:p>
            <a:pPr marL="342900" indent="-342900">
              <a:buFontTx/>
              <a:buChar char="•"/>
            </a:pPr>
            <a:r>
              <a:rPr lang="fr-FR" altLang="ru-RU" sz="2150" dirty="0"/>
              <a:t>  des dommages aux reins (lors de l'utilisation de médicaments non-stéroïdiens anti-inflammatoires, les aminosides);</a:t>
            </a:r>
          </a:p>
        </p:txBody>
      </p:sp>
    </p:spTree>
    <p:extLst>
      <p:ext uri="{BB962C8B-B14F-4D97-AF65-F5344CB8AC3E}">
        <p14:creationId xmlns:p14="http://schemas.microsoft.com/office/powerpoint/2010/main" val="3984948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257" y="261257"/>
            <a:ext cx="8599714" cy="1284514"/>
          </a:xfrm>
        </p:spPr>
        <p:txBody>
          <a:bodyPr>
            <a:normAutofit fontScale="90000"/>
          </a:bodyPr>
          <a:lstStyle/>
          <a:p>
            <a:br>
              <a:rPr lang="ru-RU" sz="3100" dirty="0"/>
            </a:br>
            <a:r>
              <a:rPr lang="ru-RU" sz="3100" dirty="0"/>
              <a:t>Основные этапы  исследования НЛР</a:t>
            </a:r>
            <a:br>
              <a:rPr lang="ru-RU" sz="3100" dirty="0"/>
            </a:br>
            <a:r>
              <a:rPr lang="fr-FR" altLang="ru-RU" sz="3100" dirty="0"/>
              <a:t>Les principales étapes de la recherche ufologique</a:t>
            </a:r>
            <a:br>
              <a:rPr lang="ru-RU" altLang="ru-RU" b="1" dirty="0">
                <a:solidFill>
                  <a:schemeClr val="bg1"/>
                </a:solidFill>
              </a:rPr>
            </a:br>
            <a:endParaRPr lang="ru-RU" dirty="0"/>
          </a:p>
        </p:txBody>
      </p:sp>
      <p:sp>
        <p:nvSpPr>
          <p:cNvPr id="3" name="Объект 2"/>
          <p:cNvSpPr>
            <a:spLocks noGrp="1"/>
          </p:cNvSpPr>
          <p:nvPr>
            <p:ph idx="1"/>
          </p:nvPr>
        </p:nvSpPr>
        <p:spPr>
          <a:xfrm>
            <a:off x="304800" y="1502229"/>
            <a:ext cx="4354286" cy="4761411"/>
          </a:xfrm>
        </p:spPr>
        <p:txBody>
          <a:bodyPr>
            <a:noAutofit/>
          </a:bodyPr>
          <a:lstStyle/>
          <a:p>
            <a:r>
              <a:rPr lang="ru-RU" sz="2600" dirty="0"/>
              <a:t>Доклинические (экспериментальные) исследования - изучение острой и хронической, а также специфической токсичности нового ЛС;</a:t>
            </a:r>
          </a:p>
          <a:p>
            <a:r>
              <a:rPr lang="ru-RU" sz="2600" dirty="0"/>
              <a:t>Клинические испытания; </a:t>
            </a:r>
          </a:p>
          <a:p>
            <a:r>
              <a:rPr lang="ru-RU" sz="2600" dirty="0" err="1"/>
              <a:t>Пострегистрационные</a:t>
            </a:r>
            <a:r>
              <a:rPr lang="ru-RU" sz="2600" dirty="0"/>
              <a:t> исследования;</a:t>
            </a:r>
          </a:p>
          <a:p>
            <a:r>
              <a:rPr lang="ru-RU" sz="2600" dirty="0"/>
              <a:t>Спонтанные сообщения (!).</a:t>
            </a:r>
          </a:p>
        </p:txBody>
      </p:sp>
      <p:sp>
        <p:nvSpPr>
          <p:cNvPr id="4" name="Прямоугольник 3"/>
          <p:cNvSpPr/>
          <p:nvPr/>
        </p:nvSpPr>
        <p:spPr>
          <a:xfrm>
            <a:off x="4593770" y="1807029"/>
            <a:ext cx="4245429" cy="4324261"/>
          </a:xfrm>
          <a:prstGeom prst="rect">
            <a:avLst/>
          </a:prstGeom>
        </p:spPr>
        <p:txBody>
          <a:bodyPr wrap="square">
            <a:spAutoFit/>
          </a:bodyPr>
          <a:lstStyle/>
          <a:p>
            <a:pPr marL="342900" indent="-342900">
              <a:buFontTx/>
              <a:buChar char="•"/>
            </a:pPr>
            <a:r>
              <a:rPr lang="fr-FR" altLang="ru-RU" sz="2500" dirty="0"/>
              <a:t>Les études pré-cliniques (Expérimental) - l'étude de la toxicité aigu et chronique, ainsi que la spécifique des nouveaux médicaments</a:t>
            </a:r>
          </a:p>
          <a:p>
            <a:pPr marL="342900" indent="-342900">
              <a:buFontTx/>
              <a:buChar char="•"/>
            </a:pPr>
            <a:r>
              <a:rPr lang="fr-FR" altLang="ru-RU" sz="2500" dirty="0"/>
              <a:t>des essais cliniques</a:t>
            </a:r>
          </a:p>
          <a:p>
            <a:pPr marL="342900" indent="-342900">
              <a:buFontTx/>
              <a:buChar char="•"/>
            </a:pPr>
            <a:r>
              <a:rPr lang="fr-FR" altLang="ru-RU" sz="2500" dirty="0"/>
              <a:t>études post-commercialisation</a:t>
            </a:r>
          </a:p>
          <a:p>
            <a:pPr marL="342900" indent="-342900">
              <a:buFontTx/>
              <a:buChar char="•"/>
            </a:pPr>
            <a:r>
              <a:rPr lang="fr-FR" altLang="ru-RU" sz="2500" dirty="0"/>
              <a:t>Messages spontané</a:t>
            </a:r>
            <a:r>
              <a:rPr lang="ru-RU" altLang="ru-RU" sz="2500" dirty="0"/>
              <a:t> (!).</a:t>
            </a:r>
          </a:p>
        </p:txBody>
      </p:sp>
    </p:spTree>
    <p:extLst>
      <p:ext uri="{BB962C8B-B14F-4D97-AF65-F5344CB8AC3E}">
        <p14:creationId xmlns:p14="http://schemas.microsoft.com/office/powerpoint/2010/main" val="4121387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a:t>ОБЩЕПРИНЯТЫЕ ОПРЕДЕЛЕНИЯ</a:t>
            </a:r>
          </a:p>
        </p:txBody>
      </p:sp>
      <p:sp>
        <p:nvSpPr>
          <p:cNvPr id="6" name="Объект 5"/>
          <p:cNvSpPr>
            <a:spLocks noGrp="1"/>
          </p:cNvSpPr>
          <p:nvPr>
            <p:ph idx="1"/>
          </p:nvPr>
        </p:nvSpPr>
        <p:spPr/>
        <p:txBody>
          <a:bodyPr>
            <a:normAutofit/>
          </a:bodyPr>
          <a:lstStyle/>
          <a:p>
            <a:r>
              <a:rPr lang="ru-RU" sz="3200" dirty="0"/>
              <a:t>Понятия «нежелательная побочная реакция» и «неблагоприятная лекарственная реакция» - синонимы.</a:t>
            </a:r>
            <a:endParaRPr lang="en-US" sz="3200" dirty="0"/>
          </a:p>
          <a:p>
            <a:r>
              <a:rPr lang="fr-FR" sz="3200" dirty="0"/>
              <a:t>Les concepts de « réactions secondaires indésirables » et « réaction indésirable » - synonymes.</a:t>
            </a:r>
            <a:endParaRPr lang="ru-RU" sz="3200" dirty="0"/>
          </a:p>
          <a:p>
            <a:r>
              <a:rPr lang="ru-RU" sz="3200" dirty="0"/>
              <a:t>То есть НПР = НЛР!</a:t>
            </a:r>
          </a:p>
        </p:txBody>
      </p:sp>
    </p:spTree>
    <p:extLst>
      <p:ext uri="{BB962C8B-B14F-4D97-AF65-F5344CB8AC3E}">
        <p14:creationId xmlns:p14="http://schemas.microsoft.com/office/powerpoint/2010/main" val="4260764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799" y="413657"/>
            <a:ext cx="8556171" cy="1240972"/>
          </a:xfrm>
        </p:spPr>
        <p:txBody>
          <a:bodyPr>
            <a:noAutofit/>
          </a:bodyPr>
          <a:lstStyle/>
          <a:p>
            <a:br>
              <a:rPr lang="ru-RU" sz="2400" dirty="0"/>
            </a:br>
            <a:r>
              <a:rPr lang="ru-RU" sz="2400" dirty="0"/>
              <a:t>Клинические испытания ЛС и НЛР</a:t>
            </a:r>
            <a:r>
              <a:rPr lang="fr-FR" altLang="ru-RU" sz="2400" dirty="0"/>
              <a:t>Les essais cliniques de médicaments et de réactions indésirables aux médicaments</a:t>
            </a:r>
            <a:br>
              <a:rPr lang="ru-RU" altLang="ru-RU" sz="2400" dirty="0"/>
            </a:br>
            <a:endParaRPr lang="ru-RU" sz="2400" dirty="0"/>
          </a:p>
        </p:txBody>
      </p:sp>
      <p:sp>
        <p:nvSpPr>
          <p:cNvPr id="3" name="Объект 2"/>
          <p:cNvSpPr>
            <a:spLocks noGrp="1"/>
          </p:cNvSpPr>
          <p:nvPr>
            <p:ph idx="1"/>
          </p:nvPr>
        </p:nvSpPr>
        <p:spPr>
          <a:xfrm>
            <a:off x="348343" y="1741714"/>
            <a:ext cx="3984171" cy="4521926"/>
          </a:xfrm>
        </p:spPr>
        <p:txBody>
          <a:bodyPr>
            <a:normAutofit fontScale="77500" lnSpcReduction="20000"/>
          </a:bodyPr>
          <a:lstStyle/>
          <a:p>
            <a:r>
              <a:rPr lang="ru-RU" sz="2800" dirty="0"/>
              <a:t>КИ позволяют выявить наиболее часто возникающие НПР;</a:t>
            </a:r>
          </a:p>
          <a:p>
            <a:r>
              <a:rPr lang="ru-RU" sz="2800" dirty="0"/>
              <a:t>Редко встречающиеся НПР могут быть не выявлены (для выявление НПР с частотой 1:10000 необходимо включить 30000 участников);</a:t>
            </a:r>
          </a:p>
          <a:p>
            <a:r>
              <a:rPr lang="ru-RU" sz="2800" dirty="0"/>
              <a:t>КИ проводятся в «искусственных условиях»;</a:t>
            </a:r>
          </a:p>
          <a:p>
            <a:r>
              <a:rPr lang="ru-RU" sz="2800" dirty="0"/>
              <a:t>Применение ЛС в реальной жизни отличается от КИ.</a:t>
            </a:r>
          </a:p>
        </p:txBody>
      </p:sp>
      <p:sp>
        <p:nvSpPr>
          <p:cNvPr id="4" name="Прямоугольник 3"/>
          <p:cNvSpPr/>
          <p:nvPr/>
        </p:nvSpPr>
        <p:spPr>
          <a:xfrm>
            <a:off x="4376056" y="1741714"/>
            <a:ext cx="4441373" cy="4493538"/>
          </a:xfrm>
          <a:prstGeom prst="rect">
            <a:avLst/>
          </a:prstGeom>
        </p:spPr>
        <p:txBody>
          <a:bodyPr wrap="square">
            <a:spAutoFit/>
          </a:bodyPr>
          <a:lstStyle/>
          <a:p>
            <a:pPr marL="285750" indent="-285750">
              <a:buFontTx/>
              <a:buChar char="•"/>
            </a:pPr>
            <a:r>
              <a:rPr lang="fr-FR" altLang="ru-RU" sz="2200" dirty="0"/>
              <a:t>Essais cliniques (EC) peuvent détecter les RIDM se produisant le plus souvent</a:t>
            </a:r>
          </a:p>
          <a:p>
            <a:pPr marL="285750" indent="-285750">
              <a:buFontTx/>
              <a:buChar char="•"/>
            </a:pPr>
            <a:r>
              <a:rPr lang="fr-FR" altLang="ru-RU" sz="2200" dirty="0"/>
              <a:t>Rare RIDM ne peut pas être identifié (pour l'identification du RIDM à une fréquence de 1: 10,000 nécessité d'inclure 30.000 membres)</a:t>
            </a:r>
          </a:p>
          <a:p>
            <a:pPr marL="285750" indent="-285750">
              <a:buFontTx/>
              <a:buChar char="•"/>
            </a:pPr>
            <a:r>
              <a:rPr lang="fr-FR" altLang="ru-RU" sz="2200" dirty="0"/>
              <a:t>Les essais cliniques sont menées "in vitro"</a:t>
            </a:r>
          </a:p>
          <a:p>
            <a:pPr marL="285750" indent="-285750">
              <a:buFontTx/>
              <a:buChar char="•"/>
            </a:pPr>
            <a:r>
              <a:rPr lang="fr-FR" altLang="ru-RU" sz="2200" dirty="0"/>
              <a:t>L'usage de drogues dans la vie réelle est différente des essais cliniques</a:t>
            </a:r>
            <a:endParaRPr lang="ru-RU" altLang="ru-RU" sz="2200" dirty="0"/>
          </a:p>
        </p:txBody>
      </p:sp>
    </p:spTree>
    <p:extLst>
      <p:ext uri="{BB962C8B-B14F-4D97-AF65-F5344CB8AC3E}">
        <p14:creationId xmlns:p14="http://schemas.microsoft.com/office/powerpoint/2010/main" val="153972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a:t>ЗАЧЕМ НУЖНА РЕГИСТРАЦИЯ НЛР?</a:t>
            </a:r>
          </a:p>
        </p:txBody>
      </p:sp>
      <p:sp>
        <p:nvSpPr>
          <p:cNvPr id="5" name="Объект 4"/>
          <p:cNvSpPr>
            <a:spLocks noGrp="1"/>
          </p:cNvSpPr>
          <p:nvPr>
            <p:ph sz="half" idx="1"/>
          </p:nvPr>
        </p:nvSpPr>
        <p:spPr/>
        <p:txBody>
          <a:bodyPr>
            <a:normAutofit lnSpcReduction="10000"/>
          </a:bodyPr>
          <a:lstStyle/>
          <a:p>
            <a:r>
              <a:rPr lang="ru-RU" dirty="0"/>
              <a:t>Регистрация НЛР может способствовать предотвращению новых медицинских трагедий.</a:t>
            </a:r>
          </a:p>
          <a:p>
            <a:endParaRPr lang="ru-RU" dirty="0"/>
          </a:p>
          <a:p>
            <a:r>
              <a:rPr lang="fr-FR" altLang="ru-RU" sz="2400" dirty="0"/>
              <a:t>Registration des effets indésirables  peut prévenir de nouvelles tragédies médicales</a:t>
            </a:r>
          </a:p>
          <a:p>
            <a:endParaRPr lang="ru-RU" dirty="0"/>
          </a:p>
        </p:txBody>
      </p:sp>
      <p:sp>
        <p:nvSpPr>
          <p:cNvPr id="6" name="Объект 5"/>
          <p:cNvSpPr>
            <a:spLocks noGrp="1"/>
          </p:cNvSpPr>
          <p:nvPr>
            <p:ph sz="half" idx="2"/>
          </p:nvPr>
        </p:nvSpPr>
        <p:spPr/>
        <p:txBody>
          <a:bodyPr>
            <a:normAutofit lnSpcReduction="10000"/>
          </a:bodyPr>
          <a:lstStyle/>
          <a:p>
            <a:r>
              <a:rPr lang="ru-RU" dirty="0"/>
              <a:t>Регистрация НЛР может влиять на информацию в инструкциях по применению ЛС.</a:t>
            </a:r>
          </a:p>
          <a:p>
            <a:endParaRPr lang="ru-RU" dirty="0"/>
          </a:p>
          <a:p>
            <a:r>
              <a:rPr lang="fr-FR" altLang="ru-RU" sz="2400" dirty="0"/>
              <a:t>Registration des effets indésirables  peut affecter les informations sur l'utilisation des médicaments instructions</a:t>
            </a:r>
            <a:endParaRPr lang="ru-RU" altLang="ru-RU" sz="2400" dirty="0"/>
          </a:p>
          <a:p>
            <a:endParaRPr lang="ru-RU" dirty="0"/>
          </a:p>
        </p:txBody>
      </p:sp>
    </p:spTree>
    <p:extLst>
      <p:ext uri="{BB962C8B-B14F-4D97-AF65-F5344CB8AC3E}">
        <p14:creationId xmlns:p14="http://schemas.microsoft.com/office/powerpoint/2010/main" val="13582315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885" y="326571"/>
            <a:ext cx="8490857" cy="1219200"/>
          </a:xfrm>
        </p:spPr>
        <p:txBody>
          <a:bodyPr>
            <a:normAutofit fontScale="90000"/>
          </a:bodyPr>
          <a:lstStyle/>
          <a:p>
            <a:br>
              <a:rPr lang="ru-RU" sz="3100" dirty="0"/>
            </a:br>
            <a:r>
              <a:rPr lang="ru-RU" sz="2700" dirty="0"/>
              <a:t>Как распознать НПР (1)</a:t>
            </a:r>
            <a:r>
              <a:rPr lang="fr-FR" altLang="ru-RU" sz="2700" b="1" dirty="0">
                <a:solidFill>
                  <a:schemeClr val="bg1"/>
                </a:solidFill>
              </a:rPr>
              <a:t> </a:t>
            </a:r>
            <a:r>
              <a:rPr lang="fr-FR" altLang="ru-RU" sz="2700" dirty="0"/>
              <a:t>Comment reconnaître une réaction secondaire indésirable</a:t>
            </a:r>
            <a:br>
              <a:rPr lang="ru-RU" altLang="ru-RU" sz="2700" dirty="0"/>
            </a:br>
            <a:endParaRPr lang="ru-RU" sz="2700" dirty="0"/>
          </a:p>
        </p:txBody>
      </p:sp>
      <p:sp>
        <p:nvSpPr>
          <p:cNvPr id="5" name="Объект 4"/>
          <p:cNvSpPr>
            <a:spLocks noGrp="1"/>
          </p:cNvSpPr>
          <p:nvPr>
            <p:ph idx="1"/>
          </p:nvPr>
        </p:nvSpPr>
        <p:spPr>
          <a:xfrm>
            <a:off x="348345" y="1567543"/>
            <a:ext cx="3766456" cy="5007428"/>
          </a:xfrm>
        </p:spPr>
        <p:txBody>
          <a:bodyPr>
            <a:normAutofit fontScale="92500" lnSpcReduction="20000"/>
          </a:bodyPr>
          <a:lstStyle/>
          <a:p>
            <a:r>
              <a:rPr lang="ru-RU" sz="2400" dirty="0"/>
              <a:t>Удостовериться, что ЛС выписано в правильной лекарственной форме и принято пациентом в необходимой дозировке;</a:t>
            </a:r>
          </a:p>
          <a:p>
            <a:r>
              <a:rPr lang="ru-RU" sz="2400" dirty="0"/>
              <a:t>Удостовериться, что НПР возникло не до, а после принятия ЛС;</a:t>
            </a:r>
          </a:p>
          <a:p>
            <a:r>
              <a:rPr lang="ru-RU" sz="2400" dirty="0"/>
              <a:t>Определить временной интервал между началом приема ЛС и появлением НПР;</a:t>
            </a:r>
          </a:p>
          <a:p>
            <a:r>
              <a:rPr lang="ru-RU" sz="2400" dirty="0"/>
              <a:t>Оценить влияние прекращения приема ЛС или уменьшения его дозы на НПР и состояние пациента;</a:t>
            </a:r>
          </a:p>
        </p:txBody>
      </p:sp>
      <p:sp>
        <p:nvSpPr>
          <p:cNvPr id="4" name="Прямоугольник 3"/>
          <p:cNvSpPr/>
          <p:nvPr/>
        </p:nvSpPr>
        <p:spPr>
          <a:xfrm>
            <a:off x="4180114" y="1415142"/>
            <a:ext cx="4659086" cy="5016758"/>
          </a:xfrm>
          <a:prstGeom prst="rect">
            <a:avLst/>
          </a:prstGeom>
        </p:spPr>
        <p:txBody>
          <a:bodyPr wrap="square">
            <a:spAutoFit/>
          </a:bodyPr>
          <a:lstStyle/>
          <a:p>
            <a:pPr marL="342900" indent="-342900">
              <a:buFontTx/>
              <a:buChar char="•"/>
            </a:pPr>
            <a:r>
              <a:rPr lang="fr-FR" altLang="ru-RU" sz="2000" dirty="0"/>
              <a:t>Assurez-vous que le médicament est écrit sous la forme de dosage correct et le patient pris à la dose requise</a:t>
            </a:r>
          </a:p>
          <a:p>
            <a:pPr marL="342900" indent="-342900">
              <a:buFontTx/>
              <a:buChar char="•"/>
            </a:pPr>
            <a:r>
              <a:rPr lang="fr-FR" altLang="ru-RU" sz="2000" dirty="0"/>
              <a:t>Assurez-vous que les réactions indésirables ont survenues pas avant, mais après avoir pris le médicament</a:t>
            </a:r>
          </a:p>
          <a:p>
            <a:pPr marL="342900" indent="-342900">
              <a:buFontTx/>
              <a:buChar char="•"/>
            </a:pPr>
            <a:r>
              <a:rPr lang="fr-FR" altLang="ru-RU" sz="2000" dirty="0"/>
              <a:t>Déterminer l'intervalle de temps entre le début du médicament et de la réaction secondaire indésirable</a:t>
            </a:r>
          </a:p>
          <a:p>
            <a:pPr marL="342900" indent="-342900">
              <a:buFontTx/>
              <a:buChar char="•"/>
            </a:pPr>
            <a:r>
              <a:rPr lang="fr-FR" altLang="ru-RU" sz="2000" dirty="0"/>
              <a:t>Évaluer l'impact de l'arrêt du médicament ou de réduction de sa dose sur les reactions indésirables et  l'état du patient</a:t>
            </a:r>
          </a:p>
        </p:txBody>
      </p:sp>
    </p:spTree>
    <p:extLst>
      <p:ext uri="{BB962C8B-B14F-4D97-AF65-F5344CB8AC3E}">
        <p14:creationId xmlns:p14="http://schemas.microsoft.com/office/powerpoint/2010/main" val="1011294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Как распознать НПР (2)</a:t>
            </a:r>
          </a:p>
        </p:txBody>
      </p:sp>
      <p:sp>
        <p:nvSpPr>
          <p:cNvPr id="5" name="Объект 4"/>
          <p:cNvSpPr>
            <a:spLocks noGrp="1"/>
          </p:cNvSpPr>
          <p:nvPr>
            <p:ph idx="1"/>
          </p:nvPr>
        </p:nvSpPr>
        <p:spPr>
          <a:xfrm>
            <a:off x="283029" y="2194560"/>
            <a:ext cx="3766457" cy="4069080"/>
          </a:xfrm>
        </p:spPr>
        <p:txBody>
          <a:bodyPr>
            <a:normAutofit fontScale="92500" lnSpcReduction="10000"/>
          </a:bodyPr>
          <a:lstStyle/>
          <a:p>
            <a:r>
              <a:rPr lang="ru-RU" sz="2400" dirty="0"/>
              <a:t>Уточнить реакцию на повторное назначение ЛС;</a:t>
            </a:r>
          </a:p>
          <a:p>
            <a:r>
              <a:rPr lang="ru-RU" sz="2400" dirty="0"/>
              <a:t>Проанализировать альтернативные причины, которые могли вызвать данную реакцию;</a:t>
            </a:r>
          </a:p>
          <a:p>
            <a:r>
              <a:rPr lang="ru-RU" sz="2400" dirty="0"/>
              <a:t>Провести анализ дополнительных данных о свойствах и действии ЛС и НПР, которые они могут вызывать.</a:t>
            </a:r>
          </a:p>
        </p:txBody>
      </p:sp>
      <p:sp>
        <p:nvSpPr>
          <p:cNvPr id="4" name="Прямоугольник 3"/>
          <p:cNvSpPr/>
          <p:nvPr/>
        </p:nvSpPr>
        <p:spPr>
          <a:xfrm>
            <a:off x="4332513" y="2155371"/>
            <a:ext cx="4463143" cy="4770537"/>
          </a:xfrm>
          <a:prstGeom prst="rect">
            <a:avLst/>
          </a:prstGeom>
        </p:spPr>
        <p:txBody>
          <a:bodyPr wrap="square">
            <a:spAutoFit/>
          </a:bodyPr>
          <a:lstStyle/>
          <a:p>
            <a:pPr marL="342900" indent="-342900">
              <a:buFontTx/>
              <a:buChar char="•"/>
            </a:pPr>
            <a:r>
              <a:rPr lang="fr-FR" altLang="ru-RU" sz="2200" dirty="0"/>
              <a:t>Affiner la réaction à la réélection du médicament</a:t>
            </a:r>
            <a:endParaRPr lang="ru-RU" altLang="ru-RU" sz="2200" dirty="0"/>
          </a:p>
          <a:p>
            <a:pPr marL="342900" indent="-342900">
              <a:buFontTx/>
              <a:buChar char="•"/>
            </a:pPr>
            <a:endParaRPr lang="ru-RU" altLang="ru-RU" sz="2200" dirty="0"/>
          </a:p>
          <a:p>
            <a:pPr marL="285750" indent="-285750">
              <a:buFontTx/>
              <a:buChar char="•"/>
            </a:pPr>
            <a:r>
              <a:rPr lang="fr-FR" altLang="ru-RU" sz="2200" dirty="0"/>
              <a:t>Analyser les causes alternatives qui pourraient causer cette réaction</a:t>
            </a:r>
            <a:endParaRPr lang="ru-RU" altLang="ru-RU" sz="2200" dirty="0"/>
          </a:p>
          <a:p>
            <a:pPr marL="285750" indent="-285750"/>
            <a:endParaRPr lang="fr-FR" altLang="ru-RU" sz="2200" dirty="0"/>
          </a:p>
          <a:p>
            <a:pPr marL="285750" indent="-285750">
              <a:buFontTx/>
              <a:buChar char="•"/>
            </a:pPr>
            <a:r>
              <a:rPr lang="fr-FR" altLang="ru-RU" sz="2200" dirty="0"/>
              <a:t>analyser des données supplémentaires sur les propriétés et l'action des réactions médicamenteuses indésirables et secondaires qu'ils peuvent provoquer</a:t>
            </a:r>
            <a:endParaRPr lang="ru-RU" altLang="ru-RU" sz="2200" dirty="0"/>
          </a:p>
          <a:p>
            <a:pPr marL="342900" indent="-342900">
              <a:buFontTx/>
              <a:buChar char="•"/>
            </a:pPr>
            <a:endParaRPr lang="ru-RU" altLang="ru-RU" dirty="0"/>
          </a:p>
        </p:txBody>
      </p:sp>
    </p:spTree>
    <p:extLst>
      <p:ext uri="{BB962C8B-B14F-4D97-AF65-F5344CB8AC3E}">
        <p14:creationId xmlns:p14="http://schemas.microsoft.com/office/powerpoint/2010/main" val="663248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6571" y="326572"/>
            <a:ext cx="8490858" cy="1262742"/>
          </a:xfrm>
        </p:spPr>
        <p:txBody>
          <a:bodyPr>
            <a:normAutofit fontScale="90000"/>
          </a:bodyPr>
          <a:lstStyle/>
          <a:p>
            <a:br>
              <a:rPr lang="ru-RU" sz="3100" dirty="0"/>
            </a:br>
            <a:r>
              <a:rPr lang="ru-RU" sz="3100" dirty="0"/>
              <a:t>Диагностика НПР</a:t>
            </a:r>
            <a:br>
              <a:rPr lang="ru-RU" sz="3100" dirty="0"/>
            </a:br>
            <a:r>
              <a:rPr lang="fr-FR" altLang="ru-RU" sz="3100" dirty="0">
                <a:latin typeface="+mn-lt"/>
              </a:rPr>
              <a:t>Diagnostic des réactions secondaires indésirables</a:t>
            </a:r>
            <a:br>
              <a:rPr lang="ru-RU" altLang="ru-RU" dirty="0">
                <a:latin typeface="+mn-lt"/>
              </a:rPr>
            </a:br>
            <a:endParaRPr lang="ru-RU" dirty="0">
              <a:latin typeface="+mn-lt"/>
            </a:endParaRPr>
          </a:p>
        </p:txBody>
      </p:sp>
      <p:sp>
        <p:nvSpPr>
          <p:cNvPr id="3" name="Объект 2"/>
          <p:cNvSpPr>
            <a:spLocks noGrp="1"/>
          </p:cNvSpPr>
          <p:nvPr>
            <p:ph idx="1"/>
          </p:nvPr>
        </p:nvSpPr>
        <p:spPr>
          <a:xfrm>
            <a:off x="370114" y="1589314"/>
            <a:ext cx="4005943" cy="4674326"/>
          </a:xfrm>
        </p:spPr>
        <p:txBody>
          <a:bodyPr>
            <a:noAutofit/>
          </a:bodyPr>
          <a:lstStyle/>
          <a:p>
            <a:r>
              <a:rPr lang="ru-RU" sz="2100" dirty="0"/>
              <a:t>Совпадение во времени с приемом ЛС;</a:t>
            </a:r>
          </a:p>
          <a:p>
            <a:r>
              <a:rPr lang="ru-RU" sz="2100" dirty="0"/>
              <a:t>Совпадение с известными симптомами;</a:t>
            </a:r>
          </a:p>
          <a:p>
            <a:r>
              <a:rPr lang="ru-RU" sz="2100" dirty="0"/>
              <a:t>Прекращение после отмены ЛС;</a:t>
            </a:r>
          </a:p>
          <a:p>
            <a:r>
              <a:rPr lang="ru-RU" sz="2100" dirty="0"/>
              <a:t>Возобновление при повторном назначении;</a:t>
            </a:r>
          </a:p>
          <a:p>
            <a:r>
              <a:rPr lang="ru-RU" sz="2100" dirty="0"/>
              <a:t>Реагирование на специфический антидот;</a:t>
            </a:r>
          </a:p>
          <a:p>
            <a:r>
              <a:rPr lang="ru-RU" sz="2100" dirty="0"/>
              <a:t>Проявлялась раньше с тем же или «похожим» ЛС;</a:t>
            </a:r>
          </a:p>
          <a:p>
            <a:r>
              <a:rPr lang="ru-RU" sz="2100" dirty="0"/>
              <a:t>Не объясняется другими факторами.</a:t>
            </a:r>
          </a:p>
        </p:txBody>
      </p:sp>
      <p:sp>
        <p:nvSpPr>
          <p:cNvPr id="4" name="Прямоугольник 3"/>
          <p:cNvSpPr/>
          <p:nvPr/>
        </p:nvSpPr>
        <p:spPr>
          <a:xfrm>
            <a:off x="4310742" y="1567544"/>
            <a:ext cx="4506687" cy="4832092"/>
          </a:xfrm>
          <a:prstGeom prst="rect">
            <a:avLst/>
          </a:prstGeom>
        </p:spPr>
        <p:txBody>
          <a:bodyPr wrap="square">
            <a:spAutoFit/>
          </a:bodyPr>
          <a:lstStyle/>
          <a:p>
            <a:pPr marL="285750" indent="-285750">
              <a:buFontTx/>
              <a:buChar char="•"/>
            </a:pPr>
            <a:r>
              <a:rPr lang="fr-FR" altLang="ru-RU" sz="2200" dirty="0"/>
              <a:t>La coïncidence dans le temps avec la prise de médicaments</a:t>
            </a:r>
          </a:p>
          <a:p>
            <a:pPr marL="285750" indent="-285750">
              <a:buFontTx/>
              <a:buChar char="•"/>
            </a:pPr>
            <a:r>
              <a:rPr lang="fr-FR" altLang="ru-RU" sz="2200" dirty="0"/>
              <a:t>La coïncidence avec les symptômes connus</a:t>
            </a:r>
          </a:p>
          <a:p>
            <a:pPr marL="285750" indent="-285750">
              <a:buFontTx/>
              <a:buChar char="•"/>
            </a:pPr>
            <a:r>
              <a:rPr lang="fr-FR" altLang="ru-RU" sz="2200" dirty="0"/>
              <a:t>Résiliation après le retrait des médicaments</a:t>
            </a:r>
          </a:p>
          <a:p>
            <a:pPr marL="285750" indent="-285750">
              <a:buFontTx/>
              <a:buChar char="•"/>
            </a:pPr>
            <a:r>
              <a:rPr lang="fr-FR" altLang="ru-RU" sz="2200" dirty="0"/>
              <a:t>Reprise à la reconduction</a:t>
            </a:r>
          </a:p>
          <a:p>
            <a:pPr marL="285750" indent="-285750">
              <a:buFontTx/>
              <a:buChar char="•"/>
            </a:pPr>
            <a:r>
              <a:rPr lang="fr-FR" altLang="ru-RU" sz="2200" dirty="0"/>
              <a:t>Réponse à l'antidote spécifique</a:t>
            </a:r>
          </a:p>
          <a:p>
            <a:pPr marL="285750" indent="-285750">
              <a:buFontTx/>
              <a:buChar char="•"/>
            </a:pPr>
            <a:r>
              <a:rPr lang="fr-FR" altLang="ru-RU" sz="2200" dirty="0"/>
              <a:t>Manifesté devant le même ou "comme" drogue</a:t>
            </a:r>
          </a:p>
          <a:p>
            <a:pPr marL="285750" indent="-285750">
              <a:buFontTx/>
              <a:buChar char="•"/>
            </a:pPr>
            <a:r>
              <a:rPr lang="fr-FR" altLang="ru-RU" sz="2200" dirty="0"/>
              <a:t>Non expliqué par d'autres facteurs</a:t>
            </a:r>
            <a:endParaRPr lang="ru-RU" altLang="ru-RU" sz="2200" dirty="0"/>
          </a:p>
        </p:txBody>
      </p:sp>
    </p:spTree>
    <p:extLst>
      <p:ext uri="{BB962C8B-B14F-4D97-AF65-F5344CB8AC3E}">
        <p14:creationId xmlns:p14="http://schemas.microsoft.com/office/powerpoint/2010/main" val="798251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029" y="304800"/>
            <a:ext cx="8599714" cy="1415143"/>
          </a:xfrm>
        </p:spPr>
        <p:txBody>
          <a:bodyPr>
            <a:noAutofit/>
          </a:bodyPr>
          <a:lstStyle/>
          <a:p>
            <a:br>
              <a:rPr lang="ru-RU" sz="2800" dirty="0"/>
            </a:br>
            <a:r>
              <a:rPr lang="ru-RU" sz="2400" dirty="0"/>
              <a:t>Классификация степеней достоверности причинно-следственной связи: ЛС-НЛР</a:t>
            </a:r>
            <a:br>
              <a:rPr lang="ru-RU" sz="2400" dirty="0"/>
            </a:br>
            <a:br>
              <a:rPr lang="ru-RU" sz="2400" dirty="0"/>
            </a:br>
            <a:r>
              <a:rPr lang="fr-FR" altLang="ru-RU" sz="2400" dirty="0"/>
              <a:t>Classification des degrés de fiabilité de la causalité: les événements de drogue défavorable</a:t>
            </a:r>
            <a:br>
              <a:rPr lang="ru-RU" altLang="ru-RU" sz="2400" dirty="0"/>
            </a:br>
            <a:endParaRPr lang="ru-RU" sz="2400" dirty="0"/>
          </a:p>
        </p:txBody>
      </p:sp>
      <p:sp>
        <p:nvSpPr>
          <p:cNvPr id="3" name="Объект 2"/>
          <p:cNvSpPr>
            <a:spLocks noGrp="1"/>
          </p:cNvSpPr>
          <p:nvPr>
            <p:ph idx="1"/>
          </p:nvPr>
        </p:nvSpPr>
        <p:spPr>
          <a:xfrm>
            <a:off x="304800" y="2194560"/>
            <a:ext cx="3788229" cy="4069080"/>
          </a:xfrm>
        </p:spPr>
        <p:txBody>
          <a:bodyPr>
            <a:normAutofit fontScale="92500" lnSpcReduction="20000"/>
          </a:bodyPr>
          <a:lstStyle/>
          <a:p>
            <a:r>
              <a:rPr lang="ru-RU" sz="2800" dirty="0"/>
              <a:t>Определенная</a:t>
            </a:r>
          </a:p>
          <a:p>
            <a:r>
              <a:rPr lang="ru-RU" sz="2800" dirty="0"/>
              <a:t>Вероятная</a:t>
            </a:r>
          </a:p>
          <a:p>
            <a:r>
              <a:rPr lang="ru-RU" sz="2800" dirty="0"/>
              <a:t>Возможная </a:t>
            </a:r>
          </a:p>
          <a:p>
            <a:r>
              <a:rPr lang="ru-RU" sz="2800" dirty="0"/>
              <a:t>Сомнительная</a:t>
            </a:r>
          </a:p>
          <a:p>
            <a:endParaRPr lang="ru-RU" sz="2800" dirty="0"/>
          </a:p>
          <a:p>
            <a:r>
              <a:rPr lang="ru-RU" sz="2800" dirty="0"/>
              <a:t>Есть формализованные методы оценки связи, наиболее распространенный - шкала Наранжо.</a:t>
            </a:r>
          </a:p>
        </p:txBody>
      </p:sp>
      <p:sp>
        <p:nvSpPr>
          <p:cNvPr id="4" name="Прямоугольник 3"/>
          <p:cNvSpPr/>
          <p:nvPr/>
        </p:nvSpPr>
        <p:spPr>
          <a:xfrm>
            <a:off x="4419600" y="2090058"/>
            <a:ext cx="4354286" cy="4678204"/>
          </a:xfrm>
          <a:prstGeom prst="rect">
            <a:avLst/>
          </a:prstGeom>
        </p:spPr>
        <p:txBody>
          <a:bodyPr wrap="square">
            <a:spAutoFit/>
          </a:bodyPr>
          <a:lstStyle/>
          <a:p>
            <a:pPr marL="342900" indent="-342900">
              <a:buFontTx/>
              <a:buChar char="•"/>
            </a:pPr>
            <a:r>
              <a:rPr lang="en-US" altLang="ru-RU" sz="2800" dirty="0"/>
              <a:t>certain</a:t>
            </a:r>
          </a:p>
          <a:p>
            <a:pPr marL="342900" indent="-342900">
              <a:buFontTx/>
              <a:buChar char="•"/>
            </a:pPr>
            <a:r>
              <a:rPr lang="en-US" altLang="ru-RU" sz="2800" dirty="0"/>
              <a:t>probable</a:t>
            </a:r>
          </a:p>
          <a:p>
            <a:pPr marL="342900" indent="-342900">
              <a:buFontTx/>
              <a:buChar char="•"/>
            </a:pPr>
            <a:r>
              <a:rPr lang="en-US" altLang="ru-RU" sz="2800" dirty="0"/>
              <a:t>possible</a:t>
            </a:r>
          </a:p>
          <a:p>
            <a:pPr marL="342900" indent="-342900">
              <a:buFontTx/>
              <a:buChar char="•"/>
            </a:pPr>
            <a:r>
              <a:rPr lang="en-US" altLang="ru-RU" sz="2800" dirty="0" err="1"/>
              <a:t>Douteux</a:t>
            </a:r>
            <a:endParaRPr lang="ru-RU" altLang="ru-RU" sz="2800" dirty="0"/>
          </a:p>
          <a:p>
            <a:pPr marL="342900" indent="-342900">
              <a:buFontTx/>
              <a:buChar char="•"/>
            </a:pPr>
            <a:endParaRPr lang="ru-RU" altLang="ru-RU" sz="2800" dirty="0"/>
          </a:p>
          <a:p>
            <a:pPr marL="342900" indent="-342900">
              <a:buFontTx/>
              <a:buChar char="•"/>
            </a:pPr>
            <a:r>
              <a:rPr lang="fr-FR" altLang="ru-RU" sz="2800" dirty="0"/>
              <a:t>Il existe des méthodes formelles pour évaluer la communication, le plus commun - l'échelle de Naranjo</a:t>
            </a:r>
            <a:endParaRPr lang="ru-RU" altLang="ru-RU" sz="2800" dirty="0"/>
          </a:p>
          <a:p>
            <a:pPr marL="342900" indent="-342900">
              <a:buFontTx/>
              <a:buChar char="•"/>
            </a:pPr>
            <a:endParaRPr lang="en-US" altLang="ru-RU" dirty="0"/>
          </a:p>
        </p:txBody>
      </p:sp>
    </p:spTree>
    <p:extLst>
      <p:ext uri="{BB962C8B-B14F-4D97-AF65-F5344CB8AC3E}">
        <p14:creationId xmlns:p14="http://schemas.microsoft.com/office/powerpoint/2010/main" val="2598657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566057" y="261257"/>
            <a:ext cx="7983583" cy="1458686"/>
          </a:xfrm>
        </p:spPr>
        <p:txBody>
          <a:bodyPr/>
          <a:lstStyle/>
          <a:p>
            <a:r>
              <a:rPr lang="ru-RU" dirty="0"/>
              <a:t>В заключении…</a:t>
            </a:r>
            <a:br>
              <a:rPr lang="en-US" dirty="0"/>
            </a:br>
            <a:r>
              <a:rPr lang="en-US" dirty="0"/>
              <a:t>En conclusion ...</a:t>
            </a:r>
            <a:endParaRPr lang="ru-RU" dirty="0"/>
          </a:p>
        </p:txBody>
      </p:sp>
      <p:pic>
        <p:nvPicPr>
          <p:cNvPr id="12" name="Объект 11"/>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61257" y="1434793"/>
            <a:ext cx="2475842" cy="3686253"/>
          </a:xfrm>
        </p:spPr>
      </p:pic>
      <p:sp>
        <p:nvSpPr>
          <p:cNvPr id="11" name="Объект 10"/>
          <p:cNvSpPr>
            <a:spLocks noGrp="1"/>
          </p:cNvSpPr>
          <p:nvPr>
            <p:ph sz="half" idx="2"/>
          </p:nvPr>
        </p:nvSpPr>
        <p:spPr>
          <a:xfrm>
            <a:off x="3222171" y="1567543"/>
            <a:ext cx="5595258" cy="4696097"/>
          </a:xfrm>
        </p:spPr>
        <p:txBody>
          <a:bodyPr>
            <a:normAutofit fontScale="77500" lnSpcReduction="20000"/>
          </a:bodyPr>
          <a:lstStyle/>
          <a:p>
            <a:r>
              <a:rPr lang="ru-RU" sz="3600" dirty="0"/>
              <a:t>«Поменьше лекарств! Только то, что действительно необходимо!»</a:t>
            </a:r>
          </a:p>
          <a:p>
            <a:pPr marL="0" indent="0">
              <a:buNone/>
            </a:pPr>
            <a:endParaRPr lang="ru-RU" sz="3600" dirty="0"/>
          </a:p>
          <a:p>
            <a:pPr marL="0" indent="0" algn="r">
              <a:buNone/>
            </a:pPr>
            <a:r>
              <a:rPr lang="ru-RU" sz="3600" dirty="0"/>
              <a:t>Б.Е. </a:t>
            </a:r>
            <a:r>
              <a:rPr lang="ru-RU" sz="3600" dirty="0" err="1"/>
              <a:t>Вотчал</a:t>
            </a:r>
            <a:endParaRPr lang="en-US" sz="3600" dirty="0"/>
          </a:p>
          <a:p>
            <a:pPr marL="0" indent="0" algn="r">
              <a:buNone/>
            </a:pPr>
            <a:endParaRPr lang="fr-FR" sz="3600" dirty="0"/>
          </a:p>
          <a:p>
            <a:pPr marL="0" indent="0">
              <a:buNone/>
            </a:pPr>
            <a:r>
              <a:rPr lang="fr-FR" sz="3600" dirty="0"/>
              <a:t>“Moins de médicaments! Seulement ce qui est vraiment nécessaire! "</a:t>
            </a:r>
          </a:p>
          <a:p>
            <a:pPr marL="0" indent="0" algn="r">
              <a:buNone/>
            </a:pPr>
            <a:endParaRPr lang="fr-FR" sz="3600" dirty="0"/>
          </a:p>
          <a:p>
            <a:pPr marL="0" indent="0" algn="r">
              <a:buNone/>
            </a:pPr>
            <a:r>
              <a:rPr lang="fr-FR" sz="3600" dirty="0"/>
              <a:t>B.E. Votchal</a:t>
            </a:r>
            <a:endParaRPr lang="ru-RU" sz="3600" dirty="0"/>
          </a:p>
          <a:p>
            <a:endParaRPr lang="ru-RU" dirty="0"/>
          </a:p>
        </p:txBody>
      </p:sp>
    </p:spTree>
    <p:extLst>
      <p:ext uri="{BB962C8B-B14F-4D97-AF65-F5344CB8AC3E}">
        <p14:creationId xmlns:p14="http://schemas.microsoft.com/office/powerpoint/2010/main" val="32283167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914400" y="1894114"/>
            <a:ext cx="7315200" cy="3809999"/>
          </a:xfrm>
        </p:spPr>
        <p:txBody>
          <a:bodyPr>
            <a:normAutofit fontScale="90000"/>
          </a:bodyPr>
          <a:lstStyle/>
          <a:p>
            <a:pPr algn="ctr"/>
            <a:br>
              <a:rPr lang="en-US" sz="4000" dirty="0"/>
            </a:br>
            <a:br>
              <a:rPr lang="en-US" sz="4000" dirty="0"/>
            </a:br>
            <a:br>
              <a:rPr lang="en-US" sz="4000" dirty="0"/>
            </a:br>
            <a:br>
              <a:rPr lang="en-US" sz="4000" dirty="0"/>
            </a:br>
            <a:r>
              <a:rPr lang="ru-RU" sz="4000" dirty="0"/>
              <a:t>Благодарю за внимание</a:t>
            </a:r>
            <a:br>
              <a:rPr lang="en-US" sz="4000" dirty="0"/>
            </a:br>
            <a:br>
              <a:rPr lang="en-US" sz="4000" dirty="0"/>
            </a:br>
            <a:r>
              <a:rPr lang="fr-FR" altLang="ru-RU" sz="4000" dirty="0"/>
              <a:t>Nous vous remercions de votre attention</a:t>
            </a:r>
            <a:br>
              <a:rPr lang="ru-RU" altLang="ru-RU" dirty="0">
                <a:latin typeface="Times New Roman Cyr" charset="-52"/>
              </a:rPr>
            </a:br>
            <a:endParaRPr lang="ru-RU" dirty="0"/>
          </a:p>
        </p:txBody>
      </p:sp>
    </p:spTree>
    <p:extLst>
      <p:ext uri="{BB962C8B-B14F-4D97-AF65-F5344CB8AC3E}">
        <p14:creationId xmlns:p14="http://schemas.microsoft.com/office/powerpoint/2010/main" val="937835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p:cNvGraphicFramePr>
            <a:graphicFrameLocks noGrp="1"/>
          </p:cNvGraphicFramePr>
          <p:nvPr>
            <p:ph idx="1"/>
            <p:extLst>
              <p:ext uri="{D42A27DB-BD31-4B8C-83A1-F6EECF244321}">
                <p14:modId xmlns:p14="http://schemas.microsoft.com/office/powerpoint/2010/main" val="4161269589"/>
              </p:ext>
            </p:extLst>
          </p:nvPr>
        </p:nvGraphicFramePr>
        <p:xfrm>
          <a:off x="514350" y="413658"/>
          <a:ext cx="8117586" cy="6183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022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По данным разных авторов…</a:t>
            </a:r>
          </a:p>
        </p:txBody>
      </p:sp>
      <p:sp>
        <p:nvSpPr>
          <p:cNvPr id="3" name="Объект 2"/>
          <p:cNvSpPr>
            <a:spLocks noGrp="1"/>
          </p:cNvSpPr>
          <p:nvPr>
            <p:ph idx="1"/>
          </p:nvPr>
        </p:nvSpPr>
        <p:spPr/>
        <p:txBody>
          <a:bodyPr>
            <a:normAutofit/>
          </a:bodyPr>
          <a:lstStyle/>
          <a:p>
            <a:r>
              <a:rPr lang="ru-RU" altLang="ru-RU" sz="3200" dirty="0"/>
              <a:t>Нежелательные лекарственные реакции наблюдаются в случаях, составляющих от 4 до 29%.</a:t>
            </a:r>
          </a:p>
          <a:p>
            <a:r>
              <a:rPr lang="en-US" sz="3200" dirty="0" err="1"/>
              <a:t>D'après</a:t>
            </a:r>
            <a:r>
              <a:rPr lang="en-US" sz="3200" dirty="0"/>
              <a:t> </a:t>
            </a:r>
            <a:r>
              <a:rPr lang="en-US" sz="3200" dirty="0" err="1"/>
              <a:t>différents</a:t>
            </a:r>
            <a:r>
              <a:rPr lang="en-US" sz="3200" dirty="0"/>
              <a:t> </a:t>
            </a:r>
            <a:r>
              <a:rPr lang="en-US" sz="3200" dirty="0" err="1"/>
              <a:t>auteurs</a:t>
            </a:r>
            <a:r>
              <a:rPr lang="ru-RU" sz="3200" dirty="0"/>
              <a:t>…</a:t>
            </a:r>
          </a:p>
          <a:p>
            <a:r>
              <a:rPr lang="fr-FR" altLang="ru-RU" sz="3200" dirty="0"/>
              <a:t>effets indésirables des médicaments sont observés dans les cas allant de 4 à 29% chez les patients recevant des médicaments différents</a:t>
            </a:r>
            <a:endParaRPr lang="ru-RU" sz="3200" dirty="0"/>
          </a:p>
        </p:txBody>
      </p:sp>
    </p:spTree>
    <p:extLst>
      <p:ext uri="{BB962C8B-B14F-4D97-AF65-F5344CB8AC3E}">
        <p14:creationId xmlns:p14="http://schemas.microsoft.com/office/powerpoint/2010/main" val="3084159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2114" y="326571"/>
            <a:ext cx="7417526" cy="1730830"/>
          </a:xfrm>
        </p:spPr>
        <p:txBody>
          <a:bodyPr>
            <a:noAutofit/>
          </a:bodyPr>
          <a:lstStyle/>
          <a:p>
            <a:r>
              <a:rPr lang="ru-RU" altLang="ru-RU" sz="2800" dirty="0"/>
              <a:t>Нежелательные лекарственные реакции наблюдаются…</a:t>
            </a:r>
            <a:r>
              <a:rPr lang="fr-FR" altLang="ru-RU" sz="2800" dirty="0">
                <a:solidFill>
                  <a:schemeClr val="bg1"/>
                </a:solidFill>
              </a:rPr>
              <a:t> Effets </a:t>
            </a:r>
            <a:br>
              <a:rPr lang="ru-RU" altLang="ru-RU" sz="2800" dirty="0">
                <a:solidFill>
                  <a:schemeClr val="bg1"/>
                </a:solidFill>
              </a:rPr>
            </a:br>
            <a:br>
              <a:rPr lang="ru-RU" altLang="ru-RU" sz="2800" dirty="0">
                <a:solidFill>
                  <a:schemeClr val="bg1"/>
                </a:solidFill>
              </a:rPr>
            </a:br>
            <a:r>
              <a:rPr lang="fr-FR" altLang="ru-RU" sz="2800" dirty="0"/>
              <a:t>indésirables du médicament sont observés</a:t>
            </a:r>
            <a:r>
              <a:rPr lang="ru-RU" altLang="ru-RU" sz="2800" dirty="0"/>
              <a:t>…</a:t>
            </a:r>
            <a:r>
              <a:rPr lang="fr-FR" altLang="ru-RU" sz="2800" dirty="0"/>
              <a:t> </a:t>
            </a:r>
            <a:endParaRPr lang="ru-RU" sz="2800" dirty="0"/>
          </a:p>
        </p:txBody>
      </p:sp>
      <p:sp>
        <p:nvSpPr>
          <p:cNvPr id="3" name="Объект 2"/>
          <p:cNvSpPr>
            <a:spLocks noGrp="1"/>
          </p:cNvSpPr>
          <p:nvPr>
            <p:ph idx="1"/>
          </p:nvPr>
        </p:nvSpPr>
        <p:spPr/>
        <p:txBody>
          <a:bodyPr>
            <a:normAutofit fontScale="77500" lnSpcReduction="20000"/>
          </a:bodyPr>
          <a:lstStyle/>
          <a:p>
            <a:r>
              <a:rPr lang="ru-RU" altLang="ru-RU" sz="3200" dirty="0"/>
              <a:t>У больных с сердечно-сосудистыми заболеваниями в 10.8%;</a:t>
            </a:r>
          </a:p>
          <a:p>
            <a:r>
              <a:rPr lang="ru-RU" altLang="ru-RU" sz="3200" dirty="0"/>
              <a:t>У больных с бронхолегочными заболеваниями в 9.4%;</a:t>
            </a:r>
          </a:p>
          <a:p>
            <a:r>
              <a:rPr lang="ru-RU" altLang="ru-RU" sz="3200" dirty="0"/>
              <a:t>У больных с заболеваниями ЖКТ в 7.8%.</a:t>
            </a:r>
          </a:p>
          <a:p>
            <a:endParaRPr lang="ru-RU" altLang="ru-RU" sz="3200" dirty="0"/>
          </a:p>
          <a:p>
            <a:r>
              <a:rPr lang="fr-FR" altLang="ru-RU" sz="3200" dirty="0"/>
              <a:t>Les patients atteints de maladies cardio-vasculaires dans 10,8%</a:t>
            </a:r>
          </a:p>
          <a:p>
            <a:r>
              <a:rPr lang="fr-FR" altLang="ru-RU" sz="3200" dirty="0"/>
              <a:t>Chez les patients atteints atteints de maladies bronchopulmonaires à 9,4%</a:t>
            </a:r>
          </a:p>
          <a:p>
            <a:r>
              <a:rPr lang="fr-FR" altLang="ru-RU" sz="3200" dirty="0"/>
              <a:t>Les patients atteints de maladies gastro-intestinales 7,8%</a:t>
            </a:r>
            <a:endParaRPr lang="ru-RU" altLang="ru-RU" sz="3200" dirty="0"/>
          </a:p>
          <a:p>
            <a:endParaRPr lang="ru-RU" altLang="ru-RU" sz="3200" dirty="0"/>
          </a:p>
          <a:p>
            <a:endParaRPr lang="ru-RU" dirty="0"/>
          </a:p>
        </p:txBody>
      </p:sp>
    </p:spTree>
    <p:extLst>
      <p:ext uri="{BB962C8B-B14F-4D97-AF65-F5344CB8AC3E}">
        <p14:creationId xmlns:p14="http://schemas.microsoft.com/office/powerpoint/2010/main" val="419039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0114" y="283029"/>
            <a:ext cx="8179526" cy="1774372"/>
          </a:xfrm>
        </p:spPr>
        <p:txBody>
          <a:bodyPr>
            <a:noAutofit/>
          </a:bodyPr>
          <a:lstStyle/>
          <a:p>
            <a:r>
              <a:rPr lang="ru-RU" sz="3200" dirty="0"/>
              <a:t>по данным зарубежных исследователей…</a:t>
            </a:r>
            <a:br>
              <a:rPr lang="en-US" sz="3200" dirty="0"/>
            </a:br>
            <a:r>
              <a:rPr lang="en-US" sz="3200" dirty="0" err="1"/>
              <a:t>selon</a:t>
            </a:r>
            <a:r>
              <a:rPr lang="en-US" sz="3200" dirty="0"/>
              <a:t> des </a:t>
            </a:r>
            <a:r>
              <a:rPr lang="en-US" sz="3200" dirty="0" err="1"/>
              <a:t>chercheurs</a:t>
            </a:r>
            <a:r>
              <a:rPr lang="en-US" sz="3200" dirty="0"/>
              <a:t> </a:t>
            </a:r>
            <a:r>
              <a:rPr lang="en-US" sz="3200" dirty="0" err="1"/>
              <a:t>étrangers</a:t>
            </a:r>
            <a:r>
              <a:rPr lang="en-US" sz="3200" dirty="0"/>
              <a:t> ...</a:t>
            </a:r>
            <a:endParaRPr lang="ru-RU" sz="3200" dirty="0"/>
          </a:p>
        </p:txBody>
      </p:sp>
      <p:sp>
        <p:nvSpPr>
          <p:cNvPr id="3" name="Объект 2"/>
          <p:cNvSpPr>
            <a:spLocks noGrp="1"/>
          </p:cNvSpPr>
          <p:nvPr>
            <p:ph idx="1"/>
          </p:nvPr>
        </p:nvSpPr>
        <p:spPr>
          <a:xfrm>
            <a:off x="261257" y="1785257"/>
            <a:ext cx="4245429" cy="4811485"/>
          </a:xfrm>
        </p:spPr>
        <p:txBody>
          <a:bodyPr>
            <a:noAutofit/>
          </a:bodyPr>
          <a:lstStyle/>
          <a:p>
            <a:pPr marL="257175" indent="-257175">
              <a:spcBef>
                <a:spcPct val="20000"/>
              </a:spcBef>
              <a:buFontTx/>
              <a:buChar char="•"/>
              <a:defRPr/>
            </a:pPr>
            <a:r>
              <a:rPr lang="ru-RU" sz="2400" dirty="0">
                <a:cs typeface="Times New Roman" pitchFamily="18" charset="0"/>
              </a:rPr>
              <a:t>В США в начале тысячелетия развитие нежелательных лекарственных реакций явилось причиной госпитализации 2 млн человек и более 100 тыс. случаев смерти;</a:t>
            </a:r>
          </a:p>
          <a:p>
            <a:pPr marL="257175" indent="-257175">
              <a:spcBef>
                <a:spcPct val="20000"/>
              </a:spcBef>
              <a:buFontTx/>
              <a:buChar char="•"/>
              <a:defRPr/>
            </a:pPr>
            <a:r>
              <a:rPr lang="ru-RU" altLang="ru-RU" sz="2400" dirty="0"/>
              <a:t>НЛР выходят на 4-5 место по причинам смертности;</a:t>
            </a:r>
          </a:p>
          <a:p>
            <a:pPr marL="257175" indent="-257175">
              <a:spcBef>
                <a:spcPct val="20000"/>
              </a:spcBef>
              <a:buFontTx/>
              <a:buChar char="•"/>
              <a:defRPr/>
            </a:pPr>
            <a:r>
              <a:rPr lang="en-US" altLang="ru-RU" sz="2400" dirty="0"/>
              <a:t>136 </a:t>
            </a:r>
            <a:r>
              <a:rPr lang="ru-RU" altLang="ru-RU" sz="2400" dirty="0"/>
              <a:t>миллиардов </a:t>
            </a:r>
            <a:r>
              <a:rPr lang="en-US" altLang="ru-RU" sz="2400" dirty="0"/>
              <a:t>$</a:t>
            </a:r>
            <a:r>
              <a:rPr lang="ru-RU" altLang="ru-RU" sz="2400" dirty="0"/>
              <a:t> тратится на лечение НЛР ежегодно.</a:t>
            </a:r>
            <a:endParaRPr lang="ru-RU" sz="2400" dirty="0"/>
          </a:p>
        </p:txBody>
      </p:sp>
      <p:sp>
        <p:nvSpPr>
          <p:cNvPr id="4" name="Прямоугольник 3"/>
          <p:cNvSpPr/>
          <p:nvPr/>
        </p:nvSpPr>
        <p:spPr>
          <a:xfrm>
            <a:off x="4746171" y="1937657"/>
            <a:ext cx="4114800" cy="5601533"/>
          </a:xfrm>
          <a:prstGeom prst="rect">
            <a:avLst/>
          </a:prstGeom>
        </p:spPr>
        <p:txBody>
          <a:bodyPr wrap="square">
            <a:spAutoFit/>
          </a:bodyPr>
          <a:lstStyle/>
          <a:p>
            <a:pPr>
              <a:buFont typeface="Arial" pitchFamily="34" charset="0"/>
              <a:buChar char="•"/>
            </a:pPr>
            <a:r>
              <a:rPr lang="fr-FR" sz="2300" dirty="0"/>
              <a:t>Aux États-Unis, au début du millénaire, le développement de réactions indésirables aux médicaments a entraîné l'hospitalisation de 2 millions de personnes et plus de 100 000 décès;</a:t>
            </a:r>
          </a:p>
          <a:p>
            <a:pPr>
              <a:buFont typeface="Arial" pitchFamily="34" charset="0"/>
              <a:buChar char="•"/>
            </a:pPr>
            <a:r>
              <a:rPr lang="fr-FR" sz="2300" dirty="0"/>
              <a:t>NLR rang 4-5 pour les causes de décès;</a:t>
            </a:r>
          </a:p>
          <a:p>
            <a:pPr>
              <a:buFont typeface="Arial" pitchFamily="34" charset="0"/>
              <a:buChar char="•"/>
            </a:pPr>
            <a:r>
              <a:rPr lang="fr-FR" sz="2300" dirty="0"/>
              <a:t>Chaque année, 136 milliards de dollars sont dépensés pour le traitement de la NLR. </a:t>
            </a:r>
          </a:p>
          <a:p>
            <a:endParaRPr lang="fr-FR" dirty="0"/>
          </a:p>
          <a:p>
            <a:endParaRPr lang="ru-RU" dirty="0"/>
          </a:p>
        </p:txBody>
      </p:sp>
    </p:spTree>
    <p:extLst>
      <p:ext uri="{BB962C8B-B14F-4D97-AF65-F5344CB8AC3E}">
        <p14:creationId xmlns:p14="http://schemas.microsoft.com/office/powerpoint/2010/main" val="2999299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1257" y="764373"/>
            <a:ext cx="8621486" cy="1293028"/>
          </a:xfrm>
        </p:spPr>
        <p:txBody>
          <a:bodyPr>
            <a:noAutofit/>
          </a:bodyPr>
          <a:lstStyle/>
          <a:p>
            <a:pPr algn="ctr"/>
            <a:r>
              <a:rPr lang="ru-RU" altLang="ru-RU" sz="2800" dirty="0"/>
              <a:t>ЛС наиболее часто вызывающие НЛР в стационаре</a:t>
            </a:r>
            <a:br>
              <a:rPr lang="ru-RU" altLang="ru-RU" sz="2800" dirty="0"/>
            </a:br>
            <a:r>
              <a:rPr lang="fr-FR" altLang="ru-RU" sz="2800" dirty="0"/>
              <a:t>Les médicaments causant le plus souvent les effets indésirables à</a:t>
            </a:r>
            <a:r>
              <a:rPr lang="ru-RU" altLang="ru-RU" sz="2800" dirty="0"/>
              <a:t> </a:t>
            </a:r>
            <a:r>
              <a:rPr lang="fr-FR" altLang="ru-RU" sz="2800" dirty="0"/>
              <a:t>l'hôpital</a:t>
            </a:r>
            <a:br>
              <a:rPr lang="ru-RU" altLang="ru-RU" sz="2800" dirty="0"/>
            </a:br>
            <a:endParaRPr lang="ru-RU" sz="2800" dirty="0"/>
          </a:p>
        </p:txBody>
      </p:sp>
      <p:sp>
        <p:nvSpPr>
          <p:cNvPr id="3" name="Объект 2"/>
          <p:cNvSpPr>
            <a:spLocks noGrp="1"/>
          </p:cNvSpPr>
          <p:nvPr>
            <p:ph idx="1"/>
          </p:nvPr>
        </p:nvSpPr>
        <p:spPr/>
        <p:txBody>
          <a:bodyPr>
            <a:normAutofit fontScale="92500" lnSpcReduction="10000"/>
          </a:bodyPr>
          <a:lstStyle/>
          <a:p>
            <a:pPr>
              <a:buFontTx/>
              <a:buChar char="•"/>
            </a:pPr>
            <a:r>
              <a:rPr lang="ru-RU" altLang="ru-RU" sz="2400" dirty="0">
                <a:cs typeface="Times New Roman" panose="02020603050405020304" pitchFamily="18" charset="0"/>
              </a:rPr>
              <a:t> антибиотики (до 25 – 30% всех побочных эффектов)</a:t>
            </a:r>
            <a:endParaRPr lang="ru-RU" altLang="ru-RU" sz="2400" dirty="0"/>
          </a:p>
          <a:p>
            <a:pPr>
              <a:buFontTx/>
              <a:buChar char="•"/>
            </a:pPr>
            <a:r>
              <a:rPr lang="ru-RU" altLang="ru-RU" sz="2400" dirty="0">
                <a:cs typeface="Times New Roman" panose="02020603050405020304" pitchFamily="18" charset="0"/>
              </a:rPr>
              <a:t> химиотерапевтические средства </a:t>
            </a:r>
            <a:endParaRPr lang="ru-RU" altLang="ru-RU" sz="2400" dirty="0"/>
          </a:p>
          <a:p>
            <a:pPr>
              <a:buFontTx/>
              <a:buChar char="•"/>
            </a:pPr>
            <a:r>
              <a:rPr lang="ru-RU" altLang="ru-RU" sz="2400" dirty="0">
                <a:cs typeface="Times New Roman" panose="02020603050405020304" pitchFamily="18" charset="0"/>
              </a:rPr>
              <a:t> анальгетики</a:t>
            </a:r>
            <a:endParaRPr lang="ru-RU" altLang="ru-RU" sz="2400" dirty="0"/>
          </a:p>
          <a:p>
            <a:pPr>
              <a:buFontTx/>
              <a:buChar char="•"/>
            </a:pPr>
            <a:r>
              <a:rPr lang="ru-RU" altLang="ru-RU" sz="2400" dirty="0">
                <a:cs typeface="Times New Roman" panose="02020603050405020304" pitchFamily="18" charset="0"/>
              </a:rPr>
              <a:t> психотропные средства  </a:t>
            </a:r>
            <a:endParaRPr lang="ru-RU" altLang="ru-RU" sz="2400" dirty="0"/>
          </a:p>
          <a:p>
            <a:pPr marL="285750" indent="-285750"/>
            <a:endParaRPr lang="ru-RU" sz="2400" dirty="0">
              <a:cs typeface="Times New Roman" panose="02020603050405020304" pitchFamily="18" charset="0"/>
            </a:endParaRPr>
          </a:p>
          <a:p>
            <a:pPr marL="285750" indent="-285750"/>
            <a:r>
              <a:rPr lang="fr-FR" sz="2400" dirty="0">
                <a:cs typeface="Times New Roman" panose="02020603050405020304" pitchFamily="18" charset="0"/>
              </a:rPr>
              <a:t>Des antibiotiques (jusqu'à 25 - 30% des effets secondaires)</a:t>
            </a:r>
          </a:p>
          <a:p>
            <a:pPr marL="285750" indent="-285750"/>
            <a:r>
              <a:rPr lang="fr-FR" sz="2400" dirty="0">
                <a:cs typeface="Times New Roman" panose="02020603050405020304" pitchFamily="18" charset="0"/>
              </a:rPr>
              <a:t>des agents chimiothérapeutiques,</a:t>
            </a:r>
          </a:p>
          <a:p>
            <a:pPr marL="285750" indent="-285750"/>
            <a:r>
              <a:rPr lang="fr-FR" sz="2400" dirty="0">
                <a:cs typeface="Times New Roman" panose="02020603050405020304" pitchFamily="18" charset="0"/>
              </a:rPr>
              <a:t>analgésiques,</a:t>
            </a:r>
          </a:p>
          <a:p>
            <a:pPr marL="285750" indent="-285750"/>
            <a:r>
              <a:rPr lang="fr-FR" sz="2400" dirty="0">
                <a:cs typeface="Times New Roman" panose="02020603050405020304" pitchFamily="18" charset="0"/>
              </a:rPr>
              <a:t>médicaments</a:t>
            </a:r>
            <a:r>
              <a:rPr lang="ru-RU" sz="2400" dirty="0">
                <a:cs typeface="Times New Roman" panose="02020603050405020304" pitchFamily="18" charset="0"/>
              </a:rPr>
              <a:t> </a:t>
            </a:r>
            <a:r>
              <a:rPr lang="fr-FR" sz="2400" dirty="0">
                <a:cs typeface="Times New Roman" panose="02020603050405020304" pitchFamily="18" charset="0"/>
              </a:rPr>
              <a:t>psychotropes,</a:t>
            </a:r>
          </a:p>
          <a:p>
            <a:endParaRPr lang="ru-RU" dirty="0"/>
          </a:p>
        </p:txBody>
      </p:sp>
    </p:spTree>
    <p:extLst>
      <p:ext uri="{BB962C8B-B14F-4D97-AF65-F5344CB8AC3E}">
        <p14:creationId xmlns:p14="http://schemas.microsoft.com/office/powerpoint/2010/main" val="2341065631"/>
      </p:ext>
    </p:extLst>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След самолета">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След самолета</Template>
  <TotalTime>372</TotalTime>
  <Words>3117</Words>
  <Application>Microsoft Office PowerPoint</Application>
  <PresentationFormat>Экран (4:3)</PresentationFormat>
  <Paragraphs>408</Paragraphs>
  <Slides>47</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47</vt:i4>
      </vt:variant>
    </vt:vector>
  </HeadingPairs>
  <TitlesOfParts>
    <vt:vector size="53" baseType="lpstr">
      <vt:lpstr>Arial</vt:lpstr>
      <vt:lpstr>Calibri</vt:lpstr>
      <vt:lpstr>Century Gothic</vt:lpstr>
      <vt:lpstr>Times New Roman</vt:lpstr>
      <vt:lpstr>Times New Roman Cyr</vt:lpstr>
      <vt:lpstr>След самолета</vt:lpstr>
      <vt:lpstr>Нежелательные побочные реакции  Les réactions indésirables aux médicaments</vt:lpstr>
      <vt:lpstr>Презентация PowerPoint</vt:lpstr>
      <vt:lpstr>Определение ВОЗ</vt:lpstr>
      <vt:lpstr>ОБЩЕПРИНЯТЫЕ ОПРЕДЕЛЕНИЯ</vt:lpstr>
      <vt:lpstr>Презентация PowerPoint</vt:lpstr>
      <vt:lpstr>По данным разных авторов…</vt:lpstr>
      <vt:lpstr>Нежелательные лекарственные реакции наблюдаются… Effets   indésirables du médicament sont observés… </vt:lpstr>
      <vt:lpstr>по данным зарубежных исследователей… selon des chercheurs étrangers ...</vt:lpstr>
      <vt:lpstr>ЛС наиболее часто вызывающие НЛР в стационаре Les médicaments causant le plus souvent les effets indésirables à l'hôpital </vt:lpstr>
      <vt:lpstr>ЛС наиболее часто вызывающие НЛР в стационаре Les médicaments causant le plus souvent les effets indésirables à l'hôpital</vt:lpstr>
      <vt:lpstr>ЛС наиболее часто вызывающие НЛР в амбулаторных условиях Les médicaments causant le plus souvent effets indésirables en milieu ambulatoire </vt:lpstr>
      <vt:lpstr>ЛС наиболее часто вызывающие НЛР в амбулаторных условиях Les médicaments causant le plus souvent effets indésirables en milieu ambulatoire </vt:lpstr>
      <vt:lpstr>Классификация НЛР (согласно ВОЗ) Classification d’OMS des effets indésirables </vt:lpstr>
      <vt:lpstr>Классификация НЛР (согласно ВОЗ) Classification d’OMS des effets indésirables</vt:lpstr>
      <vt:lpstr>Тип А   Type A </vt:lpstr>
      <vt:lpstr>Тип А   Type A </vt:lpstr>
      <vt:lpstr>Основные и побочные эффекты НПВС Les effets principaux et secondaires des AINS</vt:lpstr>
      <vt:lpstr>Основные и побочные эффекты некоторых антигистаминных</vt:lpstr>
      <vt:lpstr> НЛР типа А могут быть связаны с  токсичностью самой молекулы ЛС  Les réactions indésirables aux médicaments de type A peuvent être liés à la toxicité de la molécule elle-même L </vt:lpstr>
      <vt:lpstr>Органотоксичность лекарственных средств  Organo toxicité des Médicaments  </vt:lpstr>
      <vt:lpstr>Частота и тяжесть развития  НЛР типа А зависит от следующих факторов La fréquence et la gravité des effets indésirables des médicaments de type A dépend des facteurs suivants</vt:lpstr>
      <vt:lpstr>Доза ЛС и НЛР типа АL a  dose de réactions médicamenteuses et médicamenteuses indésirable du type A </vt:lpstr>
      <vt:lpstr>Тип В Type B</vt:lpstr>
      <vt:lpstr>Тип В  Type B</vt:lpstr>
      <vt:lpstr>Классификация аллергических реакций  La classification des réactions allergiques</vt:lpstr>
      <vt:lpstr>Классификация аллергических реакций  La classification des réactions</vt:lpstr>
      <vt:lpstr>Анафилактические реакции   Les réactions anaphylactiques</vt:lpstr>
      <vt:lpstr>Анафилактические реакции   Les réactions anaphylactiques</vt:lpstr>
      <vt:lpstr>Цитотоксические реакции   Réactions cytotoxiques</vt:lpstr>
      <vt:lpstr>Реакции иммунных комплексов   Réactions de complexes immuns</vt:lpstr>
      <vt:lpstr>Токсико-аллергические (гиперчувствительность замедленного типа)   Toxic-allergique (hypersensibilité retardée)</vt:lpstr>
      <vt:lpstr>Синдром ЛайелЛа   Syndrome de Lyell</vt:lpstr>
      <vt:lpstr>Как предотвратить НЛР типа В Comment prévenir les effets indésirables de type B </vt:lpstr>
      <vt:lpstr>Тип С Type c</vt:lpstr>
      <vt:lpstr>Тип D Type D</vt:lpstr>
      <vt:lpstr>Тип D НЛР (исторический пример)  Type B des effets indésirables  </vt:lpstr>
      <vt:lpstr>Летальные исходы по причине НЛР  Les décès dus à effets indésirables </vt:lpstr>
      <vt:lpstr>            Летальные исходы по причине НЛР  Les décès dus à effets indésirables          des dommages aux reins (lors de l'utilisation de médicaments non-stéroïdiens anti-inflammatoires, les aminosides); </vt:lpstr>
      <vt:lpstr> Основные этапы  исследования НЛР Les principales étapes de la recherche ufologique </vt:lpstr>
      <vt:lpstr> Клинические испытания ЛС и НЛРLes essais cliniques de médicaments et de réactions indésirables aux médicaments </vt:lpstr>
      <vt:lpstr>ЗАЧЕМ НУЖНА РЕГИСТРАЦИЯ НЛР?</vt:lpstr>
      <vt:lpstr> Как распознать НПР (1) Comment reconnaître une réaction secondaire indésirable </vt:lpstr>
      <vt:lpstr>Как распознать НПР (2)</vt:lpstr>
      <vt:lpstr> Диагностика НПР Diagnostic des réactions secondaires indésirables </vt:lpstr>
      <vt:lpstr> Классификация степеней достоверности причинно-следственной связи: ЛС-НЛР  Classification des degrés de fiabilité de la causalité: les événements de drogue défavorable </vt:lpstr>
      <vt:lpstr>В заключении… En conclusion ...</vt:lpstr>
      <vt:lpstr>    Благодарю за внимание  Nous vous remercions de votre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Нежелательные побочные реакции</dc:title>
  <dc:creator>Олег Кирилочев</dc:creator>
  <cp:lastModifiedBy>Олег Кирилочев</cp:lastModifiedBy>
  <cp:revision>68</cp:revision>
  <dcterms:created xsi:type="dcterms:W3CDTF">2018-10-19T18:22:34Z</dcterms:created>
  <dcterms:modified xsi:type="dcterms:W3CDTF">2020-03-19T13:50:09Z</dcterms:modified>
</cp:coreProperties>
</file>