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80" r:id="rId21"/>
    <p:sldId id="275" r:id="rId22"/>
    <p:sldId id="276" r:id="rId23"/>
    <p:sldId id="277" r:id="rId24"/>
    <p:sldId id="278" r:id="rId25"/>
    <p:sldId id="279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19846-3D5C-4077-A465-C32E063F0C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A22EB2-72D3-4CFA-A1C5-6EE5674DA7F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нарушения местной дифференциации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1983D7A-1F20-4F9C-9978-7427084EDDBE}" type="parTrans" cxnId="{CC567FFB-EEFD-4B59-A0A4-457F9F702581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6DF4E1-17F6-4251-BFF8-54C37F3CEA4E}" type="sibTrans" cxnId="{CC567FFB-EEFD-4B59-A0A4-457F9F702581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AE91A0-9925-4F8B-9016-0D84EA4328BF}">
      <dgm:prSet phldrT="[Текст]"/>
      <dgm:spPr/>
      <dgm:t>
        <a:bodyPr/>
        <a:lstStyle/>
        <a:p>
          <a:r>
            <a:rPr lang="ru-RU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окципитализация</a:t>
          </a:r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Q</a:t>
          </a:r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DB20A8-0A11-4FBB-80C1-548B63CD33BD}" type="parTrans" cxnId="{DA2B55CA-0C24-4588-8D0F-0F5CD02740B6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20EE69-BD49-4D6F-A06B-668A4B860228}" type="sibTrans" cxnId="{DA2B55CA-0C24-4588-8D0F-0F5CD02740B6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2FDD1C-CD34-416B-92A8-DB15ED9B5910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количественные аномалии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525613-DE38-4C02-86DB-80464D1552DD}" type="parTrans" cxnId="{28A8FF70-CA4C-4259-B354-4E52BCA3E7D2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B3061CB-EBF8-407C-81A3-9826A044FE62}" type="sibTrans" cxnId="{28A8FF70-CA4C-4259-B354-4E52BCA3E7D2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D3AAC3-A07B-4E8C-8A52-6BE8EEE2EEE8}">
      <dgm:prSet phldrT="[Текст]"/>
      <dgm:spPr/>
      <dgm:t>
        <a:bodyPr/>
        <a:lstStyle/>
        <a:p>
          <a:r>
            <a:rPr lang="en-US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spina</a:t>
          </a:r>
          <a:r>
            <a:rPr lang="en-US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bifida 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396A2F-C5DD-40E0-BE03-1DD8FD022E97}" type="parTrans" cxnId="{87D79CD9-9B87-4D64-AF3B-4427AFF40161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F2DCC9-D6AF-495E-ADF5-64C7CB0D7812}" type="sibTrans" cxnId="{87D79CD9-9B87-4D64-AF3B-4427AFF40161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CAD969-C889-4876-9533-3B76C7F21FCB}">
      <dgm:prSet phldrT="[Текст]"/>
      <dgm:spPr/>
      <dgm:t>
        <a:bodyPr/>
        <a:lstStyle/>
        <a:p>
          <a:r>
            <a:rPr lang="ru-RU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платиспондилия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6CC685-1EF9-4AAE-8B4C-9444429EC90B}" type="parTrans" cxnId="{F318F69F-EEB4-47FD-BF0A-6FABDC37E24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28134F-0DE7-4039-8E80-71C48C7338CE}" type="sibTrans" cxnId="{F318F69F-EEB4-47FD-BF0A-6FABDC37E24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9619CD-98A0-4074-9757-1D06CA89B93E}">
      <dgm:prSet/>
      <dgm:spPr/>
      <dgm:t>
        <a:bodyPr/>
        <a:lstStyle/>
        <a:p>
          <a:r>
            <a:rPr lang="ru-RU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морфологические аномалии</a:t>
          </a:r>
          <a:endParaRPr lang="ru-RU" dirty="0" smtClean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7C9BAC-A68C-4CBD-8275-0A551EE35066}" type="parTrans" cxnId="{2E577788-AF1D-4E70-B84E-BF709B2B8A91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3BFB33-5A17-47B9-8579-7D1D58C76586}" type="sibTrans" cxnId="{2E577788-AF1D-4E70-B84E-BF709B2B8A91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69932C-507E-45C8-91F0-BFD3410E43E3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клиновидные позвонки или </a:t>
          </a:r>
          <a:r>
            <a:rPr lang="ru-RU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полупозвонки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DE2793-0E7E-469B-9938-4A7FEEA313E8}" type="parTrans" cxnId="{FCE9C3F4-B60A-46BF-961A-C8E146E7E539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1FA37F-55A8-4FED-9986-F6DBAFB3F2A8}" type="sibTrans" cxnId="{FCE9C3F4-B60A-46BF-961A-C8E146E7E539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F2FE48-2E25-4BC9-9171-5810EAFD8944}">
      <dgm:prSet/>
      <dgm:spPr/>
      <dgm:t>
        <a:bodyPr/>
        <a:lstStyle/>
        <a:p>
          <a:r>
            <a:rPr lang="ru-RU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спондилолиз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4F8FD7-7215-4662-8BB1-FC99B1105999}" type="parTrans" cxnId="{141BA857-1BF3-43AF-888B-E644493E243F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3384BE-F877-42CF-BFC5-0230969DCC40}" type="sibTrans" cxnId="{141BA857-1BF3-43AF-888B-E644493E243F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F17C342-F3BE-46C4-AA57-83D1BFC46A59}">
      <dgm:prSet/>
      <dgm:spPr/>
      <dgm:t>
        <a:bodyPr/>
        <a:lstStyle/>
        <a:p>
          <a:r>
            <a:rPr lang="ru-RU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спондилолистез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FA584C-E05F-4248-A150-B199CF9009FC}" type="parTrans" cxnId="{7178FBCA-688B-49A5-A90A-8AA3AEED439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AB27FC-EBE8-4B4F-925F-020A9AC7D240}" type="sibTrans" cxnId="{7178FBCA-688B-49A5-A90A-8AA3AEED439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D9ABDF-BF1F-4226-B30B-15F3E657A41E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слияние двух-трех позвонков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8EDF28-59C3-4104-9A7B-23A3AF9795DD}" type="parTrans" cxnId="{9EE29F96-147E-402D-BFAA-7B0F65EB8876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A8201C-4D2E-460C-B354-59CB115E5E9A}" type="sibTrans" cxnId="{9EE29F96-147E-402D-BFAA-7B0F65EB8876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4FC9C6-407A-4347-9203-7B586F6A3BB6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люмбализация</a:t>
          </a:r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Si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9AEC688-955D-4D21-A70C-C2D3BA732182}" type="parTrans" cxnId="{7862E38B-AE7B-483B-BB2F-5515E8445DBC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0A5CF5-1BBC-45FA-813A-26AE16039766}" type="sibTrans" cxnId="{7862E38B-AE7B-483B-BB2F-5515E8445DBC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F119E1F-BBE0-48BD-A64B-4B9F51AA1F8C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сакрализация </a:t>
          </a:r>
          <a:r>
            <a:rPr lang="en-US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Ly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28B82F-BECA-4315-BE65-9B0340E34416}" type="parTrans" cxnId="{09C9951F-3E6D-40CE-8FC8-9EEAA567502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A3BD6D-D635-45AB-BB2A-9432D031C970}" type="sibTrans" cxnId="{09C9951F-3E6D-40CE-8FC8-9EEAA567502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F41E11-7BF5-4FBE-B44E-215DCCFD4BB9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Синдром </a:t>
          </a:r>
          <a:r>
            <a:rPr lang="ru-RU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Клиппеля</a:t>
          </a:r>
          <a:r>
            <a: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Фейля</a:t>
          </a:r>
          <a:endParaRPr lang="ru-RU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65CA6F-7DB3-469C-BC97-BFBDB4944C7F}" type="parTrans" cxnId="{A113BDCB-ACF9-4CBE-B476-B3D41B00F451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D25149-8A5B-4E08-8220-6F6C08DBF87F}" type="sibTrans" cxnId="{A113BDCB-ACF9-4CBE-B476-B3D41B00F451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1DFCD8-DE8D-4856-9897-7E006D23B2EB}" type="pres">
      <dgm:prSet presAssocID="{A9E19846-3D5C-4077-A465-C32E063F0C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7CAC0-63EC-4272-BCE5-44EB9057A1FB}" type="pres">
      <dgm:prSet presAssocID="{E39619CD-98A0-4074-9757-1D06CA89B93E}" presName="composite" presStyleCnt="0"/>
      <dgm:spPr/>
    </dgm:pt>
    <dgm:pt modelId="{FF327BE3-6D99-45BD-B18B-B83921476917}" type="pres">
      <dgm:prSet presAssocID="{E39619CD-98A0-4074-9757-1D06CA89B9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B21A1-54A0-4620-9E82-BE30D01710C7}" type="pres">
      <dgm:prSet presAssocID="{E39619CD-98A0-4074-9757-1D06CA89B93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DBEA6-EA69-402E-8C73-888E02C7A150}" type="pres">
      <dgm:prSet presAssocID="{F03BFB33-5A17-47B9-8579-7D1D58C76586}" presName="space" presStyleCnt="0"/>
      <dgm:spPr/>
    </dgm:pt>
    <dgm:pt modelId="{9D0CE922-4718-44B4-8D75-C3F749AC14DE}" type="pres">
      <dgm:prSet presAssocID="{6AA22EB2-72D3-4CFA-A1C5-6EE5674DA7FF}" presName="composite" presStyleCnt="0"/>
      <dgm:spPr/>
    </dgm:pt>
    <dgm:pt modelId="{2AA6A6A4-1EDD-4126-B7EF-CE8E92A49CEB}" type="pres">
      <dgm:prSet presAssocID="{6AA22EB2-72D3-4CFA-A1C5-6EE5674DA7FF}" presName="parTx" presStyleLbl="alignNode1" presStyleIdx="1" presStyleCnt="3" custScaleX="101178" custLinFactX="23186" custLinFactNeighborX="100000" custLinFactNeighborY="-4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BE058-66FE-416B-B32F-AB8A25C9D6E7}" type="pres">
      <dgm:prSet presAssocID="{6AA22EB2-72D3-4CFA-A1C5-6EE5674DA7FF}" presName="desTx" presStyleLbl="alignAccFollowNode1" presStyleIdx="1" presStyleCnt="3" custScaleX="110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4059C-CC7E-42CC-8EF8-A4C2604B2399}" type="pres">
      <dgm:prSet presAssocID="{526DF4E1-17F6-4251-BFF8-54C37F3CEA4E}" presName="space" presStyleCnt="0"/>
      <dgm:spPr/>
    </dgm:pt>
    <dgm:pt modelId="{17BACDC8-166C-43E5-8598-8C87E6A70FC5}" type="pres">
      <dgm:prSet presAssocID="{622FDD1C-CD34-416B-92A8-DB15ED9B5910}" presName="composite" presStyleCnt="0"/>
      <dgm:spPr/>
    </dgm:pt>
    <dgm:pt modelId="{DEC6493F-0D60-4A36-8605-3CE28EF6173C}" type="pres">
      <dgm:prSet presAssocID="{622FDD1C-CD34-416B-92A8-DB15ED9B5910}" presName="parTx" presStyleLbl="alignNode1" presStyleIdx="2" presStyleCnt="3" custScaleX="109369" custLinFactX="-24161" custLinFactNeighborX="-100000" custLinFactNeighborY="-4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88D1B-57E9-4466-827A-93240510A016}" type="pres">
      <dgm:prSet presAssocID="{622FDD1C-CD34-416B-92A8-DB15ED9B591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BA857-1BF3-43AF-888B-E644493E243F}" srcId="{E39619CD-98A0-4074-9757-1D06CA89B93E}" destId="{B2F2FE48-2E25-4BC9-9171-5810EAFD8944}" srcOrd="1" destOrd="0" parTransId="{224F8FD7-7215-4662-8BB1-FC99B1105999}" sibTransId="{343384BE-F877-42CF-BFC5-0230969DCC40}"/>
    <dgm:cxn modelId="{D9801696-B05B-4572-97A7-CD3A832D2FF4}" type="presOf" srcId="{622FDD1C-CD34-416B-92A8-DB15ED9B5910}" destId="{DEC6493F-0D60-4A36-8605-3CE28EF6173C}" srcOrd="0" destOrd="0" presId="urn:microsoft.com/office/officeart/2005/8/layout/hList1"/>
    <dgm:cxn modelId="{2DEBACC3-CCF9-4A95-84D2-7DB8462FAE9B}" type="presOf" srcId="{A169932C-507E-45C8-91F0-BFD3410E43E3}" destId="{A3EB21A1-54A0-4620-9E82-BE30D01710C7}" srcOrd="0" destOrd="0" presId="urn:microsoft.com/office/officeart/2005/8/layout/hList1"/>
    <dgm:cxn modelId="{3BD42AE2-6EF2-494D-856A-891C783F0338}" type="presOf" srcId="{22D9ABDF-BF1F-4226-B30B-15F3E657A41E}" destId="{A3EB21A1-54A0-4620-9E82-BE30D01710C7}" srcOrd="0" destOrd="3" presId="urn:microsoft.com/office/officeart/2005/8/layout/hList1"/>
    <dgm:cxn modelId="{070E450D-1146-49D1-964C-2FA9DC66690D}" type="presOf" srcId="{6AA22EB2-72D3-4CFA-A1C5-6EE5674DA7FF}" destId="{2AA6A6A4-1EDD-4126-B7EF-CE8E92A49CEB}" srcOrd="0" destOrd="0" presId="urn:microsoft.com/office/officeart/2005/8/layout/hList1"/>
    <dgm:cxn modelId="{2E577788-AF1D-4E70-B84E-BF709B2B8A91}" srcId="{A9E19846-3D5C-4077-A465-C32E063F0C27}" destId="{E39619CD-98A0-4074-9757-1D06CA89B93E}" srcOrd="0" destOrd="0" parTransId="{DA7C9BAC-A68C-4CBD-8275-0A551EE35066}" sibTransId="{F03BFB33-5A17-47B9-8579-7D1D58C76586}"/>
    <dgm:cxn modelId="{7178FBCA-688B-49A5-A90A-8AA3AEED439B}" srcId="{E39619CD-98A0-4074-9757-1D06CA89B93E}" destId="{6F17C342-F3BE-46C4-AA57-83D1BFC46A59}" srcOrd="2" destOrd="0" parTransId="{57FA584C-E05F-4248-A150-B199CF9009FC}" sibTransId="{3BAB27FC-EBE8-4B4F-925F-020A9AC7D240}"/>
    <dgm:cxn modelId="{5EDE8100-F386-4CFA-AF74-3B87A2D76E92}" type="presOf" srcId="{4F119E1F-BBE0-48BD-A64B-4B9F51AA1F8C}" destId="{913BE058-66FE-416B-B32F-AB8A25C9D6E7}" srcOrd="0" destOrd="2" presId="urn:microsoft.com/office/officeart/2005/8/layout/hList1"/>
    <dgm:cxn modelId="{DA2B55CA-0C24-4588-8D0F-0F5CD02740B6}" srcId="{6AA22EB2-72D3-4CFA-A1C5-6EE5674DA7FF}" destId="{BCAE91A0-9925-4F8B-9016-0D84EA4328BF}" srcOrd="0" destOrd="0" parTransId="{85DB20A8-0A11-4FBB-80C1-548B63CD33BD}" sibTransId="{6820EE69-BD49-4D6F-A06B-668A4B860228}"/>
    <dgm:cxn modelId="{CFD2D22B-5B72-4F6C-A633-8C35E50E6AEC}" type="presOf" srcId="{874FC9C6-407A-4347-9203-7B586F6A3BB6}" destId="{913BE058-66FE-416B-B32F-AB8A25C9D6E7}" srcOrd="0" destOrd="1" presId="urn:microsoft.com/office/officeart/2005/8/layout/hList1"/>
    <dgm:cxn modelId="{F318F69F-EEB4-47FD-BF0A-6FABDC37E244}" srcId="{622FDD1C-CD34-416B-92A8-DB15ED9B5910}" destId="{3ECAD969-C889-4876-9533-3B76C7F21FCB}" srcOrd="1" destOrd="0" parTransId="{356CC685-1EF9-4AAE-8B4C-9444429EC90B}" sibTransId="{9A28134F-0DE7-4039-8E80-71C48C7338CE}"/>
    <dgm:cxn modelId="{96BEE738-4325-4575-9A04-AFF8058BF622}" type="presOf" srcId="{BCAE91A0-9925-4F8B-9016-0D84EA4328BF}" destId="{913BE058-66FE-416B-B32F-AB8A25C9D6E7}" srcOrd="0" destOrd="0" presId="urn:microsoft.com/office/officeart/2005/8/layout/hList1"/>
    <dgm:cxn modelId="{4E0A7714-ACBB-4005-B750-BA1023F40E84}" type="presOf" srcId="{20F41E11-7BF5-4FBE-B44E-215DCCFD4BB9}" destId="{A3EB21A1-54A0-4620-9E82-BE30D01710C7}" srcOrd="0" destOrd="4" presId="urn:microsoft.com/office/officeart/2005/8/layout/hList1"/>
    <dgm:cxn modelId="{30194FC7-1915-4E30-927B-F812D670D66D}" type="presOf" srcId="{3ECAD969-C889-4876-9533-3B76C7F21FCB}" destId="{A6B88D1B-57E9-4466-827A-93240510A016}" srcOrd="0" destOrd="1" presId="urn:microsoft.com/office/officeart/2005/8/layout/hList1"/>
    <dgm:cxn modelId="{5534E0F7-3744-4FA2-8F6A-1592766B5448}" type="presOf" srcId="{6F17C342-F3BE-46C4-AA57-83D1BFC46A59}" destId="{A3EB21A1-54A0-4620-9E82-BE30D01710C7}" srcOrd="0" destOrd="2" presId="urn:microsoft.com/office/officeart/2005/8/layout/hList1"/>
    <dgm:cxn modelId="{6817E9BE-7890-4523-B05E-018FE53D2250}" type="presOf" srcId="{B2F2FE48-2E25-4BC9-9171-5810EAFD8944}" destId="{A3EB21A1-54A0-4620-9E82-BE30D01710C7}" srcOrd="0" destOrd="1" presId="urn:microsoft.com/office/officeart/2005/8/layout/hList1"/>
    <dgm:cxn modelId="{FCE9C3F4-B60A-46BF-961A-C8E146E7E539}" srcId="{E39619CD-98A0-4074-9757-1D06CA89B93E}" destId="{A169932C-507E-45C8-91F0-BFD3410E43E3}" srcOrd="0" destOrd="0" parTransId="{ECDE2793-0E7E-469B-9938-4A7FEEA313E8}" sibTransId="{681FA37F-55A8-4FED-9986-F6DBAFB3F2A8}"/>
    <dgm:cxn modelId="{7862E38B-AE7B-483B-BB2F-5515E8445DBC}" srcId="{6AA22EB2-72D3-4CFA-A1C5-6EE5674DA7FF}" destId="{874FC9C6-407A-4347-9203-7B586F6A3BB6}" srcOrd="1" destOrd="0" parTransId="{A9AEC688-955D-4D21-A70C-C2D3BA732182}" sibTransId="{B10A5CF5-1BBC-45FA-813A-26AE16039766}"/>
    <dgm:cxn modelId="{87D79CD9-9B87-4D64-AF3B-4427AFF40161}" srcId="{622FDD1C-CD34-416B-92A8-DB15ED9B5910}" destId="{37D3AAC3-A07B-4E8C-8A52-6BE8EEE2EEE8}" srcOrd="0" destOrd="0" parTransId="{60396A2F-C5DD-40E0-BE03-1DD8FD022E97}" sibTransId="{A1F2DCC9-D6AF-495E-ADF5-64C7CB0D7812}"/>
    <dgm:cxn modelId="{9EE29F96-147E-402D-BFAA-7B0F65EB8876}" srcId="{E39619CD-98A0-4074-9757-1D06CA89B93E}" destId="{22D9ABDF-BF1F-4226-B30B-15F3E657A41E}" srcOrd="3" destOrd="0" parTransId="{AA8EDF28-59C3-4104-9A7B-23A3AF9795DD}" sibTransId="{78A8201C-4D2E-460C-B354-59CB115E5E9A}"/>
    <dgm:cxn modelId="{A113BDCB-ACF9-4CBE-B476-B3D41B00F451}" srcId="{E39619CD-98A0-4074-9757-1D06CA89B93E}" destId="{20F41E11-7BF5-4FBE-B44E-215DCCFD4BB9}" srcOrd="4" destOrd="0" parTransId="{6865CA6F-7DB3-469C-BC97-BFBDB4944C7F}" sibTransId="{0FD25149-8A5B-4E08-8220-6F6C08DBF87F}"/>
    <dgm:cxn modelId="{C9AE27CE-0216-4EB6-AA68-7A855CD5ACC4}" type="presOf" srcId="{A9E19846-3D5C-4077-A465-C32E063F0C27}" destId="{821DFCD8-DE8D-4856-9897-7E006D23B2EB}" srcOrd="0" destOrd="0" presId="urn:microsoft.com/office/officeart/2005/8/layout/hList1"/>
    <dgm:cxn modelId="{09C9951F-3E6D-40CE-8FC8-9EEAA5675020}" srcId="{6AA22EB2-72D3-4CFA-A1C5-6EE5674DA7FF}" destId="{4F119E1F-BBE0-48BD-A64B-4B9F51AA1F8C}" srcOrd="2" destOrd="0" parTransId="{5128B82F-BECA-4315-BE65-9B0340E34416}" sibTransId="{E8A3BD6D-D635-45AB-BB2A-9432D031C970}"/>
    <dgm:cxn modelId="{895C5F8A-9D5C-4282-8024-09DB844CA4FB}" type="presOf" srcId="{E39619CD-98A0-4074-9757-1D06CA89B93E}" destId="{FF327BE3-6D99-45BD-B18B-B83921476917}" srcOrd="0" destOrd="0" presId="urn:microsoft.com/office/officeart/2005/8/layout/hList1"/>
    <dgm:cxn modelId="{28A8FF70-CA4C-4259-B354-4E52BCA3E7D2}" srcId="{A9E19846-3D5C-4077-A465-C32E063F0C27}" destId="{622FDD1C-CD34-416B-92A8-DB15ED9B5910}" srcOrd="2" destOrd="0" parTransId="{6D525613-DE38-4C02-86DB-80464D1552DD}" sibTransId="{FB3061CB-EBF8-407C-81A3-9826A044FE62}"/>
    <dgm:cxn modelId="{9CF4B9D3-F289-4339-968D-ACCDBB639BF3}" type="presOf" srcId="{37D3AAC3-A07B-4E8C-8A52-6BE8EEE2EEE8}" destId="{A6B88D1B-57E9-4466-827A-93240510A016}" srcOrd="0" destOrd="0" presId="urn:microsoft.com/office/officeart/2005/8/layout/hList1"/>
    <dgm:cxn modelId="{CC567FFB-EEFD-4B59-A0A4-457F9F702581}" srcId="{A9E19846-3D5C-4077-A465-C32E063F0C27}" destId="{6AA22EB2-72D3-4CFA-A1C5-6EE5674DA7FF}" srcOrd="1" destOrd="0" parTransId="{F1983D7A-1F20-4F9C-9978-7427084EDDBE}" sibTransId="{526DF4E1-17F6-4251-BFF8-54C37F3CEA4E}"/>
    <dgm:cxn modelId="{72D144B7-A347-4A6F-A49B-AC9D7CF2331C}" type="presParOf" srcId="{821DFCD8-DE8D-4856-9897-7E006D23B2EB}" destId="{2027CAC0-63EC-4272-BCE5-44EB9057A1FB}" srcOrd="0" destOrd="0" presId="urn:microsoft.com/office/officeart/2005/8/layout/hList1"/>
    <dgm:cxn modelId="{E1315DD8-6D87-4BB3-87DC-E7A0B288B10F}" type="presParOf" srcId="{2027CAC0-63EC-4272-BCE5-44EB9057A1FB}" destId="{FF327BE3-6D99-45BD-B18B-B83921476917}" srcOrd="0" destOrd="0" presId="urn:microsoft.com/office/officeart/2005/8/layout/hList1"/>
    <dgm:cxn modelId="{76B9B653-DB08-4881-9694-57876352B884}" type="presParOf" srcId="{2027CAC0-63EC-4272-BCE5-44EB9057A1FB}" destId="{A3EB21A1-54A0-4620-9E82-BE30D01710C7}" srcOrd="1" destOrd="0" presId="urn:microsoft.com/office/officeart/2005/8/layout/hList1"/>
    <dgm:cxn modelId="{984B6050-07C9-4082-BE34-B23735A08D60}" type="presParOf" srcId="{821DFCD8-DE8D-4856-9897-7E006D23B2EB}" destId="{E60DBEA6-EA69-402E-8C73-888E02C7A150}" srcOrd="1" destOrd="0" presId="urn:microsoft.com/office/officeart/2005/8/layout/hList1"/>
    <dgm:cxn modelId="{18848A33-01C5-4AEB-9A62-E5264CCD4A17}" type="presParOf" srcId="{821DFCD8-DE8D-4856-9897-7E006D23B2EB}" destId="{9D0CE922-4718-44B4-8D75-C3F749AC14DE}" srcOrd="2" destOrd="0" presId="urn:microsoft.com/office/officeart/2005/8/layout/hList1"/>
    <dgm:cxn modelId="{69BBD114-84E6-46ED-913F-773D5B4C2FF9}" type="presParOf" srcId="{9D0CE922-4718-44B4-8D75-C3F749AC14DE}" destId="{2AA6A6A4-1EDD-4126-B7EF-CE8E92A49CEB}" srcOrd="0" destOrd="0" presId="urn:microsoft.com/office/officeart/2005/8/layout/hList1"/>
    <dgm:cxn modelId="{E2B40552-DC59-4B61-993F-C8202121D616}" type="presParOf" srcId="{9D0CE922-4718-44B4-8D75-C3F749AC14DE}" destId="{913BE058-66FE-416B-B32F-AB8A25C9D6E7}" srcOrd="1" destOrd="0" presId="urn:microsoft.com/office/officeart/2005/8/layout/hList1"/>
    <dgm:cxn modelId="{07632F4F-8DA3-4482-B6F3-756A78D1BC3B}" type="presParOf" srcId="{821DFCD8-DE8D-4856-9897-7E006D23B2EB}" destId="{C864059C-CC7E-42CC-8EF8-A4C2604B2399}" srcOrd="3" destOrd="0" presId="urn:microsoft.com/office/officeart/2005/8/layout/hList1"/>
    <dgm:cxn modelId="{826995CB-FE42-4B0F-87D0-7250D96921B2}" type="presParOf" srcId="{821DFCD8-DE8D-4856-9897-7E006D23B2EB}" destId="{17BACDC8-166C-43E5-8598-8C87E6A70FC5}" srcOrd="4" destOrd="0" presId="urn:microsoft.com/office/officeart/2005/8/layout/hList1"/>
    <dgm:cxn modelId="{93BD2807-F1A1-4395-8F38-2679D574A9C1}" type="presParOf" srcId="{17BACDC8-166C-43E5-8598-8C87E6A70FC5}" destId="{DEC6493F-0D60-4A36-8605-3CE28EF6173C}" srcOrd="0" destOrd="0" presId="urn:microsoft.com/office/officeart/2005/8/layout/hList1"/>
    <dgm:cxn modelId="{CD657AB8-8BA6-438B-9403-30056911B329}" type="presParOf" srcId="{17BACDC8-166C-43E5-8598-8C87E6A70FC5}" destId="{A6B88D1B-57E9-4466-827A-93240510A0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27BE3-6D99-45BD-B18B-B83921476917}">
      <dsp:nvSpPr>
        <dsp:cNvPr id="0" name=""/>
        <dsp:cNvSpPr/>
      </dsp:nvSpPr>
      <dsp:spPr>
        <a:xfrm>
          <a:off x="2287" y="102070"/>
          <a:ext cx="2629792" cy="59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морфологические аномалии</a:t>
          </a:r>
          <a:endParaRPr lang="ru-RU" sz="1700" kern="1200" dirty="0" smtClean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7" y="102070"/>
        <a:ext cx="2629792" cy="595034"/>
      </dsp:txXfrm>
    </dsp:sp>
    <dsp:sp modelId="{A3EB21A1-54A0-4620-9E82-BE30D01710C7}">
      <dsp:nvSpPr>
        <dsp:cNvPr id="0" name=""/>
        <dsp:cNvSpPr/>
      </dsp:nvSpPr>
      <dsp:spPr>
        <a:xfrm>
          <a:off x="2287" y="697104"/>
          <a:ext cx="2629792" cy="21932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клиновидные позвонки или </a:t>
          </a:r>
          <a:r>
            <a:rPr lang="ru-RU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полупозвонки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спондилолиз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спондилолистез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слияние двух-трех позвонков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Синдром </a:t>
          </a:r>
          <a:r>
            <a:rPr lang="ru-RU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Клиппеля</a:t>
          </a: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Фейля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7" y="697104"/>
        <a:ext cx="2629792" cy="2193255"/>
      </dsp:txXfrm>
    </dsp:sp>
    <dsp:sp modelId="{2AA6A6A4-1EDD-4126-B7EF-CE8E92A49CEB}">
      <dsp:nvSpPr>
        <dsp:cNvPr id="0" name=""/>
        <dsp:cNvSpPr/>
      </dsp:nvSpPr>
      <dsp:spPr>
        <a:xfrm>
          <a:off x="6357958" y="77822"/>
          <a:ext cx="2660771" cy="59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нарушения местной дифференциации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57958" y="77822"/>
        <a:ext cx="2660771" cy="595034"/>
      </dsp:txXfrm>
    </dsp:sp>
    <dsp:sp modelId="{913BE058-66FE-416B-B32F-AB8A25C9D6E7}">
      <dsp:nvSpPr>
        <dsp:cNvPr id="0" name=""/>
        <dsp:cNvSpPr/>
      </dsp:nvSpPr>
      <dsp:spPr>
        <a:xfrm>
          <a:off x="3000251" y="697104"/>
          <a:ext cx="2897111" cy="21932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окципитализация</a:t>
          </a: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Q</a:t>
          </a: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люмбализация</a:t>
          </a: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Si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сакрализация </a:t>
          </a:r>
          <a:r>
            <a:rPr lang="en-US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Ly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0251" y="697104"/>
        <a:ext cx="2897111" cy="2193255"/>
      </dsp:txXfrm>
    </dsp:sp>
    <dsp:sp modelId="{DEC6493F-0D60-4A36-8605-3CE28EF6173C}">
      <dsp:nvSpPr>
        <dsp:cNvPr id="0" name=""/>
        <dsp:cNvSpPr/>
      </dsp:nvSpPr>
      <dsp:spPr>
        <a:xfrm>
          <a:off x="3000356" y="77822"/>
          <a:ext cx="2876178" cy="59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количественные аномалии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0356" y="77822"/>
        <a:ext cx="2876178" cy="595034"/>
      </dsp:txXfrm>
    </dsp:sp>
    <dsp:sp modelId="{A6B88D1B-57E9-4466-827A-93240510A016}">
      <dsp:nvSpPr>
        <dsp:cNvPr id="0" name=""/>
        <dsp:cNvSpPr/>
      </dsp:nvSpPr>
      <dsp:spPr>
        <a:xfrm>
          <a:off x="6388726" y="697104"/>
          <a:ext cx="2629792" cy="21932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spina</a:t>
          </a:r>
          <a:r>
            <a:rPr lang="en-US" sz="1700" kern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bifida 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платиспондилия</a:t>
          </a:r>
          <a:endParaRPr lang="ru-RU" sz="1700" kern="1200" dirty="0">
            <a:solidFill>
              <a:schemeClr val="tx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88726" y="697104"/>
        <a:ext cx="2629792" cy="2193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DC3CB9-ECC1-4B32-A729-62FA0D8A046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C085-12FF-4B2E-91A6-FF20D4AC9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969F-F09F-4C6F-B92D-6312F988E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2E9569-95DB-4313-B7B8-D8A8F04CF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08A22B-C570-4002-B45E-ABCE785ED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137FB0-8C4E-437A-81F1-748873FC8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DFD50-EC1B-4439-8F57-2048FDE6A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D86C6-09D6-4FD5-A818-6F954BEBC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D0FB3-C8B0-44DB-98D8-2D0097BB1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795DA-8C98-45E5-8B41-AD04631A7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9AD2-36C9-43F4-A3D6-DD71920AA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58669-7FCC-4E46-9B33-52CB4D2E4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A81F8-E9F0-4454-B6A8-44C804E2E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27CA2-CCD0-47D8-A509-13FC2CF72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8BA1AC4-94EC-41C0-969B-2145B33198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"/>
            <a:ext cx="6858048" cy="50004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ГБОУ ВПО АГМА Минздрава РФ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6143644"/>
            <a:ext cx="6715140" cy="714356"/>
          </a:xfrm>
        </p:spPr>
        <p:txBody>
          <a:bodyPr/>
          <a:lstStyle/>
          <a:p>
            <a:r>
              <a:rPr lang="ru-RU" sz="1700" dirty="0" smtClean="0">
                <a:latin typeface="Monotype Corsiva" pitchFamily="66" charset="0"/>
              </a:rPr>
              <a:t>Лектор: </a:t>
            </a:r>
            <a:r>
              <a:rPr lang="ru-RU" sz="1700" dirty="0" smtClean="0">
                <a:latin typeface="Monotype Corsiva" pitchFamily="66" charset="0"/>
              </a:rPr>
              <a:t>д.м.н. Гончарова Л.А.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3" y="5357826"/>
            <a:ext cx="642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Лечение и реабилитация детей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с аномалиями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позвоночника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428604"/>
            <a:ext cx="3714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Кафедра детской хирургии</a:t>
            </a:r>
          </a:p>
          <a:p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Зав. кафедрой: </a:t>
            </a:r>
            <a:r>
              <a:rPr lang="ru-RU" sz="1700" dirty="0" err="1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д.м.н.проф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. Жидовинов А.А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latin typeface="Monotype Corsiva" pitchFamily="66" charset="0"/>
              </a:rPr>
              <a:t>Спондилолиз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Спондило́лиз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несращение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дуги позвонка (чаще 5-го поясничного) в межсуставной области или в области ножки дуги, возникающее вследствие задержки развития заднего отдела позвоночника. По своей этиологии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разделяется на три вида: врождённый с., приобретённый с. и смешанный с.. Врождённый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возникает вследствие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неслияния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двух ядер окостенения, из которых образуется данная половина дуги; приобретённый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возникает под влиянием избыточных физических нагрузок на фоне нарушения питания костной ткани или дисплазии позвонков[2]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следствие кумуляции силовых воздействий на межсуставную дужку позвонка, превышающей модуль упругости костной ткани [3]. Вначале развития патологического процесса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представляет собой зону костной перестройки (зону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Лозера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затем происходит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усталотный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перелом обычно межсуставной зоны дужки, которую называют "критической зоной".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обратимый процесс. При условии устранения чрезмерных силовых воздействия возможно сращение зоны перелома.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самостоятельное заболевание. У части больных (приблизительно у половины)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осложняется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спондилолистезом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60"/>
            <a:ext cx="67151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Распространённость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колеблется от 2,8% до 9,6%. До 20 лет он встречается у мужчин и женщин в соотношении 1:1. После 20 лет количество больных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спондилолизом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мужчин увеличивается в 2 раза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Симптомы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симптом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периодические умеренные боли в поясничном отделе при длительном сидении в вынужденной позе, при резком вставании, длительной ходьбе и др.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уточнения диагноза выполняют рентгеновские снимки в специальных укладках.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заключается в укреплении мышц живота и спины при помощи специальной гимнастики. Назначается массаж, плавание, ношение ортопедического корсета. При двустороннем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спондилолизе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угрозе возникновения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спондилолистеза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выполняют пластические операции на пораженном сегменте позвоночника (костно-пластическая фиксация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нижнепоясничного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крестцового отделов позвоночника ).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z="2400" dirty="0" err="1" smtClean="0">
                <a:latin typeface="Monotype Corsiva" pitchFamily="66" charset="0"/>
              </a:rPr>
              <a:t>Спондилолиз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643050"/>
            <a:ext cx="22383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Monotype Corsiva" pitchFamily="66" charset="0"/>
              </a:rPr>
              <a:t>Spina</a:t>
            </a:r>
            <a:r>
              <a:rPr lang="en-US" sz="2400" dirty="0" smtClean="0">
                <a:latin typeface="Monotype Corsiva" pitchFamily="66" charset="0"/>
              </a:rPr>
              <a:t> bifida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60721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bifida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название целой группы врожденных пороков развития позвоночника, спинного мозга и его нервных корешков. Этот дефект заключается в неполном сращении костей позвоночника и прилегающих к нему мягких тканей, в особенности же он предполагает травму спинного мозга, находящегося в спинномозговом канале. Для обозначения всего многообразия врожденных пороков развития позвоночника и спинного мозга, характеризующихся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незаращением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позвоночника (т.е.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bifida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принят общий термин «спинальный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(от латинского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шов). Выделяют два основных варианта спинального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скрытый и открытый. При скрытом спинальном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(ССД) нет нарушения целостности кожных покровов над дефектом позвонков, при открытом - целостность кожных покровов над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незаращенным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участком позвоночника нарушена, сформировано грыжевое выпячивание, содержимым которого может быть спинной мозг и/или его оболочки.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714488"/>
            <a:ext cx="1987555" cy="256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713" y="4714885"/>
            <a:ext cx="30942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Клиническая картина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2688"/>
            <a:ext cx="66437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ССД встречается чаще всего. Эта форма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может не сопровождаться неврологическими нарушениями, если отмечается только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незаращение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дужки одного- двух позвонков, чаще пятого поясничного (</a:t>
            </a:r>
            <a:r>
              <a:rPr lang="en-US" sz="14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en-US" sz="1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bifida LJ</a:t>
            </a:r>
            <a:r>
              <a:rPr lang="ru-RU" sz="1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и/или первого крестцового (</a:t>
            </a:r>
            <a:r>
              <a:rPr lang="en-US" sz="14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en-US" sz="1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bifida SJ.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Большинство людей с таким дефектом позвонков узнают о своей особенности случайно при рентгенологическом исследовании, проводимом по иным причинам. Однако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незаращение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позвоночника может сопровождаться различными пороками развития спинного мозга и спинномозгового канала, такими как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миелодисплазия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синдром фиксированного спинного мозга, расщепление спинного мозга, спинальные липомы, дорсальный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дермальный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синус. В этих случаях обычно наблюдаются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ортопедо-неврологические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нарушения, иногда значительно выраженные: нижний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парапарез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снижение мышечного тонуса, атрофии мышц,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энурез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энкопрез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снижение чувствительности в ногах и промежности, деформации позвоночника (кифоз, лордоз, сколиоз) и нижних конечностей, нестабильность тазобедренных суставов и т.п.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714488"/>
            <a:ext cx="2381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4500570"/>
            <a:ext cx="3929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ССД может проявляться не сразу после рождения ребенка, а отсрочено, при этом неврологические и орто­педические нарушения медленно прогрессируют, и для установления точного диагноза необходимо производить магнитно-резонансную томографию спинного мозга. </a:t>
            </a:r>
            <a:r>
              <a:rPr lang="ru-RU" sz="140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больных с различными формами ССД - хирургическое . Цели и техника оперативного вмешательства зависят от формы ССД.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232"/>
            <a:ext cx="31432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429132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err="1" smtClean="0"/>
              <a:t>Спино</a:t>
            </a:r>
            <a:r>
              <a:rPr lang="ru-RU" sz="2400" i="1" dirty="0" smtClean="0"/>
              <a:t>-мозговая грыжа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4"/>
            <a:ext cx="47148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открытых формах спинального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также спинномозговой грыжей, через дефект кости выбухает состоящий из мозговых оболочек грыжевой мешок,, называемых содержащий или только спинномозговую жидкость - ликвор (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менингоцеле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или ликвор и ткань корешков спинномозговых нервов (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менингорадикулоцеле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или же, помимо названных компонентов, ткань спинного мозга (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миеломенингоцеле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Различают также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миелоцистоцеле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локальное расширение центрального канала с выбуханием задней стенки истонченного спинного мозга. Неврологические нарушения при открытых формах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зависят от содержимого грыжевого мешка и его локализации (шейный, грудной или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пояснично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крестцовый уровень). 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Спинномозговые грыжи не представляют трудности для диагностики и служат объектом хирургического вмешательства. Операция избавляет больных от грыжевого выпячивания, но прогноз менее благоприятен в отношении обратного развития неврологических расстройств, которые являются следствием необратимых изменений спинного мозга и его корешков 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00174"/>
            <a:ext cx="2928926" cy="23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90975"/>
            <a:ext cx="4071934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/>
              <a:t>Клиническая картина  ССД</a:t>
            </a:r>
            <a:endParaRPr lang="ru-RU" sz="2400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3286148" cy="271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00174"/>
            <a:ext cx="3043230" cy="28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77" y="2000240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32676"/>
            <a:ext cx="3500430" cy="26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476750"/>
            <a:ext cx="2524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Лечение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357298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у ребенка нет противопоказаний (тяжелые сопутствующие уродства развития других органов или необратимые неврологические расстройства), при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bifida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производят операцию, которая заключается в выделении грыжевого мешка и его ножки из окружающих тканей, вскрытии этого мешка и осмотре его содержимого. При наличии в полости грыжевого мешка корешков спинного мозга их осторожно выделяют, погружают в спинномозговой канал, мешок иссекают и остатки его сшивают над спинным мозгом. Щель в дужках закрывают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мышечно-фасциальным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лоскутом. Операция избавляет больных от грыжевого выпячивания, но менее благоприятна в смысле обратного развития неврологических нарушений, что является следствием необратимых дегенеративных изменений спинного мозга и его корешков. </a:t>
            </a:r>
          </a:p>
          <a:p>
            <a:endParaRPr lang="ru-RU" sz="14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у ребенка со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bifida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имеется параплегия (то есть паралич обеих ног), то он будет вынужден пользоваться инвалидным креслом. При наличии движений в области бедер у ребенка имеются хорошие шансы, он может передвигаться с помощью особых подпорок. </a:t>
            </a:r>
          </a:p>
          <a:p>
            <a:endParaRPr lang="ru-RU" sz="14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счастью, больные со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bifida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могут вести активный образ жизни при соответствующем уходе за ними.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890" y="1571612"/>
            <a:ext cx="37671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256"/>
            <a:ext cx="2855040" cy="21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Реабилитация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Важной составляющей реабилитационного процесса и сложной для решения медицинской задачей при вялом нижнем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парапарезе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вследствие различных форм спинального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корректная ортопедическая помощь больному ребенку.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стране реабилитационные мероприятия таких детей проводится в научно-практическом центре «Огонек»,который является базой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научно-иследовательского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ортопедитческого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института им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Турнера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г. Пушкино под Санкт Петербургом.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НПЦ «Огонек» для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ортезирования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в возрас­те от 2-3 лет, страдающих нижним вялым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парапарезом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последнее время с успехом применяется собственная инновационная разработка - аппарат биомеханический ротационно-корригирующий на нижнюю конечность (метод динамического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ортезирования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Этот ортопедический аппарат не только улучшает опороспособность нижних конечностей, не препятствуя выполнению шаговых движений, но и обеспечивает регулируемую степень отведения бедер с целью улучшения позиции их головок в соответствующих вертлужных впадинах (рис. 1).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необходимости достигается различная степень отведения каждого бедра - левого и правого - с помощью аппарата, что имеет важное значение при односто­ронней паралитической нестабильности бедра. Помимо этого, аппарат биомеханический поэтапно корригирует различные патологические установки голеней и стоп, такие как: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вальгус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варус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голени, торсионные установки голени,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рекурвация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голени,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вальгус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варус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стопы,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эквинус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стопы, приведение/отведение стопы.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9001156" cy="3000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5786454"/>
            <a:ext cx="1857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Рис.1. Аппарат биомеханический 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5786454"/>
            <a:ext cx="6286544" cy="74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10"/>
              </a:lnSpc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Рис. 2. Коррекция патологических установок нижних конечностей аппаратом </a:t>
            </a:r>
          </a:p>
          <a:p>
            <a:pPr lvl="0">
              <a:lnSpc>
                <a:spcPts val="1010"/>
              </a:lnSpc>
            </a:pPr>
            <a:endParaRPr lang="ru-RU" sz="14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lvl="0">
              <a:lnSpc>
                <a:spcPts val="1010"/>
              </a:lnSpc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биомеханическим; а - исходные патологические установки; б - коррекция </a:t>
            </a:r>
          </a:p>
          <a:p>
            <a:pPr lvl="0">
              <a:lnSpc>
                <a:spcPts val="1010"/>
              </a:lnSpc>
            </a:pPr>
            <a:endParaRPr lang="ru-RU" sz="14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lvl="0">
              <a:lnSpc>
                <a:spcPts val="1010"/>
              </a:lnSpc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аппаратом биомеханическим, поза стоя; в - поза сидя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5357826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5007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2462" y="5500702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Реабилитация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001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 этапов динамического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ортезирования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индивидуальна (в среднем, 6-8 недель) и зависит от множества факторов, таких как индивидуальные адаптационные возможности больного ребенка, выраженность неврологи­ческого дефицита, расстройств трофики кожных покровов, патологических установок голени и стопы.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из важных преимуществ метода динамического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ортезирования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паралитической нестабильности тазобедренных суставов - возможность одновременного применения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кинезитерапевтических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технологий, предполагающих воздействие на ребенка осевой компрессионной нагрузки, с целью развития активных двигательных навыков. Без динамического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ортезирования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бедра применение осевой нагрузки могло бы спровоцировать ухудшение пози­ции его головки в вертлужной впадине, приведя к прогрессированию паралитической нестабильности тазобедренных суставов. Напротив, постоянное, обеспечиваемое аппаратом, положение отведения каждого (левого и правого) бедра позволяет нивелировать негативное влияние осевой нагрузки на позицию головки бедра в вертлужной впадине. Таким образом, включение аппарата биомеханического в конструкцию рефлекторно-нагрузочного устройства «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Гравистат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»/«Гравитон»" дает возможность проводить восстановительное лечение детей, страдающих различными формами спинального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методом динамической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коррекции</a:t>
            </a:r>
            <a:r>
              <a:rPr lang="ru-RU" sz="1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(ДПК)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Реабилитация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Актуальность проблемы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Врожденные аномалии позвоночника – это достаточно широко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распространенная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патология, встречающаяс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довольно часто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смотря на проводимую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пренатальную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диагностику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отсутствии адекватного лечения дети становятся инвалидами и не имеют возможности социализироваться.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5000660" cy="500066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Устройство </a:t>
            </a:r>
            <a:r>
              <a:rPr lang="ru-RU" sz="2400" dirty="0" err="1" smtClean="0">
                <a:latin typeface="Monotype Corsiva" pitchFamily="66" charset="0"/>
              </a:rPr>
              <a:t>Гравистат</a:t>
            </a:r>
            <a:r>
              <a:rPr lang="ru-RU" sz="2400" dirty="0" smtClean="0">
                <a:latin typeface="Monotype Corsiva" pitchFamily="66" charset="0"/>
              </a:rPr>
              <a:t> для реабилитации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67151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Рефлекторно-нагрузочное устройство «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Гравистат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представляет собой систему установочно-базовых элементов и эластичных тяг, выполненных из различных вариантов специальной трехслойной ортопедической ткани «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Трикор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Специфические свойства активной поверхности этого материала позволяют крепить к нему на любом участке застежку-контакт «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Велькро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Эта особенность материала «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Трикор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обеспечивает такой технический результат, как возможность сборки устройства «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Гравистат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разнообразных конфигурациях, обусловленных свободой выбора направлений действия, сочетания и моментальной замены гибких тяг. Такое конструкторское решение позволяет максимально приспособить лечебный костюм «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Гравистат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к индивидуальным особенностям пациента с целью наиболее эффективной функциональной коррекции его позы. </a:t>
            </a:r>
          </a:p>
          <a:p>
            <a:endParaRPr lang="ru-RU" sz="1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Тяги задают регулируемую компрессионную нагрузку, направленную вдоль длинной оси тела, и корригируют положение отдельных двигательных сегментов туловища и нижних конечностей. Известные эластические свойства различных вариантов ткани «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Трикор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дают возможность расчета компрессионной нагрузки с целью ее дозирования и подбора в зависимости от массы тела пациента, его исходных двигательных возможностей, возраста и толерантности к физическим нагрузкам (т.е. выносливости). Преодоление дополнительного сопротивления увеличивает активность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постуральных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(обеспечивающих позу) мышц, что ведет к повышению работоспособности человека. Правильно подобранная осевая нагрузка и функциональная коррекция положения двигательных сегментов тела ротационными («вращающими») тягами приводят к возникновению потока нормализованной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импульсации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направленного от рецепторов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суставно-мышечно-связочного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аппарата в центральную нервную систему. Под воздействием этого потока происходят преобразования деятельности функциональной системы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антигравитации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других анализаторных систем мозга, что является основой для развития физиологических движений, эмоций и воли, в определенной степени – интеллекта и речи пациентов.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428736"/>
            <a:ext cx="19335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526" y="4572008"/>
            <a:ext cx="266847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Клинический случай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Коля Ш., 6 лет (2005 г.р.). Диагноз: ССД,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лодисплазия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Состояние после удаления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интрадуральной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липомы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вертебрального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канала пояснично-крестцового отдела с резекцией дужек 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baseline="-25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baseline="-25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(II, 2006 г.). Нижний вялый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диссоциированный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преимущественно дистальный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парапарез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Нарушение функции тазовых органов по периферическому типу (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энурез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энкопрез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Кифотическая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осанка.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Диспластический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 развития тазобедренных суставов, паралитический подвывих левого бедра.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Пронаторная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установка нижних конечностей, больше левой. Нестабильность связочного аппарата обоих коленных суставов.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Аддукто-эквиноварусная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деформация левой стопы,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абдукто-эквиноварусная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установка правой стопы. 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осмотрен специалистами НПЦ «Огонек» в сентябре 2009 г. При осмотре: сидит самостоятельно с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кифотической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осанкой. Может активно корригировать осанку в позе сидя. Самостоятельно не стоит, не ходит.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356329"/>
            <a:ext cx="2786051" cy="350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64294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высокой поддержке стоит, выполняет шаговые движения. Мышечная сила снижена в нижних конечностях неравномерно: в бедрах - до 4-х баллов справа, до 2-2,5 баллов слева; в голенях - до 3-х баллов слева, 2-х баллов справа, активные движения стоп отсутствуют. Отмечаются расстройства болевой и температурной чувствительности в промежности и нижних конечностях, выраженная фиксированная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эквино-варусная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деформация с приведением переднего отдела левой стопы,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эквино-варусная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установка с отведением правой стопы (пассивно выводится). На рентгенограмме тазобедренных суставов в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передне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задней проекции (2009 г.): вертлужные впадины плоские, больше слева, с неровными контурами и участками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субхондрального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склероза. Головки бедренных костей уменьшены в размерах, больше слева, неправильной фор­мы, неоднородной структуры. Покрытие головок неполное, значительно хуже слева (угол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Виберга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справа 18°, слева 2° {в норме - +20° и более}).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Вальгусная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деформация шеек бедренных костей, больше слева;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антеторсия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Линия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Шентона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нарушена слева 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88582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первом этапе ребенку были назначены туторы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безнагрузочные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голеностопный сустав и туторы коленные для ночных укладок. Несмотря на превентивные меры, адаптация ребенка к ношению туторов проходила сложно, контакт тутора с кожей в области наружной лодыжки левой голени и наружной поверхности среднего отдела левой стопы привел к возникновению трофических язв, лечение которых увеличило длительность предварительного этапа. Уже на этом этапе в режиме постоянного ношения при бодрствовании пациенту был назначен аппарат для отведения и установки бедер в заданном положении" (рис. 4), к кото­рому он достаточно быстро адаптировался. В ноябре 2009 г. ребенку был проведен первый курс восстановительного ле­чения методом ДПК с включением аппарата для отведения бедер в конструкцию устройства «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Гравистат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»/«Гравитон». Курс состоял из 20 ежедневных индивидуальных занятий ребенка в устройстве «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Гравистат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»/«Гравитон»" и аппарате для отведения бедер, проводимых опытным методистом. Дополнительно применялись различные методы аппаратной физиотерапии, массаж,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кинезиологическое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тейпирование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стабилометрические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тренировки, подводный вакуумный массаж. В результате курса лечения пациент научился самостоятельно ходить на короткие расстояния. Ходьба (в аппарате для отведения бедер и аппаратах на голеностопный сустав) характеризовалась неустойчиво­стью, частыми падениями, самостоятельно стоять ребенок не мог, останавливался только при поддержке. При ходьбе отмечались выраженные фронтальные раскачивания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туло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внутренняя ротация левой нижней конечности. Нарушения структуры ходьбы характеризо­вались уменьшением длины шага левой и укорочением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одноопор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периода правой ноги.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Клинический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случай продолжение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5715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2010 г. пациент по­лучил 2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курсавосстановительной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терапии с применением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торно-нагрузочного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устройства «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Гравистат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»/«Гравитон»*, в кон­струкцию которого был включен аппарат для отведения бедер. Несмотря на применение осе­вой нагрузки, на контрольной рентгенограмме тазобедренных суставов в 2010 году отмечена небольшая положительная ди­намика: увеличилась степень покрытия головки правого бедра (угол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Виберга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20°), улучшилась форма головок бедренных ко­стей (рис. 7). Вертлужные впадины оставались плоскими. После повторных курсов лечения, проведенных в 2010 г., ходьба ребенка значительно улучшилась: уменьшились фронтальные раскачивания туловища, улучшилась устой­чивость, увеличилась длина шага, в том числе левой ноги. Научился самостоятельно останавливаться, стоять, подни­маться с пола. Уменьшилась частота падений.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14488"/>
            <a:ext cx="3071802" cy="3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Клинический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случай продолжение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58578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 2010 г. ребенку был изготовлен аппарат биомеханический ротационно-корригирующий на ниж­нюю конечность с коленным узлом на левую ногу (рис. 8) для применения в режиме постоянного ношения при бодрствовании, вместе с которым пациент продолжал носить аппарат на голеностопный сустав с шарниром для правой ноги. С помощью аппарата биомеханического была осуществлена этапная коррекция патологической позиции голеней и стоп ребенка. В течение 2011 года было проведено 3 курса восстановительного лечения с включением аппарата биомеханического в конструкцию устройства «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Гравистат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»/«Гравитон»". В результате по­вторных курсов лечения окрепла мускулатура туловища, ягодиц. Появились минимальные активные движения в пальцах стоп, минимальное активное тыльное сгибание правой стопы. Существенно уменьшилась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варусная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де­формация и приведение переднего отдела левой стопы, при этом рецидива трофических кожных нарушений не было. Научился бегать в аппарате биомеханическом. Двигательный стереотип существенно улучшился - уве­личилась длительность одноопорного периода правой ноги, длина шага левой ноги, ходьба стала более равно­мерной. В последние 2 месяца начал ощущать позыв на мочеиспускание и дефекацию. Может удерживать мочу и кал произвольно в течение 20-30 секунд.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857364"/>
            <a:ext cx="2143140" cy="374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Клинический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случай продолжение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57364"/>
            <a:ext cx="6572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рентгенограмме тазобедренных суставов отмече­на незначительная положительная динамика: угол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Вибер­га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справа 20°, слева - в пределах 3-4°, улучшилась форма головок бедренных костей, их структура стала более од­нородной. Вертлужные впадины остаются плоскими (рис. 9). Медицинская реабилитация ребенка продолжается. Удалось как минимум отсрочить хирургическое лечение - до назначения аппарата ребенку планировалось проведе­ние операции -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деторсионно-варизирующей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остеотомии бедра, после выполнения которой неизбежна длительная иммобилизация пациента. Послеоперационная иммоби­лизация не позволяет ребенку полноценно участвовать в реабилитационном процессе, направленном на разви­тие произвольных движений, поэтому делает соотноше­ние польза/риск оперативного лечения неоптимальным у многих пациентов с нижним вялым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парапарезом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обусловленным спинальным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дизрафизмом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000240"/>
            <a:ext cx="2500330" cy="37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Клинический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случай продолжение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5943600" cy="571504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Врожденные аномалии развития позвоночника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7146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2000240"/>
          <a:ext cx="9144000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5943600" cy="571504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Синдром </a:t>
            </a:r>
            <a:r>
              <a:rPr lang="ru-RU" sz="2400" dirty="0" err="1" smtClean="0">
                <a:latin typeface="Monotype Corsiva" pitchFamily="66" charset="0"/>
              </a:rPr>
              <a:t>Клиппеля</a:t>
            </a:r>
            <a:r>
              <a:rPr lang="ru-RU" sz="2400" dirty="0" smtClean="0">
                <a:latin typeface="Monotype Corsiva" pitchFamily="66" charset="0"/>
              </a:rPr>
              <a:t>- </a:t>
            </a:r>
            <a:r>
              <a:rPr lang="ru-RU" sz="2400" dirty="0" err="1" smtClean="0">
                <a:latin typeface="Monotype Corsiva" pitchFamily="66" charset="0"/>
              </a:rPr>
              <a:t>Фейля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44" y="3786190"/>
            <a:ext cx="442915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3786190"/>
            <a:ext cx="4714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деформация сочетается с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незаращением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дужек позвонков (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bifida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cervicalis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наличием шейных ребер, синхондрозом лопаток с позвоночником при высоком их стоянии (болезнью Шпренгеля).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большинстве случае синдром спорадичен, имеются данные о его генетической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гетерогенности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например, 2 тип наследуется аутосомно-доминантно, а 3 тип -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аутосомно-рецессивно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8586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Синдро́м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Клиппе́ля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Фейля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(синоним: синдром короткой шеи) — редкий врожденный порок развития шейных 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верхнегрудных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позвонков, который характеризуется наличием у больного короткой и малоподвижной шеи.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заболевание было описано французскими врачами Морисом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Клиппелем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Андре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Фейлем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1912 году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Различают три типа деформации: первый тип - уменьшение общего числа шейных позвонков; второй тип - синостоз всего спаянного в единую кость шейного отдела позвоночника с затылочной костью и верхними грудными позвонками; сочетание 1 или 2 типа с синостозом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нижнегрудных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поясничных позвонков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Клиническая картина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535781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больных отмечается укорочение и ограничение подвижности шеи, низкая граница роста волос на затылке,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кифосколиоз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Укорочение шеи придает пациентам особый вид - «человека-лягушки». В тяжелых случаях подбородок упирается в грудину, мочки ушей касаются плеч, затрудняется дыхание и глотание. У части больных могут быть крыловидные складки шеи, пороки развития мышц плечевого пояса. Лопатки широко разведены, часто укорочены. В большинстве случаев деформация безболезненна, но иногда сопровождается синдромом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сдавления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шейных корешков спинного мозга. Возможны асимметрия лица, аномалии зубов, микроцефалия, гидроцефалия,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спинно-мозговая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грыжа, пороки ребер, лучевой кости и ее производных,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постаксиальная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полидактилия. В 45% случаев наблюдаются гипоплазия и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дистопия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почек, в 25% - глухота, в 17 - 20% - расщелина неба, в 15% - пороки сердца. Также характерны пороки развития нервной системы и умственная отсталость. Со стороны глаз наблюдаются паралитическое косоглазие, гиперметропия, нистагм, синдром Горнера и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Щтиллинга-Тюрка-Дуана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Также характерны: слабость рук и ног, переходящая позднее в спастические и паралитические параплегии и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тетраплегии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нарушения функций симпатического отдела нервной системы, зеркальные движения конечностей (из-за возможного отсутствия перекреста пирамид), глухота, эпилептические припадки, приступы головной боли.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179075"/>
            <a:ext cx="2000232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500175"/>
            <a:ext cx="20002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00174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14818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Диагностика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55721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синдрома основана на триаде клинических симптомов: укорочение шеи, наблюдаемое с рождения, низкая граница роста волос на шее и ограничение подвижности головы. Для уточнения типа деформации проводят рентгенологическое исследование шейного и грудного отделов позвоночника в прямой и боковой проекциях. На рентгенограммах чаще выявляют сращение 4-6 шейных позвонков в сплошную малодифференцированную костную массу. Иногда тела позвонков сливаются лишь частично и тогда можно проследить узкие полоски просветления - недоразвитые межпозвоночные диски. При полном синостозе блокированными оказываются тела, дужки и отростки позвонков. Частичный синостоз вызывает в процессе роста искривление позвоночника в сагиттальной или фронтальной плоскости.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967" y="1428736"/>
            <a:ext cx="3219033" cy="52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Диагностика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20002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1962159" cy="23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9" y="1428736"/>
            <a:ext cx="17859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929066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929065"/>
            <a:ext cx="2000264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857628"/>
            <a:ext cx="3571900" cy="242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1785950" cy="22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71612"/>
            <a:ext cx="1714512" cy="212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788" y="4143379"/>
            <a:ext cx="1876922" cy="249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571612"/>
            <a:ext cx="16028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357694"/>
            <a:ext cx="1743079" cy="21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214818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Диагностика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Лечение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Лечение, как правило, консервативное (ЛФК, массаж), направлено на улучшение осанки и предупреждение вторичных деформаций. При возникновении компрессии корешков спинного мозга, например шейными ребрами, их резецируют. Для устранения болевого синдрома назначают мягкий воротник типа Шанца, анальгезирующие средства, физиотерапию.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Витальный прогноз благоприятный при отсутствии пороков внутренних органов, однако у больных возникают серьезные косметические и функциональные проблемы.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0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510</TotalTime>
  <Words>3194</Words>
  <Application>Microsoft Office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Тема10</vt:lpstr>
      <vt:lpstr>ГБОУ ВПО АГМА Минздрава РФ</vt:lpstr>
      <vt:lpstr>Актуальность проблемы</vt:lpstr>
      <vt:lpstr>Врожденные аномалии развития позвоночника</vt:lpstr>
      <vt:lpstr>Синдром Клиппеля- Фейля</vt:lpstr>
      <vt:lpstr>Клиническая картина</vt:lpstr>
      <vt:lpstr>Диагностика</vt:lpstr>
      <vt:lpstr>Диагностика</vt:lpstr>
      <vt:lpstr>Диагностика</vt:lpstr>
      <vt:lpstr>Лечение</vt:lpstr>
      <vt:lpstr>Спондилолиз</vt:lpstr>
      <vt:lpstr>Спондилолиз</vt:lpstr>
      <vt:lpstr>Spina bifida</vt:lpstr>
      <vt:lpstr>Клиническая картина</vt:lpstr>
      <vt:lpstr>Спино-мозговая грыжа</vt:lpstr>
      <vt:lpstr>Клиническая картина  ССД</vt:lpstr>
      <vt:lpstr>Лечение</vt:lpstr>
      <vt:lpstr>Реабилитация</vt:lpstr>
      <vt:lpstr>Реабилитация</vt:lpstr>
      <vt:lpstr>Реабилитация</vt:lpstr>
      <vt:lpstr>Устройство Гравистат для реабилитации</vt:lpstr>
      <vt:lpstr>Клинический случай</vt:lpstr>
      <vt:lpstr>Клинический случай продолжение</vt:lpstr>
      <vt:lpstr>Клинический случай продолжение</vt:lpstr>
      <vt:lpstr>Клинический случай продолжение</vt:lpstr>
      <vt:lpstr>Клинический случай продолжение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«Астраханская Государственная Медицинская Академия» Минздрава РФ</dc:title>
  <dc:creator>Admin</dc:creator>
  <cp:lastModifiedBy>User</cp:lastModifiedBy>
  <cp:revision>57</cp:revision>
  <dcterms:created xsi:type="dcterms:W3CDTF">2012-11-06T19:50:44Z</dcterms:created>
  <dcterms:modified xsi:type="dcterms:W3CDTF">2020-03-19T10:59:52Z</dcterms:modified>
</cp:coreProperties>
</file>