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57" r:id="rId3"/>
    <p:sldId id="258" r:id="rId4"/>
    <p:sldId id="321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1" r:id="rId13"/>
    <p:sldId id="330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62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70" r:id="rId53"/>
    <p:sldId id="371" r:id="rId54"/>
    <p:sldId id="372" r:id="rId55"/>
    <p:sldId id="373" r:id="rId56"/>
    <p:sldId id="374" r:id="rId57"/>
    <p:sldId id="375" r:id="rId58"/>
    <p:sldId id="376" r:id="rId59"/>
    <p:sldId id="377" r:id="rId60"/>
    <p:sldId id="378" r:id="rId61"/>
    <p:sldId id="379" r:id="rId62"/>
    <p:sldId id="289" r:id="rId63"/>
    <p:sldId id="293" r:id="rId64"/>
    <p:sldId id="294" r:id="rId65"/>
    <p:sldId id="315" r:id="rId66"/>
    <p:sldId id="316" r:id="rId67"/>
    <p:sldId id="317" r:id="rId68"/>
    <p:sldId id="318" r:id="rId69"/>
    <p:sldId id="319" r:id="rId70"/>
    <p:sldId id="295" r:id="rId71"/>
    <p:sldId id="296" r:id="rId72"/>
    <p:sldId id="380" r:id="rId73"/>
    <p:sldId id="381" r:id="rId74"/>
    <p:sldId id="382" r:id="rId75"/>
    <p:sldId id="383" r:id="rId76"/>
    <p:sldId id="384" r:id="rId77"/>
    <p:sldId id="385" r:id="rId78"/>
    <p:sldId id="386" r:id="rId79"/>
    <p:sldId id="387" r:id="rId80"/>
    <p:sldId id="388" r:id="rId81"/>
    <p:sldId id="389" r:id="rId82"/>
    <p:sldId id="390" r:id="rId83"/>
    <p:sldId id="391" r:id="rId84"/>
    <p:sldId id="392" r:id="rId85"/>
    <p:sldId id="393" r:id="rId86"/>
    <p:sldId id="394" r:id="rId87"/>
    <p:sldId id="395" r:id="rId88"/>
    <p:sldId id="396" r:id="rId89"/>
    <p:sldId id="397" r:id="rId9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B98BB-9298-4460-B618-8750482C6D2A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1B89-D767-4D5E-919F-12CDDF66A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C7050-BCD0-4E0D-9624-07F141612384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16A1-B84B-49F0-A561-97E4F3076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919B2-0909-4E02-AB47-BB76C215391A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A35BA-FE57-4534-A9C7-2DAA2B525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EF0B-959E-4EEE-B0BA-3A08907B84CC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071ED-E3EB-46A9-BCF1-86CE740E9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C1116-DB42-4CB6-9E3A-5B04B9A1310C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1A80C-885D-4F56-8EDE-1FB20B03E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51C8-C83D-42B8-A8CB-9DB3CBF49E46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35E2F-370C-4B54-8E8C-52B9DE341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3B519-F5E6-416E-8678-D595D1B5EDED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861A-2360-4040-BCBB-D0CC7CEE9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F93B1-0994-44AA-AFBC-B0522113685A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287AA-C2DB-471B-94CE-A8359D539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95789-7EA0-45C1-9932-A1962EF87B72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936C-93F5-4F0B-A7F2-8D7874919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19E0-8D29-4CFB-801D-FDCDFDF01D2B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FAD16-1148-45B1-98B7-1DAE74C56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6A2AF-F125-451C-9AA9-51B9212FEE2D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C938A-84B6-4B74-8F1F-609FDF79C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C4AC7A-F274-44BB-B8D3-DFCE7D731E1C}" type="datetimeFigureOut">
              <a:rPr lang="ru-RU"/>
              <a:pPr>
                <a:defRPr/>
              </a:pPr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A5C008-FFCA-47CA-B2A7-A56A13CE8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высшего образования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Минздрава России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Зав. кафедрой: д.б.н., профессор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Сердюков Василий Гаврилович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ПОЧВА – ФАКТОР БИОСФЕРЫ,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ЕЕ ЗАГРЯЗНЕНИЕ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САМООЧИЩЕНИЕ. ГИГИЕНИЧЕСКИЕ АСПЕКТЫ ОЧИСТКИ НАСЕЛЕННЫХ МЕСТ.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Лектор: доцент, к.м.н. кафедры общей гигиены</a:t>
            </a:r>
          </a:p>
          <a:p>
            <a:pPr algn="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Антонова Алена Анатольевна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Водопроницаемость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(фильтрационная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спо-собность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-  способность почвы впитывать и пропускать воду, поступающую в основном с атмосферными осадками. Наибольшей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фи-льтрационной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способностью обладают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пес-чаные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почвы. Это свойство важно для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обра-зования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почвенной воды и запасов ее в подземных слоях.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Влагоёмкость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количество влаги, которое почва способна удерживать за счет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сорбцион-ных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капиллярных сил.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Влагоемкость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тем больше, чем меньше величина пор почвы и чем больше их объем. Поэтому, чем выше зернистость почвы, тем больше ее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вла-гоемкость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Капиллярность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способность почвы 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помо-щью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капиллярности поднимать воду из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ниж-них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слоев в верхние. Чем больше в почве мелких пор, тем выше капиллярность, тем выше поднимается влага  и выше сырость подвалов, нижних этажей.</a:t>
            </a: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Температура почвы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влияет на температуру приземного слоя атмосферы,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жизнедеятель-ность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почвенных микроорганизмов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процес-сы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самоочищения. Степень нагревания почвы зависит от географического положения, рельефа местности, времени года, суток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ха-рактера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почвы.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 почвы: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Почва состоит из твердой (минеральной), органической жидкой (почвенный раствор) и газообразной (почвенный воздух) частей. В составе твердой части почвы можно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встре-тить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соединения всех известных элементов. Главное место в твердой части почвы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зани-мает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минеральная часть и только торфяники состоят почти целиком из органической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час-ти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Органические вещества почвы представлены как собственно органическими (гуминовые кислоты,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фульвокислоты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т.д.),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синтезиро-ванными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почвенными микроорганизмами (гумус), так и чужеродными для почвы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орга-ническими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веществами, поступившими в почву извне.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Гумус представляет собой продукты распада веществ растительного и животного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проис-хождения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также вещества, образовавшиеся в результате реакций, протекающих при их распаде. Содержание гумуса в верхних слоях почвы составляет от десятых долей процента до 15-18% в черноземных почвах, 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мощ-ность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пластов гумуса – от нескольких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санти-метров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 1-1,5 метров. В форме гумусовых веществ сосредоточены огромные запасы углерода, значительно превышающие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био-массу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живых организмов.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Отличаясь сложным строением, гумусовые вещества почвы обусловливают емкость поглощения почвы, играют огромную роль в формировании ее структуры, определяют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фи-зические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свойства, плодородие. Увеличение в 2-3 раза содержания углерода в почве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свиде-тельствует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 возможном ее загрязнении. Отношение углерода гумуса к углероду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рас-тительного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происхождения носит название коэффициента гумификации.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Уменьшение этого коэффициента в 1,5-2 раза по сравнению со стандартными величинами свидетельствует о загрязнении почвы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органи-ческими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соединениями. О степени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загрязне-ния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свидетельствует и содержание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органи-ческого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азота (санитарное число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Хлебни-кова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Гигиеническое значение почвенной влаги состоит в том, что почти все химические вещества растворены в воде, биохимические процессы проходят в водной среде,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биологи-ческие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формы (бактерии, вирусы, яйца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гель-минтов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простейшие) передвигаются 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поч-венной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влагой. Влага почвы находится в твердом, жидком и парообразном состоянии.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Почва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саморегулирующаяся природная биологическая система, представляющая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со-бой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неравномерный в разных местах по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тол-щине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(от сантиметров до 2 м) слой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литосфе-ры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Литосферой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называют верхнюю твердую оболочку Земли, включающую в себя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зем-ную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кору и верхнюю мантию.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Наибольшее значение имеет жидкая фракция, особенно пленочная, капиллярная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гравита-ционная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влага, обеспечивающая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биохимичес-кие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биологические процессы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самоочище-ния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почвы, поддерживающая ее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водно-соле-вой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баланс.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Почвенный воздух обеспечивает процессы самоочищения почвы как в верхних слоях, так и в более глубоких (6-8 метров от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поверх-ности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 При содержании кислорода ниже 2% химические и биохимические процессы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са-моочищения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резко замедляются.</a:t>
            </a:r>
            <a:endParaRPr lang="ru-R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Кроме свободного воздуха, в почве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содер-жится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значительное количество газов,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обра-зующихся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результате разложения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органи-ческих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веществ и других химических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преоб-разований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окислы углерода, сероводород, аммиак, токсические примеси и т.д.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Почвенные микроорганизмы. На всех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широ-тах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от Арктики до тропиков почва населена многочисленными и разнообразными видами микроорганизмов. Количество микробов в почве исчисляется сотнями и тысячами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мил-лионов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1 г почвы. Они свободно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перед-вигаются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жидкой фазе почвы или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адсор-бированы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поверхности почвенных частиц. Некоторые виды микроорганизмов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передви-гаются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расселяются по гифам грибков,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жи-вущих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почве.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Микрофлора почвы очень разнообразна: в почве находятся различные виды бактерий, грибки, спирохеты, фильтрующие вирусы, в том числе бактериофаги. Распределение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мик-роорганизмов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почве весьма неравномерно. Самый верхний слой почвы (1-2 см)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содер-жит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наименьшее количество микробов,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поги-бающих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под воздействием прямых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солнеч-ных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лучей, осадков, температуры. Наиболее заселенным слоем почвы является почва на глубине 10-15 см.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Далее спектр и содержание микроорганизмов вновь уменьшается в связи с уменьшением содержания кислорода и органики,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являю-щейся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базой питания. Содержание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микро-организмов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почве зависит также от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фильт-рующей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поглотительной способности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поч-вы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температуры среды.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Гигиеническое и эпидемиологическое значение почвы.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почве беспрерывно протекают самые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раз-нообразные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процессы разрушения и синтеза органических и неорганических веществ,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фо-тохимические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процессы. Микроэлементный состав почвы чрезвычайно многообразен.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Су-ществуют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отдельные территории,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отличаю-щиеся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от остальных отсутствием, низким или высоким содержанием отдельных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ве-ществ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или соединений.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Такие районы называются естественными биогеохимическими провинциями.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Микро-элементы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входя в состав различных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хими-ческих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регуляторов обмена веществ или действуя как катализаторы, оказывают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огром-ное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влияние на ход и направленность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обмен-ных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процессов. У отдельных групп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населе-ния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употребляющих в пищу местные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про-дукты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питания и воду могут развиваться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па-тологические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изменения, так называемые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эндемические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геохимические болезни: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энде-мический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зоб, болезнь Кашина-Бека.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зонах песчаных и песчано-подзолистых почв выше заболеваемость населения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моче-каменной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болезнью, рассеянным склерозом, болезнями желудочно-кишечного тракта,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са-харным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диабетом, тиреотоксическим зобом, онкологической патологией.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Гипомикроэлементозы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сопровождаются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мор-фологическими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изменениями желез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внутрен-ней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секреции, снижают их функциональную активность и в условиях сниженной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имму-норезистентности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создают благоприятные условия для развития неинфекционной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пато-логии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 том числе и онкологической.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Дефи-цит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эссенциальных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микроэлементов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спо-собствует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кумуляции и усилению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токсичес-кого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действия свинца, кадмия, никеля.</a:t>
            </a:r>
            <a:endParaRPr lang="ru-RU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территориально-производственных комплексов, крупных промышленных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комби-натов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привело к формированию техногенных биогеохимических провинций – территории, в пределах которых аномальное содержание макро- и микроэлементов полностью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опреде-ляются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хозяйственной деятельностью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чело-века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или ее последствиями.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spcBef>
                <a:spcPct val="0"/>
              </a:spcBef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Почва образовалась в результате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взаимо-действия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биотических и абиотических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фак-торов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атмосферных газов, воды, горных по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род, солнечной энергии, жизнедеятельности животных и растений. Она состоит из слоев, которые называют почвенными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горизон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загрязнением почвы следует понимать лишь то содержание химических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биологи-ческих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загрязнителей в ней, которое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стано-виться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опасным для здоровья при прямом контакте человека с загрязненной почвой или через контактирующие с почвой среды: почва – вода – человек, почва – воздух – человек, почва – растения – человек, почва – растения – животное – человек и т. д.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Почва широко используется для утилизации и обезвреживания высокотоксичных веществ, промышленных и хозяйственно-бытовых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сточных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вод, различного рода захоронений. В результате интенсивного использования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поч-вы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кроме естественных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эндемичных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 тому или иному химическому элементу почвенных регионов, формируются искусственные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био-геохимические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провинции. Население,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дли-тельно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проживающее в этих провинциях,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постоянно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подвергается неблагоприятному влиянию экзогенных химических веществ.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таких искусственных геохимических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про-винциях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отмечается повышение уровня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забо-леваемости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врожденных уродств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аномаль-ных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отклонений физического и психического развития человека, нарушения процессов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са-моочищения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почвы и деградация элементов окружающей среды. Результаты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обследова-ния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почв свидетельствуют о том, что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форми-рование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антропогенных почвенных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провин-ций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полиэлементного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состава на территории страны продолжается.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Поступление тяжелых металлов в биосферу вследствие техногенного рассеивания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осу-ществляется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разнообразными путями.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Важ-нейшими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из них является выброс при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высо-котемпературных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процессах в черной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цвет-ной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металлургии, при обжиге цементного сырья, сжигании минерального топлива.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Зна-чительное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загрязнения тяжелыми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металла-ми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особенно свинцом, а также цинком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кад-мием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обнаружено вблизи автострад.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Тяжелые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металлы поступающие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поверх-ность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почвы, накапливаются в почвенной толще, особенно в верхних гумусовых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гори-зонтах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и медленно удаляются при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выщела-чивании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потреблении растениями, эрозии почвы. Продолжительность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полуудаления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металлов из почвы составляет: для цинка – от 70 до 510 лет, кадмия – от 13 до 110 лет, меди – от 310 до 1500 лет, свинца – от 770 до 5900 лет.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Такие металлы как кадмий, медь, железо (II), взаимодействуют с клеточными мембранами, изменяя их проницаемость. Никель токсичен для растений, почвенных микроорганизмов и человека, вызывая не только интоксикации, но и психические расстройства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шизофре-ния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Одним из экологически значимых видов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про-мышленных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выбросов являются отходы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ме-деплавильных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заводов. Установлено, что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со-держание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меди более 3 мг/кг почвы вызывает угнетение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самоочищающих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свойств почвы, снижение числа почвенных микроорганизмов и титра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нитрификаторов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выращивании растений на почвах,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заг-рязненных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медью, было обнаружено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сниже-ние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устойчивости растений к засухе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болез-ням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уменьшение содержания витамина С в овощах, белка в зерне гороха, крахмала в зерне пшеницы. Кроме самой меди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выбро-сах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медеплавильной промышленности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при-сутствует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еще целый ряд соединений. Из них 60% составляет окись железа, 4%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соеди-нения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мышьяка, ртути, свинца, цинка.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избыточном содержании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промышлен-ных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выбросах селена у растений и животных наблюдается специфическое заболевание – селеновый токсикоз. Далеко небезразличны для окружающей среды и здоровья населения выбросы цементной промышленности,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осо-бенно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 большим содержанием кремния, предприятия теплоэнергетики,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использую-щие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серосодержащие и высокозольные виды топлива и применяющие различные виды сжигания топлива.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 числу химических соединений,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загрязняю-щих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почву, относятся полициклические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аро-матические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углеводороды (ПАУ). В эту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груп-пу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входят до 200 агентов, в том числе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бенз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(а)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пирен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7-12-диметилбенз(а)антрацен,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дибенз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а,h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)антрацен, 3,4-бензфлуорантен и т. д., обладающие высокой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канцерогенностью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Наиболее известным и активным ее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предс-тавителем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является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бенз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(а)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пирен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который принято считать индикатором группы ПАУ.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территории России наиболее часто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встре-чаются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7 видов почв: дерново-подзолистые, серые лесные, черноземы, сероземы,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кашта-новые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красноземы, тундровые.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механическому составу различают почвы песчаные, супесчаные, суглинистые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гли-нистые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Основные источники загрязнения почвы канцерогенными веществами – выхлопные газы автотранспорта, самолетов, выбросы промышленных предприятий, предприятий теплоэнергетики, нефтепереработки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нефте-химии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В почву канцерогены поступают из атмосферы вместе с крупно-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среднедис-перстными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частицами пыли, при утечке нефти и продуктов ее переработки.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Канцерогенные вещества обнаруживаются в почве повсеместно, но интенсивность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загряз-нения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колеблется в значительных пределах и зависит от мощности источника загрязнения, расстояния от него, направления ветра и т. д.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степени опасности биологическое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загряз-нение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можно разделить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микробиологи-ческое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гельминтологическое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энтомологи-ческое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Почва может играть определенную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эпиде-миологическую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роль в распространении отдельных инфекционных заболеваний. К таким заболеваниям относят холеру,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брюш-ной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тиф, паратифы А и В, энтерит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Гертнера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злокачественный отек, зоонозы – бруцеллез, сап, вирусные инфекции – полиомиелит, болезнь Боткина. В загрязненной почве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обна-ружены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споры возбудителей газовой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ганг-рены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столбняка.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Немаловажное значение почва имеет для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пос-ледовательной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передачи инфекций во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внеш-ней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среде, так как попавшие в нее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патоген-ные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микроорганизмы в дальнейшем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расп-ространяются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через пылевые частицы, воду и растительную продукцию, вызывая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дизенте-рию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туберкулез, микозы и т. д. или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посредст-вом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насекомых, грызунов, скота, провоцируя туляремию, чуму, сибирскую язву.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Патогенные микроорганизмы в почве могут сохранять свою жизнеспособность довольно длительный срок. Так, например, споры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па-лочки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сибирской язвы остаются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жизнеспо-собными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почве до 15 лет.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данным исследователей, выживаемость в твердых отходах и почве бактерий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тифо-паротифозных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групп составляет до 400 дней,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до 1 года. В загрязненной почве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обна-руживаются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бактерии, вызывающие газовую гангрену, часто встречаются возбудители столбняка, ботулизма, холеры и туберкулеза.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Сроки выживаемости патогенных микроорганизмов в твердых хозяйственно-бытовых отходах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30680"/>
          <a:ext cx="9144000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90208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Возбудители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Пищевые отходы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Твердые отходы (мусор)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797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выживаемости (дни)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797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Палочки брюшного тифа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797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Палочки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паратифа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797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Дизентерийная палочка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797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Палочка сибирской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язвы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Кокки представляют собой обширную группу микроорганизмов. Чаще определяются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ста-филококки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стрептококки и различные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дип-лококки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сапрофитных видов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Staphylococcus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albus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Staphylococcus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Staphylococcus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citreus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Streptococcus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haemoliticus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), однако, при определенных условиях они могут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при-обретать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патогенные свойства. Они являются возбудителями воспалительно-гнойных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забо-леваний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кожных покровов в виде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фурунку-лов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карбункулов, панарициев, абсцессов, флегмон и т.д.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Продолжительное время (до 2-х лет)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сохра-няется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эпидемическое значение почвы,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инва-зированной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гельминтами (яйца круглых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глис-тов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членики ленточных). Почва, являясь средой, в которой проходит часть жизненного цикла паразита, играет большую роль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расп-ространении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гельминтозов, в особенности аскаридоза. Одна самка аскариды за сутки откладывает в кишечнике человека до 24000 яиц, которые затем выделяются 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испражне-ниями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Непосредственно на поверхности почвы вследствие высокой температуры (летом), отсутствия влаги и воздействия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ультрафио-летовых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лучей яйца аскарид погибают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те-чение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7 часов–5 дней, но на глубине 2,5–10 см они могут сохранять свою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жизнеспособ-ность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от 1 года до 10 лет. Летом в течение 1–3 месяцев происходит развитие яиц аскарид: в яйце образуется червовидный зародыш, из которого в организме человека образуется взрослая особь.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Также как для аскарид, почва является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вре-менной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средой обитания и для власоглава. Такие гельминты, как острицы, цепни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карли-ковый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вооруженный и невооруженный, дают яйца уже с развитым зародышем, и поэтому заражение людей может происходить только в тот период, когда яйца еще сохранили свою жизнеспособность.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Фракционно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различают: камни с размером частиц &gt; 3 мм, гравий – 3-1 мм, песок крупный – 1-0,5 мм, песок средний – 0,5-0,25 мм, песок мелкий – 0,25-0,05 мм, пыль крупная 0,05-0,01 мм, пыль средняя – 0,01-0,005 мм, пыль мелкая – 0,005-0,001 мм, ил грубый – 0,001-0,0005 мм.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31743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 многолетних исследований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пока-зывают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что санитарное состояние почвы по гельминтологическому показателю только в 20% административных регионах страны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ус-ловно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можно оценить, как слабое (до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10яиц гельминтов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кг почвы), в 64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% - умеренное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(до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100яиц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гельминтов на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1кг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почвы) и в 16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% -сильное(свыше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100 яиц на кг почвы)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загряз-нение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По уровню обсемененности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яй-цами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гельминтов (по экстенсивным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интен-сивным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показателям) каждая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территория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не-однородна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характеризуется высокой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моза-ичностью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результате процессов самоочищения почвы количество и характер органических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соеди-нений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ней постепенно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меняются-происхо-дят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процессы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гумификации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минерализа-ции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этих веществ. Темпы самоочищения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за-висят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 состояния почвы, климатических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ус-ловий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характера и масштабов загрязнения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Главная роль в самоочищении почвы принадлежит биологическим формам.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Поми-мо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бактерий, населяющих почву,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самоочи-щении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участвуют грибки, простейшие,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ли-чинки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насекомых, черви и т. д.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конечном итоге самоочищение почвы от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органических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загрязнений сводится 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сле-дующему:1.Патогенные микроорганизмы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 воздействием неблагоприятных для них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био-логических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условий обычно гибнут или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те-ряют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(изменяют) свои свойства.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2.Яйца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гель-минтов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 воздействием ультрафиолета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других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внешних факторов теряют свою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жиз-неспособность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гибнут.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3.Сложные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органи-ческие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вещества, загрязняющие почву, под воздействием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энзимов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выделенных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почвен-ными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бактериями, расщепляются на более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простые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соединения.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Распад органических веществ проходит две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стадии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минерализацию и нитрификацию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Схематически процесс минерализации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орга-нических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веществ в почве можно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предста-вить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следующим образом: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1.Сложные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моле-кулы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белков под воздействием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энзимов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вы-деленных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микроорганизмами, расщепляются на более простые соединения. Первый этап превращения белковой молекулы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аммони-фикация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(гниение) – наиболее энергично проходит при доступе кислорода, но может протекать и при его отсутствии.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Распад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белковой молекулы проходит через стадии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альбумоз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пептонов, полипептидов до конечного продукта распада и его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соедине-ний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Некоторые микроорганизмы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воздейст-вуют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разнообразные белки, расщепляя их до конечных продуктов распада, другие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воз-действуют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только на некоторые виды белков, доводя их распад до аминокислот, третьи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способны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воздействовать только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частич-ные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продукты распада, например, пептоны.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обстановке достаточного доступа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кислоро-да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процесс минерализации проходит быстро с преобладанием окислительных процессов,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зловонные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газы не выделяются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самоочи-щение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почвы вступает в новый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этап-нитри-фикацию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При недостатке кислорода азот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сера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белков восстанавливаются до аммиака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сероводорода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загрязняющих атмосферный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воздух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2.Нитрификация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проходит в два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эта-па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независимых один от другого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обуслов-ленных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жизнедеятельностью различных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мик-роорганизмов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первом этапе, в условиях доступа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кисло-рода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под воздействием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нитрозобактерий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ам-миак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окисляется до азотистой кислоты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2NH3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+ 3O2 ═ 2HNO2 + 2H2O + 148 ккал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втором этапе, нитробактерий, азотистая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кислота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окисляется до азотной кислоты: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2HNO2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 O2 ═ 2HNO3 + 48 ккал.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обратить внимание на то, что соли азотистой кислоты (нитриты) являются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про-межуточным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продуктом распада белковых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веществ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поэтому наличие повышенного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ко-личества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нитритов в почве является одним из признаков недавнего загрязнения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органичес-кими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веществами.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Соли азотной кислоты (нитраты) являются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конечным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продуктом минерализации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орга-нических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веществ и наличие 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свидете-льствует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давнем загрязнении, 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закончен-ности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процессов минерализации. Значение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нитрификации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заключается в том, что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резу-льтате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этого процесса азот органических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сое-динений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переходит в усвояемые растениями соединения. Аналогично проходят процессы окисления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серы-до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сернистой кислоты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суль-фитов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и затем до серной кислоты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сульфа-тов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фосфора-до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фосфорной кислоты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фос-фатов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и т. д.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1.Под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воздействием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липолитических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бакте-рий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жиры расщепляются с начала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глице-рин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жирные кислоты. В конечном итоге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распад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жиров идет до образования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углекис-лого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газа и воды.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2.Под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воздействием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сахаролитических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бакте-рий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бактерий брожения происходит распад сложных углеводов и сбраживание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клетчат-ки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Этот процесс идет до образования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про-дуктов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распада – углекислого газа и воды.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назначению условно выделяют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вида почвы: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1.Естественные почвы вне населенных мест, которые могут быть использованы для нового строительства или сельского хозяйства.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2.Искусственно созданная почва населенных мест, смешанная с отходами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жизнедеятель-ности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населения и отходами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промышленнос-ти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также перемещенный грунт,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образовав-шийся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результате вертикальной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планиров-ки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почве наряду с процессами распада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про-текают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процессы синтеза, в результате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ко-торых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образуется органическое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вещество-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гу-мус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имеющий большое агрономическое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зна-чение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В образовании гумуса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микроорганиз-мы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играют большую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роль: Они вызывают распад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органических соединений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раститель-ного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животного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происхождения.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Участ-вуют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создании гумуса путем синтеза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слож-ных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органических соединений, входящих в его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состав. Вызывают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разложение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минера-лизацию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гумуса и переводят азот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усвояе-мые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растений соединения.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Гумус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состоит из органических соединений, он не выделяет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дурнопахнущих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газов, не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заг-нивает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не содержит патогенных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микроорга-низмов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не привлекает мух. Сроки,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тече-ние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которых происходит самоочищение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поч-вы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различны и определяются строением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поч-вы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(в крупнозернистых почвах процессы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са-моочищения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проходят быстрее), воздушным, водным и тепловым режимами почвы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коли-чеством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загрязнений.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-357188" y="0"/>
            <a:ext cx="9501188" cy="6858000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endParaRPr lang="ru-RU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Гигиенические </a:t>
            </a:r>
            <a:r>
              <a:rPr lang="ru-RU" sz="3600" dirty="0" smtClean="0">
                <a:latin typeface="Times New Roman" pitchFamily="18" charset="0"/>
              </a:rPr>
              <a:t>аспекты </a:t>
            </a:r>
            <a:r>
              <a:rPr lang="ru-RU" sz="3600" dirty="0" smtClean="0">
                <a:latin typeface="Times New Roman" pitchFamily="18" charset="0"/>
              </a:rPr>
              <a:t>очистки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населенных мест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   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Все отходы населенных пунктов подразделяются на жидкие и твердые.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К жидким отходам относятся:  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1.Хозяйственно-бытовые сточные воды, </a:t>
            </a:r>
            <a:r>
              <a:rPr lang="ru-RU" sz="3600" dirty="0" err="1" smtClean="0">
                <a:latin typeface="Times New Roman" pitchFamily="18" charset="0"/>
              </a:rPr>
              <a:t>сос-тоящие</a:t>
            </a:r>
            <a:r>
              <a:rPr lang="ru-RU" sz="3600" dirty="0" smtClean="0">
                <a:latin typeface="Times New Roman" pitchFamily="18" charset="0"/>
              </a:rPr>
              <a:t> из нечистот (фекалии, моча, смывная вода);</a:t>
            </a:r>
            <a:endParaRPr lang="en-US" sz="3600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2.Помоев (грязная вода от мытья посуды, </a:t>
            </a:r>
            <a:r>
              <a:rPr lang="ru-RU" sz="3600" dirty="0" err="1" smtClean="0">
                <a:latin typeface="Times New Roman" pitchFamily="18" charset="0"/>
              </a:rPr>
              <a:t>те-ла</a:t>
            </a:r>
            <a:r>
              <a:rPr lang="ru-RU" sz="3600" dirty="0" smtClean="0">
                <a:latin typeface="Times New Roman" pitchFamily="18" charset="0"/>
              </a:rPr>
              <a:t>, полов и стирки белья); 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3.Промышленные сточные воды (техническая вода, загрязненная хозяйственно-питьевая </a:t>
            </a:r>
            <a:r>
              <a:rPr lang="ru-RU" sz="3600" dirty="0" err="1" smtClean="0">
                <a:latin typeface="Times New Roman" pitchFamily="18" charset="0"/>
              </a:rPr>
              <a:t>во-да</a:t>
            </a:r>
            <a:r>
              <a:rPr lang="ru-RU" sz="3600" dirty="0" smtClean="0">
                <a:latin typeface="Times New Roman" pitchFamily="18" charset="0"/>
              </a:rPr>
              <a:t>);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4.Ливневые сточные воды (атмосферные осадки, вода от уборки улиц.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 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К твердым отходам относятся: 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1.Хозяйственно-бытовые (остатки пищи, </a:t>
            </a:r>
            <a:r>
              <a:rPr lang="ru-RU" sz="3600" dirty="0" err="1" smtClean="0">
                <a:latin typeface="Times New Roman" pitchFamily="18" charset="0"/>
              </a:rPr>
              <a:t>та-ра</a:t>
            </a:r>
            <a:r>
              <a:rPr lang="ru-RU" sz="3600" dirty="0" smtClean="0">
                <a:latin typeface="Times New Roman" pitchFamily="18" charset="0"/>
              </a:rPr>
              <a:t>, мусор, утиль и др.);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2.Производственные (отходы торговых, </a:t>
            </a:r>
            <a:r>
              <a:rPr lang="ru-RU" sz="3600" dirty="0" err="1" smtClean="0">
                <a:latin typeface="Times New Roman" pitchFamily="18" charset="0"/>
              </a:rPr>
              <a:t>пи-щевых</a:t>
            </a:r>
            <a:r>
              <a:rPr lang="ru-RU" sz="3600" dirty="0" smtClean="0">
                <a:latin typeface="Times New Roman" pitchFamily="18" charset="0"/>
              </a:rPr>
              <a:t>, сельскохозяйственных, </a:t>
            </a:r>
            <a:r>
              <a:rPr lang="ru-RU" sz="3600" dirty="0" err="1" smtClean="0">
                <a:latin typeface="Times New Roman" pitchFamily="18" charset="0"/>
              </a:rPr>
              <a:t>промышлен-ных</a:t>
            </a:r>
            <a:r>
              <a:rPr lang="ru-RU" sz="3600" dirty="0" smtClean="0">
                <a:latin typeface="Times New Roman" pitchFamily="18" charset="0"/>
              </a:rPr>
              <a:t> и других предприятий);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3.Уличные (уличный смет, мусор и др.).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Канализация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представляет собой сеть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под-земных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коммуникаций, труб, каналов, по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ко-торым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сплавным путем отводятся за пределы населенного пункта физиологические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выде-ления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человека и сточная вода,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образующая-ся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результате хозяйственно-бытового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про-мышленного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хозяйственно-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питьевой воды. Только канализация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полнос-тью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ограждает почву от загрязнения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нечис-тотами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немедленно удаляет их из здания и быстро транспортирует за пределы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населен-ной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зоны.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00063"/>
            <a:ext cx="8229600" cy="142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226" name="Содержимое 2"/>
          <p:cNvSpPr>
            <a:spLocks noGrp="1"/>
          </p:cNvSpPr>
          <p:nvPr>
            <p:ph idx="1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endParaRPr lang="ru-RU" sz="3600" b="1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Основные составные элементы канализации: </a:t>
            </a:r>
            <a:endParaRPr lang="ru-RU" sz="3600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ru-RU" sz="3600" dirty="0" smtClean="0">
                <a:latin typeface="Times New Roman" pitchFamily="18" charset="0"/>
              </a:rPr>
              <a:t>Домовые приборы для приема стоков и отбросов.</a:t>
            </a:r>
          </a:p>
          <a:p>
            <a:pPr marL="0" indent="0" algn="just">
              <a:spcBef>
                <a:spcPct val="0"/>
              </a:spcBef>
            </a:pPr>
            <a:r>
              <a:rPr lang="ru-RU" sz="3600" dirty="0" smtClean="0">
                <a:latin typeface="Times New Roman" pitchFamily="18" charset="0"/>
              </a:rPr>
              <a:t>Сеть труб. </a:t>
            </a:r>
          </a:p>
          <a:p>
            <a:pPr marL="0" indent="0" algn="just">
              <a:spcBef>
                <a:spcPct val="0"/>
              </a:spcBef>
            </a:pPr>
            <a:r>
              <a:rPr lang="ru-RU" sz="3600" dirty="0" smtClean="0">
                <a:latin typeface="Times New Roman" pitchFamily="18" charset="0"/>
              </a:rPr>
              <a:t>Сооружения для очистки сточных вод. </a:t>
            </a:r>
          </a:p>
          <a:p>
            <a:pPr marL="0" indent="0" algn="just">
              <a:spcBef>
                <a:spcPct val="0"/>
              </a:spcBef>
            </a:pPr>
            <a:r>
              <a:rPr lang="ru-RU" sz="3600" dirty="0" smtClean="0">
                <a:latin typeface="Times New Roman" pitchFamily="18" charset="0"/>
              </a:rPr>
              <a:t>Сооружения для обеззараживания сточных вод. </a:t>
            </a:r>
          </a:p>
          <a:p>
            <a:pPr marL="0" indent="0" algn="just"/>
            <a:endParaRPr lang="ru-RU" dirty="0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71500"/>
            <a:ext cx="8229600" cy="71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250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         Виды </a:t>
            </a:r>
            <a:r>
              <a:rPr lang="ru-RU" sz="3600" dirty="0" smtClean="0">
                <a:latin typeface="Times New Roman" pitchFamily="18" charset="0"/>
              </a:rPr>
              <a:t>и системы канализации. </a:t>
            </a:r>
            <a:endParaRPr lang="ru-RU" sz="3600" dirty="0" smtClean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Различают </a:t>
            </a:r>
            <a:r>
              <a:rPr lang="ru-RU" sz="3600" dirty="0" smtClean="0">
                <a:latin typeface="Times New Roman" pitchFamily="18" charset="0"/>
              </a:rPr>
              <a:t>следующие виды канализации: </a:t>
            </a:r>
            <a:endParaRPr lang="ru-RU" sz="3600" dirty="0" smtClean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1.Фекально-хозяйственная</a:t>
            </a:r>
            <a:r>
              <a:rPr lang="ru-RU" sz="3600" dirty="0" smtClean="0">
                <a:latin typeface="Times New Roman" pitchFamily="18" charset="0"/>
              </a:rPr>
              <a:t>, охватывающая </a:t>
            </a:r>
            <a:r>
              <a:rPr lang="ru-RU" sz="3600" dirty="0" smtClean="0">
                <a:latin typeface="Times New Roman" pitchFamily="18" charset="0"/>
              </a:rPr>
              <a:t>жилую </a:t>
            </a:r>
            <a:r>
              <a:rPr lang="ru-RU" sz="3600" dirty="0" smtClean="0">
                <a:latin typeface="Times New Roman" pitchFamily="18" charset="0"/>
              </a:rPr>
              <a:t>застройку, здания общественного </a:t>
            </a:r>
            <a:r>
              <a:rPr lang="ru-RU" sz="3600" dirty="0" err="1" smtClean="0">
                <a:latin typeface="Times New Roman" pitchFamily="18" charset="0"/>
              </a:rPr>
              <a:t>наз-начения</a:t>
            </a:r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общепита. Характерная черта ее - прием сточных вод, образующихся в </a:t>
            </a:r>
            <a:r>
              <a:rPr lang="ru-RU" sz="3600" dirty="0" err="1" smtClean="0">
                <a:latin typeface="Times New Roman" pitchFamily="18" charset="0"/>
              </a:rPr>
              <a:t>резуль-тате</a:t>
            </a:r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хозяйственно - бытовой деятельности человека и физических отправлений.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2.Промышленная канализация – </a:t>
            </a:r>
            <a:r>
              <a:rPr lang="ru-RU" sz="3600" dirty="0" err="1" smtClean="0">
                <a:latin typeface="Times New Roman" pitchFamily="18" charset="0"/>
              </a:rPr>
              <a:t>предназна-ченная</a:t>
            </a:r>
            <a:r>
              <a:rPr lang="ru-RU" sz="3600" dirty="0" smtClean="0">
                <a:latin typeface="Times New Roman" pitchFamily="18" charset="0"/>
              </a:rPr>
              <a:t> для приема и отведения сточных вод, происхождение которых связано с </a:t>
            </a:r>
            <a:r>
              <a:rPr lang="ru-RU" sz="3600" dirty="0" err="1" smtClean="0">
                <a:latin typeface="Times New Roman" pitchFamily="18" charset="0"/>
              </a:rPr>
              <a:t>исполь-зованием</a:t>
            </a:r>
            <a:r>
              <a:rPr lang="ru-RU" sz="3600" dirty="0" smtClean="0">
                <a:latin typeface="Times New Roman" pitchFamily="18" charset="0"/>
              </a:rPr>
              <a:t> на предприятиях технической воды для производственных процессов (виды </a:t>
            </a:r>
            <a:r>
              <a:rPr lang="ru-RU" sz="3600" dirty="0" err="1" smtClean="0">
                <a:latin typeface="Times New Roman" pitchFamily="18" charset="0"/>
              </a:rPr>
              <a:t>про-мышленности</a:t>
            </a:r>
            <a:r>
              <a:rPr lang="ru-RU" sz="3600" dirty="0" smtClean="0">
                <a:latin typeface="Times New Roman" pitchFamily="18" charset="0"/>
              </a:rPr>
              <a:t> - машиностроительная, </a:t>
            </a:r>
            <a:r>
              <a:rPr lang="ru-RU" sz="3600" dirty="0" err="1" smtClean="0">
                <a:latin typeface="Times New Roman" pitchFamily="18" charset="0"/>
              </a:rPr>
              <a:t>энер-гетическая</a:t>
            </a:r>
            <a:r>
              <a:rPr lang="ru-RU" sz="3600" dirty="0" smtClean="0">
                <a:latin typeface="Times New Roman" pitchFamily="18" charset="0"/>
              </a:rPr>
              <a:t>, химическая, биологическая и другие). </a:t>
            </a:r>
            <a:endParaRPr lang="ru-RU" sz="3600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3.Ливневая </a:t>
            </a:r>
            <a:r>
              <a:rPr lang="ru-RU" sz="3600" dirty="0" smtClean="0">
                <a:latin typeface="Times New Roman" pitchFamily="18" charset="0"/>
              </a:rPr>
              <a:t>канализация - принимающая и отводящая за пределы застройки </a:t>
            </a:r>
            <a:r>
              <a:rPr lang="ru-RU" sz="3600" dirty="0" err="1" smtClean="0">
                <a:latin typeface="Times New Roman" pitchFamily="18" charset="0"/>
              </a:rPr>
              <a:t>атмосфер-ные</a:t>
            </a:r>
            <a:r>
              <a:rPr lang="ru-RU" sz="3600" dirty="0" smtClean="0">
                <a:latin typeface="Times New Roman" pitchFamily="18" charset="0"/>
              </a:rPr>
              <a:t> воды, выпадающие на территории </a:t>
            </a:r>
            <a:r>
              <a:rPr lang="ru-RU" sz="3600" dirty="0" err="1" smtClean="0">
                <a:latin typeface="Times New Roman" pitchFamily="18" charset="0"/>
              </a:rPr>
              <a:t>насе-ленных</a:t>
            </a:r>
            <a:r>
              <a:rPr lang="ru-RU" sz="3600" dirty="0" smtClean="0">
                <a:latin typeface="Times New Roman" pitchFamily="18" charset="0"/>
              </a:rPr>
              <a:t> мест.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dirty="0" smtClean="0">
                <a:latin typeface="Times New Roman" pitchFamily="18" charset="0"/>
              </a:rPr>
              <a:t>Этапы очистки населенных мест от ТБО принципиально сходны с этапами очистки от ЖО</a:t>
            </a:r>
            <a:r>
              <a:rPr lang="ru-RU" sz="3600" dirty="0" smtClean="0">
                <a:latin typeface="Times New Roman" pitchFamily="18" charset="0"/>
              </a:rPr>
              <a:t>.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dirty="0" smtClean="0">
                <a:latin typeface="Times New Roman" pitchFamily="18" charset="0"/>
              </a:rPr>
              <a:t>1этап- сбор отходов.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dirty="0" smtClean="0">
                <a:latin typeface="Times New Roman" pitchFamily="18" charset="0"/>
              </a:rPr>
              <a:t>2этап- временное хранение.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dirty="0" smtClean="0">
                <a:latin typeface="Times New Roman" pitchFamily="18" charset="0"/>
              </a:rPr>
              <a:t>3этап- транспортировка.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dirty="0" smtClean="0">
                <a:latin typeface="Times New Roman" pitchFamily="18" charset="0"/>
              </a:rPr>
              <a:t>4этап- утилизация.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dirty="0" smtClean="0">
                <a:latin typeface="Times New Roman" pitchFamily="18" charset="0"/>
              </a:rPr>
              <a:t>5этап-обезвреживание.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3.Искусственные покрытия почвы: асфальт, бетон, щебень, гравий и т.д.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гигиенической точки зрения важно знать основные свойства почвы: пористость,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воз-духо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и водопроницаемость,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влагоемкость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капиллярность, температура, почвенные организмы.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00063"/>
            <a:ext cx="8229600" cy="142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6322" name="Содержимое 2"/>
          <p:cNvSpPr>
            <a:spLocks noGrp="1"/>
          </p:cNvSpPr>
          <p:nvPr>
            <p:ph idx="1"/>
          </p:nvPr>
        </p:nvSpPr>
        <p:spPr>
          <a:xfrm>
            <a:off x="-214313" y="0"/>
            <a:ext cx="9358313" cy="685800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  В настоящее время  применяются две </a:t>
            </a:r>
            <a:r>
              <a:rPr lang="ru-RU" sz="3600" dirty="0" err="1" smtClean="0">
                <a:latin typeface="Times New Roman" pitchFamily="18" charset="0"/>
              </a:rPr>
              <a:t>сис-темы</a:t>
            </a:r>
            <a:r>
              <a:rPr lang="ru-RU" sz="3600" dirty="0" smtClean="0">
                <a:latin typeface="Times New Roman" pitchFamily="18" charset="0"/>
              </a:rPr>
              <a:t> удаления </a:t>
            </a:r>
            <a:r>
              <a:rPr lang="ru-RU" sz="3600" dirty="0" smtClean="0">
                <a:latin typeface="Times New Roman" pitchFamily="18" charset="0"/>
              </a:rPr>
              <a:t>отходов: </a:t>
            </a:r>
            <a:r>
              <a:rPr lang="ru-RU" sz="3600" dirty="0" smtClean="0">
                <a:latin typeface="Times New Roman" pitchFamily="18" charset="0"/>
              </a:rPr>
              <a:t>вывозная и </a:t>
            </a:r>
            <a:r>
              <a:rPr lang="ru-RU" sz="3600" dirty="0" err="1" smtClean="0">
                <a:latin typeface="Times New Roman" pitchFamily="18" charset="0"/>
              </a:rPr>
              <a:t>сплав-ная</a:t>
            </a:r>
            <a:r>
              <a:rPr lang="ru-RU" sz="3600" dirty="0" smtClean="0">
                <a:latin typeface="Times New Roman" pitchFamily="18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 При удалении отходов имеет место 3 основных обстоятельства: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  1.Полностью канализованный населенный пункт: (сплавная система удаления ЖО) (вывозная система удаления ТО).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   2.Частично канализованный населённый пункт: (сплавная и вывозная система ЖО) (вывозная система ТО).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    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3.Неканализованный населенный пункт: (</a:t>
            </a:r>
            <a:r>
              <a:rPr lang="ru-RU" sz="3600" dirty="0" err="1" smtClean="0">
                <a:latin typeface="Times New Roman" pitchFamily="18" charset="0"/>
              </a:rPr>
              <a:t>вы-возная</a:t>
            </a:r>
            <a:r>
              <a:rPr lang="ru-RU" sz="3600" dirty="0" smtClean="0">
                <a:latin typeface="Times New Roman" pitchFamily="18" charset="0"/>
              </a:rPr>
              <a:t> система удаления ЖО и ТО) </a:t>
            </a:r>
            <a:endParaRPr lang="ru-RU" sz="3600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ru-RU" sz="3600" dirty="0" smtClean="0">
              <a:latin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Times New Roman" pitchFamily="18" charset="0"/>
              </a:rPr>
              <a:t>Очистка </a:t>
            </a:r>
            <a:r>
              <a:rPr lang="ru-RU" sz="3600" dirty="0" smtClean="0">
                <a:latin typeface="Times New Roman" pitchFamily="18" charset="0"/>
              </a:rPr>
              <a:t>населенных мест- это система </a:t>
            </a:r>
            <a:r>
              <a:rPr lang="ru-RU" sz="3600" dirty="0" err="1" smtClean="0">
                <a:latin typeface="Times New Roman" pitchFamily="18" charset="0"/>
              </a:rPr>
              <a:t>пос-ледовательных</a:t>
            </a:r>
            <a:r>
              <a:rPr lang="ru-RU" sz="3600" dirty="0" smtClean="0">
                <a:latin typeface="Times New Roman" pitchFamily="18" charset="0"/>
              </a:rPr>
              <a:t> мероприятий: сбор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</a:rPr>
              <a:t>транс-портировка</a:t>
            </a:r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3600" dirty="0" smtClean="0">
                <a:latin typeface="Times New Roman" pitchFamily="18" charset="0"/>
              </a:rPr>
              <a:t>  утилизация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3600" dirty="0" smtClean="0">
                <a:latin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</a:rPr>
              <a:t>обеззара-живание</a:t>
            </a:r>
            <a:r>
              <a:rPr lang="ru-RU" sz="3600" dirty="0" smtClean="0">
                <a:latin typeface="Times New Roman" pitchFamily="18" charset="0"/>
              </a:rPr>
              <a:t>.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удаление твердых отходов Первым этапом очистки является ежедневный сбор твердых отходов во всех местах после их образования, для чего в домовладениях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пре-дусматривают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следующие сооружения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1.Мусоропроводы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основными элементами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которых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являются загрузочные клапаны, ствол, мусороприемная камера, система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очистки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вентиляции.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2.Мусоросборники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дворовые и квартирные. Тип и емкость мусоросборников зависят от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количества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накапливающихся отходов,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этаж-ности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застройки, а также от способа загрузки и вывоза мусора. В настоящее время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наи-более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часто используемые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мусоросборники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емкостью 110–120 литров и 210–220 литров, в наиболее густонаселенных районах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городс-кой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застройки используют емкости 500–600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литров.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этом различают метод несменяемой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ста-ционарной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и сменной посуды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мусоросбор-ников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 С гигиенической точки зрения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наи-более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целесообразно использовать сменные мусоросборники, так как при этом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практи-куют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централизованный способ их обработки и ремонта.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временного хранения отходов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терри-тории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жилой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застройки предусмотрены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кон-тейнерные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площадки, которые должны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рас-полагаться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расстоянии не более 100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мет-ров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 обслуживаемых подъездов и не ближе 20 метров от окон ближайших квартир,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детс-ких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дошкольных учреждений, спортивных и игровых площадок. Для предупреждения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выплода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мух и распространения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геогельмин-тозов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площадка должна иметь твердое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пок-рытие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площадь ее превышать общую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пло-щадь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контейнеров в 3–4 раза.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Задачи, стоящие при очистке городских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сточ-ных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вод, сводятся 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следующему: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1)освобождение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сточной жидкости от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взве-шенных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минеральных и органических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ве-ществ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(механическая очистка);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2)освобождение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 растворенных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коллоид-ных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органических веществ (биологическая очистка);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3)освобождение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 патогенной микрофлоры (обеззараживание);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4)обезвреживание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утилизация осадка.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выполнения этих задач применяются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очистные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сооружения двух видов: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1)сооружения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механической очистки;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2)сооружения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биологической очистки.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Сооружения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механической очистки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осу-ществляют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очистку хозяйственно-бытовых стоков путем задержания крупных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механи-ческих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примесей и осаждения взвешенных веществ.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Сооружения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механической очистки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хозяйст-венно-бытовых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стоков: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решетки;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песколовки;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первичные отстойники;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вторичные отстойники;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двухъярусные отстойники;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септики.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сооружениях биологической очистки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происходит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разложение (минерализация)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органических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веществ, содержащихся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сточ-ной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жидкости, с помощью микроорганизмов. Сооружения биологической очистки сточных вод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1.В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почвенных условиях: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биологический фильтр;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поля фильтрации;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поля подземной фильтрации;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поля подземного орошения;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Пористость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суммарный объем пор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едини-це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объема почвы, выраженная в процентах. Чем выше пористость, тем ниже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фильтра-ционная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способность почвы. Так, пористость песчаной почвы составляет 40%, торфяной - 82%. Торфяная почва более сырая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нездоро-вая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Наиболее благоприятной является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порис-тость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почвы в пределах 60-65%, так как в ней создаются наиболее благоприятные условия для самоочищения, при более высокой или низкой пористости эти процессы значительно тормозятся или вообще приостанавливаются.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поля орошения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песчано-гравийный фильтр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фильтрующая траншея;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фильтрующий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колодец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В водной среде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аэротенк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− биологические пруды.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Сооружения механической очистки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сточных вод.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Решетки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предназначены для удаления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круп-ных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предметов из сточной воды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устанав-ливаются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зазорами не более 16 мм со стержнями прямоугольной формы (решетки-дробилки). Отбросы с решеток допускается собирать в контейнеры и вывозить в места обработки твердых бытовых отходов.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Дроб-леные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отбросы рекомендуется обрабатывать совместно с осадками очистных сооружений.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Песколовки предназначены для удаления из сточной воды неорганического загрязнителя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песка (их необходимо предусматривать при производительности очистных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сооружений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более 100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 Следует применять не менее 2 песколовок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Удаление задержанного песка из песколовок осуществляется вручную при объеме емкости до 0,1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механическим или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гидромеха-ническим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способом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объеме его более 0,1 м3 /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песковые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площадки.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Отстойники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первичные предназначены для удаления из сточной воды мелких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неоргани-ческих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загрязнений и органических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загрязне-ний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путем отстаивания. Осадок первичных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отстойников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характеризуется колоссальным бактериальным обсеменением яйцами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гель-минтов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интенсивным загрязнением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органи-ческими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веществами: способен загнивать,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привлекает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мух —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эпидемически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опасен.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Отстойники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вторичные устраиваются после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аэротенков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предназначены для удаления из сточной воды активного ила, образующегося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аэротенке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и продуктов окисления белков, жиров и углеводов (органическое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загрязне-ние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 Осадок вторичных отстойников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харак-теризуется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масштабным загрязнением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сапро-фитной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патогенной микрофлорой, яйцами гельминтов, грибами, плесенью,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простейши-ми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пр.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Осадок, образующийся в процессе очистки сточных вод (осадок первичных и вторичных отстойников, избыточный активный ил и др.) должен подвергаться обработке,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обеспечи-вающей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возможность его утилизации или складирования. Выбор методов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стабилиза-ции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обезвоживания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обезвреживания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осад-ка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определяется местными условиями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кли-матическими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гидрогеологическими,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градост-роительными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агротехническими и пр.), его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физико-химическими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теплофизическими характеристиками, способностью к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водоот-даче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Уплотнители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сгустители осадка применяют для повышения концентрации активного ила перед обезвоживанием или сбраживанием.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Метантенки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применяют для анаэробного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сбраживания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осадков городских сточных вод с целью стабилизации и получения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метансо-держащего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газа брожения. Для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сбраживания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осадков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метантенках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допускается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прини-мать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мезофильный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(33 °С) либо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термофиль-ный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(53 °С) режим.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режима сбраживания следует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произ-водить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учетом методов последующей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обра-ботки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утилизации осадков, а также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сани-тарных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требований. Газ, получаемый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резу-льтате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сбраживания осадков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метантенках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надлежит использовать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теплоэнергетичес-ком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хозяйстве очистной станции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близрас-положенных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объектов.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аэробную стабилизацию направляют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не-уплотненный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или уплотненный в течение не более 5 часов активный ил, а также смесь его с сырым осадком. Для аэробной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стабилиза-ции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используют сооружения типа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коридор-ных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аэротенков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Продолжительность аэрации при температуре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20°С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составляет 2–12 суток в зависимости от вида ила. Аэробная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стаби-лизация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осадка может осуществляться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диа-пазоне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температур 8–35 °С. Сооружения для механического обезвоживания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осадка–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илоуп-лотнители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вакуум-фильтры,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фильтр-прессы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центрифуги, иловые площадки.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Обеззараживание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предварительно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уплотнен-ного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(в уплотнителях и сгустителях) осадка первичных и вторичных отстойников,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избы-точного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активного ила осуществляется путем сбраживания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метантенках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аэробных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стаби-лизаторах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последующим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центрифугирова-нием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(обезвоживанием)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подсушиванием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иловых площадках с последующей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утилиза-цией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Воздухопроницаемость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способность почвы пропускать воздух. Она зависит от величины пор почвы, увеличивается при повышении атмосферного давления и уменьшается с увеличением толщины слоя почвы и ее влажности. Высокая воздухопроницаемость – благоприятное гигиеническое свойство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поч-вы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поскольку способствует насыщению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поч-вы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кислородом, необходимым для окисления органических веществ.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4491</Words>
  <Application>Microsoft Office PowerPoint</Application>
  <PresentationFormat>Экран (4:3)</PresentationFormat>
  <Paragraphs>291</Paragraphs>
  <Slides>89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89</vt:i4>
      </vt:variant>
    </vt:vector>
  </HeadingPairs>
  <TitlesOfParts>
    <vt:vector size="90" baseType="lpstr">
      <vt:lpstr>Тема Office</vt:lpstr>
      <vt:lpstr>Федеральное государственное бюджетное образовательное учреждение  высшего образования Астраханский государственный медицинский университет Минздрава России Кафедра общей гигиены Зав. кафедрой: д.б.н., профессор Сердюков Василий Гаврилович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Сроки выживаемости патогенных микроорганизмов в твердых хозяйственно-бытовых отходах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ПОЧВА – ФАКТОР БИОСФЕРЫ, ЕЕ ЗАГРЯЗНЕНИЕ И САМООЧИЩЕНИЕ. ГИГИЕНИЧЕСКИЕ АСПЕКТЫ ОЧИСТКИ НАСЕЛЕННЫХ МЕСТ.</dc:title>
  <dc:creator>Misha</dc:creator>
  <cp:lastModifiedBy>Татьяна</cp:lastModifiedBy>
  <cp:revision>168</cp:revision>
  <dcterms:created xsi:type="dcterms:W3CDTF">2019-03-18T11:10:28Z</dcterms:created>
  <dcterms:modified xsi:type="dcterms:W3CDTF">2020-03-12T17:00:39Z</dcterms:modified>
</cp:coreProperties>
</file>