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9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000108"/>
            <a:ext cx="7772400" cy="2232248"/>
          </a:xfrm>
        </p:spPr>
        <p:txBody>
          <a:bodyPr>
            <a:normAutofit fontScale="90000"/>
          </a:bodyPr>
          <a:lstStyle/>
          <a:p>
            <a:r>
              <a:rPr lang="ru-RU" sz="6700" b="1" i="1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</a:rPr>
              <a:t> </a:t>
            </a:r>
            <a:r>
              <a:rPr lang="ru-RU" sz="6700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sz="6700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</a:rPr>
            </a:br>
            <a:r>
              <a:rPr lang="ru-RU" sz="8900" b="1" i="1" dirty="0">
                <a:solidFill>
                  <a:schemeClr val="bg1"/>
                </a:solidFill>
                <a:latin typeface="Times New Roman"/>
                <a:ea typeface="Times New Roman"/>
              </a:rPr>
              <a:t>Происхождение</a:t>
            </a:r>
            <a:br>
              <a:rPr lang="ru-RU" sz="8900" b="1" i="1" dirty="0">
                <a:solidFill>
                  <a:schemeClr val="bg1"/>
                </a:solidFill>
                <a:latin typeface="Times New Roman"/>
                <a:ea typeface="Times New Roman"/>
              </a:rPr>
            </a:br>
            <a:r>
              <a:rPr lang="ru-RU" sz="8900" b="1" i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знаков</a:t>
            </a:r>
            <a:r>
              <a:rPr lang="ru-RU" sz="8900" dirty="0">
                <a:solidFill>
                  <a:schemeClr val="bg1"/>
                </a:solidFill>
                <a:latin typeface="Times New Roman"/>
                <a:ea typeface="Times New Roman"/>
              </a:rPr>
              <a:t/>
            </a:r>
            <a:br>
              <a:rPr lang="ru-RU" sz="8900" dirty="0">
                <a:solidFill>
                  <a:schemeClr val="bg1"/>
                </a:solidFill>
                <a:latin typeface="Times New Roman"/>
                <a:ea typeface="Times New Roman"/>
              </a:rPr>
            </a:br>
            <a:r>
              <a:rPr lang="ru-RU" sz="1600" dirty="0">
                <a:latin typeface="Times New Roman"/>
                <a:ea typeface="Times New Roman"/>
              </a:rPr>
              <a:t/>
            </a:r>
            <a:br>
              <a:rPr lang="ru-RU" sz="1600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741368"/>
            <a:ext cx="6400800" cy="432048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pic>
        <p:nvPicPr>
          <p:cNvPr id="1027" name="Picture 3" descr="C:\Users\Бух складского учета\Desktop\презентация\i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50" y="3929066"/>
            <a:ext cx="3810000" cy="2212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440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9432"/>
            <a:ext cx="8229600" cy="720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176464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украинском письме после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согласных,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сочетание </a:t>
            </a:r>
            <a:r>
              <a:rPr lang="ru-RU" sz="4000" b="1" i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i="1" u="sng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ьо</a:t>
            </a:r>
            <a:r>
              <a:rPr lang="ru-RU" sz="4000" b="1" i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не содержит разделительный мягкий знак, а соответствует по произношению русской букве </a:t>
            </a:r>
            <a:r>
              <a:rPr lang="ru-RU" sz="4000" b="1" i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«ё»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(отсутствующей в современной украинской азбуке). </a:t>
            </a:r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Второе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отличие: в словах женского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рода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в глаголах с шипящей в конце мягкий знак не пишется.</a:t>
            </a:r>
          </a:p>
          <a:p>
            <a:endParaRPr lang="ru-RU" dirty="0"/>
          </a:p>
        </p:txBody>
      </p:sp>
      <p:pic>
        <p:nvPicPr>
          <p:cNvPr id="7170" name="Picture 2" descr="C:\Users\Бух складского учета\Desktop\презентация\0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8640"/>
            <a:ext cx="7704856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949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675456"/>
            <a:ext cx="8229600" cy="720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96" y="404664"/>
            <a:ext cx="8229600" cy="5937523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белорусском языке буквы </a:t>
            </a:r>
            <a:r>
              <a:rPr lang="ru-RU" sz="4000" b="1" i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«Ъ»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было с самого начала создания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алфавита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нового времени. </a:t>
            </a:r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белорусской письменности значение </a:t>
            </a:r>
            <a:r>
              <a:rPr lang="ru-RU" sz="4000" b="1" i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«Ь»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целом аналогично русскому. </a:t>
            </a:r>
          </a:p>
        </p:txBody>
      </p:sp>
      <p:pic>
        <p:nvPicPr>
          <p:cNvPr id="8194" name="Picture 2" descr="C:\Users\Бух складского учета\Desktop\презентация\i (1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7542"/>
            <a:ext cx="7416824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197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9432"/>
            <a:ext cx="8229600" cy="1440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7500" lnSpcReduction="20000"/>
          </a:bodyPr>
          <a:lstStyle/>
          <a:p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 карачаево-балкарском письме </a:t>
            </a:r>
            <a:r>
              <a:rPr lang="ru-RU" sz="4100" b="1" i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«Ъ»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используется в диграфах (др. греческий - пишу) </a:t>
            </a:r>
            <a:r>
              <a:rPr lang="ru-RU" sz="4100" b="1" i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100" b="1" i="1" u="sng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къ</a:t>
            </a:r>
            <a:r>
              <a:rPr lang="ru-RU" sz="4100" b="1" i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4100" b="1" i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100" b="1" i="1" u="sng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гъ</a:t>
            </a:r>
            <a:r>
              <a:rPr lang="ru-RU" sz="4100" b="1" i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». </a:t>
            </a:r>
          </a:p>
          <a:p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татарской кириллице используется для обозначения характера согласных </a:t>
            </a:r>
            <a:r>
              <a:rPr lang="ru-RU" sz="4100" b="1" i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«к», «г»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.</a:t>
            </a:r>
          </a:p>
          <a:p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кириллическом варианте письменности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крымскотатарского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языка используются диграфы </a:t>
            </a:r>
            <a:r>
              <a:rPr lang="ru-RU" sz="4100" b="1" i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100" b="1" i="1" u="sng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къ</a:t>
            </a:r>
            <a:r>
              <a:rPr lang="ru-RU" sz="4100" b="1" i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4100" b="1" i="1" u="sng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гъ</a:t>
            </a:r>
            <a:r>
              <a:rPr lang="ru-RU" sz="4100" b="1" i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4100" b="1" i="1" u="sng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нъ</a:t>
            </a:r>
            <a:r>
              <a:rPr lang="ru-RU" sz="4100" b="1" i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». </a:t>
            </a:r>
          </a:p>
          <a:p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 румынской кириллице </a:t>
            </a:r>
            <a:r>
              <a:rPr lang="ru-RU" sz="4100" b="1" i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«Ъ»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обозначал звук шва, похожий на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болгарский.</a:t>
            </a:r>
            <a:endParaRPr lang="ru-RU" b="1" i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 таджикском языке употребляется только в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арабизмах,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называется </a:t>
            </a:r>
            <a:r>
              <a:rPr lang="ru-RU" sz="4100" b="1" i="1" u="sng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100" b="1" i="1" u="sng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айн</a:t>
            </a:r>
            <a:r>
              <a:rPr lang="ru-RU" sz="4100" b="1" i="1" u="sng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осетинском письме </a:t>
            </a:r>
            <a:r>
              <a:rPr lang="ru-RU" sz="4100" b="1" i="1" u="sng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«Ъ»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используется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только в словах, заимствованных из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русского языка,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в двойных буквах </a:t>
            </a:r>
            <a:r>
              <a:rPr lang="ru-RU" sz="4100" b="1" i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100" b="1" i="1" u="sng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хъ</a:t>
            </a:r>
            <a:r>
              <a:rPr lang="ru-RU" sz="4100" b="1" i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4100" b="1" i="1" u="sng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цъ</a:t>
            </a:r>
            <a:r>
              <a:rPr lang="ru-RU" sz="4100" b="1" i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4100" b="1" i="1" u="sng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чъ</a:t>
            </a:r>
            <a:r>
              <a:rPr lang="ru-RU" sz="4100" b="1" i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endParaRPr lang="ru-RU" b="1" i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47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10000"/>
          </a:bodyPr>
          <a:lstStyle/>
          <a:p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28-я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буква 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русского алфавита,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называется твёрдый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знак – Ъ. </a:t>
            </a:r>
            <a:endParaRPr lang="ru-RU" b="1" i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Раньше твердый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знак был под номером 29 и звучал как </a:t>
            </a:r>
            <a:r>
              <a:rPr lang="ru-RU" b="1" i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Ее ставили в конце слова после твердой согласной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Три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варианта объяснения смысла буквы «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Ъ»: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- поскольку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пробелов в то время просто не было, она помогала грамотно делить строку на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слова;</a:t>
            </a:r>
          </a:p>
          <a:p>
            <a:pPr marL="0" indent="0">
              <a:buNone/>
            </a:pP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- все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слова как писались, так и произносились. Было решено прописывать букву Ер «Ъ» в конце слов, после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согласных. 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- она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использовалась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обозначения мужского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рода, 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также и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глаголах. </a:t>
            </a:r>
          </a:p>
          <a:p>
            <a:endParaRPr lang="ru-RU" dirty="0"/>
          </a:p>
        </p:txBody>
      </p:sp>
      <p:pic>
        <p:nvPicPr>
          <p:cNvPr id="2051" name="Picture 3" descr="C:\Users\Бух складского учета\Desktop\презентация\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365104"/>
            <a:ext cx="3096344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106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9872" y="980728"/>
            <a:ext cx="5194920" cy="1872208"/>
          </a:xfrm>
        </p:spPr>
        <p:txBody>
          <a:bodyPr>
            <a:normAutofit fontScale="90000"/>
          </a:bodyPr>
          <a:lstStyle/>
          <a:p>
            <a:pPr marL="457200" lvl="0" indent="-457200" algn="l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3100" b="1" i="1" dirty="0" smtClean="0">
                <a:solidFill>
                  <a:srgbClr val="8064A2">
                    <a:lumMod val="5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Мягкий знак в кириллице  считался 31-й по порядку  буквой и выглядел как Ь, назывался </a:t>
            </a:r>
            <a:r>
              <a:rPr lang="ru-RU" sz="3100" b="1" i="1" u="sng" dirty="0" smtClean="0">
                <a:solidFill>
                  <a:srgbClr val="8064A2">
                    <a:lumMod val="5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ЕРЬ</a:t>
            </a:r>
            <a:r>
              <a:rPr lang="ru-RU" sz="3100" b="1" i="1" dirty="0" smtClean="0">
                <a:solidFill>
                  <a:srgbClr val="8064A2">
                    <a:lumMod val="5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lang="ru-RU" sz="3300" b="1" i="1" dirty="0" smtClean="0">
                <a:solidFill>
                  <a:srgbClr val="8064A2">
                    <a:lumMod val="5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3300" b="1" i="1" dirty="0" smtClean="0">
                <a:solidFill>
                  <a:srgbClr val="8064A2">
                    <a:lumMod val="5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924944"/>
            <a:ext cx="8579296" cy="3744416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>
                <a:solidFill>
                  <a:srgbClr val="8064A2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Система употребления буквы «Ь» в церковнославянском языке, в основном аналогична русскому языку. </a:t>
            </a:r>
            <a:r>
              <a:rPr lang="ru-RU" sz="2600" b="1" i="1" dirty="0">
                <a:solidFill>
                  <a:srgbClr val="8064A2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600" b="1" i="1" dirty="0">
                <a:solidFill>
                  <a:srgbClr val="8064A2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Букву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«Ь» в ряде случаев в церковнославянских старопечатных книгах могли заменять </a:t>
            </a:r>
            <a:r>
              <a:rPr lang="ru-RU" b="1" i="1" u="sng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ерком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(надстрочным знаком). В течение последних 300 лет такое не практикуется, </a:t>
            </a:r>
            <a:r>
              <a:rPr lang="ru-RU" b="1" i="1" u="sng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ерком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заменяют лишь букву «Ъ».</a:t>
            </a:r>
          </a:p>
          <a:p>
            <a:endParaRPr lang="ru-RU" dirty="0"/>
          </a:p>
        </p:txBody>
      </p:sp>
      <p:pic>
        <p:nvPicPr>
          <p:cNvPr id="3074" name="Picture 2" descr="C:\Users\Бух складского учета\Desktop\презентация\x_ace60a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2952328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22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33143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6192688"/>
          </a:xfrm>
        </p:spPr>
        <p:txBody>
          <a:bodyPr/>
          <a:lstStyle/>
          <a:p>
            <a:pPr marL="0" indent="0" algn="r">
              <a:buNone/>
            </a:pP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Твердый знак «Ъ»  составлял почти 4 % от всего объёма текста и, как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подсчитал</a:t>
            </a:r>
          </a:p>
          <a:p>
            <a:pPr marL="0" indent="0" algn="r">
              <a:buNone/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Л. В. Успенский, до реформирования правописания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ежегодно на него                                     требовалось до 8,5 млн. </a:t>
            </a:r>
          </a:p>
          <a:p>
            <a:pPr marL="0" indent="0" algn="r">
              <a:buNone/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дополнительных             страниц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10242" name="Picture 2" descr="C:\Users\Бух складского учета\Desktop\презентация\img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49264"/>
            <a:ext cx="5891808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988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9432"/>
            <a:ext cx="8229600" cy="720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924944"/>
            <a:ext cx="8568952" cy="3933056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23 декабря 1917 года нарком просвещения Луначарский А.В. подписал декрет о переходе на новую орфографию. </a:t>
            </a:r>
          </a:p>
          <a:p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 время реформирования твердый знак, играющий роль знака разделительного, сохранился. чтобы справиться с издателями журналов и газет, не пожелавшими выполнять решения новой власти, декрет предписал изъять из типографских касс матрицы и литеры буквы Ъ, что и было сделано.</a:t>
            </a:r>
          </a:p>
          <a:p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Результатом стало распространение в виде разделительного знака суррогатного обозначения апострофом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Наркомпрос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августе 1928 г. признал некорректным использование апострофа в русской грамматике вместо твёрдого знака в середине слова.</a:t>
            </a:r>
          </a:p>
          <a:p>
            <a:endParaRPr lang="ru-RU" dirty="0"/>
          </a:p>
        </p:txBody>
      </p:sp>
      <p:pic>
        <p:nvPicPr>
          <p:cNvPr id="4098" name="Picture 2" descr="C:\Users\Бух складского учета\Desktop\презентация\img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7914456" cy="2780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892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363272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8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Закончилась одна </a:t>
            </a:r>
            <a:r>
              <a:rPr lang="ru-RU" sz="3800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эпоха - началась другая. Кто-бы мог подумать, что маленькая буква Ъ станет такой большой и важной в </a:t>
            </a:r>
            <a:r>
              <a:rPr lang="ru-RU" sz="38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противостоянии </a:t>
            </a:r>
            <a:r>
              <a:rPr lang="ru-RU" sz="3800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двух </a:t>
            </a:r>
            <a:r>
              <a:rPr lang="ru-RU" sz="38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миров.  </a:t>
            </a:r>
          </a:p>
          <a:p>
            <a:pPr marL="0" indent="0">
              <a:buNone/>
            </a:pPr>
            <a:r>
              <a:rPr lang="ru-RU" sz="38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 </a:t>
            </a:r>
            <a:r>
              <a:rPr lang="ru-RU" sz="3800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буква Ъ </a:t>
            </a:r>
            <a:r>
              <a:rPr lang="ru-RU" sz="38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осталась, </a:t>
            </a:r>
          </a:p>
          <a:p>
            <a:pPr marL="0" indent="0">
              <a:buNone/>
            </a:pPr>
            <a:r>
              <a:rPr lang="ru-RU" sz="38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просто </a:t>
            </a:r>
            <a:r>
              <a:rPr lang="ru-RU" sz="3800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28 буква </a:t>
            </a:r>
            <a:endParaRPr lang="ru-RU" sz="3800" b="1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8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алфавита.  </a:t>
            </a:r>
            <a:endParaRPr lang="ru-RU" sz="3800" b="1" i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C:\Users\Бух складского учета\Desktop\презентация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778688"/>
            <a:ext cx="3744416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662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3848" y="548680"/>
            <a:ext cx="5482952" cy="6309320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ru-RU" b="1" i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сербском языке в XIX веке 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употребляли букву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«Ъ» как разделительный знак между «р» и гласными. Для согласных, которые бывают мягкими, используются особые буквы (ђ, j, љ, њ, ћ).</a:t>
            </a:r>
          </a:p>
        </p:txBody>
      </p:sp>
      <p:pic>
        <p:nvPicPr>
          <p:cNvPr id="5122" name="Picture 2" descr="C:\Users\Бух складского учета\Desktop\презентация\10687385_Zagotovka_iz_dereva_Bukva_5_s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2304256" cy="357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443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603448"/>
            <a:ext cx="8229600" cy="1440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болгарском языке буква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«Ъ»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(болгарский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bg-BG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 голям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имеет собственную своеобразную фонему (звук). В русском языке этот звук отсутствует, Произношение безударных «Ъ» и «а» совпадает. Независимо от ударения болгарская буква «Ъ» передаётся на русский язык с помощью буквы «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ы». </a:t>
            </a:r>
          </a:p>
          <a:p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Ь» использовался по традиции в тех словах, где когда-то было смягчение (например, царь). Ныне они пишутся без мягкого знака, а следы смягчения остались в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словоизменении.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настоящее время используется обычно после согласных в сочетании «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ьо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 (что по произношению соответствует русской букве «ё»).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398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91264" cy="6624736"/>
          </a:xfrm>
        </p:spPr>
        <p:txBody>
          <a:bodyPr>
            <a:normAutofit/>
          </a:bodyPr>
          <a:lstStyle/>
          <a:p>
            <a:r>
              <a:rPr lang="ru-RU" dirty="0"/>
              <a:t> 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македонском языке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буква «Ъ» не используется. Соответствующая фонема передаётся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апострофом.</a:t>
            </a:r>
            <a:endParaRPr lang="ru-RU" b="1" i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Македонский 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5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mk-MK" sz="5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'рж</a:t>
            </a:r>
            <a:r>
              <a:rPr lang="mk-MK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lvl="0" indent="0">
              <a:buNone/>
            </a:pP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</a:p>
          <a:p>
            <a:pPr marL="0" lvl="0" indent="0">
              <a:buNone/>
            </a:pP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олгарский 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bg-BG" sz="5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ръж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            </a:t>
            </a:r>
            <a:endParaRPr lang="ru-RU" b="1" i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Нынешняя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македонская письменность создана по сербскому образцу в 1944-45 гг. и также не содержит «Ь».</a:t>
            </a:r>
          </a:p>
          <a:p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4644008" y="2225698"/>
            <a:ext cx="405758" cy="1563341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872" y="2472061"/>
            <a:ext cx="2468563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667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243</Words>
  <Application>Microsoft Office PowerPoint</Application>
  <PresentationFormat>Экран 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  Происхождение знаков  </vt:lpstr>
      <vt:lpstr>Презентация PowerPoint</vt:lpstr>
      <vt:lpstr>Мягкий знак в кириллице  считался 31-й по порядку  буквой и выглядел как Ь, назывался ЕРЬ.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Происхождение Ъ и Ь знаков.</dc:title>
  <dc:creator>Бух складского учета</dc:creator>
  <cp:lastModifiedBy>ДНС</cp:lastModifiedBy>
  <cp:revision>12</cp:revision>
  <dcterms:created xsi:type="dcterms:W3CDTF">2017-03-29T10:58:02Z</dcterms:created>
  <dcterms:modified xsi:type="dcterms:W3CDTF">2020-03-22T18:30:30Z</dcterms:modified>
</cp:coreProperties>
</file>