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374" r:id="rId3"/>
    <p:sldId id="261" r:id="rId4"/>
    <p:sldId id="311" r:id="rId5"/>
    <p:sldId id="260" r:id="rId6"/>
    <p:sldId id="371" r:id="rId7"/>
    <p:sldId id="263" r:id="rId8"/>
    <p:sldId id="305" r:id="rId9"/>
    <p:sldId id="304" r:id="rId10"/>
    <p:sldId id="306" r:id="rId11"/>
    <p:sldId id="302" r:id="rId12"/>
    <p:sldId id="307" r:id="rId13"/>
    <p:sldId id="308" r:id="rId14"/>
    <p:sldId id="262" r:id="rId15"/>
    <p:sldId id="312" r:id="rId16"/>
    <p:sldId id="264" r:id="rId17"/>
    <p:sldId id="314" r:id="rId18"/>
    <p:sldId id="320" r:id="rId19"/>
    <p:sldId id="316" r:id="rId20"/>
    <p:sldId id="338" r:id="rId21"/>
    <p:sldId id="318" r:id="rId22"/>
    <p:sldId id="321" r:id="rId23"/>
    <p:sldId id="365" r:id="rId24"/>
    <p:sldId id="376" r:id="rId25"/>
    <p:sldId id="266" r:id="rId26"/>
    <p:sldId id="325" r:id="rId27"/>
    <p:sldId id="322" r:id="rId28"/>
    <p:sldId id="369" r:id="rId29"/>
    <p:sldId id="309" r:id="rId30"/>
    <p:sldId id="267" r:id="rId31"/>
    <p:sldId id="310" r:id="rId32"/>
    <p:sldId id="301" r:id="rId33"/>
    <p:sldId id="327" r:id="rId34"/>
    <p:sldId id="326" r:id="rId35"/>
    <p:sldId id="377" r:id="rId36"/>
    <p:sldId id="257" r:id="rId37"/>
    <p:sldId id="328" r:id="rId38"/>
    <p:sldId id="355" r:id="rId39"/>
    <p:sldId id="368" r:id="rId40"/>
    <p:sldId id="356" r:id="rId41"/>
    <p:sldId id="357" r:id="rId42"/>
    <p:sldId id="259" r:id="rId43"/>
    <p:sldId id="358" r:id="rId44"/>
    <p:sldId id="258" r:id="rId45"/>
    <p:sldId id="268" r:id="rId46"/>
    <p:sldId id="329" r:id="rId47"/>
    <p:sldId id="269" r:id="rId48"/>
    <p:sldId id="330" r:id="rId49"/>
    <p:sldId id="331" r:id="rId50"/>
    <p:sldId id="270" r:id="rId51"/>
    <p:sldId id="359" r:id="rId52"/>
    <p:sldId id="333" r:id="rId53"/>
    <p:sldId id="332" r:id="rId54"/>
    <p:sldId id="360" r:id="rId55"/>
    <p:sldId id="334" r:id="rId56"/>
    <p:sldId id="336" r:id="rId57"/>
    <p:sldId id="271" r:id="rId58"/>
    <p:sldId id="361" r:id="rId59"/>
    <p:sldId id="335" r:id="rId60"/>
    <p:sldId id="341" r:id="rId61"/>
    <p:sldId id="272" r:id="rId62"/>
    <p:sldId id="362" r:id="rId63"/>
    <p:sldId id="339" r:id="rId64"/>
    <p:sldId id="342" r:id="rId65"/>
    <p:sldId id="340" r:id="rId66"/>
    <p:sldId id="343" r:id="rId67"/>
    <p:sldId id="273" r:id="rId68"/>
    <p:sldId id="344" r:id="rId69"/>
    <p:sldId id="345" r:id="rId70"/>
    <p:sldId id="274" r:id="rId71"/>
    <p:sldId id="346" r:id="rId72"/>
    <p:sldId id="354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66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009900"/>
    <a:srgbClr val="FF00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566" autoAdjust="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2F06931-C83C-4731-A2B8-5FE16FB6A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9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1783A-54DB-4FC7-B892-698C9366B3EC}" type="slidenum">
              <a:rPr lang="ru-RU"/>
              <a:pPr/>
              <a:t>17</a:t>
            </a:fld>
            <a:endParaRPr lang="ru-RU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212121"/>
                </a:solidFill>
              </a:rPr>
              <a:t>Наливают на стол немного размешанного </a:t>
            </a:r>
            <a:r>
              <a:rPr lang="ru-RU" b="1" smtClean="0">
                <a:solidFill>
                  <a:srgbClr val="000000"/>
                </a:solidFill>
              </a:rPr>
              <a:t>гипса. Нижнюю </a:t>
            </a:r>
            <a:r>
              <a:rPr lang="ru-RU" b="1" smtClean="0">
                <a:solidFill>
                  <a:srgbClr val="212121"/>
                </a:solidFill>
              </a:rPr>
              <a:t>дужку окклюдатора погружают в этот гипс и, добавив </a:t>
            </a:r>
            <a:r>
              <a:rPr lang="ru-RU" b="1" smtClean="0">
                <a:solidFill>
                  <a:srgbClr val="000000"/>
                </a:solidFill>
              </a:rPr>
              <a:t>поверх дужки </a:t>
            </a:r>
            <a:r>
              <a:rPr lang="ru-RU" b="1" smtClean="0">
                <a:solidFill>
                  <a:srgbClr val="212121"/>
                </a:solidFill>
              </a:rPr>
              <a:t>еще слой гипса, ставят на него нижнюю модель. </a:t>
            </a:r>
            <a:r>
              <a:rPr lang="ru-RU" b="1" smtClean="0">
                <a:solidFill>
                  <a:srgbClr val="000000"/>
                </a:solidFill>
              </a:rPr>
              <a:t>На верхнюю модель </a:t>
            </a:r>
            <a:r>
              <a:rPr lang="ru-RU" b="1" smtClean="0">
                <a:solidFill>
                  <a:srgbClr val="212121"/>
                </a:solidFill>
              </a:rPr>
              <a:t>наливают новую порцию гипса и, опустив на него </a:t>
            </a:r>
            <a:r>
              <a:rPr lang="ru-RU" b="1" smtClean="0">
                <a:solidFill>
                  <a:srgbClr val="000000"/>
                </a:solidFill>
              </a:rPr>
              <a:t>верхнюю дужку </a:t>
            </a:r>
            <a:r>
              <a:rPr lang="ru-RU" b="1" smtClean="0">
                <a:solidFill>
                  <a:srgbClr val="563433"/>
                </a:solidFill>
              </a:rPr>
              <a:t>окклюдатора, заливают ее гипсом.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74782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2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FB15812-D00D-4893-81C0-C5AF85CD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0010-E4A9-4041-836A-4407A9BE6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71DC-825D-47F2-92A0-21B7558D1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D340D-8A97-47CE-B67F-6BB5CEE34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57B2-B8A4-4932-9156-5BC76FBC1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E18A0-A1AB-46F2-A0F8-0364BC2F0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2D5D-7652-47B9-82B9-3593BB805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2D5D5-1D7D-43C3-B1A3-69063B3D1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E755-E415-4E11-8575-18295DBFA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783E-CFCB-403C-BC78-4A95447E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94B7-4A35-4622-9AEA-D6559E074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A885-0D8C-42D3-890A-0A9058DD9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3A02-0226-4C68-A0EF-6FCB8FDF6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514C-A5BE-451F-A035-DC371E28A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A981-9949-4939-8C9B-6D59C3DB7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E832-6847-4463-87C2-A2814A02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0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0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2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476309BD-5E2C-4850-80C0-661865B0B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317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Проверка конструкции съемных протезов при  полном отсутствии зубов. </a:t>
            </a:r>
            <a:br>
              <a:rPr lang="ru-RU" sz="4000" dirty="0" smtClean="0"/>
            </a:br>
            <a:r>
              <a:rPr lang="ru-RU" sz="4000" dirty="0" smtClean="0"/>
              <a:t>Ошибки в определении центрального соотношения челюстей. 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129088"/>
            <a:ext cx="33845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57213"/>
            <a:ext cx="86629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4.</a:t>
            </a:r>
            <a:r>
              <a:rPr lang="ru-RU" sz="3200" b="1" smtClean="0"/>
              <a:t> ОЦЕНКА ГИПСОВЫХ МОДЕЛЕЙ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73238"/>
            <a:ext cx="9144000" cy="489585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smtClean="0"/>
              <a:t>	На модели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smtClean="0"/>
              <a:t>	должны быть нанесены линии ориентиров:</a:t>
            </a:r>
          </a:p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b="1" smtClean="0"/>
              <a:t>нейтральная линия,</a:t>
            </a:r>
          </a:p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b="1" smtClean="0"/>
              <a:t>альвеолярная  линия,</a:t>
            </a:r>
          </a:p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b="1" smtClean="0"/>
              <a:t>срединная линия: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301625"/>
            <a:ext cx="8540750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Линии ориентиров</a:t>
            </a:r>
          </a:p>
        </p:txBody>
      </p:sp>
      <p:sp>
        <p:nvSpPr>
          <p:cNvPr id="63496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341438"/>
            <a:ext cx="8518525" cy="230346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нейтральная линия</a:t>
            </a:r>
            <a:r>
              <a:rPr lang="ru-RU" sz="2800" b="1" smtClean="0"/>
              <a:t> 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smtClean="0"/>
              <a:t>- по наружному скату нейтральной зоны,</a:t>
            </a:r>
            <a:endParaRPr lang="ru-RU" sz="2800" smtClean="0"/>
          </a:p>
        </p:txBody>
      </p:sp>
      <p:pic>
        <p:nvPicPr>
          <p:cNvPr id="16388" name="Picture 10" descr="НАНЕСЕНИЕ ГРАНИЦ НА МОДЕЛИ ДЛЯ ИЗГОТОВЛЕНИЯ ИНДИВИДУАЛЬНЫХ ЛОЖ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2911" r="3976" b="17609"/>
          <a:stretch>
            <a:fillRect/>
          </a:stretch>
        </p:blipFill>
        <p:spPr>
          <a:xfrm>
            <a:off x="2195513" y="3933825"/>
            <a:ext cx="5254625" cy="244157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Линии ориентиров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25538"/>
            <a:ext cx="8518525" cy="230346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 startAt="2"/>
              <a:defRPr/>
            </a:pPr>
            <a:r>
              <a:rPr lang="ru-RU" sz="2800" b="1" smtClean="0">
                <a:solidFill>
                  <a:schemeClr val="hlink"/>
                </a:solidFill>
              </a:rPr>
              <a:t>альвеолярная  линия</a:t>
            </a:r>
            <a:r>
              <a:rPr lang="ru-RU" sz="2800" b="1" smtClean="0"/>
              <a:t> 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smtClean="0"/>
              <a:t>	- строго по середине гребня альвеолярного отростка,</a:t>
            </a:r>
            <a:endParaRPr lang="ru-RU" sz="2800" smtClean="0"/>
          </a:p>
        </p:txBody>
      </p:sp>
      <p:pic>
        <p:nvPicPr>
          <p:cNvPr id="17412" name="Picture 4" descr="НАНЕСЕНИЕ ГРАНИЦ НА МОДЕЛИ ДЛЯ ИЗГОТОВЛЕНИЯ ИНДИВИДУАЛЬНЫХ ЛОЖ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2911" r="3976" b="17609"/>
          <a:stretch>
            <a:fillRect/>
          </a:stretch>
        </p:blipFill>
        <p:spPr>
          <a:xfrm>
            <a:off x="2195513" y="3933825"/>
            <a:ext cx="5254625" cy="244157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Линии ориентиров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25538"/>
            <a:ext cx="8518525" cy="230346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AutoNum type="arabicPeriod" startAt="3"/>
              <a:defRPr/>
            </a:pPr>
            <a:r>
              <a:rPr lang="ru-RU" sz="2800" b="1" smtClean="0">
                <a:solidFill>
                  <a:schemeClr val="hlink"/>
                </a:solidFill>
              </a:rPr>
              <a:t>срединная линия</a:t>
            </a:r>
            <a:r>
              <a:rPr lang="ru-RU" sz="2800" b="1" smtClean="0"/>
              <a:t> 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800" b="1" smtClean="0"/>
              <a:t>	- в соответствии с пометкой врача или с уздечками верхней и нижней губ, костным швом в переднем отделе неба и слепыми ямками в заднем отделе;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ru-RU" sz="2800" smtClean="0"/>
          </a:p>
        </p:txBody>
      </p:sp>
      <p:pic>
        <p:nvPicPr>
          <p:cNvPr id="18436" name="Picture 4" descr="НАНЕСЕНИЕ ГРАНИЦ НА МОДЕЛИ ДЛЯ ИЗГОТОВЛЕНИЯ ИНДИВИДУАЛЬНЫХ ЛОЖ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7906" t="17609" b="22911"/>
          <a:stretch>
            <a:fillRect/>
          </a:stretch>
        </p:blipFill>
        <p:spPr>
          <a:xfrm>
            <a:off x="5724525" y="4156075"/>
            <a:ext cx="2303463" cy="2441575"/>
          </a:xfrm>
          <a:ln w="38100">
            <a:solidFill>
              <a:schemeClr val="tx1"/>
            </a:solidFill>
          </a:ln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6948488" y="4579938"/>
            <a:ext cx="71437" cy="144145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hlink"/>
                </a:solidFill>
              </a:rPr>
              <a:t>5.</a:t>
            </a:r>
            <a:r>
              <a:rPr lang="ru-RU" sz="3200" b="1" smtClean="0"/>
              <a:t> ОЦЕНКА ГИПСОВЫХ МОДЕЛЕЙ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400" b="1" smtClean="0"/>
              <a:t>	Отмечены химическим карандашом торус и экзостозы и изолированы свинцовой фольгой толщиной 0,3-0,5 мм.</a:t>
            </a:r>
            <a:r>
              <a:rPr lang="ru-RU" sz="24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pic>
        <p:nvPicPr>
          <p:cNvPr id="19460" name="Picture 4" descr="P90300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905" t="33049" r="28668" b="31770"/>
          <a:stretch>
            <a:fillRect/>
          </a:stretch>
        </p:blipFill>
        <p:spPr>
          <a:xfrm>
            <a:off x="5057775" y="3068638"/>
            <a:ext cx="3762375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97100"/>
            <a:ext cx="7772400" cy="17367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4000" b="1" smtClean="0">
                <a:solidFill>
                  <a:srgbClr val="FF0000"/>
                </a:solidFill>
              </a:rPr>
              <a:t>ПРОВЕРКА</a:t>
            </a:r>
            <a:r>
              <a:rPr lang="ru-RU" sz="4000" b="1" smtClean="0"/>
              <a:t> КОНСТРУКЦИИ ПРОТЕЗА </a:t>
            </a:r>
            <a:br>
              <a:rPr lang="ru-RU" sz="4000" b="1" smtClean="0"/>
            </a:br>
            <a:r>
              <a:rPr lang="ru-RU" sz="4000" b="1" smtClean="0"/>
              <a:t>В ОККЛЮДАТОРЕ </a:t>
            </a:r>
            <a:br>
              <a:rPr lang="ru-RU" sz="4000" b="1" smtClean="0"/>
            </a:br>
            <a:r>
              <a:rPr lang="ru-RU" sz="4000" b="1" smtClean="0"/>
              <a:t>ИЛИ </a:t>
            </a:r>
            <a:r>
              <a:rPr lang="ru-RU" sz="4000" b="1" smtClean="0">
                <a:solidFill>
                  <a:srgbClr val="FF0000"/>
                </a:solidFill>
              </a:rPr>
              <a:t>В АРТИКУЛЯТОРЕ</a:t>
            </a:r>
          </a:p>
        </p:txBody>
      </p:sp>
      <p:pic>
        <p:nvPicPr>
          <p:cNvPr id="20483" name="Picture 6" descr="P1000156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3171" t="10228" r="27199" b="20924"/>
          <a:stretch>
            <a:fillRect/>
          </a:stretch>
        </p:blipFill>
        <p:spPr bwMode="auto">
          <a:xfrm>
            <a:off x="684213" y="4076700"/>
            <a:ext cx="33845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ПРОВЕРКА КОНСТРУКЦИИ ПРОТЕЗА В ОККЛЮДАТОРЕ ИЛИ АРТИКУЛЯТОРЕ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ru-RU" sz="2800" b="1" smtClean="0"/>
              <a:t>ПРАВИЛЬНОСТЬ ЗАГИПСОВКИ МОДЕЛЕЙ (техническое состояние окклюдатора или артикулятора) </a:t>
            </a:r>
          </a:p>
        </p:txBody>
      </p:sp>
      <p:pic>
        <p:nvPicPr>
          <p:cNvPr id="21508" name="Picture 4" descr="PA1300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513138"/>
            <a:ext cx="4321175" cy="3241675"/>
          </a:xfrm>
          <a:noFill/>
        </p:spPr>
      </p:pic>
      <p:pic>
        <p:nvPicPr>
          <p:cNvPr id="21509" name="Picture 9" descr="DSC028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12439" t="33748" r="27945" b="13222"/>
          <a:stretch>
            <a:fillRect/>
          </a:stretch>
        </p:blipFill>
        <p:spPr>
          <a:xfrm>
            <a:off x="6157913" y="1458913"/>
            <a:ext cx="2735262" cy="182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1625" y="228600"/>
            <a:ext cx="854075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smtClean="0">
                <a:latin typeface="Times New Roman" pitchFamily="18" charset="0"/>
              </a:rPr>
              <a:t>ФИКСАЦИЯ  МОДЕЛЕЙ  В  ОККЛЮДАТОР</a:t>
            </a:r>
          </a:p>
        </p:txBody>
      </p:sp>
      <p:pic>
        <p:nvPicPr>
          <p:cNvPr id="22531" name="Picture 3" descr="DSC028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28725"/>
            <a:ext cx="4419600" cy="2733675"/>
          </a:xfrm>
        </p:spPr>
      </p:pic>
      <p:pic>
        <p:nvPicPr>
          <p:cNvPr id="22532" name="Picture 4" descr="DSC028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1285875"/>
            <a:ext cx="4114800" cy="2676525"/>
          </a:xfrm>
        </p:spPr>
      </p:pic>
      <p:pic>
        <p:nvPicPr>
          <p:cNvPr id="22533" name="Picture 5" descr="DSC028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4114800"/>
            <a:ext cx="4419600" cy="2733675"/>
          </a:xfrm>
        </p:spPr>
      </p:pic>
      <p:pic>
        <p:nvPicPr>
          <p:cNvPr id="22534" name="Picture 6" descr="DSC0282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800600" y="4114800"/>
            <a:ext cx="4191000" cy="2733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SC004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0813" y="1600200"/>
            <a:ext cx="3030537" cy="2173288"/>
          </a:xfrm>
          <a:noFill/>
        </p:spPr>
      </p:pic>
      <p:sp>
        <p:nvSpPr>
          <p:cNvPr id="10137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Равносторонний треугольник Бонвилля (</a:t>
            </a:r>
            <a:r>
              <a:rPr lang="en-US" sz="3600" smtClean="0"/>
              <a:t>Bonvill</a:t>
            </a:r>
            <a:r>
              <a:rPr lang="ru-RU" sz="3600" smtClean="0"/>
              <a:t>)</a:t>
            </a:r>
          </a:p>
        </p:txBody>
      </p:sp>
      <p:pic>
        <p:nvPicPr>
          <p:cNvPr id="23556" name="Picture 4" descr="PB1102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6000"/>
          </a:blip>
          <a:srcRect l="16658" t="17909" r="17653" b="20772"/>
          <a:stretch>
            <a:fillRect/>
          </a:stretch>
        </p:blipFill>
        <p:spPr>
          <a:xfrm>
            <a:off x="895350" y="1600200"/>
            <a:ext cx="3005138" cy="2173288"/>
          </a:xfrm>
        </p:spPr>
      </p:pic>
      <p:sp>
        <p:nvSpPr>
          <p:cNvPr id="101381" name="Rectangle 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262438" y="4864100"/>
            <a:ext cx="4918075" cy="13017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3600" b="1" smtClean="0">
                <a:solidFill>
                  <a:schemeClr val="tx2"/>
                </a:solidFill>
              </a:rPr>
              <a:t>AB=AC=BC=10 c</a:t>
            </a:r>
            <a:r>
              <a:rPr lang="ru-RU" sz="3600" b="1" smtClean="0">
                <a:solidFill>
                  <a:schemeClr val="tx2"/>
                </a:solidFill>
              </a:rPr>
              <a:t>м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71550" y="2636838"/>
            <a:ext cx="427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</a:t>
            </a:r>
            <a:endParaRPr lang="ru-RU" sz="2800" b="1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08225" y="1336675"/>
            <a:ext cx="463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B</a:t>
            </a:r>
            <a:endParaRPr lang="ru-RU" sz="3200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63938" y="1989138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</a:t>
            </a:r>
            <a:endParaRPr lang="ru-RU" sz="2800" b="1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592888" y="3573463"/>
            <a:ext cx="427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</a:t>
            </a:r>
            <a:endParaRPr lang="ru-RU" sz="2800" b="1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38775" y="1757363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B</a:t>
            </a:r>
            <a:endParaRPr lang="ru-RU" sz="2800" b="1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740650" y="175736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</a:t>
            </a:r>
            <a:endParaRPr lang="ru-RU" sz="2800" b="1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10800000">
            <a:off x="6011863" y="2133600"/>
            <a:ext cx="1655762" cy="1295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5" name="Picture 13" descr="P1000156"/>
          <p:cNvPicPr>
            <a:picLocks noChangeAspect="1" noChangeArrowheads="1"/>
          </p:cNvPicPr>
          <p:nvPr/>
        </p:nvPicPr>
        <p:blipFill>
          <a:blip r:embed="rId4"/>
          <a:srcRect l="26591" t="9334" r="9602" b="22562"/>
          <a:stretch>
            <a:fillRect/>
          </a:stretch>
        </p:blipFill>
        <p:spPr bwMode="auto">
          <a:xfrm>
            <a:off x="971550" y="4221163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ПРОВЕРКА КОНСТРУКЦИИ ПРОТЕЗА В ОККЛЮДАТОРЕ ИЛИ АРТИКУЛЯТОРЕ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28775"/>
            <a:ext cx="9144000" cy="4470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Font typeface="Arial" charset="0"/>
              <a:buAutoNum type="arabicPeriod" startAt="2"/>
              <a:defRPr/>
            </a:pPr>
            <a:r>
              <a:rPr lang="ru-RU" b="1" smtClean="0"/>
              <a:t>ПЛОТНОЕ ПРИЛЕГАНИЕ ВОСКОВОГО БАЗИСА НА ВСЕМ СВОЕМ ПРОТЯЖЕНИИ К ГИПСОВОЙ МОДЕЛИ</a:t>
            </a:r>
            <a:endParaRPr lang="ru-RU" b="1" i="1" smtClean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284663" y="4189413"/>
            <a:ext cx="45386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Проверяется </a:t>
            </a:r>
          </a:p>
          <a:p>
            <a:pPr algn="r">
              <a:defRPr/>
            </a:pPr>
            <a:r>
              <a:rPr lang="ru-RU" sz="32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визуально</a:t>
            </a:r>
          </a:p>
          <a:p>
            <a:pPr algn="r">
              <a:defRPr/>
            </a:pPr>
            <a:endParaRPr lang="ru-RU" sz="3200" b="1" i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23850" y="1905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УТВЕРЖДАЮ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Заместитель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Министра здравоохранения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и социального развития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Российской Федерации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Стародубов В.И.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16 сентября 2004 г.</a:t>
            </a:r>
          </a:p>
        </p:txBody>
      </p:sp>
      <p:pic>
        <p:nvPicPr>
          <p:cNvPr id="124932" name="Picture 4" descr="герб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333375"/>
            <a:ext cx="1428750" cy="165735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38" y="2428875"/>
            <a:ext cx="5500687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ПРОТОКОЛ ВЕДЕНИЯ БОЛЬНЫХ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ПОЛНОЕ ОТСУТСТВИЕ ЗУБОВ 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(ПОЛНАЯ ВТОРИЧНАЯ АДЕНТИЯ) 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429000"/>
            <a:ext cx="8785225" cy="32146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Проверка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/>
              </a:rPr>
              <a:t>конструкции протеза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effectLst/>
              </a:rPr>
              <a:t>(постановки зубов на восковой базисе, проведенной в условиях зуботехнической лаборатории)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/>
              </a:rPr>
              <a:t> на восковом базисе </a:t>
            </a: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  <a:effectLst/>
              </a:rPr>
              <a:t>для оценки правильности всех предыдущих клинических и лабораторных этапов изготовления протеза и внесения необходимых исправлений</a:t>
            </a:r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  <a:endParaRPr lang="ru-RU" sz="2400" b="1" u="sng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49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ПРОВЕРКА КОНСТРУКЦИИ ПРОТЕЗА В ОККЛЮДАТОРЕ ИЛИ АРТИКУЛЯТОРЕ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28775"/>
            <a:ext cx="9144000" cy="4470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Font typeface="Arial" charset="0"/>
              <a:buAutoNum type="arabicPeriod" startAt="3"/>
              <a:defRPr/>
            </a:pPr>
            <a:r>
              <a:rPr lang="ru-RU" b="1" smtClean="0"/>
              <a:t>ОТСУТСТВИЕ БАЛАНСИРОВАНИЯ ВОСКОВОГО БАЗИСА НА МОДЕЛИ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695825" y="4524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ПРОВЕРКА КОНСТРУКЦИИ ПРОТЕЗА В ОККЛЮДАТОРЕ ИЛИ АРТИКУЛЯТОРЕ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AutoNum type="arabicPeriod" startAt="4"/>
              <a:defRPr/>
            </a:pPr>
            <a:r>
              <a:rPr lang="ru-RU" sz="2400" b="1" smtClean="0"/>
              <a:t>РАВНОМЕРНАЯ ТОЛЩИНА (исключение – задняя граница верхнего протеза)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400" b="1" smtClean="0"/>
              <a:t>	И ЦЕЛОСТНОСТЬ ВОСКОВОГО БАЗИСА </a:t>
            </a:r>
          </a:p>
        </p:txBody>
      </p:sp>
      <p:pic>
        <p:nvPicPr>
          <p:cNvPr id="26628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69974" r="83504" b="7838"/>
          <a:stretch>
            <a:fillRect/>
          </a:stretch>
        </p:blipFill>
        <p:spPr>
          <a:xfrm>
            <a:off x="5795963" y="2276475"/>
            <a:ext cx="3046412" cy="2736850"/>
          </a:xfr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468313" y="5427663"/>
            <a:ext cx="83518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Arial" charset="0"/>
              <a:buAutoNum type="arabicPeriod" startAt="5"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СООТВЕТСТВИЕ КРАЕВ ВОСКОВОГО БАЗИСА ГРАНИЦАМ ПРОТЕЗА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26988"/>
            <a:ext cx="8540750" cy="1143001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6.</a:t>
            </a:r>
            <a:r>
              <a:rPr lang="ru-RU" sz="2400" b="1" smtClean="0"/>
              <a:t> ОЦЕНКА ИСКУССВЕННЫХ ЗУБОВ </a:t>
            </a:r>
            <a:br>
              <a:rPr lang="ru-RU" sz="2400" b="1" smtClean="0"/>
            </a:br>
            <a:r>
              <a:rPr lang="ru-RU" sz="2400" b="1" smtClean="0"/>
              <a:t>(цвет, размер, форма)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4925" y="1550988"/>
            <a:ext cx="9109075" cy="51181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40000"/>
              </a:spcBef>
              <a:buFont typeface="Arial" charset="0"/>
              <a:buAutoNum type="arabicPeriod"/>
              <a:defRPr/>
            </a:pPr>
            <a:r>
              <a:rPr lang="ru-RU" sz="2800" b="1" smtClean="0"/>
              <a:t>ШЕЙКИ ВСЕХ ЗУБОВ ДОЛЖНЫ БЫТЬ ОТГРАВИРОВАНЫ, А «ДЕСНЕВЫЕ СОСОЧКИ» ИМЕТЬ ЕСТЕСТВЕННЫЙ ВИД</a:t>
            </a:r>
          </a:p>
        </p:txBody>
      </p:sp>
      <p:pic>
        <p:nvPicPr>
          <p:cNvPr id="27652" name="Picture 10" descr="DSC006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3860800"/>
            <a:ext cx="3848100" cy="2886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1625" y="-26988"/>
            <a:ext cx="8540750" cy="1143001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6.</a:t>
            </a:r>
            <a:r>
              <a:rPr lang="ru-RU" sz="2400" b="1" smtClean="0"/>
              <a:t> ОЦЕНКА ИСКУССВЕННЫХ ЗУБОВ </a:t>
            </a:r>
            <a:br>
              <a:rPr lang="ru-RU" sz="2400" b="1" smtClean="0"/>
            </a:br>
            <a:r>
              <a:rPr lang="ru-RU" sz="2400" b="1" smtClean="0"/>
              <a:t>(цвет, размер, форма)</a:t>
            </a:r>
          </a:p>
        </p:txBody>
      </p:sp>
      <p:sp>
        <p:nvSpPr>
          <p:cNvPr id="17613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4925" y="981075"/>
            <a:ext cx="9109075" cy="51181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40000"/>
              </a:spcBef>
              <a:buFont typeface="Arial" charset="0"/>
              <a:buAutoNum type="arabicPeriod" startAt="2"/>
              <a:defRPr/>
            </a:pPr>
            <a:r>
              <a:rPr lang="ru-RU" sz="2400" b="1" smtClean="0"/>
              <a:t>ВЕРХНИЕ ПЕРЕДНИЕ ЗУБЫ ПЕРЕКРЫВАЮТ НИЖНИЕ НЕ БОЛЕЕ ЧЕМ НА 1-2 ММ, И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40000"/>
              </a:spcBef>
              <a:buFont typeface="Arial" charset="0"/>
              <a:buNone/>
              <a:defRPr/>
            </a:pPr>
            <a:r>
              <a:rPr lang="ru-RU" sz="2400" b="1" smtClean="0"/>
              <a:t>	РАСПОЛАГАЮТСЯ ТАКИМ ОБРАЗОМ, ЧТО ИХ НИЖНИЕ 2/3 ЛЕЖАТ  КНАРУЖИ ОТ АЛЬВЕОЛЯРНОЙ ЛИНИИ, А 1/3 ПО ЕЁ ЦЕНТРУ.</a:t>
            </a:r>
          </a:p>
        </p:txBody>
      </p:sp>
      <p:pic>
        <p:nvPicPr>
          <p:cNvPr id="28676" name="Picture 2" descr="PA2106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771900"/>
            <a:ext cx="3816350" cy="2862263"/>
          </a:xfrm>
          <a:noFill/>
        </p:spPr>
      </p:pic>
      <p:pic>
        <p:nvPicPr>
          <p:cNvPr id="28677" name="Picture 5" descr="DSC006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3201" t="10233" r="1985" b="1729"/>
          <a:stretch>
            <a:fillRect/>
          </a:stretch>
        </p:blipFill>
        <p:spPr>
          <a:xfrm>
            <a:off x="5003800" y="3789363"/>
            <a:ext cx="3848100" cy="2886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23850" y="1905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УТВЕРЖДАЮ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Заместитель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Министра здравоохранения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и социального развития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Российской Федерации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Стародубов В.И.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16 сентября 2004 г.</a:t>
            </a:r>
          </a:p>
        </p:txBody>
      </p:sp>
      <p:pic>
        <p:nvPicPr>
          <p:cNvPr id="124932" name="Picture 4" descr="герб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333375"/>
            <a:ext cx="1428750" cy="165735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38" y="2428875"/>
            <a:ext cx="5500687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ПРОТОКОЛ ВЕДЕНИЯ БОЛЬНЫХ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ПОЛНОЕ ОТСУТСТВИЕ ЗУБОВ 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(ПОЛНАЯ ВТОРИЧНАЯ АДЕНТИЯ) 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429000"/>
            <a:ext cx="8821737" cy="32146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/>
              </a:rPr>
              <a:t>Следует обращать внимание: при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effectLst/>
              </a:rPr>
              <a:t>ортогнатическом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/>
              </a:rPr>
              <a:t> прикусе верхние фронтальные зубы должны перекрывать нижние максимально на 1-2 мм. При смыкании зубов между верхними и нижними фронтальными зубами должна быть горизонтальная щель в 0,25-0,50 мм.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defRPr/>
            </a:pPr>
            <a:endParaRPr lang="ru-RU" sz="2400" b="1" u="sng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313" y="4714875"/>
            <a:ext cx="8929687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49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0" grpId="0" build="p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6.</a:t>
            </a:r>
            <a:r>
              <a:rPr lang="ru-RU" sz="2400" b="1" smtClean="0"/>
              <a:t> ОЦЕНКА ИСКУССВЕННЫХ ЗУБОВ </a:t>
            </a:r>
            <a:br>
              <a:rPr lang="ru-RU" sz="2400" b="1" smtClean="0"/>
            </a:br>
            <a:r>
              <a:rPr lang="ru-RU" sz="2400" b="1" smtClean="0"/>
              <a:t>(цвет, размер, форма)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22425"/>
            <a:ext cx="7058025" cy="49022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40000"/>
              </a:spcBef>
              <a:buFont typeface="Arial" charset="0"/>
              <a:buAutoNum type="arabicPeriod" startAt="3"/>
              <a:defRPr/>
            </a:pPr>
            <a:r>
              <a:rPr lang="ru-RU" sz="2800" b="1" smtClean="0"/>
              <a:t>НИЖНИЕ ПЕРЕДНИЕ И БОКОВЫЕ ЗУБЫ РАСПОЛАГАЮТСЯ СТРОГО ПО АЛЬВЕОЛЯРНЫМ ЛИНИЯМ</a:t>
            </a:r>
          </a:p>
        </p:txBody>
      </p:sp>
      <p:pic>
        <p:nvPicPr>
          <p:cNvPr id="30724" name="Picture 7" descr="PA2106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70438" y="3597275"/>
            <a:ext cx="4194175" cy="3144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0001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8419" t="5434" r="11565" b="20924"/>
          <a:stretch>
            <a:fillRect/>
          </a:stretch>
        </p:blipFill>
        <p:spPr>
          <a:xfrm>
            <a:off x="5435600" y="3421063"/>
            <a:ext cx="3600450" cy="3392487"/>
          </a:xfrm>
          <a:noFill/>
        </p:spPr>
      </p:pic>
      <p:sp>
        <p:nvSpPr>
          <p:cNvPr id="11469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6.</a:t>
            </a:r>
            <a:r>
              <a:rPr lang="ru-RU" sz="2400" b="1" smtClean="0"/>
              <a:t> ОЦЕНКА ИСКУССВЕННЫХ ЗУБОВ </a:t>
            </a:r>
            <a:br>
              <a:rPr lang="ru-RU" sz="2400" b="1" smtClean="0"/>
            </a:br>
            <a:r>
              <a:rPr lang="ru-RU" sz="2400" b="1" smtClean="0"/>
              <a:t>(цвет, размер, форма)</a:t>
            </a:r>
          </a:p>
        </p:txBody>
      </p:sp>
      <p:sp>
        <p:nvSpPr>
          <p:cNvPr id="11469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22425"/>
            <a:ext cx="7058025" cy="49022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40000"/>
              </a:spcBef>
              <a:buFont typeface="Arial" charset="0"/>
              <a:buAutoNum type="arabicPeriod" startAt="4"/>
              <a:defRPr/>
            </a:pPr>
            <a:r>
              <a:rPr lang="ru-RU" sz="2800" b="1" smtClean="0"/>
              <a:t>БОКОВЫЕ ЗУБЫ ИМЕЮТ ФИССУРНО-БУГОРКОВЫЙ КОНТАКТ С НЕБОЛЬШИМ МЕЖБУГОРКОВЫМ ПЕРЕКРЫТИЕМ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6.</a:t>
            </a:r>
            <a:r>
              <a:rPr lang="ru-RU" sz="2400" b="1" smtClean="0"/>
              <a:t> ОЦЕНКА ИСКУССВЕННЫХ ЗУБОВ </a:t>
            </a:r>
            <a:br>
              <a:rPr lang="ru-RU" sz="2400" b="1" smtClean="0"/>
            </a:br>
            <a:r>
              <a:rPr lang="ru-RU" sz="2400" b="1" smtClean="0"/>
              <a:t>(цвет, размер, форма)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40000"/>
              </a:spcBef>
              <a:buFont typeface="Arial" charset="0"/>
              <a:buAutoNum type="arabicPeriod" startAt="5"/>
              <a:defRPr/>
            </a:pPr>
            <a:r>
              <a:rPr lang="ru-RU" sz="2400" b="1" smtClean="0"/>
              <a:t>ПОСТАНОВКА ЗУБОВ ПО СТЕКЛУ КОНТРОЛИРУЕТСЯ РАЗМЕЩЕНИЕМ ВЕРХНЕЙ КОНСТРУКЦИИ НА РОВНОЙ ПОВЕРХНОСТИ 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84663" y="3644900"/>
          <a:ext cx="4679950" cy="2801938"/>
        </p:xfrm>
        <a:graphic>
          <a:graphicData uri="http://schemas.openxmlformats.org/presentationml/2006/ole">
            <p:oleObj spid="_x0000_s1027" name="Фотография Photo Editor" r:id="rId3" imgW="14752381" imgH="80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6.</a:t>
            </a:r>
            <a:r>
              <a:rPr lang="ru-RU" sz="2400" b="1" smtClean="0"/>
              <a:t> ОЦЕНКА ИСКУССВЕННЫХ ЗУБОВ </a:t>
            </a:r>
            <a:br>
              <a:rPr lang="ru-RU" sz="2400" b="1" smtClean="0"/>
            </a:br>
            <a:r>
              <a:rPr lang="ru-RU" sz="2400" b="1" smtClean="0"/>
              <a:t>(цвет, размер, форма)</a:t>
            </a:r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40000"/>
              </a:spcBef>
              <a:buFont typeface="Arial" charset="0"/>
              <a:buAutoNum type="arabicPeriod" startAt="6"/>
              <a:defRPr/>
            </a:pPr>
            <a:r>
              <a:rPr lang="ru-RU" sz="2400" b="1" smtClean="0"/>
              <a:t>УЧИТЫВАЕТСЯ ВЫРАЖЕННОСТЬ САГГИТАЛЬНОЙ И ТРАНСВЕРЗАЛЬНОЙ ОККЛЮЗИОННЫХ КРИВЫХ</a:t>
            </a:r>
          </a:p>
        </p:txBody>
      </p:sp>
      <p:pic>
        <p:nvPicPr>
          <p:cNvPr id="32772" name="Picture 4" descr="P10001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28419" t="5434" r="11565" b="20924"/>
          <a:stretch>
            <a:fillRect/>
          </a:stretch>
        </p:blipFill>
        <p:spPr>
          <a:xfrm>
            <a:off x="5292725" y="3429000"/>
            <a:ext cx="3455988" cy="316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P1180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58311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7367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4000" b="1" smtClean="0">
                <a:solidFill>
                  <a:srgbClr val="FF0000"/>
                </a:solidFill>
              </a:rPr>
              <a:t>ПРОВЕРКА</a:t>
            </a:r>
            <a:r>
              <a:rPr lang="ru-RU" sz="4000" b="1" smtClean="0"/>
              <a:t> КОНСТРУКЦИИ ПРОТЕЗА </a:t>
            </a:r>
            <a:br>
              <a:rPr lang="ru-RU" sz="4000" b="1" smtClean="0"/>
            </a:br>
            <a:r>
              <a:rPr lang="ru-RU" sz="4000" b="1" smtClean="0">
                <a:solidFill>
                  <a:srgbClr val="FF0000"/>
                </a:solidFill>
              </a:rPr>
              <a:t>В ПОЛОСТИ РТА</a:t>
            </a:r>
            <a:r>
              <a:rPr lang="ru-RU" sz="4000" b="1" i="1" smtClean="0">
                <a:solidFill>
                  <a:srgbClr val="FF0000"/>
                </a:solidFill>
              </a:rPr>
              <a:t/>
            </a:r>
            <a:br>
              <a:rPr lang="ru-RU" sz="4000" b="1" i="1" smtClean="0">
                <a:solidFill>
                  <a:srgbClr val="FF0000"/>
                </a:solidFill>
              </a:rPr>
            </a:br>
            <a:endParaRPr lang="ru-RU" sz="4000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98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ПРОВЕРКА КОНСТРУКЦИИ </a:t>
            </a:r>
            <a:br>
              <a:rPr lang="ru-RU" sz="2800" b="1" smtClean="0"/>
            </a:br>
            <a:r>
              <a:rPr lang="ru-RU" sz="2800" b="1" smtClean="0"/>
              <a:t>СЪЕМНОГО ПРОТЕЗА</a:t>
            </a:r>
            <a:br>
              <a:rPr lang="ru-RU" sz="2800" b="1" smtClean="0"/>
            </a:br>
            <a:r>
              <a:rPr lang="ru-RU" sz="2800" b="1" smtClean="0"/>
              <a:t> ПРИ ПОЛНОМ ОТСУТСТВИИ ЗУБОВ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120000"/>
              </a:lnSpc>
              <a:spcBef>
                <a:spcPct val="300000"/>
              </a:spcBef>
              <a:buFont typeface="Arial" charset="0"/>
              <a:buNone/>
              <a:defRPr/>
            </a:pPr>
            <a:r>
              <a:rPr lang="ru-RU" sz="2400" b="1" smtClean="0">
                <a:solidFill>
                  <a:srgbClr val="FF0066"/>
                </a:solidFill>
              </a:rPr>
              <a:t>ПРОВЕРКА КОНСТРУКЦИИ ПРОТЕЗА НА МОДЕЛЯХ И ОЦЕНКА ГИПСОВЫХ МОДЕЛЕЙ ЧЕЛЮСТЕЙ </a:t>
            </a:r>
          </a:p>
          <a:p>
            <a:pPr marL="609600" indent="-609600" algn="ctr" eaLnBrk="1" hangingPunct="1">
              <a:lnSpc>
                <a:spcPct val="120000"/>
              </a:lnSpc>
              <a:spcBef>
                <a:spcPct val="250000"/>
              </a:spcBef>
              <a:buFont typeface="Arial" charset="0"/>
              <a:buNone/>
              <a:defRPr/>
            </a:pPr>
            <a:r>
              <a:rPr lang="ru-RU" sz="2400" b="1" smtClean="0">
                <a:solidFill>
                  <a:srgbClr val="FF9900"/>
                </a:solidFill>
              </a:rPr>
              <a:t>ПРОВЕРКА КОНСТРУКЦИИ ПРОТЕЗА В ОККЛЮДАТОРЕ (ИЛИ АРТИКУЛЯТОРЕ)</a:t>
            </a:r>
          </a:p>
          <a:p>
            <a:pPr marL="609600" indent="-609600" algn="ctr" eaLnBrk="1" hangingPunct="1">
              <a:lnSpc>
                <a:spcPct val="120000"/>
              </a:lnSpc>
              <a:spcBef>
                <a:spcPct val="250000"/>
              </a:spcBef>
              <a:buFont typeface="Arial" charset="0"/>
              <a:buNone/>
              <a:defRPr/>
            </a:pPr>
            <a:r>
              <a:rPr lang="ru-RU" sz="2400" b="1" smtClean="0">
                <a:solidFill>
                  <a:srgbClr val="009900"/>
                </a:solidFill>
              </a:rPr>
              <a:t>ПРОВЕРКА КОНСТРУКЦИИ ПРОТЕЗА В ПОЛОСТИ РТА</a:t>
            </a:r>
          </a:p>
          <a:p>
            <a:pPr marL="609600" indent="-609600" eaLnBrk="1" hangingPunct="1">
              <a:defRPr/>
            </a:pPr>
            <a:endParaRPr lang="ru-RU" sz="2400" smtClean="0">
              <a:solidFill>
                <a:srgbClr val="009900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4191001" y="2819400"/>
            <a:ext cx="760412" cy="458787"/>
          </a:xfrm>
          <a:custGeom>
            <a:avLst/>
            <a:gdLst>
              <a:gd name="T0" fmla="*/ 570309 w 21600"/>
              <a:gd name="T1" fmla="*/ 0 h 21600"/>
              <a:gd name="T2" fmla="*/ 0 w 21600"/>
              <a:gd name="T3" fmla="*/ 229394 h 21600"/>
              <a:gd name="T4" fmla="*/ 570309 w 21600"/>
              <a:gd name="T5" fmla="*/ 458787 h 21600"/>
              <a:gd name="T6" fmla="*/ 760412 w 21600"/>
              <a:gd name="T7" fmla="*/ 229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400000">
            <a:off x="4191001" y="4587875"/>
            <a:ext cx="760412" cy="458787"/>
          </a:xfrm>
          <a:custGeom>
            <a:avLst/>
            <a:gdLst>
              <a:gd name="T0" fmla="*/ 570309 w 21600"/>
              <a:gd name="T1" fmla="*/ 0 h 21600"/>
              <a:gd name="T2" fmla="*/ 0 w 21600"/>
              <a:gd name="T3" fmla="*/ 229394 h 21600"/>
              <a:gd name="T4" fmla="*/ 570309 w 21600"/>
              <a:gd name="T5" fmla="*/ 458787 h 21600"/>
              <a:gd name="T6" fmla="*/ 760412 w 21600"/>
              <a:gd name="T7" fmla="*/ 229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ПРОВЕРКА КОНСТРУКЦИИ ПРОТЕЗА </a:t>
            </a:r>
            <a:br>
              <a:rPr lang="ru-RU" sz="3200" b="1" smtClean="0"/>
            </a:br>
            <a:r>
              <a:rPr lang="ru-RU" sz="3200" b="1" smtClean="0"/>
              <a:t>В ПОЛОСТИ РТА</a:t>
            </a:r>
            <a:r>
              <a:rPr lang="ru-RU" sz="3200" i="1" smtClean="0"/>
              <a:t/>
            </a:r>
            <a:br>
              <a:rPr lang="ru-RU" sz="3200" i="1" smtClean="0"/>
            </a:br>
            <a:endParaRPr lang="ru-RU" sz="3200" i="1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01625" y="1557338"/>
            <a:ext cx="8591550" cy="46799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1800" i="1" smtClean="0"/>
              <a:t>	</a:t>
            </a:r>
            <a:r>
              <a:rPr lang="ru-RU" sz="2000" i="1" smtClean="0"/>
              <a:t>(</a:t>
            </a:r>
            <a:r>
              <a:rPr lang="ru-RU" sz="2800" i="1" smtClean="0"/>
              <a:t>ПРЕДВАРИТЕЛЬНО ОБРАБАТЫВАЮТ АНТИСЕПТИЧЕСКИМ РАСТВОРОМ)</a:t>
            </a:r>
            <a:endParaRPr lang="ru-RU" sz="2800" b="1" smtClean="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ru-RU" sz="2800" b="1" smtClean="0"/>
              <a:t>БЕСПРЕПЯТСТВЕННОЕ НАЛОЖЕНИЕ ВОСКОВОГО БАЗИСА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ru-RU" sz="2800" b="1" smtClean="0"/>
              <a:t>ОТСУТСТВИЕ БАЛАНСИРОВАНИЯ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ru-RU" sz="2800" b="1" smtClean="0"/>
              <a:t>СООТВЕТСТВИЕ ПРОТЕЗА ГРАНИЦАМ ПРОТЕЗНОГО ЛОЖА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857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ПРОВЕРКА КОНСТРУКЦИИ ПРОТЕЗА </a:t>
            </a:r>
            <a:br>
              <a:rPr lang="ru-RU" sz="3200" b="1" smtClean="0"/>
            </a:br>
            <a:r>
              <a:rPr lang="ru-RU" sz="3200" b="1" smtClean="0"/>
              <a:t>В ПОЛОСТИ РТА</a:t>
            </a:r>
            <a:r>
              <a:rPr lang="ru-RU" sz="3200" i="1" smtClean="0"/>
              <a:t/>
            </a:r>
            <a:br>
              <a:rPr lang="ru-RU" sz="3200" i="1" smtClean="0"/>
            </a:br>
            <a:endParaRPr lang="ru-RU" sz="3200" i="1" smtClean="0"/>
          </a:p>
        </p:txBody>
      </p:sp>
      <p:pic>
        <p:nvPicPr>
          <p:cNvPr id="35843" name="Picture 3" descr="picture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149725"/>
            <a:ext cx="3743325" cy="2211388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sp>
        <p:nvSpPr>
          <p:cNvPr id="74756" name="Rectangle 4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01625" y="1270000"/>
            <a:ext cx="8540750" cy="28797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sz="2400" b="1" smtClean="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hlink"/>
                </a:solidFill>
              </a:rPr>
              <a:t>СООТНОШЕНИЕ «ЗУБЫ-ГУБА»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400" b="1" smtClean="0"/>
              <a:t>ПРИ НЕБОЛЬШОМ ОТКРЫВАНИИ РТА ДОЛЖНЫ БЫТЬ ВИДНЫ ЛИШЬ РЕЖУЩИЕ КРАЯ РЕЗЦОВ,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400" b="1" smtClean="0"/>
              <a:t>ПРИ УЛЫБКЕ – ПОЧТИ ДО ШЕЙКИ </a:t>
            </a:r>
          </a:p>
        </p:txBody>
      </p:sp>
      <p:pic>
        <p:nvPicPr>
          <p:cNvPr id="35845" name="Picture 5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149725"/>
            <a:ext cx="3887787" cy="2211388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23850" y="1628775"/>
            <a:ext cx="88201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ТИП ЗУБОВ СООТВЕТСТВУЕТ ФОРМЕ ЛИЦА, </a:t>
            </a:r>
          </a:p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ШИРОКОМ ЛИЦЕ - ВОЗМОЖНЫ ТРЕМЫ МЕЖДУ ЗУБАМИ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95288" y="333375"/>
            <a:ext cx="82089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ПРОВЕРКА КОНСТРУКЦИИ ПРОТЕЗА </a:t>
            </a:r>
            <a:b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ПОЛОСТИ РТА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8" name="Picture 10" descr="P11800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3738" y="2781300"/>
            <a:ext cx="2862262" cy="3816350"/>
          </a:xfrm>
          <a:noFill/>
        </p:spPr>
      </p:pic>
      <p:pic>
        <p:nvPicPr>
          <p:cNvPr id="36869" name="Picture 11" descr="DSC028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643313"/>
            <a:ext cx="4305300" cy="3098800"/>
          </a:xfrm>
          <a:noFill/>
        </p:spPr>
      </p:pic>
      <p:sp>
        <p:nvSpPr>
          <p:cNvPr id="36870" name="Rectangle 12"/>
          <p:cNvSpPr>
            <a:spLocks noChangeArrowheads="1"/>
          </p:cNvSpPr>
          <p:nvPr/>
        </p:nvSpPr>
        <p:spPr bwMode="auto">
          <a:xfrm>
            <a:off x="1258888" y="4221163"/>
            <a:ext cx="201771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23850" y="1628775"/>
            <a:ext cx="88201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ЛИНИЯ МЕЖДУ ЦЕНТРАЛЬНЫМИ РЕЗЦАМИ ОБЕИХ ЧЕЛЮСТЕЙ СОВПАДАЕТ С «ЭСТЕТИЧЕСКИМ ЦЕНТРОМ» ЛИЦА</a:t>
            </a:r>
          </a:p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ЦВЕТ ЗУБОВ СООТВЕТСТВУЕТ ЦВЕТУ КОЖИ И ВОЗРАСТУ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95288" y="333375"/>
            <a:ext cx="82089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ПРОВЕРКА КОНСТРУКЦИИ ПРОТЕЗА </a:t>
            </a:r>
            <a:b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ПОЛОСТИ РТА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892" name="Picture 5" descr="P1180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95613"/>
            <a:ext cx="2755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258888" y="4365625"/>
            <a:ext cx="201771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4" name="Picture 7" descr="DSC02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25" y="37401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6877050" y="3716338"/>
            <a:ext cx="0" cy="299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23850" y="1628775"/>
            <a:ext cx="84963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ПРОВЕРКА СООТНОШЕНИЯ ЗУБОВ ВЕРХНЕЙ И НИЖНЕЙ ЧЕЛЮСТИ </a:t>
            </a:r>
          </a:p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«ПРОБА НА ОПРОКИДЫВАНИЕ» </a:t>
            </a:r>
          </a:p>
          <a:p>
            <a:pPr>
              <a:lnSpc>
                <a:spcPct val="125000"/>
              </a:lnSpc>
              <a:spcBef>
                <a:spcPct val="4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СОСТОЯНИЕ МЯГКИХ ТКАНЕЙ ЛИЦА (напряжение, западение)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95288" y="333375"/>
            <a:ext cx="82089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ПРОВЕРКА КОНСТРУКЦИИ ПРОТЕЗА </a:t>
            </a:r>
            <a:b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ПОЛОСТИ РТА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12115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dirty="0" smtClean="0"/>
              <a:t>ОШИБКИ </a:t>
            </a:r>
            <a:br>
              <a:rPr lang="ru-RU" sz="9600" b="1" dirty="0" smtClean="0"/>
            </a:br>
            <a:r>
              <a:rPr lang="ru-RU" b="1" dirty="0" smtClean="0"/>
              <a:t>ПРИ ОПРЕДЕЛЕНИИ ЦЕНТРАЛЬНОГО СООТНОШЕНИЯ ЧЕЛЮСТЕЙ</a:t>
            </a:r>
            <a:endParaRPr lang="ru-RU" dirty="0" smtClean="0"/>
          </a:p>
        </p:txBody>
      </p:sp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392363"/>
            <a:ext cx="5080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ОШИБКИ ПРИ ОПРЕДЕЛЕНИИ ЦЕНТРАЛЬНОГО СООТНОШЕНИЯ ЧЕЛЮСТЕЙ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322263" y="1700213"/>
          <a:ext cx="8497887" cy="4773613"/>
        </p:xfrm>
        <a:graphic>
          <a:graphicData uri="http://schemas.openxmlformats.org/drawingml/2006/table">
            <a:tbl>
              <a:tblPr/>
              <a:tblGrid>
                <a:gridCol w="4249737"/>
                <a:gridCol w="4248150"/>
              </a:tblGrid>
              <a:tr h="17272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 вертикали («завышение» или «занижение» ВНОЛ)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4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Вызванные отхождением или неплотным прилеганием восковых базисов к протезному ложу (модели)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2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 сагиттали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(смещение нижней челюсти вперед или назад)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5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Вызванные раздавливанием базиса прикусных валиков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4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3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 трансверзали (смещение нижней челюсти влево или вправо)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 startAt="6"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Вызванные смещением одного из базисов прикусных валиков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708400" y="148431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4.0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1850" y="4445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ОШИБКИ «ПО ВЕРТИКАЛИ»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95338" y="3429000"/>
            <a:ext cx="7521575" cy="3095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9900"/>
                </a:solidFill>
              </a:rPr>
              <a:t>«завышение» 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rgbClr val="FF9900"/>
                </a:solidFill>
              </a:rPr>
              <a:t>или «занижение» </a:t>
            </a:r>
          </a:p>
          <a:p>
            <a:pPr eaLnBrk="1" hangingPunct="1">
              <a:defRPr/>
            </a:pPr>
            <a:r>
              <a:rPr lang="ru-RU" sz="4000" b="1" smtClean="0">
                <a:solidFill>
                  <a:srgbClr val="FF9900"/>
                </a:solidFill>
              </a:rPr>
              <a:t>ВНОЛ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АНАТОМО-ФИЗИОЛОГИЧЕСКИЙ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 МЕТОД  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ОПРЕДЕЛЕНИЯ ЦЕНТРАЛЬНОГО  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СООТНОШЕНИЯ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 ЧЕЛЮСТЕЙ.</a:t>
            </a:r>
          </a:p>
        </p:txBody>
      </p:sp>
      <p:pic>
        <p:nvPicPr>
          <p:cNvPr id="43011" name="Picture 3" descr="DSC028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 l="3676" b="2835"/>
          <a:stretch>
            <a:fillRect/>
          </a:stretch>
        </p:blipFill>
        <p:spPr>
          <a:xfrm>
            <a:off x="5005388" y="4221163"/>
            <a:ext cx="3743325" cy="2447925"/>
          </a:xfrm>
        </p:spPr>
      </p:pic>
      <p:pic>
        <p:nvPicPr>
          <p:cNvPr id="43012" name="Picture 4" descr="DSC02878F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814513"/>
            <a:ext cx="4691063" cy="3630612"/>
          </a:xfrm>
        </p:spPr>
      </p:pic>
      <p:pic>
        <p:nvPicPr>
          <p:cNvPr id="43013" name="Picture 5" descr="DSC02879F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41888" y="762000"/>
            <a:ext cx="3733800" cy="301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АНАТОМО-ФИЗИОЛОГИЧЕСКИЙ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 МЕТОД  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ОПРЕДЕЛЕНИЯ ЦЕНТРАЛЬНОГО  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СООТНОШЕНИЯ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 ЧЕЛЮСТЕЙ.</a:t>
            </a:r>
          </a:p>
        </p:txBody>
      </p:sp>
      <p:pic>
        <p:nvPicPr>
          <p:cNvPr id="44035" name="Picture 4" descr="DSC02878F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133600"/>
            <a:ext cx="4330700" cy="3352800"/>
          </a:xfrm>
        </p:spPr>
      </p:pic>
      <p:pic>
        <p:nvPicPr>
          <p:cNvPr id="44036" name="Picture 8" descr="DSC0066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r="5186"/>
          <a:stretch>
            <a:fillRect/>
          </a:stretch>
        </p:blipFill>
        <p:spPr>
          <a:xfrm>
            <a:off x="5118100" y="1052513"/>
            <a:ext cx="3786188" cy="5046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700338"/>
            <a:ext cx="7772400" cy="17367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3600" b="1" smtClean="0">
                <a:solidFill>
                  <a:srgbClr val="FF0000"/>
                </a:solidFill>
              </a:rPr>
              <a:t>ПРОВЕРКА</a:t>
            </a:r>
            <a:r>
              <a:rPr lang="ru-RU" sz="3600" b="1" smtClean="0"/>
              <a:t> КОНСТРУКЦИИ ПРОТЕЗА </a:t>
            </a:r>
            <a:br>
              <a:rPr lang="ru-RU" sz="3600" b="1" smtClean="0"/>
            </a:br>
            <a:r>
              <a:rPr lang="ru-RU" sz="3600" b="1" smtClean="0">
                <a:solidFill>
                  <a:srgbClr val="FF0000"/>
                </a:solidFill>
              </a:rPr>
              <a:t>НА МОДЕЛЯХ</a:t>
            </a:r>
            <a:r>
              <a:rPr lang="ru-RU" sz="3600" b="1" smtClean="0"/>
              <a:t> И </a:t>
            </a:r>
            <a:br>
              <a:rPr lang="ru-RU" sz="3600" b="1" smtClean="0"/>
            </a:br>
            <a:r>
              <a:rPr lang="ru-RU" sz="3600" b="1" smtClean="0"/>
              <a:t>ОЦЕНКА ГИПСОВЫХ МОДЕЛЕЙ ЧЕЛЮСТЕЙ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ФОРМИРОВАНИЕ 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 ПРОТЕТИЧЕСКОЙ 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 ПЛОСКОСТИ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  С 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ПОМОЩЬЮ ДВУХ  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ШПАТЕЛЕЙ.</a:t>
            </a:r>
          </a:p>
        </p:txBody>
      </p:sp>
      <p:pic>
        <p:nvPicPr>
          <p:cNvPr id="45059" name="Picture 3" descr="DSC02882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098675"/>
            <a:ext cx="4191000" cy="3500438"/>
          </a:xfrm>
        </p:spPr>
      </p:pic>
      <p:pic>
        <p:nvPicPr>
          <p:cNvPr id="45060" name="Picture 4" descr="DSC02883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75" y="2109788"/>
            <a:ext cx="4191000" cy="3478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1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latin typeface="Times New Roman" pitchFamily="18" charset="0"/>
              </a:rPr>
              <a:t>ОПРЕДЕЛЕНИЕ   ОККЛЮЗИОННОЙ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 ПЛОСКОСТИ  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В ПЕРЕДНЕМ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И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БОКОВОМ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ОТДЕЛАХ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С 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ПОМОЩЬЮ  АППАРАТА </a:t>
            </a:r>
            <a:r>
              <a:rPr lang="en-US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ЛАРИНА.</a:t>
            </a:r>
          </a:p>
        </p:txBody>
      </p:sp>
      <p:pic>
        <p:nvPicPr>
          <p:cNvPr id="46083" name="Picture 3" descr="IMG_61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57400"/>
            <a:ext cx="4267200" cy="4038600"/>
          </a:xfrm>
        </p:spPr>
      </p:pic>
      <p:pic>
        <p:nvPicPr>
          <p:cNvPr id="46084" name="Picture 4" descr="IMG_6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57400"/>
            <a:ext cx="42672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Verdana" pitchFamily="34" charset="0"/>
              </a:rPr>
              <a:t>ВЫСОТА НИЖНЕГО ОТДЕЛА ЛИЦА </a:t>
            </a:r>
            <a:r>
              <a:rPr lang="en-US" sz="2800" b="1" dirty="0" smtClean="0">
                <a:latin typeface="Verdana" pitchFamily="34" charset="0"/>
              </a:rPr>
              <a:t>(</a:t>
            </a:r>
            <a:r>
              <a:rPr lang="ru-RU" sz="2800" b="1" dirty="0" smtClean="0">
                <a:latin typeface="Verdana" pitchFamily="34" charset="0"/>
              </a:rPr>
              <a:t>ВНОЛ</a:t>
            </a:r>
            <a:r>
              <a:rPr lang="en-US" sz="2800" b="1" dirty="0" smtClean="0">
                <a:latin typeface="Verdana" pitchFamily="34" charset="0"/>
              </a:rPr>
              <a:t>)</a:t>
            </a:r>
            <a:endParaRPr lang="ru-RU" sz="2800" b="1" dirty="0" smtClean="0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b="1" dirty="0" smtClean="0">
                <a:solidFill>
                  <a:srgbClr val="FF9900"/>
                </a:solidFill>
              </a:rPr>
              <a:t>ВЕРТИКАЛЬНЫЙ РАЗМЕР ЛИЦА РАЗДЕЛЯЮТ НА </a:t>
            </a:r>
            <a:r>
              <a:rPr lang="ru-RU" sz="4000" b="1" dirty="0" smtClean="0">
                <a:solidFill>
                  <a:srgbClr val="FF9900"/>
                </a:solidFill>
              </a:rPr>
              <a:t>3</a:t>
            </a:r>
            <a:r>
              <a:rPr lang="ru-RU" b="1" dirty="0" smtClean="0">
                <a:solidFill>
                  <a:srgbClr val="FF9900"/>
                </a:solidFill>
              </a:rPr>
              <a:t> ЧАСТИ:</a:t>
            </a:r>
          </a:p>
          <a:p>
            <a:pPr marL="533400" indent="-533400" eaLnBrk="1" hangingPunct="1">
              <a:buFont typeface="Arial" charset="0"/>
              <a:buNone/>
              <a:defRPr/>
            </a:pPr>
            <a:endParaRPr lang="ru-RU" b="1" dirty="0" smtClean="0">
              <a:solidFill>
                <a:srgbClr val="FF9900"/>
              </a:solidFill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b="1" dirty="0" smtClean="0"/>
              <a:t>ВЕРХНИЙ</a:t>
            </a:r>
            <a:r>
              <a:rPr lang="en-US" b="1" dirty="0" smtClean="0"/>
              <a:t>,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b="1" dirty="0" smtClean="0"/>
              <a:t>СРЕДНИЙ</a:t>
            </a:r>
            <a:r>
              <a:rPr lang="en-US" b="1" dirty="0" smtClean="0"/>
              <a:t>,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b="1" dirty="0" smtClean="0"/>
              <a:t>НИЖНИЙ.</a:t>
            </a:r>
          </a:p>
          <a:p>
            <a:pPr marL="533400" indent="-533400" eaLnBrk="1" hangingPunct="1">
              <a:defRPr/>
            </a:pPr>
            <a:endParaRPr lang="ru-RU" sz="2800" dirty="0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97425" y="1600200"/>
          <a:ext cx="3897313" cy="4498975"/>
        </p:xfrm>
        <a:graphic>
          <a:graphicData uri="http://schemas.openxmlformats.org/presentationml/2006/ole">
            <p:oleObj spid="_x0000_s2051" name="Точечный рисунок" r:id="rId3" imgW="3315163" imgH="400105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.</a:t>
            </a:r>
          </a:p>
        </p:txBody>
      </p:sp>
      <p:pic>
        <p:nvPicPr>
          <p:cNvPr id="47107" name="Picture 3" descr="DSC02885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3600"/>
            <a:ext cx="3898900" cy="4191000"/>
          </a:xfrm>
        </p:spPr>
      </p:pic>
      <p:pic>
        <p:nvPicPr>
          <p:cNvPr id="47108" name="Picture 4" descr="DSC02886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60888" y="2133600"/>
            <a:ext cx="4125912" cy="4191000"/>
          </a:xfrm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           </a:t>
            </a:r>
            <a:r>
              <a:rPr lang="ru-RU" sz="2000" b="1">
                <a:latin typeface="Times New Roman" pitchFamily="18" charset="0"/>
              </a:rPr>
              <a:t> ВЫСОТА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НИЖНЕГО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 ОТДЕЛА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  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Выражение лица при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А – нормальной высоте нижнего отдела лица,</a:t>
            </a:r>
          </a:p>
          <a:p>
            <a:pPr eaLnBrk="1" hangingPunct="1">
              <a:defRPr/>
            </a:pPr>
            <a:r>
              <a:rPr lang="ru-RU" sz="2800" smtClean="0"/>
              <a:t>Б – при увеличенной ВНОЛ (завышение),</a:t>
            </a:r>
          </a:p>
          <a:p>
            <a:pPr eaLnBrk="1" hangingPunct="1">
              <a:defRPr/>
            </a:pPr>
            <a:r>
              <a:rPr lang="ru-RU" sz="2800" smtClean="0"/>
              <a:t>В – при уменьшенной ВНОЛ (снижение)</a:t>
            </a:r>
          </a:p>
        </p:txBody>
      </p:sp>
      <p:pic>
        <p:nvPicPr>
          <p:cNvPr id="48132" name="Picture 4" descr="P92700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30000" contrast="12000"/>
          </a:blip>
          <a:srcRect l="42683" t="35695" r="39468" b="36760"/>
          <a:stretch>
            <a:fillRect/>
          </a:stretch>
        </p:blipFill>
        <p:spPr>
          <a:xfrm>
            <a:off x="4570413" y="1341438"/>
            <a:ext cx="4229100" cy="4895850"/>
          </a:xfrm>
          <a:noFill/>
          <a:ln w="50800">
            <a:solidFill>
              <a:srgbClr val="3399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1. ОШИБКИ «ПО ВЕРТИКАЛИ» </a:t>
            </a:r>
            <a:endParaRPr lang="ru-RU" sz="2400" b="1" u="sng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052513"/>
            <a:ext cx="8785225" cy="61928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u="sng" dirty="0" smtClean="0"/>
              <a:t>ПРИ </a:t>
            </a:r>
            <a:r>
              <a:rPr lang="ru-RU" sz="2400" b="1" u="sng" dirty="0" smtClean="0">
                <a:solidFill>
                  <a:srgbClr val="FF9900"/>
                </a:solidFill>
              </a:rPr>
              <a:t>«ЗАВЫШЕНИИ» - </a:t>
            </a:r>
            <a:endParaRPr lang="ru-RU" sz="2400" b="1" i="1" dirty="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2400" b="1" i="1" dirty="0" smtClean="0"/>
              <a:t>КЛИНИКА:</a:t>
            </a:r>
            <a:endParaRPr lang="ru-RU" sz="2400" b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/>
              <a:t>ЛИЦО ПАЦИЕНТА ВЫГЛЯДИТ «УДИВЛЕННЫМ»,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/>
              <a:t>НОСОГУБНЫЕ И ПОДБОРОДОЧНЫЕ СКЛАДКИ СГЛАЖЕНЫ,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/>
              <a:t>ОТСУТСТВУЕТ ПРОСВЕТ МЕЖДУ ЗУБАМИ (2-3ММ) В СОСТОЯНИИ ОТНОСИТЕЛЬНОГО ФИЗИОЛОГИЧЕСКОГО ПОКОЯ,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/>
              <a:t>СТУК ЗУБОВ ПРИ РАЗГОВОРЕ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1. ОШИБКИ «ПО ВЕРТИКАЛИ» </a:t>
            </a:r>
            <a:endParaRPr lang="ru-RU" sz="2400" b="1" u="sng" smtClean="0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052513"/>
            <a:ext cx="8662987" cy="58054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i="1" dirty="0" smtClean="0"/>
              <a:t>УСТРАНЕНИЕ:</a:t>
            </a:r>
            <a:endParaRPr lang="ru-RU" sz="2800" b="1" dirty="0" smtClean="0"/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9900"/>
                </a:solidFill>
              </a:rPr>
              <a:t>ЕСЛИ ОШИБКА ПРОИЗОШЛА ЗА СЧЕТ </a:t>
            </a:r>
            <a:r>
              <a:rPr lang="ru-RU" sz="2800" b="1" dirty="0" smtClean="0">
                <a:solidFill>
                  <a:srgbClr val="FF0000"/>
                </a:solidFill>
              </a:rPr>
              <a:t>НИЖНЕГО</a:t>
            </a:r>
            <a:r>
              <a:rPr lang="ru-RU" sz="2800" b="1" dirty="0" smtClean="0">
                <a:solidFill>
                  <a:srgbClr val="FF9900"/>
                </a:solidFill>
              </a:rPr>
              <a:t> ВАЛИКА, ТО:</a:t>
            </a:r>
          </a:p>
          <a:p>
            <a:pPr lvl="1" eaLnBrk="1" hangingPunct="1">
              <a:defRPr/>
            </a:pPr>
            <a:r>
              <a:rPr lang="ru-RU" sz="2400" b="1" dirty="0" smtClean="0"/>
              <a:t>СНЯТЬ ЗУБЫ, </a:t>
            </a:r>
          </a:p>
          <a:p>
            <a:pPr lvl="1" eaLnBrk="1" hangingPunct="1">
              <a:defRPr/>
            </a:pPr>
            <a:r>
              <a:rPr lang="ru-RU" sz="2400" b="1" dirty="0" smtClean="0"/>
              <a:t>ИЗГОТОВИТЬ НОВЫЙ ПРИКУСНОЙ ВАЛИК, </a:t>
            </a:r>
          </a:p>
          <a:p>
            <a:pPr lvl="1" eaLnBrk="1" hangingPunct="1">
              <a:defRPr/>
            </a:pPr>
            <a:r>
              <a:rPr lang="ru-RU" sz="2400" b="1" dirty="0" smtClean="0"/>
              <a:t>ОПРЕДЕЛИТЬ ВНОЛ И  ЦЕНТРАЛЬНОЕ СООТНОШЕНИЕ.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9900"/>
                </a:solidFill>
              </a:rPr>
              <a:t>ЕСЛИ ОШИБКА ПРОИЗОШЛА И ЗА СЧЕТ </a:t>
            </a:r>
            <a:r>
              <a:rPr lang="ru-RU" sz="2800" b="1" dirty="0" smtClean="0">
                <a:solidFill>
                  <a:srgbClr val="FF0000"/>
                </a:solidFill>
              </a:rPr>
              <a:t>ВЕРХНЕГО</a:t>
            </a:r>
            <a:r>
              <a:rPr lang="ru-RU" sz="2800" b="1" dirty="0" smtClean="0">
                <a:solidFill>
                  <a:srgbClr val="FF9900"/>
                </a:solidFill>
              </a:rPr>
              <a:t> ВАЛИКА, ТО:</a:t>
            </a:r>
          </a:p>
          <a:p>
            <a:pPr lvl="1" eaLnBrk="1" hangingPunct="1">
              <a:defRPr/>
            </a:pPr>
            <a:r>
              <a:rPr lang="ru-RU" sz="2400" b="1" dirty="0" smtClean="0"/>
              <a:t>ИЗГОТОВИТЬ НОВЫЕ ПРИКУСНЫЕ ВАЛИКИ, </a:t>
            </a:r>
          </a:p>
          <a:p>
            <a:pPr lvl="1" eaLnBrk="1" hangingPunct="1">
              <a:defRPr/>
            </a:pPr>
            <a:r>
              <a:rPr lang="ru-RU" sz="2400" b="1" dirty="0" smtClean="0"/>
              <a:t>ОПРЕДЕЛИТЬ ВНОЛ И  ЦЕНТРАЛЬНОЕ СООТНОШЕНИЕ.</a:t>
            </a:r>
            <a:endParaRPr lang="ru-RU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P90300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6000" contrast="12000"/>
          </a:blip>
          <a:srcRect l="8809" t="4080" r="8870" b="4738"/>
          <a:stretch>
            <a:fillRect/>
          </a:stretch>
        </p:blipFill>
        <p:spPr>
          <a:xfrm>
            <a:off x="6372225" y="4568825"/>
            <a:ext cx="2663825" cy="2173288"/>
          </a:xfrm>
          <a:noFill/>
        </p:spPr>
      </p:pic>
      <p:sp>
        <p:nvSpPr>
          <p:cNvPr id="1741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301625" y="-242888"/>
            <a:ext cx="854075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1. ОШИБКИ «ПО ВЕРТИКАЛИ»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692150"/>
            <a:ext cx="6502400" cy="616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u="sng" smtClean="0"/>
              <a:t>ПРИ </a:t>
            </a:r>
            <a:r>
              <a:rPr lang="ru-RU" sz="2400" b="1" u="sng" smtClean="0">
                <a:solidFill>
                  <a:srgbClr val="FF9900"/>
                </a:solidFill>
              </a:rPr>
              <a:t>«ЗАНИЖЕНИИ» - </a:t>
            </a:r>
            <a:r>
              <a:rPr lang="ru-RU" sz="2400" b="1" i="1" smtClean="0">
                <a:solidFill>
                  <a:srgbClr val="FF9900"/>
                </a:solidFill>
              </a:rPr>
              <a:t/>
            </a:r>
            <a:br>
              <a:rPr lang="ru-RU" sz="2400" b="1" i="1" smtClean="0">
                <a:solidFill>
                  <a:srgbClr val="FF9900"/>
                </a:solidFill>
              </a:rPr>
            </a:br>
            <a:endParaRPr lang="ru-RU" sz="2400" b="1" i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i="1" smtClean="0"/>
              <a:t>КЛИНИКА:</a:t>
            </a:r>
            <a:endParaRPr lang="ru-RU" sz="2400" b="1" smtClean="0"/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СИМПТОМ «ИЗБЫТКА МЯГКИХ ТКАНЕЙ»,</a:t>
            </a: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НОСОГУБНЫЕ И ПОДБОРОДОЧНЫЕ СКЛАДКИ ВЫРАЖЕНЫ,</a:t>
            </a:r>
          </a:p>
          <a:p>
            <a:pPr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УВЕЛИЧЕН ПРОСВЕТ МЕЖДУ ЗУБАМИ В СОСТОЯНИИ ОТНОСИТЕЛЬНОГО ФИЗИОЛОГИЧЕСКОГО ПОКОЯ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400" b="1" i="1" smtClean="0"/>
          </a:p>
        </p:txBody>
      </p:sp>
      <p:pic>
        <p:nvPicPr>
          <p:cNvPr id="51205" name="Picture 8" descr="P11800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19900" y="1628775"/>
            <a:ext cx="2000250" cy="2665413"/>
          </a:xfrm>
          <a:noFill/>
        </p:spPr>
      </p:pic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6804025" y="2349500"/>
            <a:ext cx="1295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842375" cy="6840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/>
              <a:t>ПРИ </a:t>
            </a:r>
            <a:r>
              <a:rPr lang="ru-RU" sz="2000" b="1" u="sng" dirty="0" smtClean="0">
                <a:solidFill>
                  <a:srgbClr val="FF9900"/>
                </a:solidFill>
              </a:rPr>
              <a:t>«ЗАНИЖЕНИИ» - </a:t>
            </a:r>
            <a:r>
              <a:rPr lang="ru-RU" sz="2000" b="1" i="1" dirty="0" smtClean="0">
                <a:solidFill>
                  <a:srgbClr val="FF9900"/>
                </a:solidFill>
              </a:rPr>
              <a:t/>
            </a:r>
            <a:br>
              <a:rPr lang="ru-RU" sz="2000" b="1" i="1" dirty="0" smtClean="0">
                <a:solidFill>
                  <a:srgbClr val="FF9900"/>
                </a:solidFill>
              </a:rPr>
            </a:br>
            <a:endParaRPr lang="ru-RU" sz="2000" b="1" i="1" dirty="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000" b="1" i="1" dirty="0" smtClean="0"/>
              <a:t>УСТРАНЕНИЕ:</a:t>
            </a:r>
            <a:endParaRPr lang="ru-RU" sz="2000" b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FF9900"/>
                </a:solidFill>
              </a:rPr>
              <a:t>ЕСЛИ ОШИБКА ПРОИЗОШЛА ЗА СЧЕТ </a:t>
            </a:r>
            <a:r>
              <a:rPr lang="ru-RU" sz="2400" b="1" dirty="0" smtClean="0">
                <a:solidFill>
                  <a:srgbClr val="FF0066"/>
                </a:solidFill>
              </a:rPr>
              <a:t>НИЖНЕГО</a:t>
            </a:r>
            <a:r>
              <a:rPr lang="ru-RU" sz="2400" b="1" dirty="0" smtClean="0">
                <a:solidFill>
                  <a:srgbClr val="FF9900"/>
                </a:solidFill>
              </a:rPr>
              <a:t> ВАЛИКА, ТО: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 smtClean="0"/>
              <a:t>НА НИЖНИЙ ЗУБНОЙ РЯД НАЛОЖИТЬ ПЛАСТИНКУ БАЗИСНОГО ВОСКА,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 smtClean="0"/>
              <a:t>ОПРЕДЕЛИТЬ ВНОЛ И  ЦЕНТРАЛЬНОЕ СООТНОШЕНИЕ.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FF9900"/>
                </a:solidFill>
              </a:rPr>
              <a:t>ЕСЛИ ОШИБКА ПРОИЗОШЛА И ЗА СЧЕТ </a:t>
            </a:r>
            <a:r>
              <a:rPr lang="ru-RU" sz="2400" b="1" dirty="0" smtClean="0">
                <a:solidFill>
                  <a:srgbClr val="FF0066"/>
                </a:solidFill>
              </a:rPr>
              <a:t>ВЕРХНЕГО</a:t>
            </a:r>
            <a:r>
              <a:rPr lang="ru-RU" sz="2400" b="1" dirty="0" smtClean="0">
                <a:solidFill>
                  <a:srgbClr val="FF9900"/>
                </a:solidFill>
              </a:rPr>
              <a:t> ВАЛИКА, ТО: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 smtClean="0"/>
              <a:t>ИЗГОТОВИТЬ НОВЫЕ ПРИКУСНЫЕ ВАЛИКИ,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 smtClean="0"/>
              <a:t>ОПРЕДЕЛИТЬ ВНОЛ И  ЦЕНТРАЛЬНОЕ СООТНОШЕНИЕ.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ОШИБКИ «ПО САГИТТАЛИ»  </a:t>
            </a:r>
            <a:br>
              <a:rPr lang="ru-RU" sz="3600" b="1" smtClean="0"/>
            </a:br>
            <a:endParaRPr lang="ru-RU" sz="3600" b="1" u="sng" smtClean="0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9900"/>
                </a:solidFill>
              </a:rPr>
              <a:t>ПЕРЕДНЯЯ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rgbClr val="FF9900"/>
                </a:solidFill>
              </a:rPr>
              <a:t>ИЛИ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rgbClr val="FF9900"/>
                </a:solidFill>
              </a:rPr>
              <a:t>ЗАДНЯЯ ОККЛЮЗИЯ</a:t>
            </a:r>
            <a:endParaRPr lang="ru-RU" b="1" u="sng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20713"/>
            <a:ext cx="8540750" cy="752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ОЦЕНКА ГИПСОВЫХ МОДЕЛЕЙ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196975"/>
            <a:ext cx="8785225" cy="5661025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b="1" i="1" smtClean="0"/>
              <a:t>	</a:t>
            </a:r>
            <a:r>
              <a:rPr lang="ru-RU" sz="3600" b="1" i="1" smtClean="0"/>
              <a:t>Модель должна быть точной копией тканей протезного ложа, изготовлена из твердого гипса - «Супергипс» .</a:t>
            </a:r>
            <a:r>
              <a:rPr lang="en-US" sz="3600" b="1" i="1" smtClean="0"/>
              <a:t>*</a:t>
            </a:r>
            <a:endParaRPr lang="ru-RU" sz="3600" b="1" i="1" smtClean="0"/>
          </a:p>
          <a:p>
            <a:pPr marL="381000" indent="-38100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3600" b="1" i="1" smtClean="0"/>
          </a:p>
          <a:p>
            <a:pPr marL="381000" indent="-381000" eaLnBrk="1" hangingPunct="1">
              <a:buFont typeface="Arial" charset="0"/>
              <a:buNone/>
              <a:defRPr/>
            </a:pPr>
            <a:r>
              <a:rPr lang="ru-RU" sz="3600" b="1" i="1" smtClean="0"/>
              <a:t> 	</a:t>
            </a:r>
            <a:r>
              <a:rPr lang="en-US" sz="3600" b="1" i="1" smtClean="0"/>
              <a:t>*</a:t>
            </a:r>
            <a:r>
              <a:rPr lang="ru-RU" b="1" i="1" smtClean="0"/>
              <a:t>В.Н. Копейкин «Зубопротезная техника», 1985г.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229225"/>
            <a:ext cx="8208963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/>
              <a:t>2. ОШИБКИ «ПО САГИТТАЛИ»  </a:t>
            </a:r>
            <a:br>
              <a:rPr lang="ru-RU" sz="2400" b="1" smtClean="0"/>
            </a:br>
            <a:r>
              <a:rPr lang="ru-RU" sz="2400" b="1" smtClean="0"/>
              <a:t>(ПЕРЕДНЯЯ ИЛИ ЗАДНЯЯ ОККЛЮЗИЯ)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540750" cy="55451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000" b="1" u="sng" smtClean="0"/>
              <a:t>ПРИ ЗАФИКСИРОВАННОЙ </a:t>
            </a:r>
            <a:r>
              <a:rPr lang="ru-RU" sz="2000" b="1" u="sng" smtClean="0">
                <a:solidFill>
                  <a:srgbClr val="FF0066"/>
                </a:solidFill>
              </a:rPr>
              <a:t>ПЕРЕДНЕЙ</a:t>
            </a:r>
            <a:r>
              <a:rPr lang="ru-RU" sz="2000" b="1" u="sng" smtClean="0"/>
              <a:t> ОККЛЮЗИИ –</a:t>
            </a:r>
            <a:endParaRPr lang="ru-RU" sz="2000" b="1" i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000" b="1" i="1" smtClean="0"/>
              <a:t>КЛИНИКА</a:t>
            </a:r>
            <a:endParaRPr lang="ru-RU" sz="2000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СООТНОШЕНИЕ ИСКУССТВЕННЫХ ЗУБОВ ПО ПРОГНАТИЧЕСКОМУ ТИПУ 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ПРЕИМУЩЕСТВЕННО БУГОРКОВОЕ СМЫКАНИЕ БОКОВЫХ ЗУБОВ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ПРОСВЕТ МЕЖДУ ПЕРЕДНИМИ ЗУБАМИ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ПОВЫШЕНИЕ ПРИКУСА НА ВЫСОТУ БУГРОВ</a:t>
            </a:r>
            <a:endParaRPr lang="ru-RU" sz="2000" b="1" i="1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21125" y="3246438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ЭТАП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5299" name="Picture 4" descr="DSC006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1" t="10236" r="7964" b="9738"/>
          <a:stretch>
            <a:fillRect/>
          </a:stretch>
        </p:blipFill>
        <p:spPr>
          <a:xfrm>
            <a:off x="1476375" y="1700213"/>
            <a:ext cx="6048375" cy="4200525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/>
              <a:t>2. ОШИБКИ «ПО САГИТТАЛИ»  </a:t>
            </a:r>
            <a:br>
              <a:rPr lang="ru-RU" sz="2400" b="1" smtClean="0"/>
            </a:br>
            <a:r>
              <a:rPr lang="ru-RU" sz="2400" b="1" smtClean="0"/>
              <a:t>(ПЕРЕДНЯЯ ИЛИ ЗАДНЯЯ ОККЛЮЗИЯ)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540750" cy="55451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u="sng" smtClean="0"/>
              <a:t>ПРИ ЗАФИКСИРОВАННОЙ </a:t>
            </a:r>
            <a:r>
              <a:rPr lang="ru-RU" sz="2400" b="1" u="sng" smtClean="0">
                <a:solidFill>
                  <a:srgbClr val="FF0066"/>
                </a:solidFill>
              </a:rPr>
              <a:t>ПЕРЕДНЕЙ</a:t>
            </a:r>
            <a:r>
              <a:rPr lang="ru-RU" sz="2400" b="1" u="sng" smtClean="0"/>
              <a:t> ОККЛЮЗИИ –</a:t>
            </a:r>
            <a:endParaRPr lang="ru-RU" sz="2400" b="1" i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i="1" smtClean="0"/>
              <a:t>УСТРАНЕНИЕ:</a:t>
            </a:r>
            <a:endParaRPr lang="ru-RU" sz="2400" b="1" smtClean="0"/>
          </a:p>
          <a:p>
            <a:pPr marL="990600" lvl="1" indent="-5334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СНЯТЬ БОКОВЫЕ ЗУБЫ НА НИЖНЕЙ КОНСТРУКЦИИ , </a:t>
            </a:r>
          </a:p>
          <a:p>
            <a:pPr marL="990600" lvl="1" indent="-5334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ИЗГОТОВИТЬ НОВЫЙ ПРИКУСНОЙ ВАЛИК В БОКОВЫХ ОТДЕЛАХ, </a:t>
            </a:r>
          </a:p>
          <a:p>
            <a:pPr marL="990600" lvl="1" indent="-5334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ОПРЕДЕЛИТЬ ЦЕНТРАЛЬНОЕ СООТНОШЕНИЕ.</a:t>
            </a:r>
            <a:endParaRPr lang="ru-RU" sz="20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/>
              <a:t>2. ОШИБКИ «ПО САГИТТАЛИ»  </a:t>
            </a:r>
            <a:br>
              <a:rPr lang="ru-RU" sz="2400" b="1" smtClean="0"/>
            </a:br>
            <a:r>
              <a:rPr lang="ru-RU" sz="2400" b="1" smtClean="0"/>
              <a:t>(ПЕРЕДНЯЯ ИЛИ ЗАДНЯЯ ОККЛЮЗИЯ)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540750" cy="55451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u="sng" smtClean="0"/>
              <a:t>ПРИ ЗАФИКСИРОВАННОЙ </a:t>
            </a:r>
            <a:r>
              <a:rPr lang="ru-RU" sz="2400" b="1" u="sng" smtClean="0">
                <a:solidFill>
                  <a:srgbClr val="FF9900"/>
                </a:solidFill>
              </a:rPr>
              <a:t>ЗАДНЕЙ</a:t>
            </a:r>
            <a:r>
              <a:rPr lang="ru-RU" sz="2400" b="1" u="sng" smtClean="0"/>
              <a:t> ОККЛЮЗИИ -</a:t>
            </a:r>
            <a:endParaRPr lang="ru-RU" sz="2400" b="1" i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i="1" smtClean="0"/>
              <a:t>КЛИНИКА</a:t>
            </a:r>
            <a:endParaRPr lang="ru-RU" sz="2400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СООТНОШЕНИЕ ИСКУССТВЕННЫХ ЗУБОВ ПО ПРОГЕНИЧЕСКОМУ ТИПУ 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ПРЕИМУЩЕСТВЕННО БУГОРКОВОЕ СМЫКАНИЕ БОКОВЫХ ЗУБОВ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ПОВЫШЕНИЕ ПРИКУСА НА ВЫСОТУ БУГРОВ</a:t>
            </a:r>
            <a:endParaRPr 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8371" name="Picture 4" descr="DSC0065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858" r="12784" b="3323"/>
          <a:stretch>
            <a:fillRect/>
          </a:stretch>
        </p:blipFill>
        <p:spPr>
          <a:xfrm>
            <a:off x="1763713" y="1916113"/>
            <a:ext cx="5521325" cy="4027487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/>
              <a:t>2. ОШИБКИ «ПО САГИТТАЛИ»  </a:t>
            </a:r>
            <a:br>
              <a:rPr lang="ru-RU" sz="2400" b="1" smtClean="0"/>
            </a:br>
            <a:r>
              <a:rPr lang="ru-RU" sz="2400" b="1" smtClean="0"/>
              <a:t>(ПЕРЕДНЯЯ ИЛИ ЗАДНЯЯ ОККЛЮЗИЯ)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540750" cy="55451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800" b="1" u="sng" smtClean="0"/>
              <a:t>ПРИ ЗАФИКСИРОВАННОЙ </a:t>
            </a:r>
            <a:r>
              <a:rPr lang="ru-RU" sz="2800" b="1" u="sng" smtClean="0">
                <a:solidFill>
                  <a:srgbClr val="FF9900"/>
                </a:solidFill>
              </a:rPr>
              <a:t>ЗАДНЕЙ </a:t>
            </a:r>
            <a:r>
              <a:rPr lang="ru-RU" sz="2800" b="1" u="sng" smtClean="0"/>
              <a:t>ОККЛЮЗИИ -</a:t>
            </a:r>
            <a:endParaRPr lang="ru-RU" sz="2800" b="1" i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800" b="1" i="1" smtClean="0"/>
              <a:t>УСТРАНЕНИЕ:</a:t>
            </a:r>
            <a:endParaRPr lang="ru-RU" sz="2800" b="1" smtClean="0"/>
          </a:p>
          <a:p>
            <a:pPr marL="990600" lvl="1" indent="-5334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ИЗГОТОВИТЬ НОВЫЙ НИЖНИЙ ПРИКУСНОЙ ВАЛИК, </a:t>
            </a:r>
          </a:p>
          <a:p>
            <a:pPr marL="990600" lvl="1" indent="-5334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ОПРЕДЕЛИТЬ ЦЕНТРАЛЬНОЕ СООТНОШЕНИЕ.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smtClean="0"/>
              <a:t>ОШИБКИ </a:t>
            </a:r>
            <a:br>
              <a:rPr lang="ru-RU" sz="4400" b="1" smtClean="0"/>
            </a:br>
            <a:r>
              <a:rPr lang="ru-RU" sz="4400" b="1" smtClean="0"/>
              <a:t>ПО «ТРАНСВЕРЗАЛИ»</a:t>
            </a:r>
            <a:endParaRPr lang="ru-RU" sz="4400" b="1" u="sng" smtClean="0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716338"/>
            <a:ext cx="7016750" cy="2971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66"/>
                </a:solidFill>
              </a:rPr>
              <a:t>ЛЕВАЯ </a:t>
            </a:r>
          </a:p>
          <a:p>
            <a:pPr eaLnBrk="1" hangingPunct="1">
              <a:defRPr/>
            </a:pPr>
            <a:r>
              <a:rPr lang="ru-RU" sz="3600" b="1" smtClean="0">
                <a:solidFill>
                  <a:srgbClr val="FF0066"/>
                </a:solidFill>
              </a:rPr>
              <a:t>ИЛИ </a:t>
            </a:r>
          </a:p>
          <a:p>
            <a:pPr eaLnBrk="1" hangingPunct="1">
              <a:defRPr/>
            </a:pPr>
            <a:r>
              <a:rPr lang="ru-RU" sz="3600" b="1" smtClean="0">
                <a:solidFill>
                  <a:srgbClr val="FF0066"/>
                </a:solidFill>
              </a:rPr>
              <a:t>ПРАВАЯ </a:t>
            </a:r>
          </a:p>
          <a:p>
            <a:pPr eaLnBrk="1" hangingPunct="1">
              <a:defRPr/>
            </a:pPr>
            <a:r>
              <a:rPr lang="ru-RU" sz="3600" b="1" smtClean="0">
                <a:solidFill>
                  <a:srgbClr val="FF0066"/>
                </a:solidFill>
              </a:rPr>
              <a:t>БОКОВЫЕ ОККЛЮЗИИ</a:t>
            </a:r>
            <a:r>
              <a:rPr lang="ru-RU" sz="1800" b="1" u="sng" smtClean="0">
                <a:solidFill>
                  <a:srgbClr val="FF0066"/>
                </a:solidFill>
              </a:rPr>
              <a:t/>
            </a:r>
            <a:br>
              <a:rPr lang="ru-RU" sz="1800" b="1" u="sng" smtClean="0">
                <a:solidFill>
                  <a:srgbClr val="FF0066"/>
                </a:solidFill>
              </a:rPr>
            </a:br>
            <a:endParaRPr lang="ru-RU" sz="1800" b="1" u="sng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3. ПО «ТРАНСВЕРЗАЛИ»  (ЛЕВАЯ ИЛИ ПРАВАЯ БОКОВЫЕ ОККЛЮЗИИ)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052513"/>
            <a:ext cx="9144000" cy="604837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000" b="1" u="sng" smtClean="0"/>
              <a:t>ПРИ ЗАФИКСИРОВАННОЙ </a:t>
            </a:r>
            <a:r>
              <a:rPr lang="ru-RU" sz="2000" b="1" u="sng" smtClean="0">
                <a:solidFill>
                  <a:srgbClr val="FF9900"/>
                </a:solidFill>
              </a:rPr>
              <a:t>БОКОВОЙ </a:t>
            </a:r>
            <a:r>
              <a:rPr lang="ru-RU" sz="2000" b="1" u="sng" smtClean="0"/>
              <a:t>ОККЛЮЗИИ -</a:t>
            </a:r>
            <a:endParaRPr lang="ru-RU" sz="2000" b="1" i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000" b="1" i="1" smtClean="0"/>
              <a:t>КЛИНИКА:</a:t>
            </a:r>
            <a:endParaRPr lang="ru-RU" sz="2000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ОБНАРУЖИВАЕТСЯ БУГОРКОВОЕ СМЫКАНИЕ ИСКУССТВЕННЫХ ЗУБОВ НА ПРОТИВОПОЛОЖНОЙ СМЕЩЕНИЮ СТОРОНЕ,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ПОВЫШЕНИЕ ПРИКУСА, 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СМЕЩЕНИЕ ЦЕНТРА НИЖНЕГО ЗУБНОГО РЯДА В ПРОТИВОПОЛОЖНУЮ СТОРОНУ, 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000" b="1" smtClean="0"/>
              <a:t>ПРОСВЕТ МЕЖДУ БОКОВЫМИ ЗУБАМИ НА СТОРОНЕ СМЕЩЕНИЯ</a:t>
            </a:r>
            <a:endParaRPr lang="ru-RU" sz="2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2467" name="Picture 4" descr="DSC006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75" t="10329" r="3804" b="1842"/>
          <a:stretch>
            <a:fillRect/>
          </a:stretch>
        </p:blipFill>
        <p:spPr>
          <a:xfrm>
            <a:off x="1763713" y="1700213"/>
            <a:ext cx="5545137" cy="4535487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3. ПО «ТРАНСВЕРЗАЛИ»  (ЛЕВАЯ ИЛИ ПРАВАЯ БОКОВЫЕ ОККЛЮЗИИ)</a:t>
            </a:r>
            <a:r>
              <a:rPr lang="ru-RU" sz="2400" b="1" u="sng" smtClean="0"/>
              <a:t/>
            </a:r>
            <a:br>
              <a:rPr lang="ru-RU" sz="2400" b="1" u="sng" smtClean="0"/>
            </a:br>
            <a:endParaRPr lang="ru-RU" sz="2400" b="1" u="sng" smtClean="0"/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68413"/>
            <a:ext cx="8540750" cy="5046662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b="1" i="1" smtClean="0"/>
              <a:t>УСТРАНЕНИЕ:</a:t>
            </a:r>
            <a:endParaRPr lang="ru-RU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b="1" smtClean="0"/>
              <a:t>ИЗГОТОВИТЬ НОВЫЙ ПРИКУСНОЙ ВАЛИК НА НИЖНЮЮ ЧЕЛЮСТЬ, 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b="1" smtClean="0"/>
              <a:t>ОПРЕДЕЛИТЬ ЦЕНТРАЛЬНОЕ СООТНОШЕНИЕ.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vlcsnap-6867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9961" t="17448" r="6055" b="14844"/>
          <a:stretch>
            <a:fillRect/>
          </a:stretch>
        </p:blipFill>
        <p:spPr>
          <a:xfrm>
            <a:off x="4071938" y="214313"/>
            <a:ext cx="4797425" cy="2900362"/>
          </a:xfrm>
          <a:noFill/>
        </p:spPr>
      </p:pic>
      <p:pic>
        <p:nvPicPr>
          <p:cNvPr id="11267" name="Picture 12" descr="P1010317"/>
          <p:cNvPicPr>
            <a:picLocks noChangeAspect="1" noChangeArrowheads="1"/>
          </p:cNvPicPr>
          <p:nvPr/>
        </p:nvPicPr>
        <p:blipFill>
          <a:blip r:embed="rId3"/>
          <a:srcRect l="13098" r="14391"/>
          <a:stretch>
            <a:fillRect/>
          </a:stretch>
        </p:blipFill>
        <p:spPr bwMode="auto">
          <a:xfrm>
            <a:off x="428625" y="1643063"/>
            <a:ext cx="485775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736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200" b="1" smtClean="0"/>
              <a:t>4. ОШИБКИ, ВЫЗВАННЫЕ ОТХОЖДЕНИЕМ ИЛИ НЕПЛОТНЫМ ПРИЛЕГАНИЕМ ПРИКУСНЫХ ВАЛИКОВ К ПРОТЕЗНОМУ ЛОЖУ (МОДЕЛИ)</a:t>
            </a:r>
            <a:endParaRPr lang="ru-RU" sz="32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4. ОШИБКИ, ВЫЗВАННЫЕ ОТХОЖДЕНИЕМ ИЛИ НЕПЛОТНЫМ ПРИЛЕГАНИЕМ ПРИКУСНЫХ ВАЛИКОВ К ПРОТЕЗНОМУ ЛОЖУ (МОДЕЛИ)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41438"/>
            <a:ext cx="8540750" cy="5256212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ru-RU" b="1" i="1" smtClean="0"/>
              <a:t>КЛИНИКА:</a:t>
            </a:r>
            <a:endParaRPr lang="ru-RU" b="1" smtClean="0"/>
          </a:p>
          <a:p>
            <a:pPr marL="609600" indent="-609600" eaLnBrk="1" hangingPunct="1">
              <a:defRPr/>
            </a:pPr>
            <a:r>
              <a:rPr lang="ru-RU" b="1" smtClean="0"/>
              <a:t>ОТСУТСТВИЕ КОНТАКТА МЕЖДУ БОКОВЫМИ ЗУБАМИ С ОДНОЙ ИЛИ ОБЕИХ СТОРОН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b="1" i="1" smtClean="0"/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ru-RU" b="1" i="1" smtClean="0"/>
              <a:t>ОПРЕДЕЛЯЕТСЯ:</a:t>
            </a:r>
            <a:endParaRPr lang="ru-RU" b="1" smtClean="0"/>
          </a:p>
          <a:p>
            <a:pPr marL="609600" indent="-609600" eaLnBrk="1" hangingPunct="1">
              <a:defRPr/>
            </a:pPr>
            <a:r>
              <a:rPr lang="ru-RU" b="1" smtClean="0"/>
              <a:t>ВВЕДЕНИЕМ ШПАТЕЛЯ МЕЖДУ БОКОВЫМИ ЗУБАМИ</a:t>
            </a: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6563" name="Picture 4" descr="DSC0065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77" t="9206" r="2858"/>
          <a:stretch>
            <a:fillRect/>
          </a:stretch>
        </p:blipFill>
        <p:spPr>
          <a:xfrm>
            <a:off x="1690688" y="1773238"/>
            <a:ext cx="5761037" cy="4541837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4. ОШИБКИ, ВЫЗВАННЫЕ ОТХОЖДЕНИЕМ ИЛИ НЕПЛОТНЫМ ПРИЛЕГАНИЕМ ПРИКУСНЫХ ВАЛИКОВ К ПРОТЕЗНОМУ ЛОЖУ (МОДЕЛИ)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41438"/>
            <a:ext cx="8540750" cy="5256212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ru-RU" b="1" i="1" smtClean="0"/>
              <a:t>ПРИЧИНА:</a:t>
            </a:r>
            <a:endParaRPr lang="ru-RU" b="1" smtClean="0"/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ru-RU" b="1" smtClean="0"/>
              <a:t>ИЗ-ЗА НЕРАВНОМЕРНОГО СДАВЛИВАНИЯ ПРИКУСНЫХ ВАЛИКОВ ПРИ ОПРЕДЕЛЕНИИ ЦЕНТРАЛЬНОГО СООТНОШЕНИЯ ЧЕЛЮСТЕЙ</a:t>
            </a: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ПРИЧИНА:</a:t>
            </a:r>
            <a:endParaRPr lang="ru-RU" b="1" smtClean="0"/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57313"/>
            <a:ext cx="8842375" cy="47418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i="1" dirty="0" smtClean="0"/>
              <a:t>(НЕТЩАТЕЛЬНАЯ ПРПАСОВКА НИЖНЕГО ВАЛИКА К ВЕРХНЕМУ, 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i="1" dirty="0" smtClean="0"/>
              <a:t>НЕПЛОТНОЕ ПРИЛЕГАНИЕ ВОСКОВОГО БАЗИСА К (тканям или модели), 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i="1" dirty="0" smtClean="0"/>
              <a:t>НЕРАВНОМЕРНЫЙ РАЗОГРЕВ ОККЛЮЗИОННОГО ВАЛИКА, 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i="1" dirty="0" smtClean="0"/>
              <a:t>БОЛЬШАЯ (›2 ММ) ТОЛЩИНА «ПРОКУСЫВАЕМОГО» ВОСКА)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4. ОШИБКИ, ВЫЗВАННЫЕ ОТХОЖДЕНИЕМ ИЛИ НЕПЛОТНЫМ ПРИЛЕГАНИЕМ ПРИКУСНЫХ ВАЛИКОВ К ПРОТЕЗНОМУ ЛОЖУ (МОДЕЛИ)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41438"/>
            <a:ext cx="8540750" cy="5256212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2800" b="1" i="1" smtClean="0"/>
              <a:t>УСТРАНЕНИЕ:</a:t>
            </a:r>
            <a:endParaRPr lang="ru-RU" sz="2800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800" b="1" smtClean="0"/>
              <a:t>НАЛОЖЕНИЕ ПЛАСТИНКИ БАЗИСНОГО ВОСКА МЕЖДУ РАЗОБЩЕННЫМИ БОКОВЫМИ ЗУБАМИ, 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800" b="1" smtClean="0"/>
              <a:t>ОПРЕДЕЛИТЬ ЦЕНТРАЛЬНОЕ СООТНОШЕНИЕ.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200" b="1" smtClean="0"/>
              <a:t>5. ОШИБКИ, ВЫЗВАННЫЕ РАЗДАВЛИВАНИЕМ БАЗИСА ПРИКУСНЫХ ВАЛИКОВ </a:t>
            </a:r>
            <a:r>
              <a:rPr lang="ru-RU" sz="3200" b="1" i="1" smtClean="0"/>
              <a:t/>
            </a:r>
            <a:br>
              <a:rPr lang="ru-RU" sz="3200" b="1" i="1" smtClean="0"/>
            </a:br>
            <a:endParaRPr lang="ru-RU" sz="3200" b="1" i="1" smtClean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5. ОШИБКИ, ВЫЗВАННЫЕ РАЗДАВЛИВАНИЕМ БАЗИСА ПРИКУСНЫХ ВАЛИКОВ 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49736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i="1" smtClean="0"/>
              <a:t>ОПРЕДЕЛЯЕТСЯ:</a:t>
            </a:r>
            <a:endParaRPr lang="ru-RU" sz="2400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ВИЗУАЛЬНО НА МОДЕЛИ</a:t>
            </a:r>
            <a:endParaRPr lang="ru-RU" sz="2400" b="1" i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sz="2400" b="1" i="1" smtClean="0"/>
              <a:t>КЛИНИКА:</a:t>
            </a:r>
            <a:endParaRPr lang="ru-RU" sz="2400" b="1" smtClean="0"/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ПОВЫШЕНИЕ ПРИКУСА С НЕРАВНОМЕРНЫМ И НЕОПРЕДЕЛЕННЫМ БУГОРКОВЫМ КОНТАКТОМ БОКОВЫХ ЗУБОВ,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400" b="1" smtClean="0"/>
              <a:t>ПРОСВЕТ МЕЖДУ ПЕРЕДНИМИ ЗУБАМИ</a:t>
            </a:r>
            <a:endParaRPr 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5. ОШИБКИ, ВЫЗВАННЫЕ РАЗДАВЛИВАНИЕМ БАЗИСА ПРИКУСНЫХ ВАЛИКОВ 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497363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b="1" i="1" dirty="0" smtClean="0"/>
              <a:t>ПРИЧИНА:</a:t>
            </a:r>
            <a:endParaRPr lang="ru-RU" sz="2400" b="1" dirty="0" smtClean="0"/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/>
              <a:t>ИЗ-ЗА ОТСУТСТВИЯ ПРОВОЛОЧНОГО КАРКАСА,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/>
              <a:t>ИЗ-ЗА РЕЗКОЙ АТРОФИИ АЛЬВЕОЛЯРНОЙ ЧАСТИ НИЖНЕЙ ЧЕЛЮСТИ</a:t>
            </a:r>
            <a:endParaRPr lang="ru-RU" sz="2400" b="1" i="1" dirty="0" smtClean="0"/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b="1" i="1" dirty="0" smtClean="0"/>
              <a:t>УСТРАНЕНИЕ:</a:t>
            </a:r>
            <a:endParaRPr lang="ru-RU" sz="2400" b="1" dirty="0" smtClean="0"/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/>
              <a:t>ИЗГОТОВИТЬ НОВЫЕ ПРИКУСНЫЕ ВАЛИКИ </a:t>
            </a:r>
            <a:r>
              <a:rPr lang="ru-RU" sz="2400" b="1" i="1" dirty="0" smtClean="0"/>
              <a:t>(ПРИ НЕОБХОДИМОСТИ С ЖЕСТКИМ БАЗИСОМ)</a:t>
            </a:r>
            <a:r>
              <a:rPr lang="ru-RU" sz="2400" b="1" dirty="0" smtClean="0"/>
              <a:t>, </a:t>
            </a:r>
          </a:p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/>
              <a:t>ОПРЕДЕЛИТЬ ЦЕНТРАЛЬНОЕ СООТНОШЕНИЕ.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492500"/>
            <a:ext cx="7772400" cy="1736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200" b="1" smtClean="0"/>
              <a:t>6. ОШИБКИ, </a:t>
            </a:r>
            <a:br>
              <a:rPr lang="ru-RU" sz="3200" b="1" smtClean="0"/>
            </a:br>
            <a:r>
              <a:rPr lang="ru-RU" sz="3200" b="1" smtClean="0"/>
              <a:t>ВЫЗВАННЫЕ СМЕЩЕНИЕМ ОДНОГО ИЗ БАЗИСОВ ПРИКУСНЫХ ВАЛИКОВ </a:t>
            </a:r>
            <a:r>
              <a:rPr lang="ru-RU" sz="3200" b="1" i="1" smtClean="0"/>
              <a:t/>
            </a:r>
            <a:br>
              <a:rPr lang="ru-RU" sz="3200" b="1" i="1" smtClean="0"/>
            </a:br>
            <a:endParaRPr lang="ru-RU" sz="32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hlink"/>
                </a:solidFill>
              </a:rPr>
              <a:t>1.</a:t>
            </a:r>
            <a:r>
              <a:rPr lang="ru-RU" sz="3600" b="1" smtClean="0"/>
              <a:t> ОЦЕНКА ГИПСОВЫХ МОДЕЛЕЙ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00213"/>
            <a:ext cx="4572000" cy="5976937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smtClean="0"/>
              <a:t>	Модель не должна иметь:</a:t>
            </a:r>
          </a:p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Char char="►"/>
              <a:defRPr/>
            </a:pPr>
            <a:r>
              <a:rPr lang="ru-RU" sz="2400" b="1" smtClean="0"/>
              <a:t>пор, сколов, </a:t>
            </a:r>
          </a:p>
          <a:p>
            <a:pPr marL="990600" lvl="1" indent="-5334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Char char="►"/>
              <a:defRPr/>
            </a:pPr>
            <a:r>
              <a:rPr lang="ru-RU" sz="2400" b="1" smtClean="0"/>
              <a:t>повреждений от зуботехнического шпателя, гипсового ножа;</a:t>
            </a:r>
          </a:p>
        </p:txBody>
      </p:sp>
      <p:pic>
        <p:nvPicPr>
          <p:cNvPr id="12292" name="Picture 4" descr="DSC006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76475"/>
            <a:ext cx="4194175" cy="3144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6. ОШИБКИ, ВЫЗВАННЫЕ СМЕЩЕНИЕМ ОДНОГО ИЗ БАЗИСОВ ПРИКУСНЫХ ВАЛИКОВ 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ru-RU" b="1" i="1" smtClean="0"/>
              <a:t>КЛИНИКА:</a:t>
            </a:r>
            <a:endParaRPr lang="ru-RU" b="1" smtClean="0"/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ru-RU" b="1" smtClean="0"/>
              <a:t>ПОДОБНА ГОРИЗОНТАЛЬНЫМ СМЕЩЕНИЯМ </a:t>
            </a:r>
            <a:endParaRPr lang="ru-RU" b="1" i="1" smtClean="0"/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ru-RU" b="1" i="1" smtClean="0"/>
              <a:t>ПРИЧИНА:</a:t>
            </a:r>
            <a:endParaRPr lang="ru-RU" b="1" smtClean="0"/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ru-RU" b="1" smtClean="0"/>
              <a:t>ИЗ-ЗА РЕЗКОЙ АТРОФИИ КОСТНОЙ ОСНОВЫ ЧЕЛЮСТЕЙ</a:t>
            </a: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6. ОШИБКИ, ВЫЗВАННЫЕ СМЕЩЕНИЕМ ОДНОГО ИЗ БАЗИСОВ ПРИКУСНЫХ ВАЛИКОВ 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ru-RU" b="1" i="1" smtClean="0"/>
              <a:t>УСТРАНЕНИЕ:</a:t>
            </a:r>
            <a:endParaRPr lang="ru-RU" b="1" smtClean="0"/>
          </a:p>
          <a:p>
            <a:pPr marL="609600" indent="-609600" eaLnBrk="1" hangingPunct="1">
              <a:lnSpc>
                <a:spcPct val="120000"/>
              </a:lnSpc>
              <a:spcAft>
                <a:spcPct val="50000"/>
              </a:spcAft>
              <a:defRPr/>
            </a:pPr>
            <a:r>
              <a:rPr lang="ru-RU" b="1" smtClean="0"/>
              <a:t>ИЗГОТОВИТЬ НОВЫЕ ПРИКУСНЫЕ ВАЛИКИ С ЖЕСТКИМИ БАЗИСАМИ, </a:t>
            </a:r>
          </a:p>
          <a:p>
            <a:pPr marL="609600" indent="-609600" eaLnBrk="1" hangingPunct="1">
              <a:lnSpc>
                <a:spcPct val="120000"/>
              </a:lnSpc>
              <a:spcAft>
                <a:spcPct val="50000"/>
              </a:spcAft>
              <a:defRPr/>
            </a:pPr>
            <a:r>
              <a:rPr lang="ru-RU" b="1" smtClean="0"/>
              <a:t>ОПРЕДЕЛИТЬ ЦЕНТРАЛЬНОЕ СООТНОШЕНИЕ.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209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/>
              <a:t>ИЗГОТОВЛЕНИЕ ВОСКОВОГО БАЗИСА С ОККЛЮЗИОННЫМИ ВАЛИКАМИ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(ЭТАПЫ)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НЕОБХОДИМЫЕ ИНСТРУМЕНТЫ И МАТЕРИАЛЫ: </a:t>
            </a:r>
          </a:p>
        </p:txBody>
      </p:sp>
      <p:pic>
        <p:nvPicPr>
          <p:cNvPr id="77827" name="Picture 3" descr="P40603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349500"/>
            <a:ext cx="4038600" cy="3028950"/>
          </a:xfrm>
          <a:noFill/>
        </p:spPr>
      </p:pic>
      <p:sp>
        <p:nvSpPr>
          <p:cNvPr id="14950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1484313"/>
            <a:ext cx="4787900" cy="499745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Aft>
                <a:spcPct val="500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smtClean="0"/>
              <a:t>ВОСК БАЗИСНЫЙ</a:t>
            </a:r>
            <a:r>
              <a:rPr lang="en-US" sz="2400" b="1" smtClean="0"/>
              <a:t>,</a:t>
            </a:r>
          </a:p>
          <a:p>
            <a:pPr marL="533400" indent="-533400" eaLnBrk="1" hangingPunct="1">
              <a:lnSpc>
                <a:spcPct val="120000"/>
              </a:lnSpc>
              <a:spcAft>
                <a:spcPct val="500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smtClean="0"/>
              <a:t>ЗУБОТЕХНИЧЕСКИЙ ШПАТЕЛЬ</a:t>
            </a:r>
            <a:r>
              <a:rPr lang="en-US" sz="2400" b="1" smtClean="0"/>
              <a:t>,</a:t>
            </a:r>
          </a:p>
          <a:p>
            <a:pPr marL="533400" indent="-533400" eaLnBrk="1" hangingPunct="1">
              <a:lnSpc>
                <a:spcPct val="120000"/>
              </a:lnSpc>
              <a:spcAft>
                <a:spcPct val="500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smtClean="0"/>
              <a:t>ХИМИЧЕСКИЙ КАРАНДАШ,</a:t>
            </a:r>
          </a:p>
          <a:p>
            <a:pPr marL="533400" indent="-533400" eaLnBrk="1" hangingPunct="1">
              <a:lnSpc>
                <a:spcPct val="120000"/>
              </a:lnSpc>
              <a:spcAft>
                <a:spcPct val="500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smtClean="0"/>
              <a:t>РЕЗИНОВАЯ КОЛБА С ВОДОЙ</a:t>
            </a:r>
            <a:r>
              <a:rPr lang="en-US" sz="2400" b="1" smtClean="0"/>
              <a:t>,</a:t>
            </a:r>
            <a:endParaRPr lang="ru-RU" sz="2400" b="1" smtClean="0"/>
          </a:p>
          <a:p>
            <a:pPr marL="533400" indent="-533400" eaLnBrk="1" hangingPunct="1">
              <a:lnSpc>
                <a:spcPct val="120000"/>
              </a:lnSpc>
              <a:spcAft>
                <a:spcPct val="500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smtClean="0"/>
              <a:t>СПИРТОВКА.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Verdana" pitchFamily="34" charset="0"/>
              </a:rPr>
              <a:t>ЭТАП №1</a:t>
            </a:r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54575" y="1423988"/>
            <a:ext cx="4038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b="1" smtClean="0"/>
              <a:t>ОЧЕРЧИВАНИЕ ХИМИЧЕСКИМ КАРАНДАШОМ </a:t>
            </a:r>
            <a:r>
              <a:rPr lang="en-US" b="1" smtClean="0"/>
              <a:t>ГРАНИЦЫ</a:t>
            </a:r>
            <a:r>
              <a:rPr lang="ru-RU" b="1" smtClean="0"/>
              <a:t> </a:t>
            </a:r>
            <a:r>
              <a:rPr lang="en-US" b="1" smtClean="0"/>
              <a:t>ВОСК</a:t>
            </a:r>
            <a:r>
              <a:rPr lang="ru-RU" b="1" smtClean="0"/>
              <a:t>ОВОГО БАЗИСА</a:t>
            </a:r>
          </a:p>
        </p:txBody>
      </p:sp>
      <p:pic>
        <p:nvPicPr>
          <p:cNvPr id="78852" name="Picture 7" descr="НАНЕСЕНИЕ ГРАНИЦ НА МОДЕЛИ ДЛЯ ИЗГОТОВЛЕНИЯ ИНДИВИДУАЛЬНЫХ ЛОЖ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8444" t="17609" b="29770"/>
          <a:stretch>
            <a:fillRect/>
          </a:stretch>
        </p:blipFill>
        <p:spPr>
          <a:xfrm>
            <a:off x="301625" y="2016125"/>
            <a:ext cx="42703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Verdana" pitchFamily="34" charset="0"/>
              </a:rPr>
              <a:t>ЭТАП №2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6463" y="1196975"/>
            <a:ext cx="4038600" cy="53895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2800" b="1" smtClean="0"/>
              <a:t>РАЗМЯГЧЁННУЮ ПЛАСТИНУ БАЗИСНОГО ВОСКА ПОМЕЩАЮТ НА МОДЕЛЬ, ПРИДАВЛИВАЮТ И ОБРЕЗАЮТ ПО ГРАНИЦАМ</a:t>
            </a:r>
          </a:p>
        </p:txBody>
      </p:sp>
      <p:pic>
        <p:nvPicPr>
          <p:cNvPr id="79876" name="Picture 4" descr="P40603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43150"/>
            <a:ext cx="4191000" cy="3011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Verdana" pitchFamily="34" charset="0"/>
              </a:rPr>
              <a:t>ЭТАП №3</a:t>
            </a: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6463" y="2636838"/>
            <a:ext cx="4038600" cy="42211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800" b="1" smtClean="0"/>
              <a:t>РАЗМЯГЧЁННЫЙ ВОСК СКРУЧИВАЮТ В ВАЛИК</a:t>
            </a:r>
          </a:p>
        </p:txBody>
      </p:sp>
      <p:pic>
        <p:nvPicPr>
          <p:cNvPr id="80900" name="Picture 4" descr="P40603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492375"/>
            <a:ext cx="4191000" cy="3673475"/>
          </a:xfrm>
          <a:noFill/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1403350" y="2708275"/>
            <a:ext cx="288925" cy="976313"/>
          </a:xfrm>
          <a:prstGeom prst="downArrow">
            <a:avLst>
              <a:gd name="adj1" fmla="val 50000"/>
              <a:gd name="adj2" fmla="val 84478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Verdana" pitchFamily="34" charset="0"/>
              </a:rPr>
              <a:t>ЭТАП №4</a:t>
            </a:r>
          </a:p>
        </p:txBody>
      </p:sp>
      <p:pic>
        <p:nvPicPr>
          <p:cNvPr id="81923" name="Picture 3" descr="P40603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05038"/>
            <a:ext cx="4105275" cy="3033712"/>
          </a:xfrm>
          <a:noFill/>
        </p:spPr>
      </p:pic>
      <p:sp>
        <p:nvSpPr>
          <p:cNvPr id="15360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2060575"/>
            <a:ext cx="4608513" cy="46085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50000"/>
              </a:spcAft>
              <a:defRPr/>
            </a:pPr>
            <a:r>
              <a:rPr lang="ru-RU" sz="2800" b="1" smtClean="0"/>
              <a:t>ВАЛИК УКЛАДЫВАЮТ НА БАЗИС И ГОРЯЧИМ ШПАТЕЛЕМ СГЛАЖИВАЮТ МЕСТО СОЕДИНЕНИЯ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P40603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889375" cy="3033712"/>
          </a:xfrm>
          <a:noFill/>
        </p:spPr>
      </p:pic>
      <p:sp>
        <p:nvSpPr>
          <p:cNvPr id="15462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492500" y="3357563"/>
            <a:ext cx="5580063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b="1" smtClean="0"/>
              <a:t>Ширина </a:t>
            </a:r>
            <a:r>
              <a:rPr lang="ru-RU" b="1" smtClean="0"/>
              <a:t>окклюзионного валика в боковых отделах </a:t>
            </a:r>
            <a:r>
              <a:rPr lang="en-US" b="1" smtClean="0"/>
              <a:t>не должна превысить 10-12 мм, </a:t>
            </a:r>
            <a:endParaRPr lang="ru-RU" b="1" smtClean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smtClean="0"/>
              <a:t>а </a:t>
            </a:r>
            <a:r>
              <a:rPr lang="en-US" b="1" smtClean="0"/>
              <a:t>в области передних зубов 6—8 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Verdana" pitchFamily="34" charset="0"/>
              </a:rPr>
              <a:t>ЭТАП №5</a:t>
            </a:r>
          </a:p>
        </p:txBody>
      </p:sp>
      <p:pic>
        <p:nvPicPr>
          <p:cNvPr id="83971" name="Picture 3" descr="P40603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43150"/>
            <a:ext cx="4191000" cy="3011488"/>
          </a:xfrm>
          <a:noFill/>
        </p:spPr>
      </p:pic>
      <p:sp>
        <p:nvSpPr>
          <p:cNvPr id="1556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51275" y="1557338"/>
            <a:ext cx="4968875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smtClean="0"/>
              <a:t>Затем вставляют проволочный каркас в толщу воскового базиса</a:t>
            </a:r>
            <a:r>
              <a:rPr lang="en-US" b="1" smtClean="0"/>
              <a:t>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ru-RU" b="1" smtClean="0"/>
              <a:t>Все поверхности воскового базиса сглаживают зуботехническим шпателем.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hlink"/>
                </a:solidFill>
              </a:rPr>
              <a:t>2.</a:t>
            </a:r>
            <a:r>
              <a:rPr lang="ru-RU" sz="3600" b="1" smtClean="0"/>
              <a:t> ОЦЕНКА ГИПСОВЫХ МОДЕЛЕЙ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9388"/>
            <a:ext cx="8540750" cy="3959225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b="1" dirty="0" smtClean="0"/>
              <a:t>	На модели должен быть четко отображен рельеф тканей протезного ложа;</a:t>
            </a:r>
          </a:p>
        </p:txBody>
      </p:sp>
      <p:pic>
        <p:nvPicPr>
          <p:cNvPr id="13316" name="Picture 4" descr="DSC00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429000"/>
            <a:ext cx="41941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DSC0065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12875"/>
            <a:ext cx="7031037" cy="5272088"/>
          </a:xfrm>
          <a:noFill/>
        </p:spPr>
      </p:pic>
      <p:sp>
        <p:nvSpPr>
          <p:cNvPr id="84995" name="WordArt 7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208962" cy="330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БЛАГОДАРЮ ЗА ВНИМАНИЕ!!!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hlink"/>
                </a:solidFill>
              </a:rPr>
              <a:t>3.</a:t>
            </a:r>
            <a:r>
              <a:rPr lang="ru-RU" sz="3600" b="1" smtClean="0"/>
              <a:t> ОЦЕНКА ГИПСОВЫХ МОДЕЛЕЙ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2800" b="1" smtClean="0"/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smtClean="0"/>
              <a:t>	На модели должен быть сохранен объем переходной складки;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2000" smtClean="0"/>
          </a:p>
        </p:txBody>
      </p:sp>
      <p:pic>
        <p:nvPicPr>
          <p:cNvPr id="14340" name="Picture 4" descr="P10001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803" t="24629" r="4366" b="24136"/>
          <a:stretch>
            <a:fillRect/>
          </a:stretch>
        </p:blipFill>
        <p:spPr>
          <a:xfrm>
            <a:off x="4648200" y="2565400"/>
            <a:ext cx="4194175" cy="3671888"/>
          </a:xfrm>
          <a:noFill/>
        </p:spPr>
      </p:pic>
      <p:sp>
        <p:nvSpPr>
          <p:cNvPr id="67590" name="Oval 6"/>
          <p:cNvSpPr>
            <a:spLocks noChangeAspect="1" noChangeArrowheads="1"/>
          </p:cNvSpPr>
          <p:nvPr/>
        </p:nvSpPr>
        <p:spPr bwMode="auto">
          <a:xfrm>
            <a:off x="7380288" y="4292600"/>
            <a:ext cx="1187450" cy="1187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2208</TotalTime>
  <Words>1412</Words>
  <Application>Microsoft Office PowerPoint</Application>
  <PresentationFormat>Экран (4:3)</PresentationFormat>
  <Paragraphs>284</Paragraphs>
  <Slides>80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80</vt:i4>
      </vt:variant>
    </vt:vector>
  </HeadingPairs>
  <TitlesOfParts>
    <vt:vector size="83" baseType="lpstr">
      <vt:lpstr>Compass</vt:lpstr>
      <vt:lpstr>Фотография Photo Editor</vt:lpstr>
      <vt:lpstr>Точечный рисунок</vt:lpstr>
      <vt:lpstr>Проверка конструкции съемных протезов при  полном отсутствии зубов.  Ошибки в определении центрального соотношения челюстей. </vt:lpstr>
      <vt:lpstr>Слайд 2</vt:lpstr>
      <vt:lpstr>ПРОВЕРКА КОНСТРУКЦИИ  СЪЕМНОГО ПРОТЕЗА  ПРИ ПОЛНОМ ОТСУТСТВИИ ЗУБОВ</vt:lpstr>
      <vt:lpstr>ПРОВЕРКА КОНСТРУКЦИИ ПРОТЕЗА  НА МОДЕЛЯХ И  ОЦЕНКА ГИПСОВЫХ МОДЕЛЕЙ ЧЕЛЮСТЕЙ </vt:lpstr>
      <vt:lpstr>ОЦЕНКА ГИПСОВЫХ МОДЕЛЕЙ </vt:lpstr>
      <vt:lpstr>Слайд 6</vt:lpstr>
      <vt:lpstr>1. ОЦЕНКА ГИПСОВЫХ МОДЕЛЕЙ</vt:lpstr>
      <vt:lpstr>2. ОЦЕНКА ГИПСОВЫХ МОДЕЛЕЙ</vt:lpstr>
      <vt:lpstr>3. ОЦЕНКА ГИПСОВЫХ МОДЕЛЕЙ</vt:lpstr>
      <vt:lpstr>4. ОЦЕНКА ГИПСОВЫХ МОДЕЛЕЙ </vt:lpstr>
      <vt:lpstr>Линии ориентиров</vt:lpstr>
      <vt:lpstr>Линии ориентиров</vt:lpstr>
      <vt:lpstr>Линии ориентиров</vt:lpstr>
      <vt:lpstr>5. ОЦЕНКА ГИПСОВЫХ МОДЕЛЕЙ </vt:lpstr>
      <vt:lpstr>ПРОВЕРКА КОНСТРУКЦИИ ПРОТЕЗА  В ОККЛЮДАТОРЕ  ИЛИ В АРТИКУЛЯТОРЕ</vt:lpstr>
      <vt:lpstr>ПРОВЕРКА КОНСТРУКЦИИ ПРОТЕЗА В ОККЛЮДАТОРЕ ИЛИ АРТИКУЛЯТОРЕ </vt:lpstr>
      <vt:lpstr>ФИКСАЦИЯ  МОДЕЛЕЙ  В  ОККЛЮДАТОР</vt:lpstr>
      <vt:lpstr>Равносторонний треугольник Бонвилля (Bonvill)</vt:lpstr>
      <vt:lpstr>ПРОВЕРКА КОНСТРУКЦИИ ПРОТЕЗА В ОККЛЮДАТОРЕ ИЛИ АРТИКУЛЯТОРЕ </vt:lpstr>
      <vt:lpstr>ПРОВЕРКА КОНСТРУКЦИИ ПРОТЕЗА В ОККЛЮДАТОРЕ ИЛИ АРТИКУЛЯТОРЕ </vt:lpstr>
      <vt:lpstr>ПРОВЕРКА КОНСТРУКЦИИ ПРОТЕЗА В ОККЛЮДАТОРЕ ИЛИ АРТИКУЛЯТОРЕ</vt:lpstr>
      <vt:lpstr>6. ОЦЕНКА ИСКУССВЕННЫХ ЗУБОВ  (цвет, размер, форма)</vt:lpstr>
      <vt:lpstr>6. ОЦЕНКА ИСКУССВЕННЫХ ЗУБОВ  (цвет, размер, форма)</vt:lpstr>
      <vt:lpstr>Слайд 24</vt:lpstr>
      <vt:lpstr>6. ОЦЕНКА ИСКУССВЕННЫХ ЗУБОВ  (цвет, размер, форма)</vt:lpstr>
      <vt:lpstr>6. ОЦЕНКА ИСКУССВЕННЫХ ЗУБОВ  (цвет, размер, форма)</vt:lpstr>
      <vt:lpstr>6. ОЦЕНКА ИСКУССВЕННЫХ ЗУБОВ  (цвет, размер, форма)</vt:lpstr>
      <vt:lpstr>6. ОЦЕНКА ИСКУССВЕННЫХ ЗУБОВ  (цвет, размер, форма)</vt:lpstr>
      <vt:lpstr>ПРОВЕРКА КОНСТРУКЦИИ ПРОТЕЗА  В ПОЛОСТИ РТА </vt:lpstr>
      <vt:lpstr>ПРОВЕРКА КОНСТРУКЦИИ ПРОТЕЗА  В ПОЛОСТИ РТА </vt:lpstr>
      <vt:lpstr>ПРОВЕРКА КОНСТРУКЦИИ ПРОТЕЗА  В ПОЛОСТИ РТА </vt:lpstr>
      <vt:lpstr>Слайд 32</vt:lpstr>
      <vt:lpstr>Слайд 33</vt:lpstr>
      <vt:lpstr>Слайд 34</vt:lpstr>
      <vt:lpstr>ОШИБКИ  ПРИ ОПРЕДЕЛЕНИИ ЦЕНТРАЛЬНОГО СООТНОШЕНИЯ ЧЕЛЮСТЕЙ</vt:lpstr>
      <vt:lpstr>ОШИБКИ ПРИ ОПРЕДЕЛЕНИИ ЦЕНТРАЛЬНОГО СООТНОШЕНИЯ ЧЕЛЮСТЕЙ</vt:lpstr>
      <vt:lpstr>ОШИБКИ «ПО ВЕРТИКАЛИ»</vt:lpstr>
      <vt:lpstr>АНАТОМО-ФИЗИОЛОГИЧЕСКИЙ   МЕТОД   ОПРЕДЕЛЕНИЯ ЦЕНТРАЛЬНОГО   СООТНОШЕНИЯ   ЧЕЛЮСТЕЙ.</vt:lpstr>
      <vt:lpstr>АНАТОМО-ФИЗИОЛОГИЧЕСКИЙ   МЕТОД   ОПРЕДЕЛЕНИЯ ЦЕНТРАЛЬНОГО   СООТНОШЕНИЯ   ЧЕЛЮСТЕЙ.</vt:lpstr>
      <vt:lpstr>ФОРМИРОВАНИЕ   ПРОТЕТИЧЕСКОЙ   ПЛОСКОСТИ   С  ПОМОЩЬЮ ДВУХ   ШПАТЕЛЕЙ.</vt:lpstr>
      <vt:lpstr>ОПРЕДЕЛЕНИЕ   ОККЛЮЗИОННОЙ   ПЛОСКОСТИ   В ПЕРЕДНЕМ  И  БОКОВОМ  ОТДЕЛАХ  С  ПОМОЩЬЮ  АППАРАТА   ЛАРИНА.</vt:lpstr>
      <vt:lpstr>ВЫСОТА НИЖНЕГО ОТДЕЛА ЛИЦА (ВНОЛ)</vt:lpstr>
      <vt:lpstr>.</vt:lpstr>
      <vt:lpstr>Выражение лица при</vt:lpstr>
      <vt:lpstr>1. ОШИБКИ «ПО ВЕРТИКАЛИ» </vt:lpstr>
      <vt:lpstr>1. ОШИБКИ «ПО ВЕРТИКАЛИ» </vt:lpstr>
      <vt:lpstr>1. ОШИБКИ «ПО ВЕРТИКАЛИ»</vt:lpstr>
      <vt:lpstr>Слайд 48</vt:lpstr>
      <vt:lpstr>ОШИБКИ «ПО САГИТТАЛИ»   </vt:lpstr>
      <vt:lpstr>2. ОШИБКИ «ПО САГИТТАЛИ»   (ПЕРЕДНЯЯ ИЛИ ЗАДНЯЯ ОККЛЮЗИЯ) </vt:lpstr>
      <vt:lpstr>Слайд 51</vt:lpstr>
      <vt:lpstr>2. ОШИБКИ «ПО САГИТТАЛИ»   (ПЕРЕДНЯЯ ИЛИ ЗАДНЯЯ ОККЛЮЗИЯ) </vt:lpstr>
      <vt:lpstr>2. ОШИБКИ «ПО САГИТТАЛИ»   (ПЕРЕДНЯЯ ИЛИ ЗАДНЯЯ ОККЛЮЗИЯ) </vt:lpstr>
      <vt:lpstr>Слайд 54</vt:lpstr>
      <vt:lpstr>2. ОШИБКИ «ПО САГИТТАЛИ»   (ПЕРЕДНЯЯ ИЛИ ЗАДНЯЯ ОККЛЮЗИЯ) </vt:lpstr>
      <vt:lpstr>ОШИБКИ  ПО «ТРАНСВЕРЗАЛИ»</vt:lpstr>
      <vt:lpstr>3. ПО «ТРАНСВЕРЗАЛИ»  (ЛЕВАЯ ИЛИ ПРАВАЯ БОКОВЫЕ ОККЛЮЗИИ) </vt:lpstr>
      <vt:lpstr>Слайд 58</vt:lpstr>
      <vt:lpstr>3. ПО «ТРАНСВЕРЗАЛИ»  (ЛЕВАЯ ИЛИ ПРАВАЯ БОКОВЫЕ ОККЛЮЗИИ) </vt:lpstr>
      <vt:lpstr>4. ОШИБКИ, ВЫЗВАННЫЕ ОТХОЖДЕНИЕМ ИЛИ НЕПЛОТНЫМ ПРИЛЕГАНИЕМ ПРИКУСНЫХ ВАЛИКОВ К ПРОТЕЗНОМУ ЛОЖУ (МОДЕЛИ)</vt:lpstr>
      <vt:lpstr>4. ОШИБКИ, ВЫЗВАННЫЕ ОТХОЖДЕНИЕМ ИЛИ НЕПЛОТНЫМ ПРИЛЕГАНИЕМ ПРИКУСНЫХ ВАЛИКОВ К ПРОТЕЗНОМУ ЛОЖУ (МОДЕЛИ) </vt:lpstr>
      <vt:lpstr>Слайд 62</vt:lpstr>
      <vt:lpstr>4. ОШИБКИ, ВЫЗВАННЫЕ ОТХОЖДЕНИЕМ ИЛИ НЕПЛОТНЫМ ПРИЛЕГАНИЕМ ПРИКУСНЫХ ВАЛИКОВ К ПРОТЕЗНОМУ ЛОЖУ (МОДЕЛИ) </vt:lpstr>
      <vt:lpstr>ПРИЧИНА:</vt:lpstr>
      <vt:lpstr>4. ОШИБКИ, ВЫЗВАННЫЕ ОТХОЖДЕНИЕМ ИЛИ НЕПЛОТНЫМ ПРИЛЕГАНИЕМ ПРИКУСНЫХ ВАЛИКОВ К ПРОТЕЗНОМУ ЛОЖУ (МОДЕЛИ) </vt:lpstr>
      <vt:lpstr>5. ОШИБКИ, ВЫЗВАННЫЕ РАЗДАВЛИВАНИЕМ БАЗИСА ПРИКУСНЫХ ВАЛИКОВ  </vt:lpstr>
      <vt:lpstr>5. ОШИБКИ, ВЫЗВАННЫЕ РАЗДАВЛИВАНИЕМ БАЗИСА ПРИКУСНЫХ ВАЛИКОВ  </vt:lpstr>
      <vt:lpstr>5. ОШИБКИ, ВЫЗВАННЫЕ РАЗДАВЛИВАНИЕМ БАЗИСА ПРИКУСНЫХ ВАЛИКОВ  </vt:lpstr>
      <vt:lpstr>6. ОШИБКИ,  ВЫЗВАННЫЕ СМЕЩЕНИЕМ ОДНОГО ИЗ БАЗИСОВ ПРИКУСНЫХ ВАЛИКОВ  </vt:lpstr>
      <vt:lpstr>6. ОШИБКИ, ВЫЗВАННЫЕ СМЕЩЕНИЕМ ОДНОГО ИЗ БАЗИСОВ ПРИКУСНЫХ ВАЛИКОВ  </vt:lpstr>
      <vt:lpstr>6. ОШИБКИ, ВЫЗВАННЫЕ СМЕЩЕНИЕМ ОДНОГО ИЗ БАЗИСОВ ПРИКУСНЫХ ВАЛИКОВ  </vt:lpstr>
      <vt:lpstr>ИЗГОТОВЛЕНИЕ ВОСКОВОГО БАЗИСА С ОККЛЮЗИОННЫМИ ВАЛИКАМИ</vt:lpstr>
      <vt:lpstr>НЕОБХОДИМЫЕ ИНСТРУМЕНТЫ И МАТЕРИАЛЫ: </vt:lpstr>
      <vt:lpstr>ЭТАП №1</vt:lpstr>
      <vt:lpstr>ЭТАП №2</vt:lpstr>
      <vt:lpstr>ЭТАП №3</vt:lpstr>
      <vt:lpstr>ЭТАП №4</vt:lpstr>
      <vt:lpstr>Слайд 78</vt:lpstr>
      <vt:lpstr>ЭТАП №5</vt:lpstr>
      <vt:lpstr>Слайд 80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 в определении центрального соотношения челюстей.</dc:title>
  <dc:creator>Name</dc:creator>
  <cp:lastModifiedBy>PressC</cp:lastModifiedBy>
  <cp:revision>113</cp:revision>
  <dcterms:created xsi:type="dcterms:W3CDTF">2006-11-15T13:22:36Z</dcterms:created>
  <dcterms:modified xsi:type="dcterms:W3CDTF">2020-03-25T12:47:39Z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7502306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