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60" r:id="rId2"/>
    <p:sldId id="262" r:id="rId3"/>
    <p:sldId id="265" r:id="rId4"/>
    <p:sldId id="264" r:id="rId5"/>
    <p:sldId id="267" r:id="rId6"/>
    <p:sldId id="266" r:id="rId7"/>
    <p:sldId id="263" r:id="rId8"/>
    <p:sldId id="268" r:id="rId9"/>
    <p:sldId id="269" r:id="rId10"/>
    <p:sldId id="270" r:id="rId11"/>
    <p:sldId id="326" r:id="rId12"/>
    <p:sldId id="271" r:id="rId13"/>
    <p:sldId id="272" r:id="rId14"/>
    <p:sldId id="273" r:id="rId15"/>
    <p:sldId id="274" r:id="rId16"/>
    <p:sldId id="275" r:id="rId17"/>
    <p:sldId id="276" r:id="rId18"/>
    <p:sldId id="278" r:id="rId19"/>
    <p:sldId id="335" r:id="rId20"/>
    <p:sldId id="277" r:id="rId21"/>
    <p:sldId id="279" r:id="rId22"/>
    <p:sldId id="280" r:id="rId23"/>
    <p:sldId id="281" r:id="rId24"/>
    <p:sldId id="282" r:id="rId25"/>
    <p:sldId id="283" r:id="rId26"/>
    <p:sldId id="284" r:id="rId27"/>
    <p:sldId id="288" r:id="rId28"/>
    <p:sldId id="328" r:id="rId29"/>
    <p:sldId id="327" r:id="rId30"/>
    <p:sldId id="290" r:id="rId31"/>
    <p:sldId id="329" r:id="rId32"/>
    <p:sldId id="330" r:id="rId33"/>
    <p:sldId id="286" r:id="rId34"/>
    <p:sldId id="285" r:id="rId35"/>
    <p:sldId id="287" r:id="rId36"/>
    <p:sldId id="331" r:id="rId37"/>
    <p:sldId id="332" r:id="rId38"/>
    <p:sldId id="333" r:id="rId39"/>
    <p:sldId id="334" r:id="rId40"/>
    <p:sldId id="293" r:id="rId41"/>
    <p:sldId id="294" r:id="rId42"/>
    <p:sldId id="295" r:id="rId43"/>
    <p:sldId id="297" r:id="rId44"/>
    <p:sldId id="298" r:id="rId45"/>
    <p:sldId id="299" r:id="rId46"/>
    <p:sldId id="300" r:id="rId47"/>
    <p:sldId id="301" r:id="rId48"/>
    <p:sldId id="317" r:id="rId49"/>
    <p:sldId id="302" r:id="rId50"/>
    <p:sldId id="303" r:id="rId51"/>
    <p:sldId id="318" r:id="rId52"/>
    <p:sldId id="319" r:id="rId53"/>
    <p:sldId id="304" r:id="rId54"/>
    <p:sldId id="305" r:id="rId55"/>
    <p:sldId id="306" r:id="rId56"/>
    <p:sldId id="307" r:id="rId57"/>
    <p:sldId id="320" r:id="rId58"/>
    <p:sldId id="308" r:id="rId59"/>
    <p:sldId id="309" r:id="rId60"/>
    <p:sldId id="310" r:id="rId61"/>
    <p:sldId id="311" r:id="rId62"/>
    <p:sldId id="312" r:id="rId63"/>
    <p:sldId id="313" r:id="rId64"/>
    <p:sldId id="321" r:id="rId65"/>
    <p:sldId id="322" r:id="rId66"/>
    <p:sldId id="324" r:id="rId67"/>
    <p:sldId id="323" r:id="rId68"/>
    <p:sldId id="314" r:id="rId69"/>
    <p:sldId id="325" r:id="rId70"/>
    <p:sldId id="315" r:id="rId71"/>
    <p:sldId id="316" r:id="rId72"/>
    <p:sldId id="292" r:id="rId7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808080"/>
    <a:srgbClr val="5F5F5F"/>
    <a:srgbClr val="000000"/>
    <a:srgbClr val="DBEFF9"/>
    <a:srgbClr val="FF6600"/>
    <a:srgbClr val="EB1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728" autoAdjust="0"/>
  </p:normalViewPr>
  <p:slideViewPr>
    <p:cSldViewPr>
      <p:cViewPr varScale="1">
        <p:scale>
          <a:sx n="70" d="100"/>
          <a:sy n="70" d="100"/>
        </p:scale>
        <p:origin x="1302" y="4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522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522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BE54FE0-AD33-4904-91FA-A5D1B0122BA6}" type="slidenum">
              <a:rPr lang="en-US"/>
              <a:pPr>
                <a:defRPr/>
              </a:pPr>
              <a:t>‹#›</a:t>
            </a:fld>
            <a:endParaRPr lang="en-US"/>
          </a:p>
        </p:txBody>
      </p:sp>
    </p:spTree>
    <p:extLst>
      <p:ext uri="{BB962C8B-B14F-4D97-AF65-F5344CB8AC3E}">
        <p14:creationId xmlns:p14="http://schemas.microsoft.com/office/powerpoint/2010/main" val="3458144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92349F7-5802-4AF5-A009-CCF20F1F24D0}" type="slidenum">
              <a:rPr lang="en-US"/>
              <a:pPr>
                <a:defRPr/>
              </a:pPr>
              <a:t>‹#›</a:t>
            </a:fld>
            <a:endParaRPr lang="en-US"/>
          </a:p>
        </p:txBody>
      </p:sp>
    </p:spTree>
    <p:extLst>
      <p:ext uri="{BB962C8B-B14F-4D97-AF65-F5344CB8AC3E}">
        <p14:creationId xmlns:p14="http://schemas.microsoft.com/office/powerpoint/2010/main" val="4131432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9"/>
          <p:cNvSpPr>
            <a:spLocks noChangeArrowheads="1"/>
          </p:cNvSpPr>
          <p:nvPr/>
        </p:nvSpPr>
        <p:spPr bwMode="hidden">
          <a:xfrm>
            <a:off x="0" y="4830763"/>
            <a:ext cx="9170988" cy="1809750"/>
          </a:xfrm>
          <a:prstGeom prst="rect">
            <a:avLst/>
          </a:prstGeom>
          <a:gradFill rotWithShape="1">
            <a:gsLst>
              <a:gs pos="0">
                <a:srgbClr val="000066">
                  <a:gamma/>
                  <a:tint val="0"/>
                  <a:invGamma/>
                  <a:alpha val="0"/>
                </a:srgbClr>
              </a:gs>
              <a:gs pos="50000">
                <a:srgbClr val="000066">
                  <a:alpha val="50000"/>
                </a:srgbClr>
              </a:gs>
              <a:gs pos="100000">
                <a:srgbClr val="000066">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ru-RU"/>
          </a:p>
        </p:txBody>
      </p:sp>
      <p:sp>
        <p:nvSpPr>
          <p:cNvPr id="5" name="Rectangle 30"/>
          <p:cNvSpPr>
            <a:spLocks noChangeArrowheads="1"/>
          </p:cNvSpPr>
          <p:nvPr/>
        </p:nvSpPr>
        <p:spPr bwMode="gray">
          <a:xfrm>
            <a:off x="0" y="5291138"/>
            <a:ext cx="9144000" cy="876300"/>
          </a:xfrm>
          <a:prstGeom prst="rect">
            <a:avLst/>
          </a:prstGeom>
          <a:gradFill rotWithShape="1">
            <a:gsLst>
              <a:gs pos="0">
                <a:schemeClr val="tx1">
                  <a:alpha val="27000"/>
                </a:schemeClr>
              </a:gs>
              <a:gs pos="100000">
                <a:schemeClr val="tx1">
                  <a:gamma/>
                  <a:shade val="72941"/>
                  <a:invGamma/>
                  <a:alpha val="89999"/>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ru-RU"/>
          </a:p>
        </p:txBody>
      </p:sp>
      <p:sp>
        <p:nvSpPr>
          <p:cNvPr id="6" name="Oval 32"/>
          <p:cNvSpPr>
            <a:spLocks noChangeArrowheads="1"/>
          </p:cNvSpPr>
          <p:nvPr/>
        </p:nvSpPr>
        <p:spPr bwMode="gray">
          <a:xfrm>
            <a:off x="201613" y="4481513"/>
            <a:ext cx="1133475" cy="1157287"/>
          </a:xfrm>
          <a:prstGeom prst="ellipse">
            <a:avLst/>
          </a:prstGeom>
          <a:blipFill dpi="0" rotWithShape="1">
            <a:blip r:embed="rId3"/>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ru-RU"/>
          </a:p>
        </p:txBody>
      </p:sp>
      <p:sp>
        <p:nvSpPr>
          <p:cNvPr id="7" name="Oval 33"/>
          <p:cNvSpPr>
            <a:spLocks noChangeArrowheads="1"/>
          </p:cNvSpPr>
          <p:nvPr/>
        </p:nvSpPr>
        <p:spPr bwMode="gray">
          <a:xfrm>
            <a:off x="1562100" y="4481513"/>
            <a:ext cx="1133475" cy="1157287"/>
          </a:xfrm>
          <a:prstGeom prst="ellipse">
            <a:avLst/>
          </a:prstGeom>
          <a:blipFill dpi="0" rotWithShape="1">
            <a:blip r:embed="rId4"/>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ru-RU"/>
          </a:p>
        </p:txBody>
      </p:sp>
      <p:pic>
        <p:nvPicPr>
          <p:cNvPr id="8" name="Picture 34" desc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84400" y="2366963"/>
            <a:ext cx="113125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5"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909763" y="2227263"/>
            <a:ext cx="1245870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981200" y="2257425"/>
            <a:ext cx="131048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1371600" y="381000"/>
            <a:ext cx="60198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nvSpPr>
        <p:spPr bwMode="black">
          <a:xfrm>
            <a:off x="76200" y="95250"/>
            <a:ext cx="1303338" cy="427038"/>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2200">
                <a:solidFill>
                  <a:srgbClr val="FFFFFF"/>
                </a:solidFill>
                <a:latin typeface="Arial Black" panose="020B0A04020102020204" pitchFamily="34" charset="0"/>
              </a:rPr>
              <a:t>L/O/G/O</a:t>
            </a:r>
          </a:p>
        </p:txBody>
      </p:sp>
      <p:sp>
        <p:nvSpPr>
          <p:cNvPr id="3074" name="Rectangle 2"/>
          <p:cNvSpPr>
            <a:spLocks noGrp="1" noChangeArrowheads="1"/>
          </p:cNvSpPr>
          <p:nvPr>
            <p:ph type="ctrTitle"/>
          </p:nvPr>
        </p:nvSpPr>
        <p:spPr bwMode="gray">
          <a:xfrm>
            <a:off x="201613" y="5181600"/>
            <a:ext cx="8688387" cy="1066800"/>
          </a:xfrm>
        </p:spPr>
        <p:txBody>
          <a:bodyPr/>
          <a:lstStyle>
            <a:lvl1pPr algn="r">
              <a:defRPr sz="4600"/>
            </a:lvl1pPr>
          </a:lstStyle>
          <a:p>
            <a:pPr lvl="0"/>
            <a:r>
              <a:rPr lang="en-US" noProof="0" smtClean="0"/>
              <a:t>Образец заголовка</a:t>
            </a:r>
          </a:p>
        </p:txBody>
      </p:sp>
      <p:sp>
        <p:nvSpPr>
          <p:cNvPr id="3075" name="Rectangle 3"/>
          <p:cNvSpPr>
            <a:spLocks noGrp="1" noChangeArrowheads="1"/>
          </p:cNvSpPr>
          <p:nvPr>
            <p:ph type="subTitle" idx="1"/>
          </p:nvPr>
        </p:nvSpPr>
        <p:spPr>
          <a:xfrm>
            <a:off x="3886200" y="6210300"/>
            <a:ext cx="5003800" cy="533400"/>
          </a:xfrm>
        </p:spPr>
        <p:txBody>
          <a:bodyPr/>
          <a:lstStyle>
            <a:lvl1pPr marL="0" indent="0" algn="r">
              <a:buFontTx/>
              <a:buNone/>
              <a:defRPr sz="1600" i="1">
                <a:latin typeface="Times New Roman" panose="02020603050405020304" pitchFamily="18" charset="0"/>
              </a:defRPr>
            </a:lvl1pPr>
          </a:lstStyle>
          <a:p>
            <a:pPr lvl="0"/>
            <a:r>
              <a:rPr lang="en-US" noProof="0" smtClean="0"/>
              <a:t>Образец подзаголовка</a:t>
            </a:r>
          </a:p>
        </p:txBody>
      </p:sp>
      <p:sp>
        <p:nvSpPr>
          <p:cNvPr id="13" name="Rectangle 4"/>
          <p:cNvSpPr>
            <a:spLocks noGrp="1" noChangeArrowheads="1"/>
          </p:cNvSpPr>
          <p:nvPr>
            <p:ph type="dt" sz="half" idx="10"/>
          </p:nvPr>
        </p:nvSpPr>
        <p:spPr>
          <a:xfrm>
            <a:off x="457200" y="6389688"/>
            <a:ext cx="1600200" cy="331787"/>
          </a:xfrm>
        </p:spPr>
        <p:txBody>
          <a:bodyPr/>
          <a:lstStyle>
            <a:lvl1pPr>
              <a:defRPr smtClean="0">
                <a:solidFill>
                  <a:schemeClr val="tx1"/>
                </a:solidFill>
              </a:defRPr>
            </a:lvl1pPr>
          </a:lstStyle>
          <a:p>
            <a:pPr>
              <a:defRPr/>
            </a:pPr>
            <a:endParaRPr lang="en-US"/>
          </a:p>
        </p:txBody>
      </p:sp>
      <p:sp>
        <p:nvSpPr>
          <p:cNvPr id="14" name="Rectangle 5"/>
          <p:cNvSpPr>
            <a:spLocks noGrp="1" noChangeArrowheads="1"/>
          </p:cNvSpPr>
          <p:nvPr>
            <p:ph type="ftr" sz="quarter" idx="11"/>
          </p:nvPr>
        </p:nvSpPr>
        <p:spPr>
          <a:xfrm>
            <a:off x="2262188" y="6389688"/>
            <a:ext cx="1828800" cy="331787"/>
          </a:xfrm>
        </p:spPr>
        <p:txBody>
          <a:bodyPr/>
          <a:lstStyle>
            <a:lvl1pPr>
              <a:defRPr smtClean="0">
                <a:solidFill>
                  <a:schemeClr val="tx1"/>
                </a:solidFill>
              </a:defRPr>
            </a:lvl1pPr>
          </a:lstStyle>
          <a:p>
            <a:pPr>
              <a:defRPr/>
            </a:pPr>
            <a:endParaRPr lang="en-US"/>
          </a:p>
        </p:txBody>
      </p:sp>
      <p:sp>
        <p:nvSpPr>
          <p:cNvPr id="15" name="Rectangle 6"/>
          <p:cNvSpPr>
            <a:spLocks noGrp="1" noChangeArrowheads="1"/>
          </p:cNvSpPr>
          <p:nvPr>
            <p:ph type="sldNum" sz="quarter" idx="12"/>
          </p:nvPr>
        </p:nvSpPr>
        <p:spPr>
          <a:xfrm>
            <a:off x="4343400" y="6389688"/>
            <a:ext cx="1447800" cy="331787"/>
          </a:xfrm>
        </p:spPr>
        <p:txBody>
          <a:bodyPr/>
          <a:lstStyle>
            <a:lvl1pPr>
              <a:defRPr smtClean="0">
                <a:solidFill>
                  <a:schemeClr val="tx1"/>
                </a:solidFill>
              </a:defRPr>
            </a:lvl1pPr>
          </a:lstStyle>
          <a:p>
            <a:pPr>
              <a:defRPr/>
            </a:pPr>
            <a:fld id="{ACF34F2C-431B-410C-9047-9E672B252E54}" type="slidenum">
              <a:rPr lang="en-US"/>
              <a:pPr>
                <a:defRPr/>
              </a:pPr>
              <a:t>‹#›</a:t>
            </a:fld>
            <a:endParaRPr lang="en-US"/>
          </a:p>
        </p:txBody>
      </p:sp>
    </p:spTree>
    <p:extLst>
      <p:ext uri="{BB962C8B-B14F-4D97-AF65-F5344CB8AC3E}">
        <p14:creationId xmlns:p14="http://schemas.microsoft.com/office/powerpoint/2010/main" val="289599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1" presetClass="path" presetSubtype="0" repeatCount="indefinite" accel="50000" decel="50000" fill="hold" nodeType="withEffect">
                                  <p:stCondLst>
                                    <p:cond delay="300"/>
                                  </p:stCondLst>
                                  <p:childTnLst>
                                    <p:animMotion origin="layout" path="M 5E-6 -0.01389 C 0.00209 -0.01713 0.01198 -0.05301 0.03698 -0.05069 C 0.07501 -0.04722 0.08994 -0.02176 0.12501 -0.04722 C 0.14705 -0.06204 0.17292 -0.1 0.19202 -0.09907 C 0.23507 -0.09792 0.24393 -0.0588 0.24393 -0.02292 C 0.24497 0.02778 0.18907 0.07037 0.12101 0.075 C 0.05209 0.07847 -0.00503 0.02431 5E-6 -0.01389 Z " pathEditMode="relative" rAng="0" ptsTypes="fffffff">
                                      <p:cBhvr>
                                        <p:cTn id="9" dur="5000" fill="hold"/>
                                        <p:tgtEl>
                                          <p:spTgt spid="8"/>
                                        </p:tgtEl>
                                        <p:attrNameLst>
                                          <p:attrName>ppt_x</p:attrName>
                                          <p:attrName>ppt_y</p:attrName>
                                        </p:attrNameLst>
                                      </p:cBhvr>
                                      <p:rCtr x="11997" y="301"/>
                                    </p:animMotion>
                                  </p:childTnLst>
                                </p:cTn>
                              </p:par>
                              <p:par>
                                <p:cTn id="10" presetID="9" presetClass="path" presetSubtype="0" repeatCount="indefinite" accel="50000" decel="50000" fill="hold" nodeType="withEffect">
                                  <p:stCondLst>
                                    <p:cond delay="800"/>
                                  </p:stCondLst>
                                  <p:childTnLst>
                                    <p:animMotion origin="layout" path="M 3.61111E-6 -4.81481E-6 C -0.01198 0.01413 -0.03299 0.03426 -0.05799 0.03426 C -0.09497 0.03426 -0.125 0.01343 -0.125 -0.01319 C -0.125 -0.02199 -0.12205 -0.02986 -0.11598 -0.0368 C -0.11702 -0.0368 3.61111E-6 -0.14259 3.61111E-6 -0.14375 C 3.61111E-6 -0.14259 0.11701 -0.0368 0.11597 -0.0368 C 0.12205 -0.02986 0.125 -0.02199 0.125 -0.01319 C 0.125 0.01343 0.09496 0.03426 0.05694 0.03426 C 0.03298 0.03426 0.01198 0.01413 3.61111E-6 -4.81481E-6 Z " pathEditMode="relative" rAng="10800000" ptsTypes="fffffffff">
                                      <p:cBhvr>
                                        <p:cTn id="11" dur="5000" fill="hold"/>
                                        <p:tgtEl>
                                          <p:spTgt spid="9"/>
                                        </p:tgtEl>
                                        <p:attrNameLst>
                                          <p:attrName>ppt_x</p:attrName>
                                          <p:attrName>ppt_y</p:attrName>
                                        </p:attrNameLst>
                                      </p:cBhvr>
                                      <p:rCtr x="0" y="-5463"/>
                                    </p:animMotion>
                                  </p:childTnLst>
                                </p:cTn>
                              </p:par>
                              <p:par>
                                <p:cTn id="12" presetID="12" presetClass="path" presetSubtype="0" repeatCount="indefinite" accel="50000" decel="50000" fill="hold" nodeType="withEffect">
                                  <p:stCondLst>
                                    <p:cond delay="1300"/>
                                  </p:stCondLst>
                                  <p:childTnLst>
                                    <p:animMotion origin="layout" path="M 0.18923 -0.00463 C 0.16666 0.04329 0.13246 0.07338 0.09461 0.07338 C 0.05677 0.07338 0.02274 0.04329 3.61111E-6 -0.00463 C 0.02274 -0.05254 0.05677 -0.08287 0.09461 -0.08287 C 0.13246 -0.08287 0.16666 -0.05254 0.18923 -0.00463 Z " pathEditMode="relative" rAng="10800000" ptsTypes="fffff">
                                      <p:cBhvr>
                                        <p:cTn id="13" dur="5000" fill="hold"/>
                                        <p:tgtEl>
                                          <p:spTgt spid="10"/>
                                        </p:tgtEl>
                                        <p:attrNameLst>
                                          <p:attrName>ppt_x</p:attrName>
                                          <p:attrName>ppt_y</p:attrName>
                                        </p:attrNameLst>
                                      </p:cBhvr>
                                      <p:rCtr x="-9462" y="0"/>
                                    </p:animMotion>
                                  </p:childTnLst>
                                </p:cTn>
                              </p:par>
                              <p:par>
                                <p:cTn id="14" presetID="10" presetClass="entr" presetSubtype="0" fill="hold" nodeType="withEffect">
                                  <p:stCondLst>
                                    <p:cond delay="17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700"/>
                                        <p:tgtEl>
                                          <p:spTgt spid="5"/>
                                        </p:tgtEl>
                                      </p:cBhvr>
                                    </p:animEffect>
                                  </p:childTnLst>
                                </p:cTn>
                              </p:par>
                              <p:par>
                                <p:cTn id="20" presetID="10" presetClass="entr" presetSubtype="0" fill="hold" grpId="0" nodeType="withEffect">
                                  <p:stCondLst>
                                    <p:cond delay="37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800"/>
                                        <p:tgtEl>
                                          <p:spTgt spid="7"/>
                                        </p:tgtEl>
                                      </p:cBhvr>
                                    </p:animEffect>
                                  </p:childTnLst>
                                </p:cTn>
                              </p:par>
                              <p:par>
                                <p:cTn id="23" presetID="10" presetClass="entr" presetSubtype="0" fill="hold" grpId="0" nodeType="withEffect">
                                  <p:stCondLst>
                                    <p:cond delay="5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7C9ED-C696-4E4F-BE87-F49884C2B060}" type="slidenum">
              <a:rPr lang="en-US"/>
              <a:pPr>
                <a:defRPr/>
              </a:pPr>
              <a:t>‹#›</a:t>
            </a:fld>
            <a:endParaRPr lang="en-US"/>
          </a:p>
        </p:txBody>
      </p:sp>
    </p:spTree>
    <p:extLst>
      <p:ext uri="{BB962C8B-B14F-4D97-AF65-F5344CB8AC3E}">
        <p14:creationId xmlns:p14="http://schemas.microsoft.com/office/powerpoint/2010/main" val="35303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47650"/>
            <a:ext cx="2057400" cy="58785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7650"/>
            <a:ext cx="6019800" cy="58785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A17B4-3DAC-45B2-B138-B27A830DA8F1}" type="slidenum">
              <a:rPr lang="en-US"/>
              <a:pPr>
                <a:defRPr/>
              </a:pPr>
              <a:t>‹#›</a:t>
            </a:fld>
            <a:endParaRPr lang="en-US"/>
          </a:p>
        </p:txBody>
      </p:sp>
    </p:spTree>
    <p:extLst>
      <p:ext uri="{BB962C8B-B14F-4D97-AF65-F5344CB8AC3E}">
        <p14:creationId xmlns:p14="http://schemas.microsoft.com/office/powerpoint/2010/main" val="362413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DCDDC-BB2D-49C9-98C5-DD02DE98C5CA}" type="slidenum">
              <a:rPr lang="en-US"/>
              <a:pPr>
                <a:defRPr/>
              </a:pPr>
              <a:t>‹#›</a:t>
            </a:fld>
            <a:endParaRPr lang="en-US"/>
          </a:p>
        </p:txBody>
      </p:sp>
    </p:spTree>
    <p:extLst>
      <p:ext uri="{BB962C8B-B14F-4D97-AF65-F5344CB8AC3E}">
        <p14:creationId xmlns:p14="http://schemas.microsoft.com/office/powerpoint/2010/main" val="68826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26EB14-9770-43CD-8B64-7394C61F18CD}" type="slidenum">
              <a:rPr lang="en-US"/>
              <a:pPr>
                <a:defRPr/>
              </a:pPr>
              <a:t>‹#›</a:t>
            </a:fld>
            <a:endParaRPr lang="en-US"/>
          </a:p>
        </p:txBody>
      </p:sp>
    </p:spTree>
    <p:extLst>
      <p:ext uri="{BB962C8B-B14F-4D97-AF65-F5344CB8AC3E}">
        <p14:creationId xmlns:p14="http://schemas.microsoft.com/office/powerpoint/2010/main" val="21141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B11726-6AA0-436F-90F3-94AACFEF3D69}" type="slidenum">
              <a:rPr lang="en-US"/>
              <a:pPr>
                <a:defRPr/>
              </a:pPr>
              <a:t>‹#›</a:t>
            </a:fld>
            <a:endParaRPr lang="en-US"/>
          </a:p>
        </p:txBody>
      </p:sp>
    </p:spTree>
    <p:extLst>
      <p:ext uri="{BB962C8B-B14F-4D97-AF65-F5344CB8AC3E}">
        <p14:creationId xmlns:p14="http://schemas.microsoft.com/office/powerpoint/2010/main" val="408702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F193E0-F507-4BB4-9F7D-D0696CC04890}" type="slidenum">
              <a:rPr lang="en-US"/>
              <a:pPr>
                <a:defRPr/>
              </a:pPr>
              <a:t>‹#›</a:t>
            </a:fld>
            <a:endParaRPr lang="en-US"/>
          </a:p>
        </p:txBody>
      </p:sp>
    </p:spTree>
    <p:extLst>
      <p:ext uri="{BB962C8B-B14F-4D97-AF65-F5344CB8AC3E}">
        <p14:creationId xmlns:p14="http://schemas.microsoft.com/office/powerpoint/2010/main" val="349717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3F0871-710A-442B-8A03-85FC99D912A6}" type="slidenum">
              <a:rPr lang="en-US"/>
              <a:pPr>
                <a:defRPr/>
              </a:pPr>
              <a:t>‹#›</a:t>
            </a:fld>
            <a:endParaRPr lang="en-US"/>
          </a:p>
        </p:txBody>
      </p:sp>
    </p:spTree>
    <p:extLst>
      <p:ext uri="{BB962C8B-B14F-4D97-AF65-F5344CB8AC3E}">
        <p14:creationId xmlns:p14="http://schemas.microsoft.com/office/powerpoint/2010/main" val="1226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9AAA63-2881-4E0A-A008-27A66942313E}" type="slidenum">
              <a:rPr lang="en-US"/>
              <a:pPr>
                <a:defRPr/>
              </a:pPr>
              <a:t>‹#›</a:t>
            </a:fld>
            <a:endParaRPr lang="en-US"/>
          </a:p>
        </p:txBody>
      </p:sp>
    </p:spTree>
    <p:extLst>
      <p:ext uri="{BB962C8B-B14F-4D97-AF65-F5344CB8AC3E}">
        <p14:creationId xmlns:p14="http://schemas.microsoft.com/office/powerpoint/2010/main" val="596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847E93-EB78-4FFA-83D2-90E56B86004D}" type="slidenum">
              <a:rPr lang="en-US"/>
              <a:pPr>
                <a:defRPr/>
              </a:pPr>
              <a:t>‹#›</a:t>
            </a:fld>
            <a:endParaRPr lang="en-US"/>
          </a:p>
        </p:txBody>
      </p:sp>
    </p:spTree>
    <p:extLst>
      <p:ext uri="{BB962C8B-B14F-4D97-AF65-F5344CB8AC3E}">
        <p14:creationId xmlns:p14="http://schemas.microsoft.com/office/powerpoint/2010/main" val="187658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7CA378-E386-41B9-95BE-18E29E8E3010}" type="slidenum">
              <a:rPr lang="en-US"/>
              <a:pPr>
                <a:defRPr/>
              </a:pPr>
              <a:t>‹#›</a:t>
            </a:fld>
            <a:endParaRPr lang="en-US"/>
          </a:p>
        </p:txBody>
      </p:sp>
    </p:spTree>
    <p:extLst>
      <p:ext uri="{BB962C8B-B14F-4D97-AF65-F5344CB8AC3E}">
        <p14:creationId xmlns:p14="http://schemas.microsoft.com/office/powerpoint/2010/main" val="336354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ltGray">
          <a:xfrm>
            <a:off x="0" y="487363"/>
            <a:ext cx="9144000" cy="727075"/>
          </a:xfrm>
          <a:prstGeom prst="rect">
            <a:avLst/>
          </a:prstGeom>
          <a:gradFill rotWithShape="1">
            <a:gsLst>
              <a:gs pos="0">
                <a:schemeClr val="tx1">
                  <a:gamma/>
                  <a:shade val="72941"/>
                  <a:invGamma/>
                  <a:alpha val="67999"/>
                </a:schemeClr>
              </a:gs>
              <a:gs pos="100000">
                <a:schemeClr val="tx1">
                  <a:alpha val="27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ru-RU"/>
          </a:p>
        </p:txBody>
      </p:sp>
      <p:sp>
        <p:nvSpPr>
          <p:cNvPr id="1043" name="Oval 19"/>
          <p:cNvSpPr>
            <a:spLocks noChangeArrowheads="1"/>
          </p:cNvSpPr>
          <p:nvPr/>
        </p:nvSpPr>
        <p:spPr bwMode="gray">
          <a:xfrm>
            <a:off x="6457950" y="211138"/>
            <a:ext cx="1133475" cy="1157287"/>
          </a:xfrm>
          <a:prstGeom prst="ellipse">
            <a:avLst/>
          </a:prstGeom>
          <a:blipFill dpi="0" rotWithShape="1">
            <a:blip r:embed="rId14"/>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ru-RU"/>
          </a:p>
        </p:txBody>
      </p:sp>
      <p:sp>
        <p:nvSpPr>
          <p:cNvPr id="1044" name="Oval 20"/>
          <p:cNvSpPr>
            <a:spLocks noChangeArrowheads="1"/>
          </p:cNvSpPr>
          <p:nvPr/>
        </p:nvSpPr>
        <p:spPr bwMode="gray">
          <a:xfrm>
            <a:off x="7848600" y="211138"/>
            <a:ext cx="1133475" cy="1157287"/>
          </a:xfrm>
          <a:prstGeom prst="ellipse">
            <a:avLst/>
          </a:prstGeom>
          <a:blipFill dpi="0" rotWithShape="1">
            <a:blip r:embed="rId15"/>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ru-RU"/>
          </a:p>
        </p:txBody>
      </p:sp>
      <p:sp>
        <p:nvSpPr>
          <p:cNvPr id="1026" name="Rectangle 2"/>
          <p:cNvSpPr>
            <a:spLocks noGrp="1" noChangeArrowheads="1"/>
          </p:cNvSpPr>
          <p:nvPr>
            <p:ph type="title"/>
          </p:nvPr>
        </p:nvSpPr>
        <p:spPr bwMode="black">
          <a:xfrm>
            <a:off x="457200" y="247650"/>
            <a:ext cx="594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30"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defRPr>
            </a:lvl1pPr>
          </a:lstStyle>
          <a:p>
            <a:pPr>
              <a:defRPr/>
            </a:pPr>
            <a:endParaRPr lang="en-US"/>
          </a:p>
        </p:txBody>
      </p:sp>
      <p:sp>
        <p:nvSpPr>
          <p:cNvPr id="2"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FF106176-42A8-498A-8D49-14D81C831920}" type="slidenum">
              <a:rPr lang="en-US"/>
              <a:pPr>
                <a:defRPr/>
              </a:pPr>
              <a:t>‹#›</a:t>
            </a:fld>
            <a:endParaRPr lang="en-US"/>
          </a:p>
        </p:txBody>
      </p:sp>
      <p:pic>
        <p:nvPicPr>
          <p:cNvPr id="1046" name="Picture 22" descr="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2198688" y="5727700"/>
            <a:ext cx="11341101"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descr="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1909763" y="5588000"/>
            <a:ext cx="12458701"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24" descr="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1981200" y="5418138"/>
            <a:ext cx="131048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par>
                                <p:cTn id="10" presetID="10" presetClass="entr" presetSubtype="0" fill="hold" grpId="0" nodeType="withEffect">
                                  <p:stCondLst>
                                    <p:cond delay="300"/>
                                  </p:stCondLst>
                                  <p:childTnLst>
                                    <p:set>
                                      <p:cBhvr>
                                        <p:cTn id="11" dur="1" fill="hold">
                                          <p:stCondLst>
                                            <p:cond delay="0"/>
                                          </p:stCondLst>
                                        </p:cTn>
                                        <p:tgtEl>
                                          <p:spTgt spid="1043"/>
                                        </p:tgtEl>
                                        <p:attrNameLst>
                                          <p:attrName>style.visibility</p:attrName>
                                        </p:attrNameLst>
                                      </p:cBhvr>
                                      <p:to>
                                        <p:strVal val="visible"/>
                                      </p:to>
                                    </p:set>
                                    <p:animEffect transition="in" filter="fade">
                                      <p:cBhvr>
                                        <p:cTn id="12" dur="1200"/>
                                        <p:tgtEl>
                                          <p:spTgt spid="1043"/>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1044"/>
                                        </p:tgtEl>
                                        <p:attrNameLst>
                                          <p:attrName>style.visibility</p:attrName>
                                        </p:attrNameLst>
                                      </p:cBhvr>
                                      <p:to>
                                        <p:strVal val="visible"/>
                                      </p:to>
                                    </p:set>
                                    <p:animEffect transition="in" filter="fade">
                                      <p:cBhvr>
                                        <p:cTn id="15" dur="1900"/>
                                        <p:tgtEl>
                                          <p:spTgt spid="1044"/>
                                        </p:tgtEl>
                                      </p:cBhvr>
                                    </p:animEffect>
                                  </p:childTnLst>
                                </p:cTn>
                              </p:par>
                              <p:par>
                                <p:cTn id="16" presetID="31" presetClass="path" presetSubtype="0" repeatCount="indefinite" accel="50000" decel="50000" fill="hold" nodeType="withEffect">
                                  <p:stCondLst>
                                    <p:cond delay="0"/>
                                  </p:stCondLst>
                                  <p:childTnLst>
                                    <p:animMotion origin="layout" path="M 5E-6 -0.01389 C 0.00209 -0.01713 0.01198 -0.05301 0.03698 -0.05069 C 0.07501 -0.04722 0.08994 -0.02176 0.12501 -0.04722 C 0.14705 -0.06204 0.17292 -0.1 0.19202 -0.09907 C 0.23507 -0.09792 0.24393 -0.0588 0.24393 -0.02292 C 0.24497 0.02778 0.18907 0.07037 0.12101 0.075 C 0.05209 0.07847 -0.00503 0.02431 5E-6 -0.01389 Z " pathEditMode="relative" rAng="0" ptsTypes="fffffff">
                                      <p:cBhvr>
                                        <p:cTn id="17" dur="5000" fill="hold"/>
                                        <p:tgtEl>
                                          <p:spTgt spid="1046"/>
                                        </p:tgtEl>
                                        <p:attrNameLst>
                                          <p:attrName>ppt_x</p:attrName>
                                          <p:attrName>ppt_y</p:attrName>
                                        </p:attrNameLst>
                                      </p:cBhvr>
                                      <p:rCtr x="11997" y="301"/>
                                    </p:animMotion>
                                  </p:childTnLst>
                                </p:cTn>
                              </p:par>
                              <p:par>
                                <p:cTn id="18" presetID="9" presetClass="path" presetSubtype="0" repeatCount="360" accel="50000" decel="50000" fill="hold" nodeType="withEffect">
                                  <p:stCondLst>
                                    <p:cond delay="900"/>
                                  </p:stCondLst>
                                  <p:childTnLst>
                                    <p:animMotion origin="layout" path="M 3.61111E-6 -4.81481E-6 C -0.01198 0.01413 -0.03299 0.03426 -0.05799 0.03426 C -0.09497 0.03426 -0.125 0.01343 -0.125 -0.01319 C -0.125 -0.02199 -0.12205 -0.02986 -0.11598 -0.0368 C -0.11702 -0.0368 3.61111E-6 -0.14259 3.61111E-6 -0.14375 C 3.61111E-6 -0.14259 0.11701 -0.0368 0.11597 -0.0368 C 0.12205 -0.02986 0.125 -0.02199 0.125 -0.01319 C 0.125 0.01343 0.09496 0.03426 0.05694 0.03426 C 0.03298 0.03426 0.01198 0.01413 3.61111E-6 -4.81481E-6 Z " pathEditMode="relative" rAng="10800000" ptsTypes="fffffffff">
                                      <p:cBhvr>
                                        <p:cTn id="19" dur="5000" fill="hold"/>
                                        <p:tgtEl>
                                          <p:spTgt spid="1047"/>
                                        </p:tgtEl>
                                        <p:attrNameLst>
                                          <p:attrName>ppt_x</p:attrName>
                                          <p:attrName>ppt_y</p:attrName>
                                        </p:attrNameLst>
                                      </p:cBhvr>
                                      <p:rCtr x="0" y="-5463"/>
                                    </p:animMotion>
                                  </p:childTnLst>
                                </p:cTn>
                              </p:par>
                              <p:par>
                                <p:cTn id="20" presetID="12" presetClass="path" presetSubtype="0" repeatCount="129" accel="50000" decel="50000" fill="hold" nodeType="withEffect">
                                  <p:stCondLst>
                                    <p:cond delay="1600"/>
                                  </p:stCondLst>
                                  <p:childTnLst>
                                    <p:animMotion origin="layout" path="M 0.18923 -0.00463 C 0.16666 0.04329 0.13246 0.07338 0.09461 0.07338 C 0.05677 0.07338 0.02274 0.04329 3.61111E-6 -0.00463 C 0.02274 -0.05254 0.05677 -0.08287 0.09461 -0.08287 C 0.13246 -0.08287 0.16666 -0.05254 0.18923 -0.00463 Z " pathEditMode="relative" rAng="10800000" ptsTypes="fffff">
                                      <p:cBhvr>
                                        <p:cTn id="21" dur="12444" fill="hold"/>
                                        <p:tgtEl>
                                          <p:spTgt spid="1048"/>
                                        </p:tgtEl>
                                        <p:attrNameLst>
                                          <p:attrName>ppt_x</p:attrName>
                                          <p:attrName>ppt_y</p:attrName>
                                        </p:attrNameLst>
                                      </p:cBhvr>
                                      <p:rCtr x="-94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animBg="1"/>
      <p:bldP spid="1044" grpId="0" animBg="1"/>
      <p:bldP spid="1026" grpId="0"/>
    </p:bldLst>
  </p:timing>
  <p:txStyles>
    <p:titleStyle>
      <a:lvl1pPr algn="l" rtl="0" eaLnBrk="0" fontAlgn="base" hangingPunct="0">
        <a:spcBef>
          <a:spcPct val="0"/>
        </a:spcBef>
        <a:spcAft>
          <a:spcPct val="0"/>
        </a:spcAft>
        <a:defRPr sz="4400" b="1" kern="1200">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850" y="2133600"/>
            <a:ext cx="6048375" cy="3629025"/>
          </a:xfrm>
        </p:spPr>
        <p:txBody>
          <a:bodyPr/>
          <a:lstStyle/>
          <a:p>
            <a:pPr algn="ctr" eaLnBrk="1" hangingPunct="1">
              <a:buFontTx/>
              <a:buNone/>
            </a:pPr>
            <a:endParaRPr lang="ru-RU" smtClean="0">
              <a:latin typeface="Times New Roman" panose="02020603050405020304" pitchFamily="18" charset="0"/>
            </a:endParaRPr>
          </a:p>
          <a:p>
            <a:pPr algn="ctr" eaLnBrk="1" hangingPunct="1">
              <a:buFontTx/>
              <a:buNone/>
            </a:pPr>
            <a:endParaRPr lang="ru-RU" smtClean="0">
              <a:latin typeface="Times New Roman" panose="02020603050405020304" pitchFamily="18" charset="0"/>
            </a:endParaRPr>
          </a:p>
          <a:p>
            <a:pPr algn="ctr" eaLnBrk="1" hangingPunct="1">
              <a:buFontTx/>
              <a:buNone/>
            </a:pPr>
            <a:r>
              <a:rPr lang="ru-RU" b="1" i="1" smtClean="0">
                <a:latin typeface="Times New Roman" panose="02020603050405020304" pitchFamily="18" charset="0"/>
              </a:rPr>
              <a:t>РАК ЖЕЛУДКА</a:t>
            </a:r>
          </a:p>
          <a:p>
            <a:pPr algn="ctr" eaLnBrk="1" hangingPunct="1">
              <a:buFontTx/>
              <a:buNone/>
            </a:pPr>
            <a:endParaRPr lang="ru-RU" i="1" smtClean="0">
              <a:latin typeface="Times New Roman" panose="02020603050405020304" pitchFamily="18" charset="0"/>
            </a:endParaRPr>
          </a:p>
          <a:p>
            <a:pPr algn="ctr" eaLnBrk="1" hangingPunct="1">
              <a:buFontTx/>
              <a:buNone/>
            </a:pPr>
            <a:r>
              <a:rPr lang="ru-RU" i="1" smtClean="0">
                <a:latin typeface="Times New Roman" panose="02020603050405020304" pitchFamily="18" charset="0"/>
              </a:rPr>
              <a:t>Лекция для студентов  4 курса </a:t>
            </a:r>
          </a:p>
          <a:p>
            <a:pPr algn="ctr" eaLnBrk="1" hangingPunct="1">
              <a:buFontTx/>
              <a:buNone/>
            </a:pPr>
            <a:r>
              <a:rPr lang="ru-RU" i="1" smtClean="0">
                <a:latin typeface="Times New Roman" panose="02020603050405020304" pitchFamily="18" charset="0"/>
              </a:rPr>
              <a:t>педиатрического факультета </a:t>
            </a:r>
          </a:p>
        </p:txBody>
      </p:sp>
      <p:pic>
        <p:nvPicPr>
          <p:cNvPr id="5123" name="Picture 7" descr="рак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700213"/>
            <a:ext cx="2497137"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76250"/>
            <a:ext cx="5943600" cy="914400"/>
          </a:xfrm>
        </p:spPr>
        <p:txBody>
          <a:bodyPr/>
          <a:lstStyle/>
          <a:p>
            <a:pPr eaLnBrk="1" hangingPunct="1"/>
            <a:r>
              <a:rPr lang="ru-RU" sz="2000" i="1" smtClean="0"/>
              <a:t>Гистологическая классификация рака желудка  (ВОЗ, № 18,  1977):</a:t>
            </a:r>
            <a:br>
              <a:rPr lang="ru-RU" sz="2000" i="1" smtClean="0"/>
            </a:br>
            <a:endParaRPr lang="ru-RU" sz="2000" i="1" smtClean="0"/>
          </a:p>
        </p:txBody>
      </p:sp>
      <p:sp>
        <p:nvSpPr>
          <p:cNvPr id="14339" name="Rectangle 3"/>
          <p:cNvSpPr>
            <a:spLocks noGrp="1" noChangeArrowheads="1"/>
          </p:cNvSpPr>
          <p:nvPr>
            <p:ph type="body" idx="1"/>
          </p:nvPr>
        </p:nvSpPr>
        <p:spPr/>
        <p:txBody>
          <a:bodyPr/>
          <a:lstStyle/>
          <a:p>
            <a:pPr marL="609600" indent="-609600" eaLnBrk="1" hangingPunct="1">
              <a:buFontTx/>
              <a:buAutoNum type="arabicPeriod"/>
            </a:pPr>
            <a:r>
              <a:rPr lang="ru-RU" b="1" i="1" smtClean="0"/>
              <a:t>Аденокарцинома:   а)   папиллярная,   б)   тубулярная,  в)   муцинозная, </a:t>
            </a:r>
          </a:p>
          <a:p>
            <a:pPr marL="609600" indent="-609600" eaLnBrk="1" hangingPunct="1">
              <a:buFontTx/>
              <a:buNone/>
            </a:pPr>
            <a:r>
              <a:rPr lang="ru-RU" b="1" i="1" smtClean="0"/>
              <a:t>      г)   перстневидно-клеточная.</a:t>
            </a:r>
          </a:p>
          <a:p>
            <a:pPr marL="609600" indent="-609600" eaLnBrk="1" hangingPunct="1">
              <a:buFontTx/>
              <a:buNone/>
            </a:pPr>
            <a:r>
              <a:rPr lang="ru-RU" b="1" i="1" smtClean="0"/>
              <a:t>2. Недифференцированный рак.</a:t>
            </a:r>
          </a:p>
          <a:p>
            <a:pPr marL="609600" indent="-609600" eaLnBrk="1" hangingPunct="1">
              <a:buFontTx/>
              <a:buNone/>
            </a:pPr>
            <a:r>
              <a:rPr lang="ru-RU" b="1" i="1" smtClean="0"/>
              <a:t>3. Аденоканкроид.</a:t>
            </a:r>
          </a:p>
          <a:p>
            <a:pPr marL="609600" indent="-609600" eaLnBrk="1" hangingPunct="1">
              <a:buFontTx/>
              <a:buNone/>
            </a:pPr>
            <a:r>
              <a:rPr lang="ru-RU" b="1" i="1" smtClean="0"/>
              <a:t>4. Плоскоклеточный рак.</a:t>
            </a:r>
          </a:p>
          <a:p>
            <a:pPr marL="609600" indent="-609600" eaLnBrk="1" hangingPunct="1">
              <a:buFontTx/>
              <a:buNone/>
            </a:pPr>
            <a:r>
              <a:rPr lang="ru-RU" b="1" i="1" smtClean="0"/>
              <a:t>5. Неклассифицируемый рак.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sz="3200" smtClean="0"/>
              <a:t>Аденокарцинома желудка</a:t>
            </a:r>
          </a:p>
        </p:txBody>
      </p:sp>
      <p:pic>
        <p:nvPicPr>
          <p:cNvPr id="15363"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60575"/>
            <a:ext cx="4616450" cy="4270375"/>
          </a:xfrm>
        </p:spPr>
      </p:pic>
      <p:pic>
        <p:nvPicPr>
          <p:cNvPr id="15364"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852613"/>
            <a:ext cx="385762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ru-RU" smtClean="0"/>
          </a:p>
        </p:txBody>
      </p:sp>
      <p:sp>
        <p:nvSpPr>
          <p:cNvPr id="16387" name="Rectangle 3"/>
          <p:cNvSpPr>
            <a:spLocks noGrp="1" noChangeArrowheads="1"/>
          </p:cNvSpPr>
          <p:nvPr>
            <p:ph type="body" idx="1"/>
          </p:nvPr>
        </p:nvSpPr>
        <p:spPr/>
        <p:txBody>
          <a:bodyPr/>
          <a:lstStyle/>
          <a:p>
            <a:pPr eaLnBrk="1" hangingPunct="1">
              <a:buFontTx/>
              <a:buNone/>
            </a:pPr>
            <a:r>
              <a:rPr lang="ru-RU" smtClean="0"/>
              <a:t>   </a:t>
            </a:r>
            <a:r>
              <a:rPr lang="ru-RU" b="1" i="1" smtClean="0"/>
              <a:t>По микроскопической картине все виды рака желудка разделяют на две основные группы: дифференцированные и недиференцированные. Недифференцированные виды рака характеризуются </a:t>
            </a:r>
            <a:r>
              <a:rPr lang="ru-RU" b="1" i="1" smtClean="0">
                <a:solidFill>
                  <a:srgbClr val="EB1903"/>
                </a:solidFill>
              </a:rPr>
              <a:t>большей злокачественностью</a:t>
            </a:r>
            <a:r>
              <a:rPr lang="ru-RU" b="1" i="1" smtClean="0"/>
              <a:t>, чем дифференцированные.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ru-RU" smtClean="0"/>
          </a:p>
        </p:txBody>
      </p:sp>
      <p:sp>
        <p:nvSpPr>
          <p:cNvPr id="17411" name="Rectangle 3"/>
          <p:cNvSpPr>
            <a:spLocks noGrp="1" noChangeArrowheads="1"/>
          </p:cNvSpPr>
          <p:nvPr>
            <p:ph type="body" idx="1"/>
          </p:nvPr>
        </p:nvSpPr>
        <p:spPr/>
        <p:txBody>
          <a:bodyPr/>
          <a:lstStyle/>
          <a:p>
            <a:pPr eaLnBrk="1" hangingPunct="1">
              <a:lnSpc>
                <a:spcPct val="90000"/>
              </a:lnSpc>
              <a:buFontTx/>
              <a:buNone/>
            </a:pPr>
            <a:r>
              <a:rPr lang="ru-RU" sz="2400" smtClean="0"/>
              <a:t>    </a:t>
            </a:r>
            <a:r>
              <a:rPr lang="ru-RU" sz="2400" b="1" i="1" smtClean="0">
                <a:solidFill>
                  <a:srgbClr val="EB1903"/>
                </a:solidFill>
              </a:rPr>
              <a:t>Рак желудка метастазирует преимущественно лимфогенно</a:t>
            </a:r>
            <a:r>
              <a:rPr lang="ru-RU" sz="2400" b="1" i="1" smtClean="0"/>
              <a:t>. Возможно гематогенное метастазирование, а также путем имплантации раковых клеток по брюшине.</a:t>
            </a:r>
          </a:p>
          <a:p>
            <a:pPr eaLnBrk="1" hangingPunct="1">
              <a:lnSpc>
                <a:spcPct val="90000"/>
              </a:lnSpc>
              <a:buFontTx/>
              <a:buNone/>
            </a:pPr>
            <a:r>
              <a:rPr lang="ru-RU" sz="2400" b="1" i="1" smtClean="0"/>
              <a:t>    Лимфатическая система желудка образована лимфатическими капиллярами слизистой оболочки, сплетениями лимфатических сосудов (подслизистым, межмышечным, серозно-подсерозным). В зависимости от направления тока лимфы поверхность желудка разделена на территории, связанные с лимфатическими узлами, расположенными вдоль сосудов желудка.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z="2800" i="1" smtClean="0"/>
              <a:t>Первый бассейн</a:t>
            </a:r>
          </a:p>
        </p:txBody>
      </p:sp>
      <p:sp>
        <p:nvSpPr>
          <p:cNvPr id="18435" name="Rectangle 3"/>
          <p:cNvSpPr>
            <a:spLocks noGrp="1" noChangeArrowheads="1"/>
          </p:cNvSpPr>
          <p:nvPr>
            <p:ph type="body" idx="1"/>
          </p:nvPr>
        </p:nvSpPr>
        <p:spPr/>
        <p:txBody>
          <a:bodyPr/>
          <a:lstStyle/>
          <a:p>
            <a:pPr eaLnBrk="1" hangingPunct="1">
              <a:lnSpc>
                <a:spcPct val="80000"/>
              </a:lnSpc>
              <a:buFontTx/>
              <a:buNone/>
            </a:pPr>
            <a:r>
              <a:rPr lang="ru-RU" sz="2000" b="1" i="1" smtClean="0"/>
              <a:t>Согласно схеме А. В. Мельникова выделяют четыре бассейна оттока лимфы от желудка .</a:t>
            </a:r>
          </a:p>
          <a:p>
            <a:pPr eaLnBrk="1" hangingPunct="1">
              <a:lnSpc>
                <a:spcPct val="80000"/>
              </a:lnSpc>
              <a:buFontTx/>
              <a:buNone/>
            </a:pPr>
            <a:r>
              <a:rPr lang="ru-RU" sz="1800" smtClean="0"/>
              <a:t>     </a:t>
            </a:r>
            <a:r>
              <a:rPr lang="ru-RU" sz="2000" b="1" i="1" smtClean="0">
                <a:solidFill>
                  <a:srgbClr val="EB1903"/>
                </a:solidFill>
              </a:rPr>
              <a:t>Первый бассейн лимфооттока собирает лимфу от пилороантрального отдела желудка, прилежащего к большой кривизне.</a:t>
            </a:r>
          </a:p>
          <a:p>
            <a:pPr eaLnBrk="1" hangingPunct="1">
              <a:lnSpc>
                <a:spcPct val="80000"/>
              </a:lnSpc>
              <a:buFontTx/>
              <a:buNone/>
            </a:pPr>
            <a:endParaRPr lang="ru-RU" sz="2000" b="1" i="1" smtClean="0">
              <a:solidFill>
                <a:srgbClr val="EB1903"/>
              </a:solidFill>
            </a:endParaRPr>
          </a:p>
          <a:p>
            <a:pPr eaLnBrk="1" hangingPunct="1">
              <a:lnSpc>
                <a:spcPct val="80000"/>
              </a:lnSpc>
              <a:buFontTx/>
              <a:buNone/>
            </a:pPr>
            <a:r>
              <a:rPr lang="ru-RU" sz="2100" smtClean="0"/>
              <a:t>1-й этап метастазирования—лимфатические узлы, расположенные в толще желудочно-ободочной связки по большой кривизне вблизи привратника;</a:t>
            </a:r>
          </a:p>
          <a:p>
            <a:pPr eaLnBrk="1" hangingPunct="1">
              <a:lnSpc>
                <a:spcPct val="80000"/>
              </a:lnSpc>
              <a:buFontTx/>
              <a:buNone/>
            </a:pPr>
            <a:r>
              <a:rPr lang="ru-RU" sz="2100" smtClean="0"/>
              <a:t>2-й этап метастазирования — лимфатические узлы по нижнему краю головки поджелудочной железы и за привратником;</a:t>
            </a:r>
          </a:p>
          <a:p>
            <a:pPr eaLnBrk="1" hangingPunct="1">
              <a:lnSpc>
                <a:spcPct val="80000"/>
              </a:lnSpc>
              <a:buFontTx/>
              <a:buNone/>
            </a:pPr>
            <a:r>
              <a:rPr lang="ru-RU" sz="2100" smtClean="0"/>
              <a:t>3-й этап метастазирования — лимфатические узлы, расположенные в толще брыжейки тонкой кишки;</a:t>
            </a:r>
          </a:p>
          <a:p>
            <a:pPr eaLnBrk="1" hangingPunct="1">
              <a:lnSpc>
                <a:spcPct val="80000"/>
              </a:lnSpc>
              <a:buFontTx/>
              <a:buNone/>
            </a:pPr>
            <a:r>
              <a:rPr lang="ru-RU" sz="2100" smtClean="0"/>
              <a:t>4-й этап метастазирования — забрюшинные парааортальные лимфатичесские узлы.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sz="2800" i="1" smtClean="0"/>
              <a:t>Второй бассейн</a:t>
            </a:r>
          </a:p>
        </p:txBody>
      </p:sp>
      <p:sp>
        <p:nvSpPr>
          <p:cNvPr id="19459" name="Rectangle 3"/>
          <p:cNvSpPr>
            <a:spLocks noGrp="1" noChangeArrowheads="1"/>
          </p:cNvSpPr>
          <p:nvPr>
            <p:ph type="body" idx="1"/>
          </p:nvPr>
        </p:nvSpPr>
        <p:spPr/>
        <p:txBody>
          <a:bodyPr/>
          <a:lstStyle/>
          <a:p>
            <a:pPr eaLnBrk="1" hangingPunct="1">
              <a:lnSpc>
                <a:spcPct val="80000"/>
              </a:lnSpc>
              <a:buFontTx/>
              <a:buNone/>
            </a:pPr>
            <a:r>
              <a:rPr lang="ru-RU" sz="2000" smtClean="0"/>
              <a:t>     </a:t>
            </a:r>
            <a:r>
              <a:rPr lang="ru-RU" sz="2000" b="1" i="1" smtClean="0">
                <a:solidFill>
                  <a:srgbClr val="EB1903"/>
                </a:solidFill>
              </a:rPr>
              <a:t>Второй бассейн лимфооттока собирает лимфу от части пилороантрального отдела, прилежащей к малой кривизне, и от тела желудка.</a:t>
            </a:r>
          </a:p>
          <a:p>
            <a:pPr eaLnBrk="1" hangingPunct="1">
              <a:lnSpc>
                <a:spcPct val="80000"/>
              </a:lnSpc>
              <a:buFontTx/>
              <a:buNone/>
            </a:pPr>
            <a:r>
              <a:rPr lang="ru-RU" sz="2100" smtClean="0"/>
              <a:t>1-й этап метастазирования — ретропилорические лимфатические узлы;</a:t>
            </a:r>
          </a:p>
          <a:p>
            <a:pPr eaLnBrk="1" hangingPunct="1">
              <a:lnSpc>
                <a:spcPct val="80000"/>
              </a:lnSpc>
              <a:buFontTx/>
              <a:buNone/>
            </a:pPr>
            <a:r>
              <a:rPr lang="ru-RU" sz="2100" smtClean="0"/>
              <a:t>2-й этап метастазирования — лимфатические узлы в малом сальнике в дистальной части малой кривизны, в области привратника и двенадцатиперстной кишки, сразу же за привратником;</a:t>
            </a:r>
          </a:p>
          <a:p>
            <a:pPr eaLnBrk="1" hangingPunct="1">
              <a:lnSpc>
                <a:spcPct val="80000"/>
              </a:lnSpc>
              <a:buFontTx/>
              <a:buNone/>
            </a:pPr>
            <a:r>
              <a:rPr lang="ru-RU" sz="2100" smtClean="0"/>
              <a:t>3-й этап метастазирования — лимфатические узлы, расположенные в толще печеночно-двенадцатиперстной связки. Эти лимфатические узлы удалить во время операции трудно, а чаще невозможно;</a:t>
            </a:r>
          </a:p>
          <a:p>
            <a:pPr eaLnBrk="1" hangingPunct="1">
              <a:lnSpc>
                <a:spcPct val="80000"/>
              </a:lnSpc>
              <a:buFontTx/>
              <a:buNone/>
            </a:pPr>
            <a:r>
              <a:rPr lang="ru-RU" sz="2100" smtClean="0"/>
              <a:t>4-й этап метастазирования — лимфатические узлы в воротах печени.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z="2800" i="1" smtClean="0"/>
              <a:t>Третий бассейн</a:t>
            </a:r>
          </a:p>
        </p:txBody>
      </p:sp>
      <p:sp>
        <p:nvSpPr>
          <p:cNvPr id="20483" name="Rectangle 3"/>
          <p:cNvSpPr>
            <a:spLocks noGrp="1" noChangeArrowheads="1"/>
          </p:cNvSpPr>
          <p:nvPr>
            <p:ph type="body" idx="1"/>
          </p:nvPr>
        </p:nvSpPr>
        <p:spPr/>
        <p:txBody>
          <a:bodyPr/>
          <a:lstStyle/>
          <a:p>
            <a:pPr eaLnBrk="1" hangingPunct="1">
              <a:lnSpc>
                <a:spcPct val="90000"/>
              </a:lnSpc>
              <a:buFontTx/>
              <a:buNone/>
            </a:pPr>
            <a:r>
              <a:rPr lang="ru-RU" smtClean="0"/>
              <a:t>   </a:t>
            </a:r>
            <a:r>
              <a:rPr lang="ru-RU" sz="2400" b="1" i="1" smtClean="0"/>
              <a:t>Третий бассейн — самый большой и основной бассейн лимфатического оттока, имеет наиболее крупные лимфатические сосуды и лимфатические узлы. Мощный отводящий лимфатический сосуд расположен на малой кривизне желудка, в толще желудочно-поджелудочной связки, по ходу левых желудочных сосудов—артерии и вены. Собирает лимфу от тела желудка и малой кривизны, прилегающих отделов передней и задней стенок, кардии, медиальной части свода и абдоминального отдела пищевода.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sz="2800" i="1" smtClean="0"/>
              <a:t>Третий бассейн</a:t>
            </a:r>
          </a:p>
        </p:txBody>
      </p:sp>
      <p:sp>
        <p:nvSpPr>
          <p:cNvPr id="21507" name="Rectangle 3"/>
          <p:cNvSpPr>
            <a:spLocks noGrp="1" noChangeArrowheads="1"/>
          </p:cNvSpPr>
          <p:nvPr>
            <p:ph type="body" idx="1"/>
          </p:nvPr>
        </p:nvSpPr>
        <p:spPr/>
        <p:txBody>
          <a:bodyPr/>
          <a:lstStyle/>
          <a:p>
            <a:pPr eaLnBrk="1" hangingPunct="1">
              <a:lnSpc>
                <a:spcPct val="80000"/>
              </a:lnSpc>
              <a:buFontTx/>
              <a:buNone/>
            </a:pPr>
            <a:r>
              <a:rPr lang="ru-RU" sz="2400" smtClean="0"/>
              <a:t>1-й   этап    метастазирования — лимфатические   узлы,   расположенные   в   виде цепочки по ходу малой кривизны в клетчатке малого сальника. Верхние узлы этой цепочки называют паракардиальными, они поражаются метастазами в первую очередь при раке кардии.</a:t>
            </a:r>
          </a:p>
          <a:p>
            <a:pPr eaLnBrk="1" hangingPunct="1">
              <a:lnSpc>
                <a:spcPct val="80000"/>
              </a:lnSpc>
              <a:buFontTx/>
              <a:buNone/>
            </a:pPr>
            <a:r>
              <a:rPr lang="ru-RU" sz="2400" smtClean="0"/>
              <a:t>2-й этап метастазирования — лимфатические узлы по ходу левых желудочных сосудов, в толще желудочно-поджелудочной связки;</a:t>
            </a:r>
          </a:p>
          <a:p>
            <a:pPr eaLnBrk="1" hangingPunct="1">
              <a:lnSpc>
                <a:spcPct val="80000"/>
              </a:lnSpc>
              <a:buFontTx/>
              <a:buNone/>
            </a:pPr>
            <a:r>
              <a:rPr lang="ru-RU" sz="2400" smtClean="0"/>
              <a:t>3-й этап метастазирования — лимфатические узлы по верхнему краю поджелудочной железы и в области ее хвоста;</a:t>
            </a:r>
          </a:p>
          <a:p>
            <a:pPr eaLnBrk="1" hangingPunct="1">
              <a:lnSpc>
                <a:spcPct val="80000"/>
              </a:lnSpc>
              <a:buFontTx/>
              <a:buNone/>
            </a:pPr>
            <a:r>
              <a:rPr lang="ru-RU" sz="2400" smtClean="0"/>
              <a:t>4-й этап метастазирования — лимфатические узлы в парааортальной клетчатке выше и ниже диафрагмы.</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sz="2800" i="1" smtClean="0"/>
              <a:t>Четвертый бассейн</a:t>
            </a:r>
          </a:p>
        </p:txBody>
      </p:sp>
      <p:sp>
        <p:nvSpPr>
          <p:cNvPr id="22531" name="Rectangle 3"/>
          <p:cNvSpPr>
            <a:spLocks noGrp="1" noChangeArrowheads="1"/>
          </p:cNvSpPr>
          <p:nvPr>
            <p:ph type="body" idx="1"/>
          </p:nvPr>
        </p:nvSpPr>
        <p:spPr/>
        <p:txBody>
          <a:bodyPr/>
          <a:lstStyle/>
          <a:p>
            <a:pPr eaLnBrk="1" hangingPunct="1">
              <a:lnSpc>
                <a:spcPct val="80000"/>
              </a:lnSpc>
              <a:buFontTx/>
              <a:buNone/>
            </a:pPr>
            <a:r>
              <a:rPr lang="ru-RU" sz="1800" smtClean="0"/>
              <a:t>     </a:t>
            </a:r>
            <a:r>
              <a:rPr lang="ru-RU" sz="2200" b="1" i="1" smtClean="0">
                <a:solidFill>
                  <a:srgbClr val="EB1903"/>
                </a:solidFill>
              </a:rPr>
              <a:t>Четвертый бассейн собирает лимфу от вертикальной части большой кривизны желудка, прилегающих к ней передней и задней стенок, значительной части свода желудка.</a:t>
            </a:r>
          </a:p>
          <a:p>
            <a:pPr eaLnBrk="1" hangingPunct="1">
              <a:lnSpc>
                <a:spcPct val="80000"/>
              </a:lnSpc>
              <a:buFontTx/>
              <a:buNone/>
            </a:pPr>
            <a:r>
              <a:rPr lang="ru-RU" sz="2200" smtClean="0"/>
              <a:t>1-й этап метастазирования — лимфатические узлы, расположенные в верхнелевом отделе желудочно-ободочной связки;</a:t>
            </a:r>
          </a:p>
          <a:p>
            <a:pPr eaLnBrk="1" hangingPunct="1">
              <a:lnSpc>
                <a:spcPct val="80000"/>
              </a:lnSpc>
              <a:buFontTx/>
              <a:buNone/>
            </a:pPr>
            <a:r>
              <a:rPr lang="ru-RU" sz="2200" smtClean="0"/>
              <a:t>2-й этап метастазирования — лимфатические узлы по ходу коротких артерий желудка;</a:t>
            </a:r>
          </a:p>
          <a:p>
            <a:pPr eaLnBrk="1" hangingPunct="1">
              <a:lnSpc>
                <a:spcPct val="80000"/>
              </a:lnSpc>
              <a:buFontTx/>
              <a:buNone/>
            </a:pPr>
            <a:r>
              <a:rPr lang="ru-RU" sz="2200" smtClean="0"/>
              <a:t>3-й    этап     метастазирования — лимфатические    узлы    в    воротах    селезенки;</a:t>
            </a:r>
          </a:p>
          <a:p>
            <a:pPr eaLnBrk="1" hangingPunct="1">
              <a:lnSpc>
                <a:spcPct val="80000"/>
              </a:lnSpc>
              <a:buFontTx/>
              <a:buNone/>
            </a:pPr>
            <a:r>
              <a:rPr lang="ru-RU" sz="2200" smtClean="0"/>
              <a:t>4-й этапом метастазирования А. В. Мельников считал поражение селезенки. Однако при поражении селезенки происходит поражение ее паренхимы, а не лимфатических узлов.</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ru-RU" smtClean="0"/>
              <a:t>Пути лимфооттока</a:t>
            </a:r>
          </a:p>
        </p:txBody>
      </p:sp>
      <p:pic>
        <p:nvPicPr>
          <p:cNvPr id="23555"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447800"/>
            <a:ext cx="6227762" cy="52212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ru-RU" smtClean="0"/>
          </a:p>
        </p:txBody>
      </p:sp>
      <p:sp>
        <p:nvSpPr>
          <p:cNvPr id="6147" name="Rectangle 3"/>
          <p:cNvSpPr>
            <a:spLocks noGrp="1" noChangeArrowheads="1"/>
          </p:cNvSpPr>
          <p:nvPr>
            <p:ph type="body" idx="1"/>
          </p:nvPr>
        </p:nvSpPr>
        <p:spPr/>
        <p:txBody>
          <a:bodyPr/>
          <a:lstStyle/>
          <a:p>
            <a:pPr eaLnBrk="1" hangingPunct="1">
              <a:buFontTx/>
              <a:buNone/>
            </a:pPr>
            <a:r>
              <a:rPr lang="ru-RU" sz="2800" b="1" i="1" smtClean="0"/>
              <a:t>    Рак желудка — злокачественная опухоль из клеток эпителия слизистой оболочки желудка. </a:t>
            </a:r>
          </a:p>
          <a:p>
            <a:pPr eaLnBrk="1" hangingPunct="1">
              <a:buFontTx/>
              <a:buNone/>
            </a:pPr>
            <a:endParaRPr lang="ru-RU" sz="2800" b="1" i="1" smtClean="0"/>
          </a:p>
          <a:p>
            <a:pPr eaLnBrk="1" hangingPunct="1">
              <a:buFontTx/>
              <a:buNone/>
            </a:pPr>
            <a:r>
              <a:rPr lang="ru-RU" sz="2800" b="1" i="1" smtClean="0"/>
              <a:t>    Наибольшее число больных относится к возрастной группе старше 50 лет. </a:t>
            </a:r>
          </a:p>
          <a:p>
            <a:pPr eaLnBrk="1" hangingPunct="1">
              <a:buFontTx/>
              <a:buNone/>
            </a:pPr>
            <a:endParaRPr lang="ru-RU" sz="2800" b="1" i="1" smtClean="0"/>
          </a:p>
          <a:p>
            <a:pPr eaLnBrk="1" hangingPunct="1">
              <a:buFontTx/>
              <a:buNone/>
            </a:pPr>
            <a:r>
              <a:rPr lang="ru-RU" sz="2800" b="1" i="1" smtClean="0"/>
              <a:t>    Мужчины болеют раком желудка чаще, чем женщины.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sz="4000" i="1" smtClean="0"/>
              <a:t>Классификация Т</a:t>
            </a:r>
            <a:r>
              <a:rPr lang="en-US" sz="4000" i="1" smtClean="0"/>
              <a:t>N</a:t>
            </a:r>
            <a:r>
              <a:rPr lang="ru-RU" sz="4000" i="1" smtClean="0"/>
              <a:t>М</a:t>
            </a:r>
          </a:p>
        </p:txBody>
      </p:sp>
      <p:sp>
        <p:nvSpPr>
          <p:cNvPr id="24579" name="Rectangle 3"/>
          <p:cNvSpPr>
            <a:spLocks noGrp="1" noChangeArrowheads="1"/>
          </p:cNvSpPr>
          <p:nvPr>
            <p:ph type="body" idx="1"/>
          </p:nvPr>
        </p:nvSpPr>
        <p:spPr/>
        <p:txBody>
          <a:bodyPr/>
          <a:lstStyle/>
          <a:p>
            <a:pPr eaLnBrk="1" hangingPunct="1">
              <a:lnSpc>
                <a:spcPct val="80000"/>
              </a:lnSpc>
              <a:buFontTx/>
              <a:buNone/>
            </a:pPr>
            <a:r>
              <a:rPr lang="ru-RU" sz="2400" b="1" i="1" smtClean="0"/>
              <a:t>Комитетом международного противоракового союза предложена классификация рака желудка по системе </a:t>
            </a:r>
            <a:r>
              <a:rPr lang="ru-RU" sz="2400" b="1" i="1" smtClean="0">
                <a:solidFill>
                  <a:srgbClr val="EB1903"/>
                </a:solidFill>
              </a:rPr>
              <a:t>Т</a:t>
            </a:r>
            <a:r>
              <a:rPr lang="en-US" sz="2400" b="1" i="1" smtClean="0">
                <a:solidFill>
                  <a:srgbClr val="EB1903"/>
                </a:solidFill>
              </a:rPr>
              <a:t>N</a:t>
            </a:r>
            <a:r>
              <a:rPr lang="ru-RU" sz="2400" b="1" i="1" smtClean="0">
                <a:solidFill>
                  <a:srgbClr val="EB1903"/>
                </a:solidFill>
              </a:rPr>
              <a:t>М</a:t>
            </a:r>
            <a:r>
              <a:rPr lang="ru-RU" sz="2400" b="1" i="1" smtClean="0"/>
              <a:t> (в 1966 г.).</a:t>
            </a:r>
          </a:p>
          <a:p>
            <a:pPr eaLnBrk="1" hangingPunct="1">
              <a:lnSpc>
                <a:spcPct val="80000"/>
              </a:lnSpc>
              <a:buFontTx/>
              <a:buNone/>
            </a:pPr>
            <a:r>
              <a:rPr lang="ru-RU" sz="2400" b="1" i="1" smtClean="0"/>
              <a:t>Эта классификация предусматривает разделение желудка на три отдела: проксимальный (верхняя треть), тело желудка (средняя часть), антральный (дистальная треть).</a:t>
            </a:r>
          </a:p>
          <a:p>
            <a:pPr eaLnBrk="1" hangingPunct="1">
              <a:lnSpc>
                <a:spcPct val="80000"/>
              </a:lnSpc>
              <a:buFontTx/>
              <a:buNone/>
            </a:pPr>
            <a:r>
              <a:rPr lang="ru-RU" sz="2400" b="1" i="1" smtClean="0"/>
              <a:t>Опухоль следует относить к тому отделу, в котором расположена большая ее часть.</a:t>
            </a:r>
          </a:p>
          <a:p>
            <a:pPr eaLnBrk="1" hangingPunct="1">
              <a:lnSpc>
                <a:spcPct val="80000"/>
              </a:lnSpc>
              <a:buFontTx/>
              <a:buNone/>
            </a:pPr>
            <a:r>
              <a:rPr lang="ru-RU" sz="2400" b="1" i="1" smtClean="0"/>
              <a:t>Классификация </a:t>
            </a:r>
            <a:r>
              <a:rPr lang="ru-RU" sz="2400" b="1" i="1" smtClean="0">
                <a:solidFill>
                  <a:srgbClr val="EB1903"/>
                </a:solidFill>
              </a:rPr>
              <a:t>Т</a:t>
            </a:r>
            <a:r>
              <a:rPr lang="en-US" sz="2400" b="1" i="1" smtClean="0">
                <a:solidFill>
                  <a:srgbClr val="EB1903"/>
                </a:solidFill>
              </a:rPr>
              <a:t>N</a:t>
            </a:r>
            <a:r>
              <a:rPr lang="ru-RU" sz="2400" b="1" i="1" smtClean="0">
                <a:solidFill>
                  <a:srgbClr val="EB1903"/>
                </a:solidFill>
              </a:rPr>
              <a:t>М</a:t>
            </a:r>
            <a:r>
              <a:rPr lang="ru-RU" sz="2400" b="1" i="1" smtClean="0"/>
              <a:t> основана на данных клинического, рентгенологического, эндоскопического исследований и патоморфологических исследований удаленного во время операции препарата.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z="4000" i="1" smtClean="0"/>
              <a:t>Классификация Т</a:t>
            </a:r>
            <a:r>
              <a:rPr lang="en-US" sz="4000" i="1" smtClean="0"/>
              <a:t>N</a:t>
            </a:r>
            <a:r>
              <a:rPr lang="ru-RU" sz="4000" i="1" smtClean="0"/>
              <a:t>М</a:t>
            </a:r>
            <a:r>
              <a:rPr lang="ru-RU" smtClean="0"/>
              <a:t> </a:t>
            </a:r>
          </a:p>
        </p:txBody>
      </p:sp>
      <p:sp>
        <p:nvSpPr>
          <p:cNvPr id="25603" name="Rectangle 3"/>
          <p:cNvSpPr>
            <a:spLocks noGrp="1" noChangeArrowheads="1"/>
          </p:cNvSpPr>
          <p:nvPr>
            <p:ph type="body" idx="1"/>
          </p:nvPr>
        </p:nvSpPr>
        <p:spPr/>
        <p:txBody>
          <a:bodyPr/>
          <a:lstStyle/>
          <a:p>
            <a:pPr eaLnBrk="1" hangingPunct="1">
              <a:lnSpc>
                <a:spcPct val="90000"/>
              </a:lnSpc>
              <a:buFontTx/>
              <a:buNone/>
            </a:pPr>
            <a:r>
              <a:rPr lang="ru-RU" sz="2800" b="1" i="1" smtClean="0">
                <a:solidFill>
                  <a:srgbClr val="EB1903"/>
                </a:solidFill>
              </a:rPr>
              <a:t>Т     — опухоль</a:t>
            </a:r>
          </a:p>
          <a:p>
            <a:pPr eaLnBrk="1" hangingPunct="1">
              <a:lnSpc>
                <a:spcPct val="90000"/>
              </a:lnSpc>
            </a:pPr>
            <a:r>
              <a:rPr lang="ru-RU" sz="2400" smtClean="0"/>
              <a:t>Т</a:t>
            </a:r>
            <a:r>
              <a:rPr lang="en-US" sz="2400" smtClean="0"/>
              <a:t>IS</a:t>
            </a:r>
            <a:r>
              <a:rPr lang="ru-RU" sz="2400" smtClean="0"/>
              <a:t> — внутриэпителиальный рак.</a:t>
            </a:r>
          </a:p>
          <a:p>
            <a:pPr eaLnBrk="1" hangingPunct="1">
              <a:lnSpc>
                <a:spcPct val="90000"/>
              </a:lnSpc>
            </a:pPr>
            <a:r>
              <a:rPr lang="ru-RU" sz="2400" smtClean="0"/>
              <a:t>Т1   —опухоль   поражает   только   слизистую   оболочку   и   подслизистый   слой.</a:t>
            </a:r>
          </a:p>
          <a:p>
            <a:pPr eaLnBrk="1" hangingPunct="1">
              <a:lnSpc>
                <a:spcPct val="90000"/>
              </a:lnSpc>
            </a:pPr>
            <a:r>
              <a:rPr lang="ru-RU" sz="2400" smtClean="0"/>
              <a:t>Т2   — опухоль проникает глубоко, занимает не более половины одного анатомического отдела.</a:t>
            </a:r>
          </a:p>
          <a:p>
            <a:pPr eaLnBrk="1" hangingPunct="1">
              <a:lnSpc>
                <a:spcPct val="90000"/>
              </a:lnSpc>
            </a:pPr>
            <a:r>
              <a:rPr lang="ru-RU" sz="2400" smtClean="0"/>
              <a:t>ТЗ   — опухоль с глубокой инвазией захватывает более половины одного анатомического отдела, но не поражает соседние анатомические отделы.</a:t>
            </a:r>
          </a:p>
          <a:p>
            <a:pPr eaLnBrk="1" hangingPunct="1">
              <a:lnSpc>
                <a:spcPct val="90000"/>
              </a:lnSpc>
            </a:pPr>
            <a:r>
              <a:rPr lang="ru-RU" sz="2400" smtClean="0"/>
              <a:t>Т4   — опухоль поражает более одного анатомического отдела и распро­страняется на соседние органы.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sz="4000" i="1" smtClean="0"/>
              <a:t>Классификация Т</a:t>
            </a:r>
            <a:r>
              <a:rPr lang="en-US" sz="4000" i="1" smtClean="0"/>
              <a:t>N</a:t>
            </a:r>
            <a:r>
              <a:rPr lang="ru-RU" sz="4000" i="1" smtClean="0"/>
              <a:t>М</a:t>
            </a:r>
          </a:p>
        </p:txBody>
      </p:sp>
      <p:sp>
        <p:nvSpPr>
          <p:cNvPr id="26627" name="Rectangle 3"/>
          <p:cNvSpPr>
            <a:spLocks noGrp="1" noChangeArrowheads="1"/>
          </p:cNvSpPr>
          <p:nvPr>
            <p:ph type="body" idx="1"/>
          </p:nvPr>
        </p:nvSpPr>
        <p:spPr>
          <a:xfrm>
            <a:off x="468313" y="1628775"/>
            <a:ext cx="8229600" cy="4525963"/>
          </a:xfrm>
        </p:spPr>
        <p:txBody>
          <a:bodyPr/>
          <a:lstStyle/>
          <a:p>
            <a:pPr eaLnBrk="1" hangingPunct="1">
              <a:lnSpc>
                <a:spcPct val="80000"/>
              </a:lnSpc>
              <a:buFontTx/>
              <a:buNone/>
            </a:pPr>
            <a:r>
              <a:rPr lang="ru-RU" sz="2800" b="1" i="1" smtClean="0">
                <a:solidFill>
                  <a:srgbClr val="EB1903"/>
                </a:solidFill>
              </a:rPr>
              <a:t>N      — регионарные лимфатические узлы</a:t>
            </a:r>
          </a:p>
          <a:p>
            <a:pPr eaLnBrk="1" hangingPunct="1">
              <a:lnSpc>
                <a:spcPct val="80000"/>
              </a:lnSpc>
            </a:pPr>
            <a:r>
              <a:rPr lang="ru-RU" sz="2400" smtClean="0"/>
              <a:t>N0   — метастазы в регионарные лимфатические узлы не определяются.</a:t>
            </a:r>
            <a:endParaRPr lang="en-US" sz="2400" smtClean="0"/>
          </a:p>
          <a:p>
            <a:pPr eaLnBrk="1" hangingPunct="1">
              <a:lnSpc>
                <a:spcPct val="80000"/>
              </a:lnSpc>
            </a:pPr>
            <a:r>
              <a:rPr lang="en-US" sz="2400" smtClean="0"/>
              <a:t>N</a:t>
            </a:r>
            <a:r>
              <a:rPr lang="ru-RU" sz="2400" smtClean="0"/>
              <a:t>Ха — поражены только перигастральные лимфатические узлы.</a:t>
            </a:r>
          </a:p>
          <a:p>
            <a:pPr eaLnBrk="1" hangingPunct="1">
              <a:lnSpc>
                <a:spcPct val="80000"/>
              </a:lnSpc>
            </a:pPr>
            <a:r>
              <a:rPr lang="ru-RU" sz="2400" smtClean="0"/>
              <a:t>NX</a:t>
            </a:r>
            <a:r>
              <a:rPr lang="en-US" sz="2400" smtClean="0"/>
              <a:t>b</a:t>
            </a:r>
            <a:r>
              <a:rPr lang="ru-RU" sz="2400" smtClean="0"/>
              <a:t> — поражены лимфатические узлы по ходу левой желудочной, чревной, общей печеночной, селезеночной артерий, по ходу печеночно-дуоде-нальной связки, т. е. те узлы, которые могут быть удалены хирургически.</a:t>
            </a:r>
            <a:endParaRPr lang="en-US" sz="2400" smtClean="0"/>
          </a:p>
          <a:p>
            <a:pPr eaLnBrk="1" hangingPunct="1">
              <a:lnSpc>
                <a:spcPct val="80000"/>
              </a:lnSpc>
            </a:pPr>
            <a:r>
              <a:rPr lang="en-US" sz="2400" smtClean="0"/>
              <a:t>N</a:t>
            </a:r>
            <a:r>
              <a:rPr lang="ru-RU" sz="2400" smtClean="0"/>
              <a:t>Хс — поражены лимфатические узлы по ходу аорты, брыжеечных и подвздошных артерий, которые невозможно удалить хирургически.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z="4000" i="1" smtClean="0"/>
              <a:t>Классификация Т</a:t>
            </a:r>
            <a:r>
              <a:rPr lang="en-US" sz="4000" i="1" smtClean="0"/>
              <a:t>N</a:t>
            </a:r>
            <a:r>
              <a:rPr lang="ru-RU" sz="4000" i="1" smtClean="0"/>
              <a:t>М</a:t>
            </a:r>
          </a:p>
        </p:txBody>
      </p:sp>
      <p:sp>
        <p:nvSpPr>
          <p:cNvPr id="27651" name="Rectangle 3"/>
          <p:cNvSpPr>
            <a:spLocks noGrp="1" noChangeArrowheads="1"/>
          </p:cNvSpPr>
          <p:nvPr>
            <p:ph type="body" idx="1"/>
          </p:nvPr>
        </p:nvSpPr>
        <p:spPr/>
        <p:txBody>
          <a:bodyPr/>
          <a:lstStyle/>
          <a:p>
            <a:pPr eaLnBrk="1" hangingPunct="1">
              <a:lnSpc>
                <a:spcPct val="80000"/>
              </a:lnSpc>
              <a:buFontTx/>
              <a:buNone/>
            </a:pPr>
            <a:r>
              <a:rPr lang="ru-RU" sz="2400" b="1" i="1" smtClean="0">
                <a:solidFill>
                  <a:srgbClr val="EB1903"/>
                </a:solidFill>
              </a:rPr>
              <a:t>М     — отдаленные метастазы</a:t>
            </a:r>
            <a:endParaRPr lang="ru-RU" sz="2400" i="1" smtClean="0">
              <a:solidFill>
                <a:srgbClr val="EB1903"/>
              </a:solidFill>
            </a:endParaRPr>
          </a:p>
          <a:p>
            <a:pPr eaLnBrk="1" hangingPunct="1">
              <a:lnSpc>
                <a:spcPct val="80000"/>
              </a:lnSpc>
            </a:pPr>
            <a:r>
              <a:rPr lang="ru-RU" sz="2400" smtClean="0"/>
              <a:t>МО  — отдаленные метастазы не определяются. </a:t>
            </a:r>
          </a:p>
          <a:p>
            <a:pPr eaLnBrk="1" hangingPunct="1">
              <a:lnSpc>
                <a:spcPct val="80000"/>
              </a:lnSpc>
            </a:pPr>
            <a:r>
              <a:rPr lang="ru-RU" sz="2400" smtClean="0"/>
              <a:t>М1    — имеются отдаленные метастазы.</a:t>
            </a:r>
            <a:endParaRPr lang="ru-RU" sz="2400" b="1" smtClean="0"/>
          </a:p>
          <a:p>
            <a:pPr eaLnBrk="1" hangingPunct="1">
              <a:lnSpc>
                <a:spcPct val="80000"/>
              </a:lnSpc>
              <a:buFontTx/>
              <a:buNone/>
            </a:pPr>
            <a:r>
              <a:rPr lang="ru-RU" sz="2400" b="1" i="1" smtClean="0">
                <a:solidFill>
                  <a:srgbClr val="EB1903"/>
                </a:solidFill>
              </a:rPr>
              <a:t>Р      — гистопатологические критерии (глубина инвазии)</a:t>
            </a:r>
          </a:p>
          <a:p>
            <a:pPr eaLnBrk="1" hangingPunct="1">
              <a:lnSpc>
                <a:spcPct val="80000"/>
              </a:lnSpc>
            </a:pPr>
            <a:r>
              <a:rPr lang="ru-RU" sz="2400" smtClean="0"/>
              <a:t>Р1 — опухоль инфильтрирует только слизистую оболочку.</a:t>
            </a:r>
          </a:p>
          <a:p>
            <a:pPr eaLnBrk="1" hangingPunct="1">
              <a:lnSpc>
                <a:spcPct val="80000"/>
              </a:lnSpc>
            </a:pPr>
            <a:r>
              <a:rPr lang="ru-RU" sz="2400" smtClean="0"/>
              <a:t>Р2 — опухоль инфильтрирует подслизистый слой до мышечного.</a:t>
            </a:r>
          </a:p>
          <a:p>
            <a:pPr eaLnBrk="1" hangingPunct="1">
              <a:lnSpc>
                <a:spcPct val="80000"/>
              </a:lnSpc>
            </a:pPr>
            <a:r>
              <a:rPr lang="ru-RU" sz="2400" smtClean="0"/>
              <a:t>РЗ — опухоль инфильтрирует мышечный слой до серозной оболочки.</a:t>
            </a:r>
          </a:p>
          <a:p>
            <a:pPr eaLnBrk="1" hangingPunct="1">
              <a:lnSpc>
                <a:spcPct val="80000"/>
              </a:lnSpc>
            </a:pPr>
            <a:r>
              <a:rPr lang="ru-RU" sz="2400" smtClean="0"/>
              <a:t>Р4 — опухоль прорастает серозную оболочку или выходит за пределы органа.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ru-RU" sz="2800" i="1" smtClean="0"/>
              <a:t>Классификация по стадиям</a:t>
            </a:r>
          </a:p>
        </p:txBody>
      </p:sp>
      <p:sp>
        <p:nvSpPr>
          <p:cNvPr id="28675" name="Rectangle 3"/>
          <p:cNvSpPr>
            <a:spLocks noGrp="1" noChangeArrowheads="1"/>
          </p:cNvSpPr>
          <p:nvPr>
            <p:ph type="body" idx="1"/>
          </p:nvPr>
        </p:nvSpPr>
        <p:spPr/>
        <p:txBody>
          <a:bodyPr/>
          <a:lstStyle/>
          <a:p>
            <a:pPr eaLnBrk="1" hangingPunct="1">
              <a:lnSpc>
                <a:spcPct val="80000"/>
              </a:lnSpc>
            </a:pPr>
            <a:r>
              <a:rPr lang="en-US" sz="2200" smtClean="0"/>
              <a:t>I</a:t>
            </a:r>
            <a:r>
              <a:rPr lang="ru-RU" sz="2200" smtClean="0"/>
              <a:t> стадия — четко отграниченная опухоль на слизистой оболочке. Опухоль не выходит за пределы подслизистого слоя. Метастазов в регионарные лимфатические узлы нет.</a:t>
            </a:r>
            <a:endParaRPr lang="en-US" sz="2200" smtClean="0"/>
          </a:p>
          <a:p>
            <a:pPr eaLnBrk="1" hangingPunct="1">
              <a:lnSpc>
                <a:spcPct val="80000"/>
              </a:lnSpc>
            </a:pPr>
            <a:r>
              <a:rPr lang="en-US" sz="2200" smtClean="0"/>
              <a:t>II</a:t>
            </a:r>
            <a:r>
              <a:rPr lang="ru-RU" sz="2200" smtClean="0"/>
              <a:t>  стадия — опухоль больших размеров, прорастает мышечный слой, но не прорастает серозного покрова и не спаяна с соседними органами. Желудок подвижен. В ближайших регионарных лимфатических узлах единич­ные подвижные метастазы.</a:t>
            </a:r>
            <a:endParaRPr lang="en-US" sz="2200" smtClean="0"/>
          </a:p>
          <a:p>
            <a:pPr eaLnBrk="1" hangingPunct="1">
              <a:lnSpc>
                <a:spcPct val="80000"/>
              </a:lnSpc>
            </a:pPr>
            <a:r>
              <a:rPr lang="en-US" sz="2200" smtClean="0"/>
              <a:t>III</a:t>
            </a:r>
            <a:r>
              <a:rPr lang="ru-RU" sz="2200" smtClean="0"/>
              <a:t> стадия — опухоль значительных размеров, прорастает всю толщу стенки желудка, врастает в соседние органы и резко ограничивает подвижность желудка. Такая же опухоль или опухоль меньших размеров с мно­жественными метастазами в регионарные лимфатические узлы.</a:t>
            </a:r>
            <a:endParaRPr lang="en-US" sz="2200" smtClean="0"/>
          </a:p>
          <a:p>
            <a:pPr eaLnBrk="1" hangingPunct="1">
              <a:lnSpc>
                <a:spcPct val="80000"/>
              </a:lnSpc>
            </a:pPr>
            <a:r>
              <a:rPr lang="en-US" sz="2200" smtClean="0"/>
              <a:t>IV</a:t>
            </a:r>
            <a:r>
              <a:rPr lang="ru-RU" sz="2200" smtClean="0"/>
              <a:t> стадия — опухоль любого размера при наличии метастазов в отдаленные органы.</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ru-RU" smtClean="0"/>
          </a:p>
        </p:txBody>
      </p:sp>
      <p:sp>
        <p:nvSpPr>
          <p:cNvPr id="29699" name="Rectangle 3"/>
          <p:cNvSpPr>
            <a:spLocks noGrp="1" noChangeArrowheads="1"/>
          </p:cNvSpPr>
          <p:nvPr>
            <p:ph type="body" idx="1"/>
          </p:nvPr>
        </p:nvSpPr>
        <p:spPr/>
        <p:txBody>
          <a:bodyPr/>
          <a:lstStyle/>
          <a:p>
            <a:pPr eaLnBrk="1" hangingPunct="1">
              <a:buFontTx/>
              <a:buNone/>
            </a:pPr>
            <a:r>
              <a:rPr lang="ru-RU" b="1" i="1" smtClean="0"/>
              <a:t>Осложнения: </a:t>
            </a:r>
          </a:p>
          <a:p>
            <a:pPr eaLnBrk="1" hangingPunct="1"/>
            <a:r>
              <a:rPr lang="ru-RU" smtClean="0"/>
              <a:t>кровотечение, </a:t>
            </a:r>
          </a:p>
          <a:p>
            <a:pPr eaLnBrk="1" hangingPunct="1"/>
            <a:r>
              <a:rPr lang="ru-RU" smtClean="0"/>
              <a:t>перфорация опухоли, </a:t>
            </a:r>
          </a:p>
          <a:p>
            <a:pPr eaLnBrk="1" hangingPunct="1"/>
            <a:r>
              <a:rPr lang="ru-RU" smtClean="0"/>
              <a:t>инфицирование опухоли, </a:t>
            </a:r>
          </a:p>
          <a:p>
            <a:pPr eaLnBrk="1" hangingPunct="1"/>
            <a:r>
              <a:rPr lang="ru-RU" smtClean="0"/>
              <a:t>прорастание рака желудка в соседние ткани и органы.</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i="1" smtClean="0"/>
              <a:t>Диагностика</a:t>
            </a:r>
          </a:p>
        </p:txBody>
      </p:sp>
      <p:sp>
        <p:nvSpPr>
          <p:cNvPr id="30723" name="Rectangle 3"/>
          <p:cNvSpPr>
            <a:spLocks noGrp="1" noChangeArrowheads="1"/>
          </p:cNvSpPr>
          <p:nvPr>
            <p:ph type="body" idx="1"/>
          </p:nvPr>
        </p:nvSpPr>
        <p:spPr/>
        <p:txBody>
          <a:bodyPr/>
          <a:lstStyle/>
          <a:p>
            <a:pPr eaLnBrk="1" hangingPunct="1"/>
            <a:r>
              <a:rPr lang="ru-RU" i="1" smtClean="0"/>
              <a:t>Лабораторные методы </a:t>
            </a:r>
            <a:r>
              <a:rPr lang="ru-RU" smtClean="0"/>
              <a:t>исследования </a:t>
            </a:r>
          </a:p>
          <a:p>
            <a:pPr eaLnBrk="1" hangingPunct="1"/>
            <a:r>
              <a:rPr lang="ru-RU" i="1" smtClean="0"/>
              <a:t>Рентгенодиагностика</a:t>
            </a:r>
            <a:r>
              <a:rPr lang="ru-RU" smtClean="0"/>
              <a:t> </a:t>
            </a:r>
          </a:p>
          <a:p>
            <a:pPr eaLnBrk="1" hangingPunct="1"/>
            <a:r>
              <a:rPr lang="ru-RU" i="1" smtClean="0"/>
              <a:t>Гастроскопия</a:t>
            </a:r>
            <a:r>
              <a:rPr lang="ru-RU"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i="1" smtClean="0"/>
              <a:t>Диагностика</a:t>
            </a:r>
          </a:p>
        </p:txBody>
      </p:sp>
      <p:sp>
        <p:nvSpPr>
          <p:cNvPr id="31747" name="Rectangle 3"/>
          <p:cNvSpPr>
            <a:spLocks noGrp="1" noChangeArrowheads="1"/>
          </p:cNvSpPr>
          <p:nvPr>
            <p:ph type="body" idx="1"/>
          </p:nvPr>
        </p:nvSpPr>
        <p:spPr/>
        <p:txBody>
          <a:bodyPr/>
          <a:lstStyle/>
          <a:p>
            <a:pPr eaLnBrk="1" hangingPunct="1"/>
            <a:endParaRPr lang="ru-RU" smtClean="0"/>
          </a:p>
        </p:txBody>
      </p:sp>
      <p:pic>
        <p:nvPicPr>
          <p:cNvPr id="31748" name="Picture 4" descr="рак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65400"/>
            <a:ext cx="334645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рак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31654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pPr eaLnBrk="1" hangingPunct="1"/>
            <a:r>
              <a:rPr lang="ru-RU" smtClean="0"/>
              <a:t>Диф.диагноз</a:t>
            </a:r>
          </a:p>
        </p:txBody>
      </p:sp>
      <p:pic>
        <p:nvPicPr>
          <p:cNvPr id="32771"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390650"/>
            <a:ext cx="6711950" cy="54673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algn="ctr" eaLnBrk="1" hangingPunct="1"/>
            <a:r>
              <a:rPr lang="ru-RU" sz="3200" smtClean="0"/>
              <a:t>Компьютерная томография</a:t>
            </a:r>
          </a:p>
        </p:txBody>
      </p:sp>
      <p:pic>
        <p:nvPicPr>
          <p:cNvPr id="33795"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419225"/>
            <a:ext cx="6391275" cy="54419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60350"/>
            <a:ext cx="5943600" cy="1143000"/>
          </a:xfrm>
        </p:spPr>
        <p:txBody>
          <a:bodyPr/>
          <a:lstStyle/>
          <a:p>
            <a:pPr eaLnBrk="1" hangingPunct="1"/>
            <a:r>
              <a:rPr lang="ru-RU" i="1" smtClean="0"/>
              <a:t>АНАТОМИЯ</a:t>
            </a:r>
          </a:p>
        </p:txBody>
      </p:sp>
      <p:pic>
        <p:nvPicPr>
          <p:cNvPr id="7171" name="Picture 6" descr="рак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5532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ru-RU" smtClean="0"/>
          </a:p>
        </p:txBody>
      </p:sp>
      <p:sp>
        <p:nvSpPr>
          <p:cNvPr id="34819" name="Rectangle 3"/>
          <p:cNvSpPr>
            <a:spLocks noGrp="1" noChangeArrowheads="1"/>
          </p:cNvSpPr>
          <p:nvPr>
            <p:ph type="body" idx="1"/>
          </p:nvPr>
        </p:nvSpPr>
        <p:spPr/>
        <p:txBody>
          <a:bodyPr/>
          <a:lstStyle/>
          <a:p>
            <a:pPr eaLnBrk="1" hangingPunct="1"/>
            <a:endParaRPr lang="ru-RU" smtClean="0"/>
          </a:p>
        </p:txBody>
      </p:sp>
      <p:pic>
        <p:nvPicPr>
          <p:cNvPr id="34820" name="Picture 4" descr="рак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16113"/>
            <a:ext cx="37719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рак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09763"/>
            <a:ext cx="410368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eaLnBrk="1" hangingPunct="1"/>
            <a:endParaRPr lang="ru-RU" smtClean="0"/>
          </a:p>
        </p:txBody>
      </p:sp>
      <p:pic>
        <p:nvPicPr>
          <p:cNvPr id="35843"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27538" y="2212975"/>
            <a:ext cx="4646612" cy="3719513"/>
          </a:xfrm>
        </p:spPr>
      </p:pic>
      <p:pic>
        <p:nvPicPr>
          <p:cNvPr id="35844"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2212975"/>
            <a:ext cx="4457701"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pPr eaLnBrk="1" hangingPunct="1"/>
            <a:endParaRPr lang="ru-RU" smtClean="0"/>
          </a:p>
        </p:txBody>
      </p:sp>
      <p:pic>
        <p:nvPicPr>
          <p:cNvPr id="36867"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874838"/>
            <a:ext cx="6264275" cy="498316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ru-RU" i="1" smtClean="0"/>
              <a:t>Лечение</a:t>
            </a:r>
          </a:p>
        </p:txBody>
      </p:sp>
      <p:sp>
        <p:nvSpPr>
          <p:cNvPr id="37891" name="Rectangle 3"/>
          <p:cNvSpPr>
            <a:spLocks noGrp="1" noChangeArrowheads="1"/>
          </p:cNvSpPr>
          <p:nvPr>
            <p:ph type="body" idx="1"/>
          </p:nvPr>
        </p:nvSpPr>
        <p:spPr/>
        <p:txBody>
          <a:bodyPr/>
          <a:lstStyle/>
          <a:p>
            <a:pPr eaLnBrk="1" hangingPunct="1">
              <a:buFontTx/>
              <a:buNone/>
            </a:pPr>
            <a:r>
              <a:rPr lang="ru-RU" smtClean="0"/>
              <a:t>   </a:t>
            </a:r>
          </a:p>
          <a:p>
            <a:pPr eaLnBrk="1" hangingPunct="1">
              <a:buFontTx/>
              <a:buNone/>
            </a:pPr>
            <a:r>
              <a:rPr lang="ru-RU" smtClean="0"/>
              <a:t>   </a:t>
            </a:r>
            <a:r>
              <a:rPr lang="ru-RU" sz="2800" b="1" i="1" smtClean="0"/>
              <a:t>Лечение хирургическое: рак желудка — абсолютное показание к операции. Радикальным вмешательством является резекция желудка или гастрэктомия (удаление всего желудка).</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ru-RU" i="1" smtClean="0"/>
              <a:t>Лечение</a:t>
            </a:r>
          </a:p>
        </p:txBody>
      </p:sp>
      <p:sp>
        <p:nvSpPr>
          <p:cNvPr id="38915" name="Rectangle 3"/>
          <p:cNvSpPr>
            <a:spLocks noGrp="1" noChangeArrowheads="1"/>
          </p:cNvSpPr>
          <p:nvPr>
            <p:ph type="body" idx="1"/>
          </p:nvPr>
        </p:nvSpPr>
        <p:spPr/>
        <p:txBody>
          <a:bodyPr/>
          <a:lstStyle/>
          <a:p>
            <a:pPr eaLnBrk="1" hangingPunct="1">
              <a:buFontTx/>
              <a:buNone/>
            </a:pPr>
            <a:r>
              <a:rPr lang="ru-RU" sz="2800" b="1" i="1" smtClean="0"/>
              <a:t>Основные типы радикальных операций:</a:t>
            </a:r>
            <a:r>
              <a:rPr lang="ru-RU" sz="2800" smtClean="0"/>
              <a:t> </a:t>
            </a:r>
          </a:p>
          <a:p>
            <a:pPr eaLnBrk="1" hangingPunct="1"/>
            <a:r>
              <a:rPr lang="ru-RU" sz="2800" smtClean="0"/>
              <a:t>1) дистальная субтотальная резекция желудка (выполняемая чрезбрюшинно),</a:t>
            </a:r>
          </a:p>
          <a:p>
            <a:pPr eaLnBrk="1" hangingPunct="1"/>
            <a:r>
              <a:rPr lang="ru-RU" sz="2800" smtClean="0"/>
              <a:t> 2) гастрэктомия (выполняемая чрезбрюшинным и чрезплевральным доступом),  </a:t>
            </a:r>
          </a:p>
          <a:p>
            <a:pPr eaLnBrk="1" hangingPunct="1"/>
            <a:r>
              <a:rPr lang="ru-RU" sz="2800" smtClean="0"/>
              <a:t>3)   проксимальная  субтотальная  резекция  желудка   (выполняемая чрезбрюшинным и чресплевральным доступом).</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ru-RU" i="1" smtClean="0"/>
              <a:t>Лечение</a:t>
            </a:r>
          </a:p>
        </p:txBody>
      </p:sp>
      <p:sp>
        <p:nvSpPr>
          <p:cNvPr id="39939" name="Rectangle 3"/>
          <p:cNvSpPr>
            <a:spLocks noGrp="1" noChangeArrowheads="1"/>
          </p:cNvSpPr>
          <p:nvPr>
            <p:ph type="body" idx="1"/>
          </p:nvPr>
        </p:nvSpPr>
        <p:spPr/>
        <p:txBody>
          <a:bodyPr/>
          <a:lstStyle/>
          <a:p>
            <a:pPr eaLnBrk="1" hangingPunct="1"/>
            <a:endParaRPr lang="ru-RU" smtClean="0"/>
          </a:p>
        </p:txBody>
      </p:sp>
      <p:pic>
        <p:nvPicPr>
          <p:cNvPr id="39940" name="Picture 4" descr="рак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73238"/>
            <a:ext cx="7488237"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pPr eaLnBrk="1" hangingPunct="1"/>
            <a:endParaRPr lang="ru-RU" smtClean="0"/>
          </a:p>
        </p:txBody>
      </p:sp>
      <p:pic>
        <p:nvPicPr>
          <p:cNvPr id="4096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0650"/>
            <a:ext cx="83629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Объект 7"/>
          <p:cNvSpPr>
            <a:spLocks noGrp="1"/>
          </p:cNvSpPr>
          <p:nvPr>
            <p:ph idx="1"/>
          </p:nvPr>
        </p:nvSpPr>
        <p:spPr>
          <a:xfrm>
            <a:off x="457200" y="1600200"/>
            <a:ext cx="8229600" cy="4421188"/>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pPr eaLnBrk="1" hangingPunct="1"/>
            <a:endParaRPr lang="ru-RU" smtClean="0"/>
          </a:p>
        </p:txBody>
      </p:sp>
      <p:pic>
        <p:nvPicPr>
          <p:cNvPr id="41987"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0863" y="1600200"/>
            <a:ext cx="8042275" cy="452596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pPr eaLnBrk="1" hangingPunct="1"/>
            <a:endParaRPr lang="ru-RU" smtClean="0"/>
          </a:p>
        </p:txBody>
      </p:sp>
      <p:pic>
        <p:nvPicPr>
          <p:cNvPr id="43011"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390650"/>
            <a:ext cx="8496300" cy="527843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pPr eaLnBrk="1" hangingPunct="1"/>
            <a:endParaRPr lang="ru-RU" smtClean="0"/>
          </a:p>
        </p:txBody>
      </p:sp>
      <p:pic>
        <p:nvPicPr>
          <p:cNvPr id="44035" name="Picture 4" descr="рак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30350"/>
            <a:ext cx="9144000" cy="53292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i="1" smtClean="0">
                <a:latin typeface="Times New Roman" panose="02020603050405020304" pitchFamily="18" charset="0"/>
              </a:rPr>
              <a:t>Классификация</a:t>
            </a:r>
          </a:p>
        </p:txBody>
      </p:sp>
      <p:sp>
        <p:nvSpPr>
          <p:cNvPr id="8195" name="Rectangle 3"/>
          <p:cNvSpPr>
            <a:spLocks noGrp="1" noChangeArrowheads="1"/>
          </p:cNvSpPr>
          <p:nvPr>
            <p:ph type="body" idx="1"/>
          </p:nvPr>
        </p:nvSpPr>
        <p:spPr>
          <a:xfrm>
            <a:off x="250825" y="1341438"/>
            <a:ext cx="8651875" cy="5183187"/>
          </a:xfrm>
        </p:spPr>
        <p:txBody>
          <a:bodyPr/>
          <a:lstStyle/>
          <a:p>
            <a:pPr eaLnBrk="1" hangingPunct="1">
              <a:lnSpc>
                <a:spcPct val="80000"/>
              </a:lnSpc>
              <a:buFontTx/>
              <a:buNone/>
            </a:pPr>
            <a:endParaRPr lang="ru-RU" sz="1800" smtClean="0"/>
          </a:p>
          <a:p>
            <a:pPr eaLnBrk="1" hangingPunct="1">
              <a:lnSpc>
                <a:spcPct val="80000"/>
              </a:lnSpc>
              <a:buFontTx/>
              <a:buNone/>
            </a:pPr>
            <a:r>
              <a:rPr lang="ru-RU" sz="1800" smtClean="0"/>
              <a:t>     </a:t>
            </a:r>
            <a:r>
              <a:rPr lang="ru-RU" sz="2000" smtClean="0"/>
              <a:t>Классификация ранних форм рака желудка (по данным японского общества эндоскопистов, 1962 г.) предусматривает три типа раннего рака: </a:t>
            </a:r>
          </a:p>
          <a:p>
            <a:pPr eaLnBrk="1" hangingPunct="1">
              <a:lnSpc>
                <a:spcPct val="80000"/>
              </a:lnSpc>
              <a:buFontTx/>
              <a:buNone/>
            </a:pPr>
            <a:endParaRPr lang="ru-RU" sz="2000" smtClean="0"/>
          </a:p>
          <a:p>
            <a:pPr eaLnBrk="1" hangingPunct="1">
              <a:lnSpc>
                <a:spcPct val="80000"/>
              </a:lnSpc>
              <a:buFontTx/>
              <a:buNone/>
            </a:pPr>
            <a:r>
              <a:rPr lang="en-US" sz="2000" smtClean="0"/>
              <a:t>I</a:t>
            </a:r>
            <a:r>
              <a:rPr lang="ru-RU" sz="2000" smtClean="0"/>
              <a:t>   — выбухающий тип: опухоль выступает над окружающей поверхностью слизистой оболочки более чем на 5 мм;</a:t>
            </a:r>
            <a:endParaRPr lang="en-US" sz="2000" smtClean="0"/>
          </a:p>
          <a:p>
            <a:pPr eaLnBrk="1" hangingPunct="1">
              <a:lnSpc>
                <a:spcPct val="80000"/>
              </a:lnSpc>
              <a:buFontTx/>
              <a:buNone/>
            </a:pPr>
            <a:r>
              <a:rPr lang="en-US" sz="2000" smtClean="0"/>
              <a:t>II</a:t>
            </a:r>
            <a:r>
              <a:rPr lang="ru-RU" sz="2000" smtClean="0"/>
              <a:t> — поверхностный тип подразделяют на три формы.</a:t>
            </a:r>
          </a:p>
          <a:p>
            <a:pPr eaLnBrk="1" hangingPunct="1">
              <a:lnSpc>
                <a:spcPct val="80000"/>
              </a:lnSpc>
              <a:buFontTx/>
              <a:buNone/>
            </a:pPr>
            <a:r>
              <a:rPr lang="ru-RU" sz="2000" smtClean="0"/>
              <a:t>а)  поверхностно-приподнятый:  опухоль  выступает до  5  мм  над окружающей поверхностью слизистой оболочки;</a:t>
            </a:r>
          </a:p>
          <a:p>
            <a:pPr eaLnBrk="1" hangingPunct="1">
              <a:lnSpc>
                <a:spcPct val="80000"/>
              </a:lnSpc>
              <a:buFontTx/>
              <a:buNone/>
            </a:pPr>
            <a:r>
              <a:rPr lang="ru-RU" sz="2000" smtClean="0"/>
              <a:t>б)  поверхностно-плоский: опухоль в виде эрозии находится на уровне окружаю­щей поверхности слизистой оболочки;</a:t>
            </a:r>
          </a:p>
          <a:p>
            <a:pPr eaLnBrk="1" hangingPunct="1">
              <a:lnSpc>
                <a:spcPct val="80000"/>
              </a:lnSpc>
              <a:buFontTx/>
              <a:buNone/>
            </a:pPr>
            <a:r>
              <a:rPr lang="ru-RU" sz="2000" smtClean="0"/>
              <a:t>в)  поверхностно-вдавленный:  опухоль углубляется  в  виде  язвы ниже уровня слизистой оболочки до 5 мм;</a:t>
            </a:r>
            <a:endParaRPr lang="en-US" sz="2000" smtClean="0"/>
          </a:p>
          <a:p>
            <a:pPr eaLnBrk="1" hangingPunct="1">
              <a:lnSpc>
                <a:spcPct val="80000"/>
              </a:lnSpc>
              <a:buFontTx/>
              <a:buNone/>
            </a:pPr>
            <a:r>
              <a:rPr lang="en-US" sz="2000" smtClean="0"/>
              <a:t>III</a:t>
            </a:r>
            <a:r>
              <a:rPr lang="ru-RU" sz="2000" smtClean="0"/>
              <a:t> — подрытый, язвенный тип характеризуется углублением более чем на 5 мм. Возможно сочетание нескольких форм раннего рака.</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pPr eaLnBrk="1" hangingPunct="1"/>
            <a:endParaRPr lang="ru-RU" smtClean="0"/>
          </a:p>
        </p:txBody>
      </p:sp>
      <p:sp>
        <p:nvSpPr>
          <p:cNvPr id="45059" name="Объект 2"/>
          <p:cNvSpPr>
            <a:spLocks noGrp="1"/>
          </p:cNvSpPr>
          <p:nvPr>
            <p:ph idx="1"/>
          </p:nvPr>
        </p:nvSpPr>
        <p:spPr/>
        <p:txBody>
          <a:bodyPr/>
          <a:lstStyle/>
          <a:p>
            <a:pPr eaLnBrk="1" hangingPunct="1"/>
            <a:r>
              <a:rPr lang="ru-RU" sz="2400" smtClean="0"/>
              <a:t>Паллиативные операции выполняют тогда, когда риск их небольшой. Паллиативные резекции 2/3 или 3/4 желудка направлены на удаление стенозирующей опухоли выходного отдела желудка, распадающейся и кровоточащей опухоли как источника кровоте­чения, угрожающего жизни больного. Если выполнение паллиативной резекции невозможно, применяют другие операции: при стенозирующем раке выходного отдела желудка накладывают гастроеюноанастамоз или еюностому, при раке проксимального отдела желудка и дисфагии накладывают гастростому или еюностому.</a:t>
            </a:r>
          </a:p>
          <a:p>
            <a:pPr eaLnBrk="1" hangingPunct="1"/>
            <a:endParaRPr lang="ru-RU"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pPr eaLnBrk="1" hangingPunct="1"/>
            <a:endParaRPr lang="ru-RU" smtClean="0"/>
          </a:p>
        </p:txBody>
      </p:sp>
      <p:sp>
        <p:nvSpPr>
          <p:cNvPr id="46083" name="Объект 2"/>
          <p:cNvSpPr>
            <a:spLocks noGrp="1"/>
          </p:cNvSpPr>
          <p:nvPr>
            <p:ph idx="1"/>
          </p:nvPr>
        </p:nvSpPr>
        <p:spPr/>
        <p:txBody>
          <a:bodyPr/>
          <a:lstStyle/>
          <a:p>
            <a:pPr eaLnBrk="1" hangingPunct="1"/>
            <a:r>
              <a:rPr lang="ru-RU" sz="2800" smtClean="0"/>
              <a:t>Паллиативные операции избавляют больных от тягостных сим­птомов. Эти операции у некоторых больных могут быть дополнены впоследствии химиотерапией. Лучевые методы лечения рака желудка находятся в стадии научной разработки. При раке кардии у неоперабельных больных после облучения наступает  временное  уменьшение  опухоли   и  восстановление  проходимости</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pPr eaLnBrk="1" hangingPunct="1"/>
            <a:endParaRPr lang="ru-RU" smtClean="0"/>
          </a:p>
        </p:txBody>
      </p:sp>
      <p:sp>
        <p:nvSpPr>
          <p:cNvPr id="47107" name="Объект 2"/>
          <p:cNvSpPr>
            <a:spLocks noGrp="1"/>
          </p:cNvSpPr>
          <p:nvPr>
            <p:ph idx="1"/>
          </p:nvPr>
        </p:nvSpPr>
        <p:spPr/>
        <p:txBody>
          <a:bodyPr/>
          <a:lstStyle/>
          <a:p>
            <a:pPr eaLnBrk="1" hangingPunct="1">
              <a:lnSpc>
                <a:spcPct val="80000"/>
              </a:lnSpc>
            </a:pPr>
            <a:r>
              <a:rPr lang="ru-RU" sz="2800" i="1" smtClean="0"/>
              <a:t>Отдаленные</a:t>
            </a:r>
            <a:r>
              <a:rPr lang="ru-RU" sz="2800" smtClean="0"/>
              <a:t>:   из  числа  радикально оперированных больных 5-летняя выживаемость составила 35,7% при раке </a:t>
            </a:r>
            <a:r>
              <a:rPr lang="en-US" sz="2800" smtClean="0"/>
              <a:t>I</a:t>
            </a:r>
            <a:r>
              <a:rPr lang="ru-RU" sz="2800" smtClean="0"/>
              <a:t> и </a:t>
            </a:r>
            <a:r>
              <a:rPr lang="en-US" sz="2800" smtClean="0"/>
              <a:t>II</a:t>
            </a:r>
            <a:r>
              <a:rPr lang="ru-RU" sz="2800" smtClean="0"/>
              <a:t> стадий — 51,5%, при раке </a:t>
            </a:r>
            <a:r>
              <a:rPr lang="en-US" sz="2800" smtClean="0"/>
              <a:t>III</a:t>
            </a:r>
            <a:r>
              <a:rPr lang="ru-RU" sz="2800" smtClean="0"/>
              <a:t> стадии — только 15,6%'</a:t>
            </a:r>
          </a:p>
          <a:p>
            <a:pPr eaLnBrk="1" hangingPunct="1">
              <a:lnSpc>
                <a:spcPct val="80000"/>
              </a:lnSpc>
            </a:pPr>
            <a:r>
              <a:rPr lang="ru-RU" sz="2800" smtClean="0"/>
              <a:t>Наиболее благоприятные результаты хирургического лечения рака желудка могут быть получены при лечении ранних форм рака. При поражении только слизистой оболочки 5-летняя выжива­емость достигает 96—100%, при поражении слизистой оболочки и подслизистого слоя — 75%.</a:t>
            </a:r>
          </a:p>
          <a:p>
            <a:pPr eaLnBrk="1" hangingPunct="1"/>
            <a:endParaRPr lang="ru-RU"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ru-RU" smtClean="0"/>
              <a:t>Предраковые заболевания</a:t>
            </a:r>
          </a:p>
        </p:txBody>
      </p:sp>
      <p:sp>
        <p:nvSpPr>
          <p:cNvPr id="48131" name="Rectangle 3"/>
          <p:cNvSpPr>
            <a:spLocks noGrp="1" noChangeArrowheads="1"/>
          </p:cNvSpPr>
          <p:nvPr>
            <p:ph type="body" idx="1"/>
          </p:nvPr>
        </p:nvSpPr>
        <p:spPr/>
        <p:txBody>
          <a:bodyPr/>
          <a:lstStyle/>
          <a:p>
            <a:pPr eaLnBrk="1" hangingPunct="1">
              <a:lnSpc>
                <a:spcPct val="80000"/>
              </a:lnSpc>
            </a:pPr>
            <a:r>
              <a:rPr lang="ru-RU" sz="2800" smtClean="0"/>
              <a:t>Развитию рака желудка предшествуют предраковые заболевания .</a:t>
            </a:r>
          </a:p>
          <a:p>
            <a:pPr eaLnBrk="1" hangingPunct="1">
              <a:lnSpc>
                <a:spcPct val="80000"/>
              </a:lnSpc>
            </a:pPr>
            <a:r>
              <a:rPr lang="ru-RU" sz="2800" smtClean="0"/>
              <a:t>Задача врача — выявить предраковые состояния и активно наблюдать за группой лиц с повышенным риском онкологического заболевания.</a:t>
            </a:r>
          </a:p>
          <a:p>
            <a:pPr eaLnBrk="1" hangingPunct="1">
              <a:lnSpc>
                <a:spcPct val="80000"/>
              </a:lnSpc>
            </a:pPr>
            <a:r>
              <a:rPr lang="ru-RU" sz="2800" smtClean="0"/>
              <a:t>Среди больных раком желудка наиболее часто встречаются больные, у которых рак развился на почве хронического гастрита (у 50%) и хронической язвы (у 46%), реже предшествуют развитию рака полипы желудка (у 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ru-RU" smtClean="0"/>
              <a:t>Хронический гастрит</a:t>
            </a:r>
          </a:p>
        </p:txBody>
      </p:sp>
      <p:sp>
        <p:nvSpPr>
          <p:cNvPr id="49155" name="Rectangle 3"/>
          <p:cNvSpPr>
            <a:spLocks noGrp="1" noChangeArrowheads="1"/>
          </p:cNvSpPr>
          <p:nvPr>
            <p:ph type="body" idx="1"/>
          </p:nvPr>
        </p:nvSpPr>
        <p:spPr/>
        <p:txBody>
          <a:bodyPr/>
          <a:lstStyle/>
          <a:p>
            <a:pPr eaLnBrk="1" hangingPunct="1">
              <a:lnSpc>
                <a:spcPct val="90000"/>
              </a:lnSpc>
            </a:pPr>
            <a:r>
              <a:rPr lang="ru-RU" sz="2800" smtClean="0"/>
              <a:t>Хронический гастрит в развитии рака имеет ведущее значение. Наиболее благоприятным для развития рака являются те стадии хронического гастрита, когда нарушены регенераторные процессы и имеется гиперплазия эпителия (гастрит «перестройки» и атрофически-гиперпластический гастрит). Хронический гастрит не имеет специфической клинической симптоматики, проявляется желудочной и кишечной диспепсией.</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ru-RU" smtClean="0"/>
              <a:t>Продолжение</a:t>
            </a:r>
          </a:p>
        </p:txBody>
      </p:sp>
      <p:sp>
        <p:nvSpPr>
          <p:cNvPr id="50179" name="Rectangle 3"/>
          <p:cNvSpPr>
            <a:spLocks noGrp="1" noChangeArrowheads="1"/>
          </p:cNvSpPr>
          <p:nvPr>
            <p:ph type="body" idx="1"/>
          </p:nvPr>
        </p:nvSpPr>
        <p:spPr/>
        <p:txBody>
          <a:bodyPr/>
          <a:lstStyle/>
          <a:p>
            <a:pPr eaLnBrk="1" hangingPunct="1"/>
            <a:r>
              <a:rPr lang="ru-RU" sz="2800" smtClean="0"/>
              <a:t>Желудочную диспепсию характеризует дискомфорт: ощущение тяжести, давления, переполнения после еды, боль в эпигастральной области, возникающая непосредственно после приема пищи, продолжающаяся около 1 ч; отрыжка пустая или с запахом съеденной пищи, срыгивания; тошнота, эпизодическая рвота; аппетит чаще понижен, иногда анорексия, отвращение к пище.</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ru-RU" smtClean="0"/>
              <a:t>Продолжение</a:t>
            </a:r>
          </a:p>
        </p:txBody>
      </p:sp>
      <p:sp>
        <p:nvSpPr>
          <p:cNvPr id="51203" name="Rectangle 3"/>
          <p:cNvSpPr>
            <a:spLocks noGrp="1" noChangeArrowheads="1"/>
          </p:cNvSpPr>
          <p:nvPr>
            <p:ph type="body" idx="1"/>
          </p:nvPr>
        </p:nvSpPr>
        <p:spPr/>
        <p:txBody>
          <a:bodyPr/>
          <a:lstStyle/>
          <a:p>
            <a:pPr eaLnBrk="1" hangingPunct="1"/>
            <a:r>
              <a:rPr lang="ru-RU" smtClean="0"/>
              <a:t>Кишечная диспепсия: метеоризм, урчание, запоры, понос. Заболевание сопровождается астенизацией, похуданием, анемией. Секреторная способность желудка у больных с атрофическим гастритом понижена.</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ru-RU" smtClean="0"/>
              <a:t>Продолжение</a:t>
            </a:r>
          </a:p>
        </p:txBody>
      </p:sp>
      <p:sp>
        <p:nvSpPr>
          <p:cNvPr id="52227" name="Rectangle 3"/>
          <p:cNvSpPr>
            <a:spLocks noGrp="1" noChangeArrowheads="1"/>
          </p:cNvSpPr>
          <p:nvPr>
            <p:ph type="body" idx="1"/>
          </p:nvPr>
        </p:nvSpPr>
        <p:spPr/>
        <p:txBody>
          <a:bodyPr/>
          <a:lstStyle/>
          <a:p>
            <a:pPr eaLnBrk="1" hangingPunct="1">
              <a:lnSpc>
                <a:spcPct val="90000"/>
              </a:lnSpc>
            </a:pPr>
            <a:r>
              <a:rPr lang="ru-RU" sz="2400" smtClean="0"/>
              <a:t>Рак, развившийся на фоне гастрита, чаще локализуется в выходном отделе желудка. Заболеваемость раком среди людей, перенесших резекцию желудка по поводу неонкологических заболеваний (язвенная болезнь двенадцатиперстной кишки), наблюдается через 5-15 лет после операции. Частота заболеваемости в 3 раза больше, чем среди обычного населения. Рак культи желудка развивается после резекции желудка по способу Бильрот-П чаще, чем после резекции желудка, завершенной анастомозом по способу Бильрот-1.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pPr eaLnBrk="1" hangingPunct="1"/>
            <a:r>
              <a:rPr lang="ru-RU" sz="4000" smtClean="0"/>
              <a:t>Хронический гастрит</a:t>
            </a:r>
          </a:p>
        </p:txBody>
      </p:sp>
      <p:pic>
        <p:nvPicPr>
          <p:cNvPr id="53251"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390650"/>
            <a:ext cx="6696075" cy="5475288"/>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ru-RU" smtClean="0"/>
              <a:t>Болезнь Менетрие</a:t>
            </a:r>
          </a:p>
        </p:txBody>
      </p:sp>
      <p:sp>
        <p:nvSpPr>
          <p:cNvPr id="54275" name="Rectangle 3"/>
          <p:cNvSpPr>
            <a:spLocks noGrp="1" noChangeArrowheads="1"/>
          </p:cNvSpPr>
          <p:nvPr>
            <p:ph type="body" idx="1"/>
          </p:nvPr>
        </p:nvSpPr>
        <p:spPr/>
        <p:txBody>
          <a:bodyPr/>
          <a:lstStyle/>
          <a:p>
            <a:pPr eaLnBrk="1" hangingPunct="1">
              <a:lnSpc>
                <a:spcPct val="90000"/>
              </a:lnSpc>
            </a:pPr>
            <a:r>
              <a:rPr lang="ru-RU" smtClean="0"/>
              <a:t>К предраковым заболеваниям относится </a:t>
            </a:r>
            <a:r>
              <a:rPr lang="ru-RU" b="1" smtClean="0"/>
              <a:t>гигантский гипертрофический гастрит </a:t>
            </a:r>
            <a:r>
              <a:rPr lang="ru-RU" smtClean="0"/>
              <a:t>(болезнь Менетрие). При этом заболевании происходит гипертрофия желудочных желез, эпителий которых состоит из большого количества слизесекретирующих клеток, образующихся в результате метаплазии главных и париетальных клеток.</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ru-RU" smtClean="0"/>
          </a:p>
        </p:txBody>
      </p:sp>
      <p:sp>
        <p:nvSpPr>
          <p:cNvPr id="9219" name="Rectangle 3"/>
          <p:cNvSpPr>
            <a:spLocks noGrp="1" noChangeArrowheads="1"/>
          </p:cNvSpPr>
          <p:nvPr>
            <p:ph type="body" idx="1"/>
          </p:nvPr>
        </p:nvSpPr>
        <p:spPr/>
        <p:txBody>
          <a:bodyPr/>
          <a:lstStyle/>
          <a:p>
            <a:pPr eaLnBrk="1" hangingPunct="1"/>
            <a:endParaRPr lang="ru-RU" smtClean="0"/>
          </a:p>
        </p:txBody>
      </p:sp>
      <p:pic>
        <p:nvPicPr>
          <p:cNvPr id="9220" name="Picture 4" descr="r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773238"/>
            <a:ext cx="59753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7813"/>
            <a:ext cx="8229600" cy="919162"/>
          </a:xfrm>
        </p:spPr>
        <p:txBody>
          <a:bodyPr/>
          <a:lstStyle/>
          <a:p>
            <a:pPr eaLnBrk="1" hangingPunct="1"/>
            <a:r>
              <a:rPr lang="ru-RU" smtClean="0"/>
              <a:t>Продолжение</a:t>
            </a:r>
          </a:p>
        </p:txBody>
      </p:sp>
      <p:sp>
        <p:nvSpPr>
          <p:cNvPr id="55299" name="Rectangle 3"/>
          <p:cNvSpPr>
            <a:spLocks noGrp="1" noChangeArrowheads="1"/>
          </p:cNvSpPr>
          <p:nvPr>
            <p:ph type="body" idx="1"/>
          </p:nvPr>
        </p:nvSpPr>
        <p:spPr>
          <a:xfrm>
            <a:off x="457200" y="1196975"/>
            <a:ext cx="8229600" cy="4929188"/>
          </a:xfrm>
        </p:spPr>
        <p:txBody>
          <a:bodyPr/>
          <a:lstStyle/>
          <a:p>
            <a:pPr eaLnBrk="1" hangingPunct="1">
              <a:lnSpc>
                <a:spcPct val="80000"/>
              </a:lnSpc>
            </a:pPr>
            <a:r>
              <a:rPr lang="ru-RU" sz="2400" smtClean="0"/>
              <a:t>Патогномоничных признаков нет, наблюдается желудочная диспепсия. Боль в эпигастральной области иногда может быть идентична боли, возникающей при язвенной болезни. Наблюдаются похудание, отеки. Развивается железодефицитная анемия и гипопротеинемия. Последняя может быть обусловлена пропотеванием белка в просвет желудка. Показатели желудочной секреции могут быть низкими, нормальными, высокими. При гастроскопии видны покрытые слизью набухшие, отечные, гипертрофированные складки слизистой оболочки. Ширина складок от 1 до 5 см, на их поверх­ности могут быть бородавчатые или сосочковые разрастания, эрозии. Изменения слизистой оболочки имеют диффузный или очаговый характер</a:t>
            </a:r>
            <a:r>
              <a:rPr lang="ru-RU" sz="2000" smtClean="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lstStyle/>
          <a:p>
            <a:pPr eaLnBrk="1" hangingPunct="1"/>
            <a:r>
              <a:rPr lang="ru-RU" smtClean="0"/>
              <a:t>Болезнь Менетрие</a:t>
            </a:r>
          </a:p>
        </p:txBody>
      </p:sp>
      <p:pic>
        <p:nvPicPr>
          <p:cNvPr id="56323"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1374775"/>
            <a:ext cx="6375400" cy="548322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p:txBody>
          <a:bodyPr/>
          <a:lstStyle/>
          <a:p>
            <a:pPr eaLnBrk="1" hangingPunct="1"/>
            <a:r>
              <a:rPr lang="ru-RU" smtClean="0"/>
              <a:t>Болезнь Менетрие</a:t>
            </a:r>
          </a:p>
        </p:txBody>
      </p:sp>
      <p:pic>
        <p:nvPicPr>
          <p:cNvPr id="57347"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206500"/>
            <a:ext cx="5053012" cy="564515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ru-RU" smtClean="0"/>
              <a:t>Хроническая язва желудка</a:t>
            </a:r>
          </a:p>
        </p:txBody>
      </p:sp>
      <p:sp>
        <p:nvSpPr>
          <p:cNvPr id="58371" name="Rectangle 3"/>
          <p:cNvSpPr>
            <a:spLocks noGrp="1" noChangeArrowheads="1"/>
          </p:cNvSpPr>
          <p:nvPr>
            <p:ph type="body" idx="1"/>
          </p:nvPr>
        </p:nvSpPr>
        <p:spPr/>
        <p:txBody>
          <a:bodyPr/>
          <a:lstStyle/>
          <a:p>
            <a:pPr eaLnBrk="1" hangingPunct="1">
              <a:lnSpc>
                <a:spcPct val="90000"/>
              </a:lnSpc>
            </a:pPr>
            <a:r>
              <a:rPr lang="ru-RU" sz="2800" b="1" smtClean="0"/>
              <a:t>Хроническая язва желудка </a:t>
            </a:r>
            <a:r>
              <a:rPr lang="ru-RU" sz="2800" smtClean="0"/>
              <a:t>перерождается в рак у 10—15% больных. Язва желудка развивается на фоне предшествующего гастрита на границе измененной слизистой оболочки с кислото-продуцирующей слизистой оболочкой, обычно на уровне угла желудка. Рак может развиться в одном из краев язвы, в дне ее или из рубца зажившей язвы. По мнению некоторых исследователей, предраком является не сама язва, а периульцерозный атрофический гастрит.</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ru-RU" smtClean="0"/>
              <a:t>Продолжение</a:t>
            </a:r>
          </a:p>
        </p:txBody>
      </p:sp>
      <p:sp>
        <p:nvSpPr>
          <p:cNvPr id="59395" name="Rectangle 3"/>
          <p:cNvSpPr>
            <a:spLocks noGrp="1" noChangeArrowheads="1"/>
          </p:cNvSpPr>
          <p:nvPr>
            <p:ph type="body" idx="1"/>
          </p:nvPr>
        </p:nvSpPr>
        <p:spPr/>
        <p:txBody>
          <a:bodyPr/>
          <a:lstStyle/>
          <a:p>
            <a:pPr eaLnBrk="1" hangingPunct="1">
              <a:lnSpc>
                <a:spcPct val="80000"/>
              </a:lnSpc>
            </a:pPr>
            <a:r>
              <a:rPr lang="ru-RU" sz="2400" smtClean="0"/>
              <a:t>Язвы, локализующиеся на большой кривизне желудка, у 90% больных оказываются злокачественными. Решающее значение в дифференциальной диагностике доброкачественной язвы с малигнизированной язвой или с первично-язвенной формой рака желудка принадлежит данным гастробиопсии — цитологическому и гистологическому исследованию биоптатов. Однако данные морфологического исследования могут быть ложноотрицательными при неадекватной биопсии. Однократный забор биопсии дает лишь 50% подтверждений рака. Забор биопсийного материала из нескольких участков (до 8) позволяет морфологически подтвердить диагноз рака в 100% случаев.</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ru-RU" smtClean="0"/>
              <a:t>Продолжение</a:t>
            </a:r>
          </a:p>
        </p:txBody>
      </p:sp>
      <p:sp>
        <p:nvSpPr>
          <p:cNvPr id="60419" name="Rectangle 3"/>
          <p:cNvSpPr>
            <a:spLocks noGrp="1" noChangeArrowheads="1"/>
          </p:cNvSpPr>
          <p:nvPr>
            <p:ph type="body" idx="1"/>
          </p:nvPr>
        </p:nvSpPr>
        <p:spPr/>
        <p:txBody>
          <a:bodyPr/>
          <a:lstStyle/>
          <a:p>
            <a:pPr eaLnBrk="1" hangingPunct="1">
              <a:lnSpc>
                <a:spcPct val="80000"/>
              </a:lnSpc>
            </a:pPr>
            <a:r>
              <a:rPr lang="ru-RU" sz="2400" smtClean="0"/>
              <a:t>Клинические проявления малигнизации язвы желудка практически указывают на запущенный рак, а не на раннюю стадию его развития. К признакам малигнизации язвы желудка относят: изменение течения язвенной болезни желудка (исчезновение периодичности, цикличности, сокращение периодов ремиссии); изменение характера болей (менее резкие, но постоянные, не зависящие от приема пищи); ухудшение аппетита; прогрессирующее похудание; немотивированную слабость; уменьшение болезненности при пальпации живота; гипохромную анемию, снижение кислотности желудочного сока, постоянное наличие в кале скрытой крови.</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ru-RU" smtClean="0"/>
              <a:t>Продолжение</a:t>
            </a:r>
          </a:p>
        </p:txBody>
      </p:sp>
      <p:sp>
        <p:nvSpPr>
          <p:cNvPr id="61443" name="Rectangle 3"/>
          <p:cNvSpPr>
            <a:spLocks noGrp="1" noChangeArrowheads="1"/>
          </p:cNvSpPr>
          <p:nvPr>
            <p:ph type="body" idx="1"/>
          </p:nvPr>
        </p:nvSpPr>
        <p:spPr/>
        <p:txBody>
          <a:bodyPr/>
          <a:lstStyle/>
          <a:p>
            <a:pPr eaLnBrk="1" hangingPunct="1">
              <a:lnSpc>
                <a:spcPct val="80000"/>
              </a:lnSpc>
            </a:pPr>
            <a:r>
              <a:rPr lang="ru-RU" sz="2800" smtClean="0"/>
              <a:t>Язвы диаметром более 2,5 см, особенно расположенные в препилорической части, заставляют заподозрить ее малигнизацию. Рентгенологические признаки малигнизации язвы: большая ниша (более 2 см), глубокая с широкой инфильтрацией вокруг (симптом погруженной ниши), неправильность рельефа слизистой оболочки вокруг ниши, ослабление сокращений мышечной стенки. В начальной стадии развития рака в крае язвы рентгенодиагностика малигнизации язвы представляет большие трудности.</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p:txBody>
          <a:bodyPr/>
          <a:lstStyle/>
          <a:p>
            <a:pPr eaLnBrk="1" hangingPunct="1"/>
            <a:r>
              <a:rPr lang="ru-RU" sz="3200" smtClean="0"/>
              <a:t>Хроническая язва желудка</a:t>
            </a:r>
          </a:p>
        </p:txBody>
      </p:sp>
      <p:pic>
        <p:nvPicPr>
          <p:cNvPr id="62467"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557338"/>
            <a:ext cx="6019800" cy="5300662"/>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ru-RU" smtClean="0"/>
              <a:t>Полипы и полипоз желудка</a:t>
            </a:r>
          </a:p>
        </p:txBody>
      </p:sp>
      <p:sp>
        <p:nvSpPr>
          <p:cNvPr id="63491" name="Rectangle 3"/>
          <p:cNvSpPr>
            <a:spLocks noGrp="1" noChangeArrowheads="1"/>
          </p:cNvSpPr>
          <p:nvPr>
            <p:ph type="body" idx="1"/>
          </p:nvPr>
        </p:nvSpPr>
        <p:spPr>
          <a:xfrm>
            <a:off x="457200" y="1268413"/>
            <a:ext cx="8229600" cy="5040312"/>
          </a:xfrm>
        </p:spPr>
        <p:txBody>
          <a:bodyPr/>
          <a:lstStyle/>
          <a:p>
            <a:pPr eaLnBrk="1" hangingPunct="1">
              <a:lnSpc>
                <a:spcPct val="80000"/>
              </a:lnSpc>
            </a:pPr>
            <a:r>
              <a:rPr lang="ru-RU" sz="2200" smtClean="0"/>
              <a:t>Термином «полип» называют всякую опухоль, независимо от ее микроскопического строения, свисающую на ножке из стенки полого органа в его просвет. Наиболее часто полипы локализуются в желудке, затем в прямой и ободочной кишках, реже в пищеводе, двенадцатиперстной и тонкой кишке. Полипы обычно локализуются в одном органе, но могут одновременно быть в двух и более органах. Вот почему при обнаружении полипов в одном органе необходимо исследовать другие отделы пищеварительного тракта для выявления или исключения наличия в них полипов. Полип желудка — понятие собирательное. Различают: железистые, или аденоматозные, полипы (аденомы), гиперпластический или гиперрегенераторный полип и воспалительный фиброзный полип  (эозинофильный). </a:t>
            </a:r>
            <a:r>
              <a:rPr lang="ru-RU" sz="2000" smtClean="0"/>
              <a:t>Гистологические формы аденоматозных полипов: папиллярная (виллезная), тубулярная, папиллярно-тубулярная.</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ru-RU" smtClean="0"/>
              <a:t>Продолжение</a:t>
            </a:r>
          </a:p>
        </p:txBody>
      </p:sp>
      <p:sp>
        <p:nvSpPr>
          <p:cNvPr id="64515" name="Rectangle 3"/>
          <p:cNvSpPr>
            <a:spLocks noGrp="1" noChangeArrowheads="1"/>
          </p:cNvSpPr>
          <p:nvPr>
            <p:ph type="body" idx="1"/>
          </p:nvPr>
        </p:nvSpPr>
        <p:spPr/>
        <p:txBody>
          <a:bodyPr/>
          <a:lstStyle/>
          <a:p>
            <a:pPr eaLnBrk="1" hangingPunct="1">
              <a:lnSpc>
                <a:spcPct val="90000"/>
              </a:lnSpc>
            </a:pPr>
            <a:r>
              <a:rPr lang="ru-RU" sz="2400" smtClean="0"/>
              <a:t>Локализуются полипы преимущественно в антральном отделе, реже в теле и еще реже в проксимальном отделе желудка. Диаметр полипов варьирует от нескольких миллиметров до 5 см. По форме полипы могут быть шаровидными, овальными, реже сосочкообразными, грибовидными, в виде цветной капусты. Опухоль свисает на ножке в просвет желудка или расположена на широком основании на стенке желудка. Различают одиночный полип, множественные полипы и полипоз (аденоматоз) желудка. О полипозе говорят в случаях, когда полипов так много, что их трудно сосчитать.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sz="4000" i="1" smtClean="0"/>
              <a:t>Поверхностный рак</a:t>
            </a:r>
          </a:p>
        </p:txBody>
      </p:sp>
      <p:sp>
        <p:nvSpPr>
          <p:cNvPr id="10243" name="Rectangle 3"/>
          <p:cNvSpPr>
            <a:spLocks noGrp="1" noChangeArrowheads="1"/>
          </p:cNvSpPr>
          <p:nvPr>
            <p:ph type="body" idx="1"/>
          </p:nvPr>
        </p:nvSpPr>
        <p:spPr/>
        <p:txBody>
          <a:bodyPr/>
          <a:lstStyle/>
          <a:p>
            <a:pPr eaLnBrk="1" hangingPunct="1"/>
            <a:endParaRPr lang="ru-RU" smtClean="0"/>
          </a:p>
        </p:txBody>
      </p:sp>
      <p:pic>
        <p:nvPicPr>
          <p:cNvPr id="10244" name="Picture 4" descr="поверхностный ра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54737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ru-RU" smtClean="0"/>
              <a:t>Продолжение</a:t>
            </a:r>
          </a:p>
        </p:txBody>
      </p:sp>
      <p:sp>
        <p:nvSpPr>
          <p:cNvPr id="65539" name="Rectangle 3"/>
          <p:cNvSpPr>
            <a:spLocks noGrp="1" noChangeArrowheads="1"/>
          </p:cNvSpPr>
          <p:nvPr>
            <p:ph type="body" idx="1"/>
          </p:nvPr>
        </p:nvSpPr>
        <p:spPr/>
        <p:txBody>
          <a:bodyPr/>
          <a:lstStyle/>
          <a:p>
            <a:pPr eaLnBrk="1" hangingPunct="1">
              <a:lnSpc>
                <a:spcPct val="80000"/>
              </a:lnSpc>
            </a:pPr>
            <a:r>
              <a:rPr lang="ru-RU" sz="2800" smtClean="0"/>
              <a:t>Железистый, или аденоматозный, полип (аденома) относится к предраковому заболеванию желудка. Гиперпластические полипы представляют начальную стадию аденом, возникновение в них рака тоже возможно. Малигнизация полипа более вероятна с увеличением его размеров и при множественных полипах. Несравненно чаще при полипах тела и кардиального отдела (у 62,4% больных), чем при полипах, локализующихся в антральном отделе (у 35,5% больных).</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ru-RU" smtClean="0"/>
              <a:t>Клиника</a:t>
            </a:r>
          </a:p>
        </p:txBody>
      </p:sp>
      <p:sp>
        <p:nvSpPr>
          <p:cNvPr id="66563" name="Rectangle 3"/>
          <p:cNvSpPr>
            <a:spLocks noGrp="1" noChangeArrowheads="1"/>
          </p:cNvSpPr>
          <p:nvPr>
            <p:ph type="body" idx="1"/>
          </p:nvPr>
        </p:nvSpPr>
        <p:spPr/>
        <p:txBody>
          <a:bodyPr/>
          <a:lstStyle/>
          <a:p>
            <a:pPr eaLnBrk="1" hangingPunct="1">
              <a:lnSpc>
                <a:spcPct val="80000"/>
              </a:lnSpc>
            </a:pPr>
            <a:r>
              <a:rPr lang="ru-RU" sz="2000" smtClean="0"/>
              <a:t>Клиника и диагностика: полипы могут протекать бессимптомно или проявляются признаками атрофического гастрита, на фоне которого они возникли. Начало заболевания постепенное, длительность анамнеза от нескольких месяцев до нескольких лет. Чувство тяжести и распирания в эпигастральной области в основном связано с приемом пищи, боль ноющего характера возникает в ранние сроки после приема пищи или через 1'/2—3 ч. Боль продолжается иногда 2—3 ч, а затем стихает. Аппетит понижен или отсутствует. Наблюдается отрыжка, тошнота, рвота, метеоризм, неустойчивый стул. Слабость, головокружение могут быть обусловлены анемией, развивающейся вследствие ахилии, хронической кровопотери при изъязвлении полипа. Скрытое кровотечение. Пролабирование в двенадцатиперстную кишку полипа с ущемлением его вызывает сильную боль режущего и схваткообразного характера, сопровождающуюся рвотой желудочным содержимым без примеси желчи.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ru-RU" smtClean="0"/>
              <a:t>Продолжение</a:t>
            </a:r>
          </a:p>
        </p:txBody>
      </p:sp>
      <p:sp>
        <p:nvSpPr>
          <p:cNvPr id="67587" name="Rectangle 3"/>
          <p:cNvSpPr>
            <a:spLocks noGrp="1" noChangeArrowheads="1"/>
          </p:cNvSpPr>
          <p:nvPr>
            <p:ph type="body" idx="1"/>
          </p:nvPr>
        </p:nvSpPr>
        <p:spPr/>
        <p:txBody>
          <a:bodyPr/>
          <a:lstStyle/>
          <a:p>
            <a:pPr eaLnBrk="1" hangingPunct="1">
              <a:lnSpc>
                <a:spcPct val="80000"/>
              </a:lnSpc>
            </a:pPr>
            <a:r>
              <a:rPr lang="ru-RU" sz="2000" smtClean="0"/>
              <a:t>Рентгенологическое исследование выявляет «дефект наполнения» с четкими ровными контурами. Смещение «дефекта наполнения» наблюдается в случаях, когда полип имеет ножку, При ворсинчатом (виллезном) полипе «дефект наполнения» имеет изъеденные расплывчатые контуры вследствие проникновения контрастной массы между ворсинками полипа. При полипозе желудка выявляют множественные «дефекты наполнения» различной величины округлой или овальной формы с четкими контурами. </a:t>
            </a:r>
            <a:r>
              <a:rPr lang="ru-RU" sz="2000" b="1" smtClean="0"/>
              <a:t>Рентгенологические признаки малигнизации</a:t>
            </a:r>
            <a:r>
              <a:rPr lang="ru-RU" sz="2000" smtClean="0"/>
              <a:t> полипов: неправильная форма «дефекта наполнения» с зазубренными и нечеткими контурами; выпадение перистальтики на уровне полипа вследствие инфильтрации подслизистого и мышечного слоев; увеличение размеров полипа при повторном исследовании больного. Наличие этих рентгенологических признаков не является достоверным доказательством малигнизации полипов и, наоборот, отсутствие этих признаков не исключает перехода полипа в рак.</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ru-RU" smtClean="0"/>
              <a:t>Продолжение</a:t>
            </a:r>
          </a:p>
        </p:txBody>
      </p:sp>
      <p:sp>
        <p:nvSpPr>
          <p:cNvPr id="68611" name="Rectangle 3"/>
          <p:cNvSpPr>
            <a:spLocks noGrp="1" noChangeArrowheads="1"/>
          </p:cNvSpPr>
          <p:nvPr>
            <p:ph type="body" idx="1"/>
          </p:nvPr>
        </p:nvSpPr>
        <p:spPr/>
        <p:txBody>
          <a:bodyPr/>
          <a:lstStyle/>
          <a:p>
            <a:pPr eaLnBrk="1" hangingPunct="1">
              <a:lnSpc>
                <a:spcPct val="90000"/>
              </a:lnSpc>
            </a:pPr>
            <a:r>
              <a:rPr lang="ru-RU" sz="2400" smtClean="0"/>
              <a:t>Гастроскопия с гастробиопсией дает наибольшую информацию для диагностики полипов, выявления их малигнизации, дифферен­циации полипов с полипообразной формой рака желудка.</a:t>
            </a:r>
          </a:p>
          <a:p>
            <a:pPr eaLnBrk="1" hangingPunct="1">
              <a:lnSpc>
                <a:spcPct val="90000"/>
              </a:lnSpc>
            </a:pPr>
            <a:r>
              <a:rPr lang="ru-RU" sz="2400" smtClean="0"/>
              <a:t>При гастроскопии отчетливо видны полипы даже небольших размеров на растянутой воздухом гладкой поверхности слизистой оболочки желудка. Подозрение на злокачественный характер полипа вызывают крупные полипы на широком основании, неровность, бугристость и изъязвление поверхности, инфильтрация ножки.</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pPr eaLnBrk="1" hangingPunct="1"/>
            <a:r>
              <a:rPr lang="ru-RU" sz="3200" smtClean="0"/>
              <a:t>Полип и полипоз желудка</a:t>
            </a:r>
          </a:p>
        </p:txBody>
      </p:sp>
      <p:pic>
        <p:nvPicPr>
          <p:cNvPr id="69635"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16113"/>
            <a:ext cx="4348163" cy="4556125"/>
          </a:xfrm>
        </p:spPr>
      </p:pic>
      <p:pic>
        <p:nvPicPr>
          <p:cNvPr id="6963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916113"/>
            <a:ext cx="471646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p:txBody>
          <a:bodyPr/>
          <a:lstStyle/>
          <a:p>
            <a:pPr eaLnBrk="1" hangingPunct="1"/>
            <a:r>
              <a:rPr lang="ru-RU" smtClean="0"/>
              <a:t>Полипоз желудка</a:t>
            </a:r>
          </a:p>
        </p:txBody>
      </p:sp>
      <p:pic>
        <p:nvPicPr>
          <p:cNvPr id="70659"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27350" y="1600200"/>
            <a:ext cx="3289300" cy="4525963"/>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lstStyle/>
          <a:p>
            <a:pPr eaLnBrk="1" hangingPunct="1"/>
            <a:r>
              <a:rPr lang="ru-RU" smtClean="0"/>
              <a:t>Полип желудка</a:t>
            </a:r>
          </a:p>
        </p:txBody>
      </p:sp>
      <p:pic>
        <p:nvPicPr>
          <p:cNvPr id="71683"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52713" y="2144713"/>
            <a:ext cx="3838575" cy="3438525"/>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p:txBody>
          <a:bodyPr/>
          <a:lstStyle/>
          <a:p>
            <a:pPr eaLnBrk="1" hangingPunct="1"/>
            <a:r>
              <a:rPr lang="ru-RU" smtClean="0"/>
              <a:t>Лечение</a:t>
            </a:r>
          </a:p>
        </p:txBody>
      </p:sp>
      <p:pic>
        <p:nvPicPr>
          <p:cNvPr id="72707"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92388" y="1600200"/>
            <a:ext cx="3959225" cy="452596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ru-RU" smtClean="0"/>
              <a:t>Другие опухоли желудка</a:t>
            </a:r>
          </a:p>
        </p:txBody>
      </p:sp>
      <p:sp>
        <p:nvSpPr>
          <p:cNvPr id="73731" name="Rectangle 3"/>
          <p:cNvSpPr>
            <a:spLocks noGrp="1" noChangeArrowheads="1"/>
          </p:cNvSpPr>
          <p:nvPr>
            <p:ph type="body" idx="1"/>
          </p:nvPr>
        </p:nvSpPr>
        <p:spPr/>
        <p:txBody>
          <a:bodyPr/>
          <a:lstStyle/>
          <a:p>
            <a:pPr eaLnBrk="1" hangingPunct="1">
              <a:lnSpc>
                <a:spcPct val="80000"/>
              </a:lnSpc>
            </a:pPr>
            <a:r>
              <a:rPr lang="ru-RU" sz="2000" b="1" smtClean="0"/>
              <a:t>Неэпителиальные доброкачественные опухоли желудка </a:t>
            </a:r>
            <a:r>
              <a:rPr lang="ru-RU" sz="2000" smtClean="0"/>
              <a:t>состав­ляют около 1% опухолей желудка. Лейомиомы, фибромы, нейрофибромы, невриномы, гемангиомы, лимфангиомы, липомы растут внутристеночно, вдаваясь, в просвет желудка (эндогастрально) или в сторону брюшной полости (экзогастрально), четко отграничены, могут достигать больших размеров.</a:t>
            </a:r>
          </a:p>
          <a:p>
            <a:pPr eaLnBrk="1" hangingPunct="1">
              <a:lnSpc>
                <a:spcPct val="80000"/>
              </a:lnSpc>
            </a:pPr>
            <a:r>
              <a:rPr lang="ru-RU" sz="2000" smtClean="0"/>
              <a:t>Клиника и диагностика: бессимптомно протекающие доброкачественные неэпителиальные опухоли желудка выявляют при профилактическом исследовании пациентов, не предъявляющих никаких жалоб. Симптомы неэпителиальных доброкачественных опухолей такие же, как и при других заболеваниях желудка.</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pPr eaLnBrk="1" hangingPunct="1"/>
            <a:r>
              <a:rPr lang="ru-RU" smtClean="0"/>
              <a:t>Лейомиома желудка</a:t>
            </a:r>
          </a:p>
        </p:txBody>
      </p:sp>
      <p:pic>
        <p:nvPicPr>
          <p:cNvPr id="74755"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8625" y="1782763"/>
            <a:ext cx="5746750" cy="45259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ru-RU" smtClean="0"/>
          </a:p>
        </p:txBody>
      </p:sp>
      <p:sp>
        <p:nvSpPr>
          <p:cNvPr id="11267" name="Rectangle 3"/>
          <p:cNvSpPr>
            <a:spLocks noGrp="1" noChangeArrowheads="1"/>
          </p:cNvSpPr>
          <p:nvPr>
            <p:ph type="body" idx="1"/>
          </p:nvPr>
        </p:nvSpPr>
        <p:spPr>
          <a:xfrm>
            <a:off x="468313" y="1628775"/>
            <a:ext cx="8229600" cy="4525963"/>
          </a:xfrm>
        </p:spPr>
        <p:txBody>
          <a:bodyPr/>
          <a:lstStyle/>
          <a:p>
            <a:pPr eaLnBrk="1" hangingPunct="1">
              <a:buFontTx/>
              <a:buNone/>
            </a:pPr>
            <a:r>
              <a:rPr lang="ru-RU" b="1" i="1" smtClean="0"/>
              <a:t>   Среди больных раком желудка наиболее часто встречаются больные, у которых рак развился на почве хронического гастрита (у 50%) и хронической язвы (у 46%), реже предшествуют развитию рака полипы желудка (у 4%).</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ru-RU" smtClean="0"/>
              <a:t>Продолжение</a:t>
            </a:r>
          </a:p>
        </p:txBody>
      </p:sp>
      <p:sp>
        <p:nvSpPr>
          <p:cNvPr id="75779" name="Rectangle 3"/>
          <p:cNvSpPr>
            <a:spLocks noGrp="1" noChangeArrowheads="1"/>
          </p:cNvSpPr>
          <p:nvPr>
            <p:ph type="body" idx="1"/>
          </p:nvPr>
        </p:nvSpPr>
        <p:spPr/>
        <p:txBody>
          <a:bodyPr/>
          <a:lstStyle/>
          <a:p>
            <a:pPr eaLnBrk="1" hangingPunct="1">
              <a:lnSpc>
                <a:spcPct val="80000"/>
              </a:lnSpc>
            </a:pPr>
            <a:r>
              <a:rPr lang="ru-RU" sz="2000" b="1" smtClean="0"/>
              <a:t>Саркома желудка </a:t>
            </a:r>
            <a:r>
              <a:rPr lang="ru-RU" sz="2000" smtClean="0"/>
              <a:t>— редкое заболевание. Преобладают ретику-, мио-, фибро-, нейросаркомы. В зависимости от анатомического типа роста различают экзо- и эндогастральные, смешанные и интрамуральные, растущие в толще стенки желудка (инфильтративный тип). Клинические проявления связаны с анатомическим типом роста опухоли. Боли в эпигастральной области имеют постоянный характер. При эндогастральном росте могут появиться признаки, указывающие на уменьшение емкости желудка: при приеме неболь­шого количества пищи быстрая насыщаемость, тяжесть в эпига­стральной области. При экзогастральном типе роста опухоли появляются признаки сдавления или прорастания соседних органов (боль в спине при поражении поджелудочной железы, симптомы кишечной непроходимости при сдавлении кишечника и др.).</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ru-RU" smtClean="0"/>
              <a:t>Продолжение</a:t>
            </a:r>
          </a:p>
        </p:txBody>
      </p:sp>
      <p:sp>
        <p:nvSpPr>
          <p:cNvPr id="76803" name="Rectangle 3"/>
          <p:cNvSpPr>
            <a:spLocks noGrp="1" noChangeArrowheads="1"/>
          </p:cNvSpPr>
          <p:nvPr>
            <p:ph type="body" idx="1"/>
          </p:nvPr>
        </p:nvSpPr>
        <p:spPr/>
        <p:txBody>
          <a:bodyPr/>
          <a:lstStyle/>
          <a:p>
            <a:pPr eaLnBrk="1" hangingPunct="1">
              <a:lnSpc>
                <a:spcPct val="80000"/>
              </a:lnSpc>
            </a:pPr>
            <a:r>
              <a:rPr lang="ru-RU" sz="2400" smtClean="0"/>
              <a:t>При физикальном исследовании больного обращает на себя внимание несоответствие между хорошим общим состоянием, внешним видом и прощупываемой больших размеров опухолью в животе. Иногда причиной обращения больного к врачу является обнаруже­ние больным у себя опухоли в животе. Основным методом диагно­стики сарком желудка является рентгенологическое исследование, при гастроскопии устанавливают сохранение слизистой оболочки над опухолью, поэтому получить биопсийный материал трудно.</a:t>
            </a:r>
          </a:p>
          <a:p>
            <a:pPr eaLnBrk="1" hangingPunct="1">
              <a:lnSpc>
                <a:spcPct val="80000"/>
              </a:lnSpc>
            </a:pPr>
            <a:r>
              <a:rPr lang="ru-RU" sz="2400" smtClean="0"/>
              <a:t>Лечение: хирургическое. Операцию производят, как при ра­ке, по всем принципам онкологического радикализма.</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ru-RU" smtClean="0"/>
          </a:p>
        </p:txBody>
      </p:sp>
      <p:sp>
        <p:nvSpPr>
          <p:cNvPr id="77827" name="Rectangle 3"/>
          <p:cNvSpPr>
            <a:spLocks noGrp="1" noChangeArrowheads="1"/>
          </p:cNvSpPr>
          <p:nvPr>
            <p:ph type="body" idx="1"/>
          </p:nvPr>
        </p:nvSpPr>
        <p:spPr/>
        <p:txBody>
          <a:bodyPr/>
          <a:lstStyle/>
          <a:p>
            <a:pPr algn="ctr" eaLnBrk="1" hangingPunct="1">
              <a:buFontTx/>
              <a:buNone/>
            </a:pPr>
            <a:endParaRPr lang="ru-RU" sz="4800" b="1" i="1" smtClean="0"/>
          </a:p>
          <a:p>
            <a:pPr algn="ctr" eaLnBrk="1" hangingPunct="1">
              <a:buFontTx/>
              <a:buNone/>
            </a:pPr>
            <a:r>
              <a:rPr lang="ru-RU" sz="4800" b="1" i="1" smtClean="0">
                <a:solidFill>
                  <a:schemeClr val="tx1"/>
                </a:solidFill>
              </a:rPr>
              <a:t>БЛАГОДАРЮ ЗА ВНИМАНИЕ!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sz="2600" i="1" smtClean="0"/>
              <a:t>Локализация рака в желудке:</a:t>
            </a:r>
          </a:p>
        </p:txBody>
      </p:sp>
      <p:sp>
        <p:nvSpPr>
          <p:cNvPr id="12291" name="Rectangle 3"/>
          <p:cNvSpPr>
            <a:spLocks noGrp="1" noChangeArrowheads="1"/>
          </p:cNvSpPr>
          <p:nvPr>
            <p:ph type="body" idx="1"/>
          </p:nvPr>
        </p:nvSpPr>
        <p:spPr/>
        <p:txBody>
          <a:bodyPr/>
          <a:lstStyle/>
          <a:p>
            <a:pPr eaLnBrk="1" hangingPunct="1">
              <a:buFontTx/>
              <a:buNone/>
            </a:pPr>
            <a:endParaRPr lang="ru-RU" sz="2800" smtClean="0"/>
          </a:p>
          <a:p>
            <a:pPr eaLnBrk="1" hangingPunct="1"/>
            <a:r>
              <a:rPr lang="ru-RU" sz="2800" b="1" i="1" smtClean="0"/>
              <a:t>антральный отдел — 60—70%; </a:t>
            </a:r>
          </a:p>
          <a:p>
            <a:pPr eaLnBrk="1" hangingPunct="1"/>
            <a:r>
              <a:rPr lang="ru-RU" sz="2800" b="1" i="1" smtClean="0"/>
              <a:t>малая кривизна тела желудка — 10—15%; </a:t>
            </a:r>
          </a:p>
          <a:p>
            <a:pPr eaLnBrk="1" hangingPunct="1"/>
            <a:r>
              <a:rPr lang="ru-RU" sz="2800" b="1" i="1" smtClean="0"/>
              <a:t>кардиальный отдел —8—10%;</a:t>
            </a:r>
          </a:p>
          <a:p>
            <a:pPr eaLnBrk="1" hangingPunct="1"/>
            <a:r>
              <a:rPr lang="ru-RU" sz="2800" b="1" i="1" smtClean="0"/>
              <a:t> передняя и задняя стенки —2—5%;</a:t>
            </a:r>
          </a:p>
          <a:p>
            <a:pPr eaLnBrk="1" hangingPunct="1"/>
            <a:r>
              <a:rPr lang="ru-RU" sz="2800" b="1" i="1" smtClean="0"/>
              <a:t> большая кривизна—1%;</a:t>
            </a:r>
          </a:p>
          <a:p>
            <a:pPr eaLnBrk="1" hangingPunct="1"/>
            <a:r>
              <a:rPr lang="ru-RU" sz="2800" b="1" i="1" smtClean="0"/>
              <a:t> свод желудка— 1%;</a:t>
            </a:r>
          </a:p>
          <a:p>
            <a:pPr eaLnBrk="1" hangingPunct="1"/>
            <a:r>
              <a:rPr lang="ru-RU" sz="2800" b="1" i="1" smtClean="0"/>
              <a:t> тотальное поражение желудка - 3-5%.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ru-RU" smtClean="0"/>
          </a:p>
        </p:txBody>
      </p:sp>
      <p:sp>
        <p:nvSpPr>
          <p:cNvPr id="13315" name="Rectangle 3"/>
          <p:cNvSpPr>
            <a:spLocks noGrp="1" noChangeArrowheads="1"/>
          </p:cNvSpPr>
          <p:nvPr>
            <p:ph type="body" idx="1"/>
          </p:nvPr>
        </p:nvSpPr>
        <p:spPr>
          <a:xfrm>
            <a:off x="179388" y="1628775"/>
            <a:ext cx="8713787" cy="4895850"/>
          </a:xfrm>
        </p:spPr>
        <p:txBody>
          <a:bodyPr/>
          <a:lstStyle/>
          <a:p>
            <a:pPr eaLnBrk="1" hangingPunct="1">
              <a:lnSpc>
                <a:spcPct val="80000"/>
              </a:lnSpc>
              <a:buFontTx/>
              <a:buNone/>
            </a:pPr>
            <a:r>
              <a:rPr lang="ru-RU" sz="2800" smtClean="0"/>
              <a:t>    </a:t>
            </a:r>
            <a:r>
              <a:rPr lang="ru-RU" sz="2800" i="1" smtClean="0"/>
              <a:t>По макроскопической форме роста выделяют три основные группы: </a:t>
            </a:r>
          </a:p>
          <a:p>
            <a:pPr eaLnBrk="1" hangingPunct="1">
              <a:lnSpc>
                <a:spcPct val="80000"/>
              </a:lnSpc>
            </a:pPr>
            <a:r>
              <a:rPr lang="ru-RU" sz="2800" i="1" smtClean="0"/>
              <a:t>опухоли с преимущественно экзофитным ростом (бляшковидный, полипообразный, блюдцеобразный рак, рак из язвы и др.),</a:t>
            </a:r>
          </a:p>
          <a:p>
            <a:pPr eaLnBrk="1" hangingPunct="1">
              <a:lnSpc>
                <a:spcPct val="80000"/>
              </a:lnSpc>
            </a:pPr>
            <a:r>
              <a:rPr lang="ru-RU" sz="2800" i="1" smtClean="0"/>
              <a:t> опухоли с преимущественно эндофитным ростом (инфильтративно-язвенный, диффузный или фиброзный рак), </a:t>
            </a:r>
          </a:p>
          <a:p>
            <a:pPr eaLnBrk="1" hangingPunct="1">
              <a:lnSpc>
                <a:spcPct val="80000"/>
              </a:lnSpc>
            </a:pPr>
            <a:r>
              <a:rPr lang="ru-RU" sz="2800" i="1" smtClean="0"/>
              <a:t>смешанные опухоли, имеющие черты экзо- и эндофитного роста. </a:t>
            </a:r>
          </a:p>
          <a:p>
            <a:pPr eaLnBrk="1" hangingPunct="1">
              <a:lnSpc>
                <a:spcPct val="80000"/>
              </a:lnSpc>
              <a:buFontTx/>
              <a:buNone/>
            </a:pPr>
            <a:r>
              <a:rPr lang="ru-RU" sz="2800" b="1" i="1" smtClean="0">
                <a:solidFill>
                  <a:srgbClr val="EB1903"/>
                </a:solidFill>
              </a:rPr>
              <a:t>Последние две группы более злокачественны и чаще дают метастазы.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73TGp_research_light_ani">
  <a:themeElements>
    <a:clrScheme name="573TGp_research_light_ani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fontScheme name="573TGp_research_light_ani">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73TGp_research_light_ani 1">
        <a:dk1>
          <a:srgbClr val="2E3038"/>
        </a:dk1>
        <a:lt1>
          <a:srgbClr val="FFFFFF"/>
        </a:lt1>
        <a:dk2>
          <a:srgbClr val="DDDDDD"/>
        </a:dk2>
        <a:lt2>
          <a:srgbClr val="808080"/>
        </a:lt2>
        <a:accent1>
          <a:srgbClr val="5ECC4C"/>
        </a:accent1>
        <a:accent2>
          <a:srgbClr val="DE4A98"/>
        </a:accent2>
        <a:accent3>
          <a:srgbClr val="FFFFFF"/>
        </a:accent3>
        <a:accent4>
          <a:srgbClr val="26272E"/>
        </a:accent4>
        <a:accent5>
          <a:srgbClr val="B6E2B2"/>
        </a:accent5>
        <a:accent6>
          <a:srgbClr val="C94289"/>
        </a:accent6>
        <a:hlink>
          <a:srgbClr val="B89642"/>
        </a:hlink>
        <a:folHlink>
          <a:srgbClr val="4EA4CA"/>
        </a:folHlink>
      </a:clrScheme>
      <a:clrMap bg1="lt1" tx1="dk1" bg2="lt2" tx2="dk2" accent1="accent1" accent2="accent2" accent3="accent3" accent4="accent4" accent5="accent5" accent6="accent6" hlink="hlink" folHlink="folHlink"/>
    </a:extraClrScheme>
    <a:extraClrScheme>
      <a:clrScheme name="573TGp_research_light_ani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clrMap bg1="lt1" tx1="dk1" bg2="lt2" tx2="dk2" accent1="accent1" accent2="accent2" accent3="accent3" accent4="accent4" accent5="accent5" accent6="accent6" hlink="hlink" folHlink="folHlink"/>
    </a:extraClrScheme>
    <a:extraClrScheme>
      <a:clrScheme name="573TGp_research_light_ani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573TGp_research_light_ani</Template>
  <TotalTime>726</TotalTime>
  <Words>3246</Words>
  <Application>Microsoft Office PowerPoint</Application>
  <PresentationFormat>Экран (4:3)</PresentationFormat>
  <Paragraphs>190</Paragraphs>
  <Slides>72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72</vt:i4>
      </vt:variant>
    </vt:vector>
  </HeadingPairs>
  <TitlesOfParts>
    <vt:vector size="76" baseType="lpstr">
      <vt:lpstr>Arial</vt:lpstr>
      <vt:lpstr>Arial Black</vt:lpstr>
      <vt:lpstr>Times New Roman</vt:lpstr>
      <vt:lpstr>573TGp_research_light_ani</vt:lpstr>
      <vt:lpstr>Презентация PowerPoint</vt:lpstr>
      <vt:lpstr>Презентация PowerPoint</vt:lpstr>
      <vt:lpstr>АНАТОМИЯ</vt:lpstr>
      <vt:lpstr>Классификация</vt:lpstr>
      <vt:lpstr>Презентация PowerPoint</vt:lpstr>
      <vt:lpstr>Поверхностный рак</vt:lpstr>
      <vt:lpstr>Презентация PowerPoint</vt:lpstr>
      <vt:lpstr>Локализация рака в желудке:</vt:lpstr>
      <vt:lpstr>Презентация PowerPoint</vt:lpstr>
      <vt:lpstr>Гистологическая классификация рака желудка  (ВОЗ, № 18,  1977): </vt:lpstr>
      <vt:lpstr>Аденокарцинома желудка</vt:lpstr>
      <vt:lpstr>Презентация PowerPoint</vt:lpstr>
      <vt:lpstr>Презентация PowerPoint</vt:lpstr>
      <vt:lpstr>Первый бассейн</vt:lpstr>
      <vt:lpstr>Второй бассейн</vt:lpstr>
      <vt:lpstr>Третий бассейн</vt:lpstr>
      <vt:lpstr>Третий бассейн</vt:lpstr>
      <vt:lpstr>Четвертый бассейн</vt:lpstr>
      <vt:lpstr>Пути лимфооттока</vt:lpstr>
      <vt:lpstr>Классификация ТNМ</vt:lpstr>
      <vt:lpstr>Классификация ТNМ </vt:lpstr>
      <vt:lpstr>Классификация ТNМ</vt:lpstr>
      <vt:lpstr>Классификация ТNМ</vt:lpstr>
      <vt:lpstr>Классификация по стадиям</vt:lpstr>
      <vt:lpstr>Презентация PowerPoint</vt:lpstr>
      <vt:lpstr>Диагностика</vt:lpstr>
      <vt:lpstr>Диагностика</vt:lpstr>
      <vt:lpstr>Диф.диагноз</vt:lpstr>
      <vt:lpstr>Компьютерная томография</vt:lpstr>
      <vt:lpstr>Презентация PowerPoint</vt:lpstr>
      <vt:lpstr>Презентация PowerPoint</vt:lpstr>
      <vt:lpstr>Презентация PowerPoint</vt:lpstr>
      <vt:lpstr>Лечение</vt:lpstr>
      <vt:lpstr>Лечение</vt:lpstr>
      <vt:lpstr>Лечение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Предраковые заболевания</vt:lpstr>
      <vt:lpstr>Хронический гастрит</vt:lpstr>
      <vt:lpstr>Продолжение</vt:lpstr>
      <vt:lpstr>Продолжение</vt:lpstr>
      <vt:lpstr>Продолжение</vt:lpstr>
      <vt:lpstr>Хронический гастрит</vt:lpstr>
      <vt:lpstr>Болезнь Менетрие</vt:lpstr>
      <vt:lpstr>Продолжение</vt:lpstr>
      <vt:lpstr>Болезнь Менетрие</vt:lpstr>
      <vt:lpstr>Болезнь Менетрие</vt:lpstr>
      <vt:lpstr>Хроническая язва желудка</vt:lpstr>
      <vt:lpstr>Продолжение</vt:lpstr>
      <vt:lpstr>Продолжение</vt:lpstr>
      <vt:lpstr>Продолжение</vt:lpstr>
      <vt:lpstr>Хроническая язва желудка</vt:lpstr>
      <vt:lpstr>Полипы и полипоз желудка</vt:lpstr>
      <vt:lpstr>Продолжение</vt:lpstr>
      <vt:lpstr>Продолжение</vt:lpstr>
      <vt:lpstr>Клиника</vt:lpstr>
      <vt:lpstr>Продолжение</vt:lpstr>
      <vt:lpstr>Продолжение</vt:lpstr>
      <vt:lpstr>Полип и полипоз желудка</vt:lpstr>
      <vt:lpstr>Полипоз желудка</vt:lpstr>
      <vt:lpstr>Полип желудка</vt:lpstr>
      <vt:lpstr>Лечение</vt:lpstr>
      <vt:lpstr>Другие опухоли желудка</vt:lpstr>
      <vt:lpstr>Лейомиома желудка</vt:lpstr>
      <vt:lpstr>Продолжение</vt:lpstr>
      <vt:lpstr>Продолжение</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Гера</dc:creator>
  <cp:lastModifiedBy>User</cp:lastModifiedBy>
  <cp:revision>20</cp:revision>
  <dcterms:created xsi:type="dcterms:W3CDTF">2010-03-16T15:49:56Z</dcterms:created>
  <dcterms:modified xsi:type="dcterms:W3CDTF">2015-04-15T06:59:12Z</dcterms:modified>
</cp:coreProperties>
</file>