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6" r:id="rId3"/>
    <p:sldId id="305" r:id="rId4"/>
    <p:sldId id="304" r:id="rId5"/>
    <p:sldId id="303" r:id="rId6"/>
    <p:sldId id="308" r:id="rId7"/>
    <p:sldId id="307" r:id="rId8"/>
    <p:sldId id="302" r:id="rId9"/>
    <p:sldId id="310" r:id="rId10"/>
    <p:sldId id="309" r:id="rId11"/>
    <p:sldId id="333" r:id="rId12"/>
    <p:sldId id="334" r:id="rId13"/>
    <p:sldId id="335" r:id="rId14"/>
    <p:sldId id="265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311" r:id="rId24"/>
    <p:sldId id="266" r:id="rId25"/>
    <p:sldId id="312" r:id="rId26"/>
    <p:sldId id="264" r:id="rId27"/>
    <p:sldId id="313" r:id="rId28"/>
    <p:sldId id="267" r:id="rId29"/>
    <p:sldId id="314" r:id="rId30"/>
    <p:sldId id="268" r:id="rId31"/>
    <p:sldId id="269" r:id="rId32"/>
    <p:sldId id="315" r:id="rId33"/>
    <p:sldId id="270" r:id="rId34"/>
    <p:sldId id="316" r:id="rId35"/>
    <p:sldId id="275" r:id="rId36"/>
    <p:sldId id="271" r:id="rId37"/>
    <p:sldId id="317" r:id="rId38"/>
    <p:sldId id="272" r:id="rId39"/>
    <p:sldId id="273" r:id="rId40"/>
    <p:sldId id="274" r:id="rId41"/>
    <p:sldId id="276" r:id="rId42"/>
    <p:sldId id="318" r:id="rId43"/>
    <p:sldId id="277" r:id="rId44"/>
    <p:sldId id="319" r:id="rId45"/>
    <p:sldId id="278" r:id="rId46"/>
    <p:sldId id="325" r:id="rId47"/>
    <p:sldId id="279" r:id="rId48"/>
    <p:sldId id="280" r:id="rId49"/>
    <p:sldId id="326" r:id="rId50"/>
    <p:sldId id="281" r:id="rId51"/>
    <p:sldId id="282" r:id="rId52"/>
    <p:sldId id="327" r:id="rId53"/>
    <p:sldId id="283" r:id="rId54"/>
    <p:sldId id="284" r:id="rId55"/>
    <p:sldId id="328" r:id="rId56"/>
    <p:sldId id="285" r:id="rId57"/>
    <p:sldId id="286" r:id="rId58"/>
    <p:sldId id="287" r:id="rId59"/>
    <p:sldId id="288" r:id="rId60"/>
    <p:sldId id="289" r:id="rId61"/>
    <p:sldId id="290" r:id="rId62"/>
    <p:sldId id="323" r:id="rId63"/>
    <p:sldId id="291" r:id="rId64"/>
    <p:sldId id="324" r:id="rId65"/>
    <p:sldId id="292" r:id="rId66"/>
    <p:sldId id="293" r:id="rId67"/>
    <p:sldId id="294" r:id="rId68"/>
    <p:sldId id="295" r:id="rId69"/>
    <p:sldId id="296" r:id="rId70"/>
    <p:sldId id="320" r:id="rId71"/>
    <p:sldId id="297" r:id="rId72"/>
    <p:sldId id="321" r:id="rId73"/>
    <p:sldId id="332" r:id="rId74"/>
    <p:sldId id="298" r:id="rId75"/>
    <p:sldId id="322" r:id="rId76"/>
    <p:sldId id="299" r:id="rId77"/>
    <p:sldId id="300" r:id="rId78"/>
    <p:sldId id="329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60"/>
  </p:normalViewPr>
  <p:slideViewPr>
    <p:cSldViewPr>
      <p:cViewPr varScale="1">
        <p:scale>
          <a:sx n="86" d="100"/>
          <a:sy n="86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4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3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6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4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9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0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DD69-C8D3-44D9-9AFA-52699AD92E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1CA0-638C-45C0-89F9-38B41A5F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ОБМЕН ВЕЩЕСТВ И ЭНЕРГИИ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0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5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Важнейшим показателем баланса энергии </a:t>
            </a:r>
            <a:r>
              <a:rPr lang="ru-RU" sz="3200" dirty="0" smtClean="0"/>
              <a:t>являет-</a:t>
            </a:r>
            <a:r>
              <a:rPr lang="ru-RU" sz="3200" dirty="0" err="1" smtClean="0"/>
              <a:t>ся</a:t>
            </a:r>
            <a:r>
              <a:rPr lang="ru-RU" sz="3200" dirty="0" smtClean="0"/>
              <a:t> </a:t>
            </a:r>
            <a:r>
              <a:rPr lang="ru-RU" sz="3200" dirty="0"/>
              <a:t>масса тела, которая должна соответствовать </a:t>
            </a:r>
            <a:r>
              <a:rPr lang="ru-RU" sz="3200" dirty="0" smtClean="0"/>
              <a:t>воз-расту</a:t>
            </a:r>
            <a:r>
              <a:rPr lang="ru-RU" sz="3200" dirty="0"/>
              <a:t>, росту и функциональному состоянию (</a:t>
            </a:r>
            <a:r>
              <a:rPr lang="ru-RU" sz="3200" dirty="0" smtClean="0"/>
              <a:t>например</a:t>
            </a:r>
            <a:r>
              <a:rPr lang="ru-RU" sz="3200" dirty="0"/>
              <a:t>, беременности). Массу тела у взрослых с 20 до 60 лет можно оценить, вычислив по </a:t>
            </a:r>
            <a:r>
              <a:rPr lang="ru-RU" sz="3200" dirty="0" err="1" smtClean="0"/>
              <a:t>индек</a:t>
            </a:r>
            <a:r>
              <a:rPr lang="ru-RU" sz="3200" dirty="0" smtClean="0"/>
              <a:t>-су </a:t>
            </a:r>
            <a:r>
              <a:rPr lang="ru-RU" sz="3200" dirty="0"/>
              <a:t>массы тела </a:t>
            </a:r>
            <a:r>
              <a:rPr lang="ru-RU" sz="3200" dirty="0" err="1"/>
              <a:t>Кетле</a:t>
            </a:r>
            <a:r>
              <a:rPr lang="ru-RU" sz="3200" dirty="0"/>
              <a:t> = масса тела (кг)/рост (</a:t>
            </a:r>
            <a:r>
              <a:rPr lang="ru-RU" sz="3200" dirty="0" smtClean="0"/>
              <a:t>м²). 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норме ИМТ равен 18,5-25,0 и прямо коррелирует с количеством жира в организме. Более высокие показатели свидетельствуют об ожирении, более низкие – об энергетической недостаточности и </a:t>
            </a:r>
            <a:r>
              <a:rPr lang="ru-RU" sz="3200" dirty="0" smtClean="0"/>
              <a:t>риске </a:t>
            </a:r>
            <a:r>
              <a:rPr lang="ru-RU" sz="3200" dirty="0"/>
              <a:t>для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802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082"/>
            <a:ext cx="7488832" cy="65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2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2979"/>
            <a:ext cx="8496944" cy="65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598"/>
            <a:ext cx="8424936" cy="65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34888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ТЕРМОРЕГУЛЯЦИЯ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271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2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dirty="0" smtClean="0"/>
              <a:t>    </a:t>
            </a:r>
            <a:r>
              <a:rPr lang="ru-RU" sz="3200" dirty="0" smtClean="0"/>
              <a:t>Живой организм продуцирует тепло, которое идет на нагревание тела. Удельная теплоемкость тела человека (количество тепла, необходимое для нагревания ткани на 1°С) равна в среднем 0,83 ккал/кг на 1 градус (для воды — 1 ккал/кг на градус). Чтобы повысить температуру тела человека массой 70 кг на 1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, следует затратить 58,1 ккал (0,83x70). В среднем человек массой 70 кг в условиях покоя выделяет около 72 ккал/час. Следовательно, если бы не было второго процесса -теплоотдачи, то ежечасно ткани человека нагревались бы на 1,24 градуса (72:58,1). Однако такого не происходит, так как в норме в условиях покоя скорость продукции тепла равна скорости ее потери. Это носит название теплового баланса, в основе которого лежат процессы регуляции теплопродукции и теплоотдачи. Всё вместе это называется терморегуляция.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12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0550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ПОЙКИЛОТЕРМИЯ, ГЕТЕРОТЕРМИЯ, ГОМОЙОТЕРМИЯ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200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000" dirty="0" smtClean="0"/>
              <a:t>В эволюции системы терморегуляции имеется </a:t>
            </a:r>
            <a:r>
              <a:rPr lang="ru-RU" sz="3000" dirty="0" err="1" smtClean="0"/>
              <a:t>ниж-няя</a:t>
            </a:r>
            <a:r>
              <a:rPr lang="ru-RU" sz="3000" dirty="0" smtClean="0"/>
              <a:t> ступень, на которой температура тела животного зависит в основном от температуры среды: когда она уменьшается, температура тела тоже падает и наоборот. Такое состояние температуры тела получило название пойкилотермия, а животные – пойкилотермные. Типичным представителем пойкилотермных, или холоднокровных, является лягушка. Зимой температура тела лягушки приближается к нулю. В этом состоянии она все же способна совершать прыжки в длину, но не более 12-15 см. Летом температура тела ее достигает 20—25°С, а прыгать она может значительно дальше - до 1 м. Обычно в условиях низкой темп - </a:t>
            </a:r>
            <a:r>
              <a:rPr lang="ru-RU" sz="3000" dirty="0" err="1" smtClean="0"/>
              <a:t>ры</a:t>
            </a:r>
            <a:r>
              <a:rPr lang="ru-RU" sz="3000" dirty="0" smtClean="0"/>
              <a:t> пойкилотермные животные впадают в состояние анабиоза.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7373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</a:t>
            </a:r>
            <a:r>
              <a:rPr lang="ru-RU" sz="3400" dirty="0" smtClean="0"/>
              <a:t>Существуют микроорганизмы, для которых оптимум температуры среды варьирует от 0°С до минус 60°С, например, микробы, живущие в толще льда, или, наоборот, микроорганизмы, выдерживающие температуру среды от +70°С до + 120°С, например, микробы горячих источников.</a:t>
            </a:r>
          </a:p>
          <a:p>
            <a:pPr algn="just"/>
            <a:r>
              <a:rPr lang="ru-RU" sz="3400" dirty="0" smtClean="0"/>
              <a:t>   Ряд животных, например, летучая мышь, </a:t>
            </a:r>
            <a:r>
              <a:rPr lang="ru-RU" sz="3400" dirty="0" err="1" smtClean="0"/>
              <a:t>гры-зуны</a:t>
            </a:r>
            <a:r>
              <a:rPr lang="ru-RU" sz="3400" dirty="0" smtClean="0"/>
              <a:t>, некоторые виды птиц, к примеру, колибри, относится к группе гетеротермных организмов: при одних условиях они пойкилотермные организмы, при других — гомойотермные.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73249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3000" dirty="0" smtClean="0"/>
              <a:t>Млекопитающие относятся к гомойотермным организмам (теплокровным), у которых имеет место изотермия, или постоянство температуры организма. Однако изотермия имеет относительный характер: температура тканей, расположенных не глубже 3 см от поверхности тела (кожа, подкожная клетчатка, поверхностные мышцы), или оболочки, во многом зависит от внешней температуры, в то время как «ядро» тела, т. е. ЦНС, внутренние органы, скелетные мышцы, расположенные глубже 3 см, имеют сравнительно постоянную температуру, независимо от температуры окружающей среды. Таким образом, теплокровные имеют пойкилотермную оболочку и гомойотермную «сердцевину», или «ядро».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1509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Обмен веществ </a:t>
            </a:r>
            <a:r>
              <a:rPr lang="ru-RU" sz="3200" dirty="0"/>
              <a:t>(метаболизм) – характерный </a:t>
            </a:r>
            <a:r>
              <a:rPr lang="ru-RU" sz="3200" dirty="0" smtClean="0"/>
              <a:t>приз-</a:t>
            </a:r>
            <a:r>
              <a:rPr lang="ru-RU" sz="3200" dirty="0" err="1" smtClean="0"/>
              <a:t>нак</a:t>
            </a:r>
            <a:r>
              <a:rPr lang="ru-RU" sz="3200" dirty="0" smtClean="0"/>
              <a:t> </a:t>
            </a:r>
            <a:r>
              <a:rPr lang="ru-RU" sz="3200" dirty="0"/>
              <a:t>жизни, который обеспечивает непрерывное </a:t>
            </a:r>
            <a:r>
              <a:rPr lang="ru-RU" sz="3200" dirty="0" smtClean="0"/>
              <a:t>образование</a:t>
            </a:r>
            <a:r>
              <a:rPr lang="ru-RU" sz="3200" dirty="0"/>
              <a:t>, обновление, разрушение клеточных структур, синтез и распад различных химических соединений. Включает в себя два процесса:</a:t>
            </a:r>
          </a:p>
          <a:p>
            <a:pPr lvl="0"/>
            <a:r>
              <a:rPr lang="ru-RU" sz="3200" i="1" dirty="0"/>
              <a:t>Анаболизм (ассимиляция) – </a:t>
            </a:r>
            <a:r>
              <a:rPr lang="ru-RU" sz="3200" dirty="0"/>
              <a:t>усвоение организмом питательных веществ, в результате которого они становятся частью биологических структур или </a:t>
            </a:r>
            <a:r>
              <a:rPr lang="ru-RU" sz="3200" dirty="0" smtClean="0"/>
              <a:t>от-</a:t>
            </a:r>
            <a:r>
              <a:rPr lang="ru-RU" sz="3200" dirty="0" err="1" smtClean="0"/>
              <a:t>кладываются</a:t>
            </a:r>
            <a:r>
              <a:rPr lang="ru-RU" sz="3200" dirty="0" smtClean="0"/>
              <a:t> </a:t>
            </a:r>
            <a:r>
              <a:rPr lang="ru-RU" sz="3200" dirty="0"/>
              <a:t>в виде депо (сопровождается ростом и увеличением массы тела).</a:t>
            </a:r>
          </a:p>
          <a:p>
            <a:pPr lvl="0"/>
            <a:r>
              <a:rPr lang="ru-RU" sz="3200" i="1" dirty="0"/>
              <a:t>Катаболизм (диссимиляция) –</a:t>
            </a:r>
            <a:r>
              <a:rPr lang="ru-RU" sz="3200" dirty="0"/>
              <a:t> образование в </a:t>
            </a:r>
            <a:r>
              <a:rPr lang="ru-RU" sz="3200" dirty="0" err="1" smtClean="0"/>
              <a:t>орга-низме</a:t>
            </a:r>
            <a:r>
              <a:rPr lang="ru-RU" sz="3200" dirty="0" smtClean="0"/>
              <a:t> </a:t>
            </a:r>
            <a:r>
              <a:rPr lang="ru-RU" sz="3200" dirty="0"/>
              <a:t>из сложных </a:t>
            </a:r>
            <a:r>
              <a:rPr lang="ru-RU" sz="3200" dirty="0" smtClean="0"/>
              <a:t>веществ </a:t>
            </a:r>
            <a:r>
              <a:rPr lang="ru-RU" sz="3200" dirty="0"/>
              <a:t>более </a:t>
            </a:r>
            <a:r>
              <a:rPr lang="ru-RU" sz="3200" dirty="0" smtClean="0"/>
              <a:t>простых веществ </a:t>
            </a:r>
            <a:r>
              <a:rPr lang="ru-RU" sz="3200" dirty="0"/>
              <a:t>с использованием их преимущественно для </a:t>
            </a:r>
            <a:r>
              <a:rPr lang="ru-RU" sz="3200" dirty="0" err="1" smtClean="0"/>
              <a:t>энер-гетических</a:t>
            </a:r>
            <a:r>
              <a:rPr lang="ru-RU" sz="3200" dirty="0" smtClean="0"/>
              <a:t> </a:t>
            </a:r>
            <a:r>
              <a:rPr lang="ru-RU" sz="3200" dirty="0"/>
              <a:t>целей (сопровождается ↓</a:t>
            </a:r>
            <a:r>
              <a:rPr lang="ru-RU" sz="3200" dirty="0" smtClean="0"/>
              <a:t> </a:t>
            </a:r>
            <a:r>
              <a:rPr lang="ru-RU" sz="3200" dirty="0"/>
              <a:t>массы тела).</a:t>
            </a:r>
          </a:p>
        </p:txBody>
      </p:sp>
    </p:spTree>
    <p:extLst>
      <p:ext uri="{BB962C8B-B14F-4D97-AF65-F5344CB8AC3E}">
        <p14:creationId xmlns:p14="http://schemas.microsoft.com/office/powerpoint/2010/main" val="17834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</a:t>
            </a:r>
            <a:r>
              <a:rPr lang="ru-RU" sz="3600" dirty="0" smtClean="0"/>
              <a:t>У человека средняя температура мозга, крови, внутренних органов приближается к 37°С. Физиологический предел  колебаний этой температуры составляет 1,5°С. Изменение температуры крови и внутренних органов у человека на 2- 2,5°С от среднего уровня сопровождается нарушением физиологических функций, а температура тела выше 43°С практически несовместима с жизнью человека.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158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7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ТЕРМОМЕТРИЯ </a:t>
            </a:r>
          </a:p>
          <a:p>
            <a:pPr algn="ctr"/>
            <a:r>
              <a:rPr lang="ru-RU" sz="5400" dirty="0" smtClean="0"/>
              <a:t>ТЕМПЕРАТУРА ТЕЛА ЧЕЛОВЕКА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9032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85698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400" dirty="0" smtClean="0"/>
              <a:t>Термометрия - замер температуры в соответствующих точках тела, проводится различными способами. Наиболее распространенный - использование медицинских  термометров. Широко применяются в стационарах и научных исследованиях электротермометры, которые содержат термощупы различной конструкции, что позволяет замерять температуру в различных участках тела; их термочувствительным звеном является терморезистор, который, однако, не обладает высокой чувствительностью.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07188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 smtClean="0"/>
              <a:t>В целях диагностики различных заболеваний и патологических процессов в последние годы внедряется метод томографии. Он заключается в регистрации инфракрасного излучения от поверхности тела человека: бесконтактным способом — с помощью термографов, или контактным способом — за счет прикладывания к поверхности тела в исследуемой области пленки или пасты с жидкокристаллическим соединением. В норме каждая область поверхности тела дает характерную термографическую картину.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597440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561"/>
            <a:ext cx="9036496" cy="619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3400" dirty="0" smtClean="0"/>
              <a:t>Температура разных участков ядра, или тела (это синонимы), различна. Например, в печени - около 37,8-38°С, в мозге  36,9-37,8°С. Лучше всего температуру ядра отражает температура крови в правых отделах сердца, куда «сливается» кровь от многих участков тела. Для определения температуры в «правом» сердце через вены вводится катетер с термодатчиком. В покое температура крови в «правом» сердце равна 36,6-37°С. В целом, температура ядра тела человека составляет 37°С.</a:t>
            </a:r>
          </a:p>
          <a:p>
            <a:pPr algn="just">
              <a:lnSpc>
                <a:spcPts val="2700"/>
              </a:lnSpc>
            </a:pPr>
            <a:r>
              <a:rPr lang="ru-RU" sz="2800" dirty="0" smtClean="0"/>
              <a:t>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54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3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Температура кожи человека в разных местах </a:t>
            </a:r>
            <a:r>
              <a:rPr lang="ru-RU" sz="3600" dirty="0" smtClean="0"/>
              <a:t>колеблется </a:t>
            </a:r>
            <a:r>
              <a:rPr lang="ru-RU" sz="3600" dirty="0"/>
              <a:t>от </a:t>
            </a:r>
            <a:r>
              <a:rPr lang="ru-RU" sz="3600" dirty="0" smtClean="0"/>
              <a:t>24,4°С </a:t>
            </a:r>
            <a:r>
              <a:rPr lang="ru-RU" sz="3600" dirty="0"/>
              <a:t>до </a:t>
            </a:r>
            <a:r>
              <a:rPr lang="ru-RU" sz="3600" dirty="0" smtClean="0"/>
              <a:t>34,4°С. </a:t>
            </a:r>
            <a:r>
              <a:rPr lang="ru-RU" sz="3600" dirty="0"/>
              <a:t>Самая низкая в пальцах ног, самая высокая  в </a:t>
            </a:r>
            <a:r>
              <a:rPr lang="ru-RU" sz="3600" dirty="0" err="1" smtClean="0"/>
              <a:t>подмышеч</a:t>
            </a:r>
            <a:r>
              <a:rPr lang="ru-RU" sz="3600" dirty="0" smtClean="0"/>
              <a:t>-ной </a:t>
            </a:r>
            <a:r>
              <a:rPr lang="ru-RU" sz="3600" dirty="0"/>
              <a:t>впадине. На коже пальцев ног обычно </a:t>
            </a:r>
            <a:r>
              <a:rPr lang="ru-RU" sz="3600" dirty="0" smtClean="0"/>
              <a:t>температура 24,4°С. </a:t>
            </a:r>
            <a:r>
              <a:rPr lang="ru-RU" sz="3600" dirty="0"/>
              <a:t>Если человек купается в </a:t>
            </a:r>
            <a:r>
              <a:rPr lang="ru-RU" sz="3600" dirty="0" smtClean="0"/>
              <a:t>прохладной </a:t>
            </a:r>
            <a:r>
              <a:rPr lang="ru-RU" sz="3600" dirty="0"/>
              <a:t>воде, то она снижается до </a:t>
            </a:r>
            <a:r>
              <a:rPr lang="ru-RU" sz="3600" dirty="0" smtClean="0"/>
              <a:t>16°С, причем </a:t>
            </a:r>
            <a:r>
              <a:rPr lang="ru-RU" sz="3600" dirty="0"/>
              <a:t>без каких-либо неприятных </a:t>
            </a:r>
            <a:r>
              <a:rPr lang="ru-RU" sz="3600" dirty="0" err="1" smtClean="0"/>
              <a:t>ощуще-ний</a:t>
            </a:r>
            <a:r>
              <a:rPr lang="ru-RU" sz="3600" dirty="0"/>
              <a:t>. Для определения среднего значения </a:t>
            </a:r>
            <a:r>
              <a:rPr lang="ru-RU" sz="3600" dirty="0" smtClean="0"/>
              <a:t>температуры </a:t>
            </a:r>
            <a:r>
              <a:rPr lang="ru-RU" sz="3600" dirty="0"/>
              <a:t>кожи (оболочки) обычно </a:t>
            </a:r>
            <a:r>
              <a:rPr lang="ru-RU" sz="3600" dirty="0" smtClean="0"/>
              <a:t>замеряют </a:t>
            </a:r>
            <a:r>
              <a:rPr lang="ru-RU" sz="3600" dirty="0"/>
              <a:t>температуру в 7 стандартных участках. </a:t>
            </a:r>
          </a:p>
        </p:txBody>
      </p:sp>
    </p:spTree>
    <p:extLst>
      <p:ext uri="{BB962C8B-B14F-4D97-AF65-F5344CB8AC3E}">
        <p14:creationId xmlns:p14="http://schemas.microsoft.com/office/powerpoint/2010/main" val="340253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1978"/>
            <a:ext cx="878497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dirty="0" smtClean="0"/>
              <a:t>   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624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/>
              <a:t>     </a:t>
            </a:r>
            <a:r>
              <a:rPr lang="ru-RU" sz="3200" dirty="0" smtClean="0"/>
              <a:t>Существуют циркадные, т. е. околосуточные колебания температуры тела -  амплитуда колебаний достигает 1°С. Температура тела минимальна в предутренние часы (3-4 часа), а максимальна - в дневное время. Эти сдвиги отражают колебание уровня регулирования, т. е. связаны с изменением в деятельности ЦНС. В условиях путешествия, связанного с пересечением земных меридианов, требуется 1—2 недели, для того, чтобы температурный ритм пришел в соответствие с тем жизненным укладом, который определяется новым местным временем.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50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/>
              <a:t>У женщин в связи с функционированием желтого тела в лютеиновую фазу менструального цикла температура ядра примерно на </a:t>
            </a:r>
            <a:r>
              <a:rPr lang="ru-RU" sz="3400" dirty="0" smtClean="0"/>
              <a:t>0,5°С </a:t>
            </a:r>
            <a:r>
              <a:rPr lang="ru-RU" sz="3400" dirty="0"/>
              <a:t>выше, чем в </a:t>
            </a:r>
            <a:r>
              <a:rPr lang="ru-RU" sz="3400" dirty="0" err="1"/>
              <a:t>фолликулиновую</a:t>
            </a:r>
            <a:r>
              <a:rPr lang="ru-RU" sz="3400" dirty="0"/>
              <a:t> фазу цикла.</a:t>
            </a:r>
          </a:p>
          <a:p>
            <a:pPr algn="just"/>
            <a:r>
              <a:rPr lang="ru-RU" sz="3400" dirty="0"/>
              <a:t>  Известно явление асимметрии </a:t>
            </a:r>
            <a:r>
              <a:rPr lang="ru-RU" sz="3400" dirty="0" err="1"/>
              <a:t>аксилярной</a:t>
            </a:r>
            <a:r>
              <a:rPr lang="ru-RU" sz="3400" dirty="0"/>
              <a:t> температуры. Она встречается примерно в 54% случаев, причем в левой подмышечной впадине температура несколько выше, чем в правой. Асимметрия может наблюдаться и на других участках кожи. Превышение асимметрии на 0,5° свидетельствует о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3874010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696"/>
            <a:ext cx="87849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</a:t>
            </a:r>
            <a:r>
              <a:rPr lang="ru-RU" sz="3300" dirty="0" smtClean="0"/>
              <a:t>Температура ядра (тела) определяется двумя потоками </a:t>
            </a:r>
            <a:r>
              <a:rPr lang="en-US" sz="3300" dirty="0" smtClean="0"/>
              <a:t>-</a:t>
            </a:r>
            <a:r>
              <a:rPr lang="ru-RU" sz="3300" dirty="0" smtClean="0"/>
              <a:t> теплообразованием (теплопродукцией) и теплоотдачей (тепловыделением). При термонейтральной, или комфортной зоне (при 27—32°С), существует баланс между теплопродукцией и теплоотдачей. Например, в условиях физиологического покоя в организме </a:t>
            </a:r>
            <a:r>
              <a:rPr lang="ru-RU" sz="3300" dirty="0" err="1" smtClean="0"/>
              <a:t>проду</a:t>
            </a:r>
            <a:r>
              <a:rPr lang="en-US" sz="3300" dirty="0" smtClean="0"/>
              <a:t>-</a:t>
            </a:r>
            <a:r>
              <a:rPr lang="ru-RU" sz="3300" dirty="0" err="1" smtClean="0"/>
              <a:t>цируется</a:t>
            </a:r>
            <a:r>
              <a:rPr lang="ru-RU" sz="3300" dirty="0" smtClean="0"/>
              <a:t> около 1,18 ккал/минуту (или около 70 ккал в час) и такое же количество тепла отдается в окружающую среду. При низкой температуре среды, несмотря на механизм защиты, возрастает потеря тепла организмом. 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6345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В этих условиях для сохранения температуры тела организм должен эквивалентно повысить </a:t>
            </a:r>
            <a:r>
              <a:rPr lang="ru-RU" sz="3600" dirty="0" smtClean="0"/>
              <a:t>теплопродукцию</a:t>
            </a:r>
            <a:r>
              <a:rPr lang="ru-RU" sz="3600" dirty="0"/>
              <a:t>. Таким образом, возникает новый уровень </a:t>
            </a:r>
            <a:r>
              <a:rPr lang="ru-RU" sz="3600" dirty="0" smtClean="0"/>
              <a:t>теплового </a:t>
            </a:r>
            <a:r>
              <a:rPr lang="ru-RU" sz="3600" dirty="0"/>
              <a:t>баланса. Например, при температуре воздуха 10°С теплоотдача достигает 120 ккал/час (в условиях ком</a:t>
            </a:r>
            <a:r>
              <a:rPr lang="en-US" sz="3600" dirty="0"/>
              <a:t>-</a:t>
            </a:r>
            <a:r>
              <a:rPr lang="ru-RU" sz="3600" dirty="0"/>
              <a:t>форта </a:t>
            </a:r>
            <a:r>
              <a:rPr lang="en-US" sz="3600" dirty="0"/>
              <a:t>-</a:t>
            </a:r>
            <a:r>
              <a:rPr lang="ru-RU" sz="3600" dirty="0"/>
              <a:t> 70 ккал/час), поэтому для поддержания </a:t>
            </a:r>
            <a:r>
              <a:rPr lang="ru-RU" sz="3600" dirty="0" smtClean="0"/>
              <a:t>температуры </a:t>
            </a:r>
            <a:r>
              <a:rPr lang="ru-RU" sz="3600" dirty="0"/>
              <a:t>тела на постоянном уровне теплопродукция тоже должна возрастать до 120 ккал/час.</a:t>
            </a:r>
          </a:p>
        </p:txBody>
      </p:sp>
    </p:spTree>
    <p:extLst>
      <p:ext uri="{BB962C8B-B14F-4D97-AF65-F5344CB8AC3E}">
        <p14:creationId xmlns:p14="http://schemas.microsoft.com/office/powerpoint/2010/main" val="376431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Параметры обмена веществ в клетках. </a:t>
            </a:r>
            <a:endParaRPr lang="ru-RU" sz="3600" b="1" dirty="0" smtClean="0"/>
          </a:p>
          <a:p>
            <a:pPr algn="ctr"/>
            <a:endParaRPr lang="ru-RU" sz="3600" b="1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живой клетке полезно выделить три основных уровня метаболической активности:</a:t>
            </a:r>
          </a:p>
          <a:p>
            <a:pPr lvl="0"/>
            <a:r>
              <a:rPr lang="ru-RU" sz="3200" i="1" dirty="0" smtClean="0"/>
              <a:t>    Уровень </a:t>
            </a:r>
            <a:r>
              <a:rPr lang="ru-RU" sz="3200" i="1" dirty="0"/>
              <a:t>активного обмена – </a:t>
            </a:r>
            <a:r>
              <a:rPr lang="ru-RU" sz="3200" dirty="0"/>
              <a:t>интенсивность обменных процессов в активно функционирующей клетке.</a:t>
            </a:r>
          </a:p>
          <a:p>
            <a:pPr lvl="0"/>
            <a:r>
              <a:rPr lang="ru-RU" sz="3200" i="1" dirty="0" smtClean="0"/>
              <a:t>    Уровень </a:t>
            </a:r>
            <a:r>
              <a:rPr lang="ru-RU" sz="3200" i="1" dirty="0"/>
              <a:t>готовности –</a:t>
            </a:r>
            <a:r>
              <a:rPr lang="ru-RU" sz="3200" dirty="0"/>
              <a:t> интенсивность </a:t>
            </a:r>
            <a:r>
              <a:rPr lang="ru-RU" sz="3200" dirty="0" err="1" smtClean="0"/>
              <a:t>метабо-лизма</a:t>
            </a:r>
            <a:r>
              <a:rPr lang="ru-RU" sz="3200" dirty="0"/>
              <a:t>, которую неактивная в данный момент </a:t>
            </a:r>
            <a:r>
              <a:rPr lang="ru-RU" sz="3200" dirty="0" err="1" smtClean="0"/>
              <a:t>клет</a:t>
            </a:r>
            <a:r>
              <a:rPr lang="ru-RU" sz="3200" dirty="0" smtClean="0"/>
              <a:t>-ка </a:t>
            </a:r>
            <a:r>
              <a:rPr lang="ru-RU" sz="3200" dirty="0"/>
              <a:t>должна поддерживать для того, чтобы </a:t>
            </a:r>
            <a:r>
              <a:rPr lang="ru-RU" sz="3200" dirty="0" err="1" smtClean="0"/>
              <a:t>сохра-нять</a:t>
            </a:r>
            <a:r>
              <a:rPr lang="ru-RU" sz="3200" dirty="0" smtClean="0"/>
              <a:t> </a:t>
            </a:r>
            <a:r>
              <a:rPr lang="ru-RU" sz="3200" dirty="0"/>
              <a:t>способность к немедленному и </a:t>
            </a:r>
            <a:r>
              <a:rPr lang="ru-RU" sz="3200" dirty="0" smtClean="0"/>
              <a:t>неограничен-ному </a:t>
            </a:r>
            <a:r>
              <a:rPr lang="ru-RU" sz="3200" dirty="0"/>
              <a:t>функционированию (например, </a:t>
            </a:r>
            <a:r>
              <a:rPr lang="ru-RU" sz="3200" dirty="0" err="1" smtClean="0"/>
              <a:t>поддержа-ние</a:t>
            </a:r>
            <a:r>
              <a:rPr lang="ru-RU" sz="3200" dirty="0" smtClean="0"/>
              <a:t> </a:t>
            </a:r>
            <a:r>
              <a:rPr lang="ru-RU" sz="3200" dirty="0"/>
              <a:t>разности концентраций ионов натрия и калия).</a:t>
            </a:r>
          </a:p>
        </p:txBody>
      </p:sp>
    </p:spTree>
    <p:extLst>
      <p:ext uri="{BB962C8B-B14F-4D97-AF65-F5344CB8AC3E}">
        <p14:creationId xmlns:p14="http://schemas.microsoft.com/office/powerpoint/2010/main" val="17768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</a:t>
            </a:r>
            <a:r>
              <a:rPr lang="en-US" sz="3400" dirty="0" smtClean="0"/>
              <a:t> </a:t>
            </a:r>
            <a:r>
              <a:rPr lang="ru-RU" sz="3400" dirty="0" smtClean="0"/>
              <a:t>При высокой температуре окружающей среды, например, при 40°С, отдача тепла значительно уменьшается, например, до 40 ккал/час (вместо 70 ккал/час в условиях комфортной среды). Для поддержания постоянства температуры тела теплопродукция тоже должна снизиться примерно до 40 ккал/час. Устанавливается новый уровень теплового баланса, кот</a:t>
            </a:r>
            <a:r>
              <a:rPr lang="ru-RU" sz="3400" dirty="0"/>
              <a:t>о</a:t>
            </a:r>
            <a:r>
              <a:rPr lang="ru-RU" sz="3400" dirty="0" smtClean="0"/>
              <a:t>рый и обеспечивает поддержание температуры тела.</a:t>
            </a:r>
            <a:r>
              <a:rPr lang="en-US" sz="3400" dirty="0" smtClean="0"/>
              <a:t> </a:t>
            </a:r>
            <a:r>
              <a:rPr lang="ru-RU" sz="3400" dirty="0" smtClean="0"/>
              <a:t>Из приведенных примеров следует, что ведущим фактором, определяющим уровень теплового баланса, является температура окружающей среды.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424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</a:t>
            </a:r>
            <a:r>
              <a:rPr lang="ru-RU" sz="3400" dirty="0" smtClean="0"/>
              <a:t>Учитывая, что продукция тепла меняется в зависимости от вида физической активности человека, а величина теплоотдачи во многом зависит от температуры окружающей среды, необходимы механизмы регуляции теплопродукции и теплоотдачи. Они осуществляются с участием специализированных структур мозга, объединенных в центр терморегуляции. Принцип регулирования заключается в том, что управляющее устройство (центр терморегуляции) получает информацию от терморецепторов.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734299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/>
              <a:t>На основании этой </a:t>
            </a:r>
            <a:r>
              <a:rPr lang="ru-RU" sz="3400" dirty="0" smtClean="0"/>
              <a:t>информации </a:t>
            </a:r>
            <a:r>
              <a:rPr lang="ru-RU" sz="3400" dirty="0"/>
              <a:t>оно вырабатывает такие команды, благодаря кото</a:t>
            </a:r>
            <a:r>
              <a:rPr lang="en-US" sz="3400" dirty="0"/>
              <a:t>-</a:t>
            </a:r>
            <a:r>
              <a:rPr lang="ru-RU" sz="3400" dirty="0"/>
              <a:t>рым деятельность объектов управления (рабочие структуры, определяющие интенсивность </a:t>
            </a:r>
            <a:r>
              <a:rPr lang="ru-RU" sz="3400" dirty="0" smtClean="0"/>
              <a:t>теплопродукции </a:t>
            </a:r>
            <a:r>
              <a:rPr lang="ru-RU" sz="3400" dirty="0"/>
              <a:t>и теплоотдачи) изменяется так, что возникает новый уровень теплового баланса, в результате </a:t>
            </a:r>
            <a:r>
              <a:rPr lang="ru-RU" sz="3400" dirty="0" smtClean="0"/>
              <a:t>которого </a:t>
            </a:r>
            <a:r>
              <a:rPr lang="ru-RU" sz="3400" dirty="0"/>
              <a:t>температура тела сохраняется на постоянном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2069422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</a:t>
            </a:r>
            <a:r>
              <a:rPr lang="en-US" sz="2800" dirty="0" smtClean="0"/>
              <a:t>  </a:t>
            </a:r>
            <a:r>
              <a:rPr lang="ru-RU" sz="3200" dirty="0" smtClean="0"/>
              <a:t>Система терморегуляции может работать в режиме слежения или по принципу рас</a:t>
            </a:r>
            <a:r>
              <a:rPr lang="en-US" sz="3200" dirty="0" smtClean="0"/>
              <a:t>-</a:t>
            </a:r>
            <a:r>
              <a:rPr lang="ru-RU" sz="3200" dirty="0" smtClean="0"/>
              <a:t>согласования </a:t>
            </a:r>
            <a:r>
              <a:rPr lang="en-US" sz="3200" dirty="0" smtClean="0"/>
              <a:t>- </a:t>
            </a:r>
            <a:r>
              <a:rPr lang="ru-RU" sz="3200" dirty="0" smtClean="0"/>
              <a:t> изменилась температура крови, изменяется деятельность объектов управления. Однако в системе терморегуляции предусмотрен и более мягкий способ поддержания постоянства температуры тела, который основан на принципе регуляции по возмущению: улавливается изменение температуры среды, и не дожидаясь, когда она отразится на температуре крови, в системе возникают команды, меняющие работу объектов управления таким образом, что температура крови сохраняется постоянной.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482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/>
              <a:t>Кроме того, система терморегуляции </a:t>
            </a:r>
            <a:r>
              <a:rPr lang="ru-RU" sz="3400" dirty="0" smtClean="0"/>
              <a:t>может </a:t>
            </a:r>
            <a:r>
              <a:rPr lang="ru-RU" sz="3400" dirty="0"/>
              <a:t>функционировать и в режиме управления по </a:t>
            </a:r>
            <a:r>
              <a:rPr lang="ru-RU" sz="3400" dirty="0" smtClean="0"/>
              <a:t>прогнозированию</a:t>
            </a:r>
            <a:r>
              <a:rPr lang="ru-RU" sz="3400" dirty="0"/>
              <a:t>,  человек еще только собирается выйти на зимнюю улицу, а у него уже возрастает продукция тепла, необходимого для компенсации </a:t>
            </a:r>
            <a:r>
              <a:rPr lang="ru-RU" sz="3400" dirty="0" smtClean="0"/>
              <a:t>тепло потерь, </a:t>
            </a:r>
            <a:r>
              <a:rPr lang="ru-RU" sz="3400" dirty="0"/>
              <a:t>которые произойдут у человека на улице в условиях низкой температуры.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2562481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ФИЗИОЛОГИЯ ТЕРМОРЕЦЕПТОРОВ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328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5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    </a:t>
            </a:r>
            <a:r>
              <a:rPr lang="ru-RU" sz="3600" dirty="0" smtClean="0"/>
              <a:t>Терморецепторы расположены на различных участках кожи, во внутренних органах (в желудке, кишечнике, матке, мочевом пузыре), в дыхательных путях, </a:t>
            </a:r>
            <a:r>
              <a:rPr lang="ru-RU" sz="3600" dirty="0" err="1" smtClean="0"/>
              <a:t>сли</a:t>
            </a:r>
            <a:r>
              <a:rPr lang="en-US" sz="3600" dirty="0" smtClean="0"/>
              <a:t>-</a:t>
            </a:r>
            <a:r>
              <a:rPr lang="ru-RU" sz="3600" dirty="0" err="1" smtClean="0"/>
              <a:t>зистых</a:t>
            </a:r>
            <a:r>
              <a:rPr lang="ru-RU" sz="3600" dirty="0" smtClean="0"/>
              <a:t>, роговице глаза, скелетных мышцах, кровеносных сосудах, в том числе в артериях, аортальной и каротидной зонах, во многих крупных венах, а также в коре больших полушарий, спинном мозге, ретикулярной формации, среднем мозге, гипоталамусе.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99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Полагают</a:t>
            </a:r>
            <a:r>
              <a:rPr lang="ru-RU" sz="3600" dirty="0"/>
              <a:t>, что терморецепторы ЦНС — это, скорее всего, нейроны, которые одновременно выполняют роль рецепторов и роль афферентного нейрона.</a:t>
            </a:r>
            <a:r>
              <a:rPr lang="en-US" sz="3600" dirty="0"/>
              <a:t> </a:t>
            </a:r>
            <a:r>
              <a:rPr lang="ru-RU" sz="3600" dirty="0"/>
              <a:t>Наиболее полно изучены терморецепторы кожи. Больше всего терморецепторов на коже головы (лицо) и шеи. В среднем на 1 мм</a:t>
            </a:r>
            <a:r>
              <a:rPr lang="ru-RU" sz="3600" baseline="30000" dirty="0"/>
              <a:t>2</a:t>
            </a:r>
            <a:r>
              <a:rPr lang="ru-RU" sz="3600" dirty="0"/>
              <a:t> поверхности кожи приходится 1 терморецептор. Кожные терморецепторы делятся на </a:t>
            </a:r>
            <a:r>
              <a:rPr lang="ru-RU" sz="3600" dirty="0" err="1"/>
              <a:t>холодовые</a:t>
            </a:r>
            <a:r>
              <a:rPr lang="ru-RU" sz="3600" dirty="0"/>
              <a:t> и тепловые.</a:t>
            </a:r>
          </a:p>
        </p:txBody>
      </p:sp>
    </p:spTree>
    <p:extLst>
      <p:ext uri="{BB962C8B-B14F-4D97-AF65-F5344CB8AC3E}">
        <p14:creationId xmlns:p14="http://schemas.microsoft.com/office/powerpoint/2010/main" val="1627071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3300" dirty="0" smtClean="0"/>
              <a:t>Информация от кожных рецепторов идет в ЦНС по афферентным волокнам группы А-дельта и по волокнам группы С, в ЦНС она доходит с разной скоростью. Вероятнее всего, что импульсы от хо-</a:t>
            </a:r>
            <a:r>
              <a:rPr lang="ru-RU" sz="3300" dirty="0" err="1" smtClean="0"/>
              <a:t>лодовых</a:t>
            </a:r>
            <a:r>
              <a:rPr lang="ru-RU" sz="3300" dirty="0" smtClean="0"/>
              <a:t> рецепторов идут по волокнам А-дельта. </a:t>
            </a:r>
            <a:r>
              <a:rPr lang="ru-RU" sz="3300" dirty="0" err="1" smtClean="0"/>
              <a:t>Импульсация</a:t>
            </a:r>
            <a:r>
              <a:rPr lang="ru-RU" sz="3300" dirty="0" smtClean="0"/>
              <a:t> от кожных рецепторов поступает в спинной мозг, где расположены вторые нейроны, дающие начало спиноталамическому пути, кото-</a:t>
            </a:r>
            <a:r>
              <a:rPr lang="ru-RU" sz="3300" dirty="0" err="1" smtClean="0"/>
              <a:t>рый</a:t>
            </a:r>
            <a:r>
              <a:rPr lang="ru-RU" sz="3300" dirty="0" smtClean="0"/>
              <a:t> заканчивается в вентро-базальных ядрах та-</a:t>
            </a:r>
            <a:r>
              <a:rPr lang="ru-RU" sz="3300" dirty="0" err="1" smtClean="0"/>
              <a:t>ламуса</a:t>
            </a:r>
            <a:r>
              <a:rPr lang="ru-RU" sz="3300" dirty="0" smtClean="0"/>
              <a:t>, откуда часть информации поступает в сенсомоторную зону коры больших полушарий, а часть - в гипоталамические центры </a:t>
            </a:r>
            <a:r>
              <a:rPr lang="ru-RU" sz="3300" dirty="0" err="1" smtClean="0"/>
              <a:t>терморегуля-ции</a:t>
            </a:r>
            <a:r>
              <a:rPr lang="ru-RU" sz="3300" dirty="0" smtClean="0"/>
              <a:t>.</a:t>
            </a:r>
            <a:endParaRPr lang="ru-RU" sz="3300" dirty="0"/>
          </a:p>
          <a:p>
            <a:r>
              <a:rPr lang="ru-RU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9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dirty="0" smtClean="0"/>
              <a:t>    Высшие </a:t>
            </a:r>
            <a:r>
              <a:rPr lang="ru-RU" sz="3400" dirty="0"/>
              <a:t>отделы ЦНС (кора и лимбическая система) </a:t>
            </a:r>
            <a:r>
              <a:rPr lang="ru-RU" sz="3400" dirty="0" smtClean="0"/>
              <a:t>обеспечивают </a:t>
            </a:r>
            <a:r>
              <a:rPr lang="ru-RU" sz="3400" dirty="0"/>
              <a:t>формирование </a:t>
            </a:r>
            <a:r>
              <a:rPr lang="ru-RU" sz="3400" dirty="0" smtClean="0"/>
              <a:t>тепло-ощущения</a:t>
            </a:r>
            <a:r>
              <a:rPr lang="ru-RU" sz="3400" dirty="0"/>
              <a:t>. Ощущение комфорта </a:t>
            </a:r>
            <a:r>
              <a:rPr lang="ru-RU" sz="3400" dirty="0" smtClean="0"/>
              <a:t>строится </a:t>
            </a:r>
            <a:r>
              <a:rPr lang="ru-RU" sz="3400" dirty="0"/>
              <a:t>на потоке импульсации от терморецепторов оболочки (в </a:t>
            </a:r>
            <a:r>
              <a:rPr lang="ru-RU" sz="3400" dirty="0" smtClean="0"/>
              <a:t>основном </a:t>
            </a:r>
            <a:r>
              <a:rPr lang="ru-RU" sz="3400" dirty="0"/>
              <a:t>- кожи). </a:t>
            </a:r>
            <a:endParaRPr lang="ru-RU" sz="3400" dirty="0" smtClean="0"/>
          </a:p>
          <a:p>
            <a:pPr algn="just"/>
            <a:r>
              <a:rPr lang="ru-RU" sz="3400" dirty="0" smtClean="0"/>
              <a:t>Поэтому организм </a:t>
            </a:r>
            <a:r>
              <a:rPr lang="ru-RU" sz="3400" dirty="0"/>
              <a:t>можно «обмануть» - если в </a:t>
            </a:r>
            <a:r>
              <a:rPr lang="ru-RU" sz="3400" dirty="0" smtClean="0"/>
              <a:t>условиях </a:t>
            </a:r>
            <a:r>
              <a:rPr lang="ru-RU" sz="3400" dirty="0"/>
              <a:t>высокой температуры охлаждать тело </a:t>
            </a:r>
            <a:r>
              <a:rPr lang="ru-RU" sz="3400" dirty="0" smtClean="0"/>
              <a:t>прохладной </a:t>
            </a:r>
            <a:r>
              <a:rPr lang="ru-RU" sz="3400" dirty="0"/>
              <a:t>водой, как это бывает при летнем купании в зной, то создается </a:t>
            </a:r>
            <a:r>
              <a:rPr lang="ru-RU" sz="3400" dirty="0" smtClean="0"/>
              <a:t>ощущение температурного </a:t>
            </a:r>
            <a:r>
              <a:rPr lang="ru-RU" sz="3400" dirty="0"/>
              <a:t>комфорта.</a:t>
            </a:r>
          </a:p>
        </p:txBody>
      </p:sp>
    </p:spTree>
    <p:extLst>
      <p:ext uri="{BB962C8B-B14F-4D97-AF65-F5344CB8AC3E}">
        <p14:creationId xmlns:p14="http://schemas.microsoft.com/office/powerpoint/2010/main" val="3007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/>
              <a:t>    Уровень </a:t>
            </a:r>
            <a:r>
              <a:rPr lang="ru-RU" sz="3200" i="1" dirty="0"/>
              <a:t>поддержания –</a:t>
            </a:r>
            <a:r>
              <a:rPr lang="ru-RU" sz="3200" dirty="0"/>
              <a:t> минимальная </a:t>
            </a:r>
            <a:r>
              <a:rPr lang="ru-RU" sz="3200" dirty="0" err="1" smtClean="0"/>
              <a:t>интен-сивность</a:t>
            </a:r>
            <a:r>
              <a:rPr lang="ru-RU" sz="3200" dirty="0" smtClean="0"/>
              <a:t> </a:t>
            </a:r>
            <a:r>
              <a:rPr lang="ru-RU" sz="3200" dirty="0"/>
              <a:t>метаболизма, достаточная для </a:t>
            </a:r>
            <a:r>
              <a:rPr lang="ru-RU" sz="3200" dirty="0" err="1" smtClean="0"/>
              <a:t>сохране-ния</a:t>
            </a:r>
            <a:r>
              <a:rPr lang="ru-RU" sz="3200" dirty="0" smtClean="0"/>
              <a:t> </a:t>
            </a:r>
            <a:r>
              <a:rPr lang="ru-RU" sz="3200" dirty="0"/>
              <a:t>клеточной структуры. Если эта потребность не удовлетворяется, происходят необратимые нарушения и клетка погибает.</a:t>
            </a:r>
          </a:p>
          <a:p>
            <a:r>
              <a:rPr lang="ru-RU" sz="3200" dirty="0" smtClean="0"/>
              <a:t> Нарушения </a:t>
            </a:r>
            <a:r>
              <a:rPr lang="ru-RU" sz="3200" dirty="0"/>
              <a:t>метаболизма могут быть вызваны различными причинами, например, </a:t>
            </a:r>
            <a:r>
              <a:rPr lang="ru-RU" sz="3200" dirty="0" err="1" smtClean="0"/>
              <a:t>уменьшени</a:t>
            </a:r>
            <a:r>
              <a:rPr lang="ru-RU" sz="3200" dirty="0" smtClean="0"/>
              <a:t>-ем </a:t>
            </a:r>
            <a:r>
              <a:rPr lang="ru-RU" sz="3200" dirty="0"/>
              <a:t>доставки кислорода или скорости </a:t>
            </a:r>
            <a:r>
              <a:rPr lang="ru-RU" sz="3200" dirty="0" smtClean="0"/>
              <a:t>кровотока</a:t>
            </a:r>
            <a:r>
              <a:rPr lang="ru-RU" sz="3200" dirty="0"/>
              <a:t>, либо отравлением, побочным действием </a:t>
            </a:r>
            <a:r>
              <a:rPr lang="ru-RU" sz="3200" dirty="0" err="1" smtClean="0"/>
              <a:t>лекар-ственных</a:t>
            </a:r>
            <a:r>
              <a:rPr lang="ru-RU" sz="3200" dirty="0" smtClean="0"/>
              <a:t> </a:t>
            </a:r>
            <a:r>
              <a:rPr lang="ru-RU" sz="3200" dirty="0"/>
              <a:t>препаратов или их передозировкой. </a:t>
            </a:r>
          </a:p>
        </p:txBody>
      </p:sp>
    </p:spTree>
    <p:extLst>
      <p:ext uri="{BB962C8B-B14F-4D97-AF65-F5344CB8AC3E}">
        <p14:creationId xmlns:p14="http://schemas.microsoft.com/office/powerpoint/2010/main" val="9502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ЦЕНТРЫ </a:t>
            </a:r>
            <a:r>
              <a:rPr lang="ru-RU" sz="2800" dirty="0" smtClean="0"/>
              <a:t>ТЕРМОРЕГУЛЯЦИИ</a:t>
            </a:r>
          </a:p>
          <a:p>
            <a:pPr algn="ctr"/>
            <a:endParaRPr lang="ru-RU" sz="2800" dirty="0"/>
          </a:p>
          <a:p>
            <a:pPr algn="just"/>
            <a:r>
              <a:rPr lang="ru-RU" sz="2800" dirty="0" smtClean="0"/>
              <a:t>    </a:t>
            </a:r>
            <a:r>
              <a:rPr lang="ru-RU" sz="3000" dirty="0" smtClean="0"/>
              <a:t>Терморегуляция </a:t>
            </a:r>
            <a:r>
              <a:rPr lang="ru-RU" sz="3000" dirty="0"/>
              <a:t>в основном осуществляется с </a:t>
            </a:r>
            <a:r>
              <a:rPr lang="ru-RU" sz="3000" dirty="0" smtClean="0"/>
              <a:t>участием </a:t>
            </a:r>
            <a:r>
              <a:rPr lang="ru-RU" sz="3000" dirty="0"/>
              <a:t>ЦНС, хотя возможны и </a:t>
            </a:r>
            <a:r>
              <a:rPr lang="ru-RU" sz="3000" dirty="0" smtClean="0"/>
              <a:t>некоторые </a:t>
            </a:r>
            <a:r>
              <a:rPr lang="ru-RU" sz="3000" dirty="0"/>
              <a:t>процессы </a:t>
            </a:r>
            <a:r>
              <a:rPr lang="ru-RU" sz="3000" dirty="0" smtClean="0"/>
              <a:t>терморегуляции </a:t>
            </a:r>
            <a:r>
              <a:rPr lang="ru-RU" sz="3000" dirty="0"/>
              <a:t>без ЦНС. Так, известно, что кровеносные сосуды кожи </a:t>
            </a:r>
            <a:r>
              <a:rPr lang="ru-RU" sz="3000" dirty="0" smtClean="0"/>
              <a:t>могут </a:t>
            </a:r>
            <a:r>
              <a:rPr lang="ru-RU" sz="3000" dirty="0"/>
              <a:t>сами по себе </a:t>
            </a:r>
            <a:r>
              <a:rPr lang="ru-RU" sz="3000" dirty="0" smtClean="0"/>
              <a:t>реагировать на холод: за счет </a:t>
            </a:r>
            <a:r>
              <a:rPr lang="ru-RU" sz="3000" dirty="0" err="1" smtClean="0"/>
              <a:t>термочувствительности</a:t>
            </a:r>
            <a:r>
              <a:rPr lang="ru-RU" sz="3000" dirty="0" smtClean="0"/>
              <a:t> </a:t>
            </a:r>
            <a:r>
              <a:rPr lang="ru-RU" sz="3000" dirty="0"/>
              <a:t>ГМК к холоду </a:t>
            </a:r>
            <a:r>
              <a:rPr lang="ru-RU" sz="3000" dirty="0" smtClean="0"/>
              <a:t>происходит </a:t>
            </a:r>
            <a:r>
              <a:rPr lang="ru-RU" sz="3000" dirty="0"/>
              <a:t>релаксация гладких мышц, поэтому на холоде </a:t>
            </a:r>
            <a:r>
              <a:rPr lang="ru-RU" sz="3000" dirty="0" smtClean="0"/>
              <a:t>вначале </a:t>
            </a:r>
            <a:r>
              <a:rPr lang="ru-RU" sz="3000" dirty="0"/>
              <a:t>происходит рефлекторный спазм, что </a:t>
            </a:r>
            <a:r>
              <a:rPr lang="ru-RU" sz="3000" dirty="0" smtClean="0"/>
              <a:t>сопровождается </a:t>
            </a:r>
            <a:r>
              <a:rPr lang="ru-RU" sz="3000" dirty="0"/>
              <a:t>болевым ощущением, а потом сосуд расширяется за счет </a:t>
            </a:r>
            <a:r>
              <a:rPr lang="ru-RU" sz="3000" dirty="0" smtClean="0"/>
              <a:t>прямого </a:t>
            </a:r>
            <a:r>
              <a:rPr lang="ru-RU" sz="3000" dirty="0"/>
              <a:t>воздействия холода на ГМК. Таким образом, сочетание двух механизмов регуляции дает возможность, с одной стороны, сохранить тепло, а с другой — не позволить тканям </a:t>
            </a:r>
            <a:r>
              <a:rPr lang="ru-RU" sz="3000" dirty="0" smtClean="0"/>
              <a:t>испытывать кислородное </a:t>
            </a:r>
            <a:r>
              <a:rPr lang="ru-RU" sz="3000" dirty="0"/>
              <a:t>голодание.</a:t>
            </a:r>
          </a:p>
        </p:txBody>
      </p:sp>
    </p:spTree>
    <p:extLst>
      <p:ext uri="{BB962C8B-B14F-4D97-AF65-F5344CB8AC3E}">
        <p14:creationId xmlns:p14="http://schemas.microsoft.com/office/powerpoint/2010/main" val="1941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7849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3300" dirty="0" smtClean="0"/>
              <a:t>Центры </a:t>
            </a:r>
            <a:r>
              <a:rPr lang="ru-RU" sz="3300" dirty="0"/>
              <a:t>терморегуляции представляют собой в </a:t>
            </a:r>
            <a:r>
              <a:rPr lang="ru-RU" sz="3300" dirty="0" smtClean="0"/>
              <a:t>широком </a:t>
            </a:r>
            <a:r>
              <a:rPr lang="ru-RU" sz="3300" dirty="0"/>
              <a:t>смысле совокупность </a:t>
            </a:r>
            <a:r>
              <a:rPr lang="ru-RU" sz="3300" dirty="0" smtClean="0"/>
              <a:t>нейронов</a:t>
            </a:r>
            <a:r>
              <a:rPr lang="ru-RU" sz="3300" dirty="0"/>
              <a:t>, участвующих в терморегуляции. Они обнаружены в различных </a:t>
            </a:r>
            <a:r>
              <a:rPr lang="ru-RU" sz="3300" dirty="0" smtClean="0"/>
              <a:t>областях </a:t>
            </a:r>
            <a:r>
              <a:rPr lang="ru-RU" sz="3300" dirty="0"/>
              <a:t>ЦНС, в том числе — в коре больших полушарий, лимбической системе (амигдалярный комплекс, </a:t>
            </a:r>
            <a:r>
              <a:rPr lang="ru-RU" sz="3300" dirty="0" err="1" smtClean="0"/>
              <a:t>гиппокамп</a:t>
            </a:r>
            <a:r>
              <a:rPr lang="ru-RU" sz="3300" dirty="0"/>
              <a:t>), таламусе, гипоталамусе, среднем, </a:t>
            </a:r>
            <a:r>
              <a:rPr lang="ru-RU" sz="3300" dirty="0" smtClean="0"/>
              <a:t>продолговатом </a:t>
            </a:r>
            <a:r>
              <a:rPr lang="ru-RU" sz="3300" dirty="0"/>
              <a:t>и спинном мозге. Каждый отдел мозга выполняет свои задачи. В частности, кора, лимбическая система и таламус </a:t>
            </a:r>
            <a:r>
              <a:rPr lang="ru-RU" sz="3300" dirty="0" smtClean="0"/>
              <a:t>обеспечивают </a:t>
            </a:r>
            <a:r>
              <a:rPr lang="ru-RU" sz="3300" dirty="0"/>
              <a:t>контроль за деятельностью гипоталамических центров и спинномозговых структур, </a:t>
            </a:r>
          </a:p>
        </p:txBody>
      </p:sp>
    </p:spTree>
    <p:extLst>
      <p:ext uri="{BB962C8B-B14F-4D97-AF65-F5344CB8AC3E}">
        <p14:creationId xmlns:p14="http://schemas.microsoft.com/office/powerpoint/2010/main" val="140662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формируя адекватное поведение человека в различных температурных условиях среды (рабочая поза, одежда, произвольная </a:t>
            </a:r>
            <a:r>
              <a:rPr lang="ru-RU" sz="3600" dirty="0" err="1" smtClean="0"/>
              <a:t>дви-гательная</a:t>
            </a:r>
            <a:r>
              <a:rPr lang="ru-RU" sz="3600" dirty="0" smtClean="0"/>
              <a:t> </a:t>
            </a:r>
            <a:r>
              <a:rPr lang="ru-RU" sz="3600" dirty="0"/>
              <a:t>активность) и ощущения тепла, холода или комфорта. С помощью коры </a:t>
            </a:r>
            <a:r>
              <a:rPr lang="ru-RU" sz="3600" dirty="0" smtClean="0"/>
              <a:t>больших </a:t>
            </a:r>
            <a:r>
              <a:rPr lang="ru-RU" sz="3600" dirty="0"/>
              <a:t>полушарий осуществляется </a:t>
            </a:r>
            <a:r>
              <a:rPr lang="ru-RU" sz="3600" dirty="0" err="1" smtClean="0"/>
              <a:t>забла-говременная</a:t>
            </a:r>
            <a:r>
              <a:rPr lang="ru-RU" sz="3600" dirty="0" smtClean="0"/>
              <a:t> </a:t>
            </a:r>
            <a:r>
              <a:rPr lang="ru-RU" sz="3600" dirty="0"/>
              <a:t>(досрочная) терморегуляция — формируются условные рефлексы. Например, у человека, собирающегося </a:t>
            </a:r>
            <a:r>
              <a:rPr lang="ru-RU" sz="3600" dirty="0" smtClean="0"/>
              <a:t>вый-</a:t>
            </a:r>
            <a:r>
              <a:rPr lang="ru-RU" sz="3600" dirty="0" err="1" smtClean="0"/>
              <a:t>ти</a:t>
            </a:r>
            <a:r>
              <a:rPr lang="ru-RU" sz="3600" dirty="0" smtClean="0"/>
              <a:t> </a:t>
            </a:r>
            <a:r>
              <a:rPr lang="ru-RU" sz="3600" dirty="0"/>
              <a:t>на улицу зимой, заблаговременно </a:t>
            </a:r>
            <a:r>
              <a:rPr lang="ru-RU" sz="3600" dirty="0" smtClean="0"/>
              <a:t>воз-растает </a:t>
            </a:r>
            <a:r>
              <a:rPr lang="ru-RU" sz="3600" dirty="0"/>
              <a:t>теплопродукция.</a:t>
            </a:r>
          </a:p>
        </p:txBody>
      </p:sp>
    </p:spTree>
    <p:extLst>
      <p:ext uri="{BB962C8B-B14F-4D97-AF65-F5344CB8AC3E}">
        <p14:creationId xmlns:p14="http://schemas.microsoft.com/office/powerpoint/2010/main" val="2839770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400" dirty="0" smtClean="0"/>
              <a:t>В </a:t>
            </a:r>
            <a:r>
              <a:rPr lang="ru-RU" sz="3400" dirty="0"/>
              <a:t>терморегуляции участвуют симпатическая и </a:t>
            </a:r>
            <a:r>
              <a:rPr lang="ru-RU" sz="3400" dirty="0" smtClean="0"/>
              <a:t>соматическая </a:t>
            </a:r>
            <a:r>
              <a:rPr lang="ru-RU" sz="3400" dirty="0"/>
              <a:t>нервные системы. </a:t>
            </a:r>
            <a:r>
              <a:rPr lang="ru-RU" sz="3400" dirty="0" smtClean="0"/>
              <a:t>Симпатическая </a:t>
            </a:r>
            <a:r>
              <a:rPr lang="ru-RU" sz="3400" dirty="0"/>
              <a:t>система регулирует процессы теплопродукции (</a:t>
            </a:r>
            <a:r>
              <a:rPr lang="ru-RU" sz="3400" dirty="0" err="1"/>
              <a:t>гликогенолиз</a:t>
            </a:r>
            <a:r>
              <a:rPr lang="ru-RU" sz="3400" dirty="0"/>
              <a:t>, </a:t>
            </a:r>
            <a:r>
              <a:rPr lang="ru-RU" sz="3400" dirty="0" err="1" smtClean="0"/>
              <a:t>липолиз</a:t>
            </a:r>
            <a:r>
              <a:rPr lang="ru-RU" sz="3400" dirty="0"/>
              <a:t>), </a:t>
            </a:r>
            <a:r>
              <a:rPr lang="ru-RU" sz="3400" dirty="0" smtClean="0"/>
              <a:t>процессы </a:t>
            </a:r>
            <a:r>
              <a:rPr lang="ru-RU" sz="3400" dirty="0"/>
              <a:t>теплоотдачи (потоотделение, теплоотдачу путем теплоизлучения, </a:t>
            </a:r>
            <a:r>
              <a:rPr lang="ru-RU" sz="3400" dirty="0" err="1"/>
              <a:t>теплопроведения</a:t>
            </a:r>
            <a:r>
              <a:rPr lang="ru-RU" sz="3400" dirty="0"/>
              <a:t> и конвекции  </a:t>
            </a:r>
            <a:r>
              <a:rPr lang="ru-RU" sz="3400" dirty="0" smtClean="0"/>
              <a:t>за </a:t>
            </a:r>
            <a:r>
              <a:rPr lang="ru-RU" sz="3400" dirty="0"/>
              <a:t>счет изменения тонуса кожных </a:t>
            </a:r>
            <a:r>
              <a:rPr lang="ru-RU" sz="3400" dirty="0" smtClean="0"/>
              <a:t>сосудов</a:t>
            </a:r>
            <a:r>
              <a:rPr lang="ru-RU" sz="3400" dirty="0"/>
              <a:t>). </a:t>
            </a:r>
            <a:r>
              <a:rPr lang="ru-RU" sz="3400" dirty="0" smtClean="0"/>
              <a:t>Соматическая </a:t>
            </a:r>
            <a:r>
              <a:rPr lang="ru-RU" sz="3400" dirty="0"/>
              <a:t>система </a:t>
            </a:r>
            <a:r>
              <a:rPr lang="ru-RU" sz="3400" dirty="0" smtClean="0"/>
              <a:t>регулирует </a:t>
            </a:r>
            <a:r>
              <a:rPr lang="ru-RU" sz="3400" dirty="0"/>
              <a:t>тоническое напряжение, произвольную и непроизвольную фазную активность </a:t>
            </a:r>
            <a:r>
              <a:rPr lang="ru-RU" sz="3400" dirty="0" smtClean="0"/>
              <a:t>скелетных </a:t>
            </a:r>
            <a:r>
              <a:rPr lang="ru-RU" sz="3400" dirty="0"/>
              <a:t>мышц, т. е. процессы </a:t>
            </a:r>
            <a:r>
              <a:rPr lang="ru-RU" sz="3400" dirty="0" smtClean="0"/>
              <a:t>сократительного </a:t>
            </a:r>
            <a:r>
              <a:rPr lang="ru-RU" sz="3400" dirty="0" err="1"/>
              <a:t>термогенеза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094587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3400" dirty="0"/>
              <a:t>Основную роль в терморегуляции играет </a:t>
            </a:r>
            <a:r>
              <a:rPr lang="ru-RU" sz="3400" dirty="0" smtClean="0"/>
              <a:t>гипоталамус</a:t>
            </a:r>
            <a:r>
              <a:rPr lang="ru-RU" sz="3400" dirty="0"/>
              <a:t>. В нем различают скопления нейронов, </a:t>
            </a:r>
            <a:r>
              <a:rPr lang="ru-RU" sz="3400" dirty="0" smtClean="0"/>
              <a:t>регулирующих </a:t>
            </a:r>
            <a:r>
              <a:rPr lang="ru-RU" sz="3400" dirty="0"/>
              <a:t>теплоотдачу (центр теплоотдачи) и </a:t>
            </a:r>
            <a:r>
              <a:rPr lang="ru-RU" sz="3400" dirty="0" smtClean="0"/>
              <a:t>теплопродукцию</a:t>
            </a:r>
            <a:r>
              <a:rPr lang="ru-RU" sz="3400" dirty="0"/>
              <a:t>.</a:t>
            </a:r>
          </a:p>
          <a:p>
            <a:pPr algn="just"/>
            <a:r>
              <a:rPr lang="ru-RU" sz="3400" dirty="0"/>
              <a:t>    Впервые существование таких центров в </a:t>
            </a:r>
            <a:r>
              <a:rPr lang="ru-RU" sz="3400" dirty="0" smtClean="0"/>
              <a:t>гипоталамусе </a:t>
            </a:r>
            <a:r>
              <a:rPr lang="ru-RU" sz="3400" dirty="0"/>
              <a:t>обнаружил К. Бернар. Он производил «тепловой укол» (механически раздражал гипоталамус </a:t>
            </a:r>
            <a:r>
              <a:rPr lang="ru-RU" sz="3400" dirty="0" smtClean="0"/>
              <a:t>животного</a:t>
            </a:r>
            <a:r>
              <a:rPr lang="ru-RU" sz="3400" dirty="0"/>
              <a:t>), после чего повышалась температура тела.</a:t>
            </a:r>
          </a:p>
        </p:txBody>
      </p:sp>
    </p:spTree>
    <p:extLst>
      <p:ext uri="{BB962C8B-B14F-4D97-AF65-F5344CB8AC3E}">
        <p14:creationId xmlns:p14="http://schemas.microsoft.com/office/powerpoint/2010/main" val="1267024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200" dirty="0" smtClean="0"/>
              <a:t>Животные </a:t>
            </a:r>
            <a:r>
              <a:rPr lang="ru-RU" sz="3200" dirty="0"/>
              <a:t>с разрушенными ядрами преоптической области гипоталамуса плохо </a:t>
            </a:r>
            <a:r>
              <a:rPr lang="ru-RU" sz="3200" dirty="0" smtClean="0"/>
              <a:t>переносят </a:t>
            </a:r>
            <a:r>
              <a:rPr lang="ru-RU" sz="3200" dirty="0"/>
              <a:t>высокие </a:t>
            </a:r>
            <a:r>
              <a:rPr lang="ru-RU" sz="3200" dirty="0" smtClean="0"/>
              <a:t>температуры </a:t>
            </a:r>
            <a:r>
              <a:rPr lang="ru-RU" sz="3200" dirty="0"/>
              <a:t>окружающей среды. Раздражение </a:t>
            </a:r>
            <a:r>
              <a:rPr lang="ru-RU" sz="3200" dirty="0" smtClean="0"/>
              <a:t>электрическим </a:t>
            </a:r>
            <a:r>
              <a:rPr lang="ru-RU" sz="3200" dirty="0"/>
              <a:t>током этих структур приводит к расширению </a:t>
            </a:r>
            <a:r>
              <a:rPr lang="ru-RU" sz="3200" dirty="0" smtClean="0"/>
              <a:t>сосудов </a:t>
            </a:r>
            <a:r>
              <a:rPr lang="ru-RU" sz="3200" dirty="0"/>
              <a:t>кожи, потоотделению, появлению тепловой </a:t>
            </a:r>
            <a:r>
              <a:rPr lang="ru-RU" sz="3200" dirty="0" smtClean="0"/>
              <a:t>одышки</a:t>
            </a:r>
            <a:r>
              <a:rPr lang="ru-RU" sz="3200" dirty="0"/>
              <a:t>. Это скопление ядер </a:t>
            </a:r>
            <a:r>
              <a:rPr lang="ru-RU" sz="3200" dirty="0" smtClean="0"/>
              <a:t>(</a:t>
            </a:r>
            <a:r>
              <a:rPr lang="ru-RU" sz="3200" dirty="0" err="1" smtClean="0"/>
              <a:t>паравентрикулярных</a:t>
            </a:r>
            <a:r>
              <a:rPr lang="ru-RU" sz="3200" dirty="0"/>
              <a:t>, супраоптических, </a:t>
            </a:r>
            <a:r>
              <a:rPr lang="ru-RU" sz="3200" dirty="0" smtClean="0"/>
              <a:t>супрахиазматических</a:t>
            </a:r>
            <a:r>
              <a:rPr lang="ru-RU" sz="3200" dirty="0"/>
              <a:t>) и получило название «центра теплоотдачи</a:t>
            </a:r>
            <a:r>
              <a:rPr lang="ru-RU" sz="3200" dirty="0" smtClean="0"/>
              <a:t>». При разрушении </a:t>
            </a:r>
            <a:r>
              <a:rPr lang="ru-RU" sz="3200" dirty="0"/>
              <a:t>нейронов задних отделов гипоталамуса </a:t>
            </a:r>
            <a:r>
              <a:rPr lang="ru-RU" sz="3200" dirty="0" smtClean="0"/>
              <a:t>животное </a:t>
            </a:r>
            <a:r>
              <a:rPr lang="ru-RU" sz="3200" dirty="0"/>
              <a:t>плохо переносит холод. Электростимуляция этой области вызывает повышение температуры тела, </a:t>
            </a:r>
            <a:r>
              <a:rPr lang="ru-RU" sz="3200" dirty="0" smtClean="0"/>
              <a:t>мышечную </a:t>
            </a:r>
            <a:r>
              <a:rPr lang="ru-RU" sz="3200" dirty="0"/>
              <a:t>дрожь, увеличение липолиза, </a:t>
            </a:r>
            <a:r>
              <a:rPr lang="ru-RU" sz="3200" dirty="0" err="1" smtClean="0"/>
              <a:t>гликогенолиза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6756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Полагают, что эти нейроны, в основном, </a:t>
            </a:r>
            <a:r>
              <a:rPr lang="ru-RU" sz="3200" dirty="0" smtClean="0"/>
              <a:t>концентрируются </a:t>
            </a:r>
            <a:r>
              <a:rPr lang="ru-RU" sz="3200" dirty="0"/>
              <a:t>в области вентромедиального и </a:t>
            </a:r>
            <a:r>
              <a:rPr lang="ru-RU" sz="3200" dirty="0" smtClean="0"/>
              <a:t>дорсомедиального </a:t>
            </a:r>
            <a:r>
              <a:rPr lang="ru-RU" sz="3200" dirty="0"/>
              <a:t>ядер гипоталамуса. Скопление этих ядер получило название «центра теплопродукции</a:t>
            </a:r>
            <a:r>
              <a:rPr lang="ru-RU" sz="3200" dirty="0" smtClean="0"/>
              <a:t>».</a:t>
            </a:r>
          </a:p>
          <a:p>
            <a:pPr algn="just"/>
            <a:r>
              <a:rPr lang="ru-RU" sz="3200" dirty="0"/>
              <a:t> Разрушение центров терморегуляции превращает гомойотермный организм в пойкилотермный. </a:t>
            </a:r>
            <a:endParaRPr lang="ru-RU" sz="3200" dirty="0" smtClean="0"/>
          </a:p>
          <a:p>
            <a:pPr algn="just"/>
            <a:r>
              <a:rPr lang="ru-RU" sz="3200" dirty="0" smtClean="0"/>
              <a:t>Как </a:t>
            </a:r>
            <a:r>
              <a:rPr lang="ru-RU" sz="3200" dirty="0"/>
              <a:t>устроены и каким образом работают гипоталамические центры терморегуляции? В центрах теплопродукции и теплоотдачи имеются сенсорные, интегрирующие и эфферентные нейроны. </a:t>
            </a:r>
          </a:p>
        </p:txBody>
      </p:sp>
    </p:spTree>
    <p:extLst>
      <p:ext uri="{BB962C8B-B14F-4D97-AF65-F5344CB8AC3E}">
        <p14:creationId xmlns:p14="http://schemas.microsoft.com/office/powerpoint/2010/main" val="370250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Сенсорные </a:t>
            </a:r>
            <a:r>
              <a:rPr lang="ru-RU" sz="3200" dirty="0"/>
              <a:t>нейроны </a:t>
            </a:r>
            <a:r>
              <a:rPr lang="ru-RU" sz="3200" dirty="0" smtClean="0"/>
              <a:t>воспринимают </a:t>
            </a:r>
            <a:r>
              <a:rPr lang="ru-RU" sz="3200" dirty="0"/>
              <a:t>информацию от терморецепторов, </a:t>
            </a:r>
            <a:r>
              <a:rPr lang="ru-RU" sz="3200" dirty="0" smtClean="0"/>
              <a:t>расположенных </a:t>
            </a:r>
            <a:r>
              <a:rPr lang="ru-RU" sz="3200" dirty="0"/>
              <a:t>на периферии, а также непосредственно от крови, омывающей нейроны. </a:t>
            </a:r>
            <a:r>
              <a:rPr lang="ru-RU" sz="3200" dirty="0" smtClean="0"/>
              <a:t>Сенсорные </a:t>
            </a:r>
            <a:r>
              <a:rPr lang="ru-RU" sz="3200" dirty="0"/>
              <a:t>нейроны </a:t>
            </a:r>
            <a:r>
              <a:rPr lang="ru-RU" sz="3200" dirty="0" smtClean="0"/>
              <a:t>делят на </a:t>
            </a:r>
            <a:r>
              <a:rPr lang="ru-RU" sz="3200" dirty="0"/>
              <a:t>два вида: 1) </a:t>
            </a:r>
            <a:r>
              <a:rPr lang="ru-RU" sz="3200" dirty="0" smtClean="0"/>
              <a:t>воспринимающие </a:t>
            </a:r>
            <a:r>
              <a:rPr lang="ru-RU" sz="3200" dirty="0"/>
              <a:t>информацию от </a:t>
            </a:r>
            <a:r>
              <a:rPr lang="ru-RU" sz="3200" dirty="0" smtClean="0"/>
              <a:t>периферических </a:t>
            </a:r>
            <a:r>
              <a:rPr lang="ru-RU" sz="3200" dirty="0"/>
              <a:t>терморецепторов и </a:t>
            </a:r>
            <a:endParaRPr lang="ru-RU" sz="3200" dirty="0" smtClean="0"/>
          </a:p>
          <a:p>
            <a:pPr algn="just"/>
            <a:r>
              <a:rPr lang="ru-RU" sz="3200" dirty="0" smtClean="0"/>
              <a:t>2) воспринимающие температуру </a:t>
            </a:r>
            <a:r>
              <a:rPr lang="ru-RU" sz="3200" dirty="0"/>
              <a:t>крови. Информация </a:t>
            </a:r>
            <a:r>
              <a:rPr lang="ru-RU" sz="3200" dirty="0" smtClean="0"/>
              <a:t>от сенсорных </a:t>
            </a:r>
            <a:r>
              <a:rPr lang="ru-RU" sz="3200" dirty="0"/>
              <a:t>нейронов поступает на интегрирующие </a:t>
            </a:r>
            <a:r>
              <a:rPr lang="ru-RU" sz="3200" dirty="0" smtClean="0"/>
              <a:t>нейроны</a:t>
            </a:r>
            <a:r>
              <a:rPr lang="ru-RU" sz="3200" dirty="0"/>
              <a:t>, где происходит суммация всей информации о состоянии температуры ядра и </a:t>
            </a:r>
            <a:r>
              <a:rPr lang="ru-RU" sz="3200" dirty="0" smtClean="0"/>
              <a:t>оболочки тела. Затем </a:t>
            </a:r>
            <a:r>
              <a:rPr lang="ru-RU" sz="3200" dirty="0"/>
              <a:t>информация </a:t>
            </a:r>
            <a:r>
              <a:rPr lang="ru-RU" sz="3200" dirty="0" smtClean="0"/>
              <a:t>поступает </a:t>
            </a:r>
            <a:r>
              <a:rPr lang="ru-RU" sz="3200" dirty="0"/>
              <a:t>на командные нейроны, в которых происходит сличение текущего значения </a:t>
            </a:r>
            <a:r>
              <a:rPr lang="ru-RU" sz="3200" dirty="0" smtClean="0"/>
              <a:t>средней </a:t>
            </a:r>
            <a:r>
              <a:rPr lang="ru-RU" sz="3200" dirty="0"/>
              <a:t>температуры тела с заданным уровнем. </a:t>
            </a:r>
          </a:p>
        </p:txBody>
      </p:sp>
    </p:spTree>
    <p:extLst>
      <p:ext uri="{BB962C8B-B14F-4D97-AF65-F5344CB8AC3E}">
        <p14:creationId xmlns:p14="http://schemas.microsoft.com/office/powerpoint/2010/main" val="127274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Вопрос </a:t>
            </a:r>
            <a:r>
              <a:rPr lang="ru-RU" sz="3200" dirty="0"/>
              <a:t>о нейронах, которые задают этот </a:t>
            </a:r>
            <a:r>
              <a:rPr lang="ru-RU" sz="3200" dirty="0" smtClean="0"/>
              <a:t>уровень </a:t>
            </a:r>
            <a:r>
              <a:rPr lang="ru-RU" sz="3200" dirty="0"/>
              <a:t>(в кибернетике </a:t>
            </a:r>
            <a:r>
              <a:rPr lang="ru-RU" sz="3200" dirty="0" smtClean="0"/>
              <a:t>- </a:t>
            </a:r>
            <a:r>
              <a:rPr lang="ru-RU" sz="3200" dirty="0"/>
              <a:t>«</a:t>
            </a:r>
            <a:r>
              <a:rPr lang="ru-RU" sz="3200" dirty="0" smtClean="0"/>
              <a:t>установку</a:t>
            </a:r>
            <a:r>
              <a:rPr lang="ru-RU" sz="3200" dirty="0"/>
              <a:t>»), остается открытым. Но, </a:t>
            </a:r>
            <a:r>
              <a:rPr lang="ru-RU" sz="3200" dirty="0" smtClean="0"/>
              <a:t>вероятно</a:t>
            </a:r>
            <a:r>
              <a:rPr lang="ru-RU" sz="3200" dirty="0"/>
              <a:t>, такие нейроны есть, и они могут быть </a:t>
            </a:r>
            <a:r>
              <a:rPr lang="ru-RU" sz="3200" dirty="0" smtClean="0"/>
              <a:t>расположены </a:t>
            </a:r>
            <a:r>
              <a:rPr lang="ru-RU" sz="3200" dirty="0"/>
              <a:t>в коре, лимбической системе или, что более </a:t>
            </a:r>
            <a:r>
              <a:rPr lang="ru-RU" sz="3200" dirty="0" smtClean="0"/>
              <a:t>вероятно</a:t>
            </a:r>
            <a:r>
              <a:rPr lang="ru-RU" sz="3200" dirty="0"/>
              <a:t>, в гипоталамусе. Итак, если в результате сличения выявляется отклонение от заданного </a:t>
            </a:r>
            <a:r>
              <a:rPr lang="ru-RU" sz="3200" dirty="0" smtClean="0"/>
              <a:t>уровня</a:t>
            </a:r>
            <a:r>
              <a:rPr lang="ru-RU" sz="3200" dirty="0"/>
              <a:t>, то </a:t>
            </a:r>
            <a:r>
              <a:rPr lang="ru-RU" sz="3200" dirty="0" smtClean="0"/>
              <a:t>возбуждаются </a:t>
            </a:r>
            <a:r>
              <a:rPr lang="ru-RU" sz="3200" dirty="0"/>
              <a:t>эфферентные нейроны: в центре теплоотдачи </a:t>
            </a:r>
            <a:r>
              <a:rPr lang="ru-RU" sz="3200" dirty="0" smtClean="0"/>
              <a:t>- </a:t>
            </a:r>
            <a:r>
              <a:rPr lang="ru-RU" sz="3200" dirty="0"/>
              <a:t>это нейроны, </a:t>
            </a:r>
            <a:r>
              <a:rPr lang="ru-RU" sz="3200" dirty="0" smtClean="0"/>
              <a:t>регулирующие </a:t>
            </a:r>
            <a:r>
              <a:rPr lang="ru-RU" sz="3200" dirty="0"/>
              <a:t>потоотделение, тонус кожных сосудов, объем циркулирующей крови, а в центре теплопродукции </a:t>
            </a:r>
            <a:r>
              <a:rPr lang="ru-RU" sz="3200" dirty="0" smtClean="0"/>
              <a:t> </a:t>
            </a:r>
            <a:r>
              <a:rPr lang="ru-RU" sz="3200" dirty="0"/>
              <a:t>это нейроны, которые </a:t>
            </a:r>
            <a:r>
              <a:rPr lang="ru-RU" sz="3200" dirty="0" err="1" smtClean="0"/>
              <a:t>регули-руют</a:t>
            </a:r>
            <a:r>
              <a:rPr lang="ru-RU" sz="3200" dirty="0" smtClean="0"/>
              <a:t> </a:t>
            </a:r>
            <a:r>
              <a:rPr lang="ru-RU" sz="3200" dirty="0"/>
              <a:t>процесс образования тепла. </a:t>
            </a:r>
          </a:p>
        </p:txBody>
      </p:sp>
    </p:spTree>
    <p:extLst>
      <p:ext uri="{BB962C8B-B14F-4D97-AF65-F5344CB8AC3E}">
        <p14:creationId xmlns:p14="http://schemas.microsoft.com/office/powerpoint/2010/main" val="14440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Остается пока не ясным, каждый ли центр (теплоотдачи и </a:t>
            </a:r>
            <a:r>
              <a:rPr lang="ru-RU" sz="3200" dirty="0" smtClean="0"/>
              <a:t>теплопродукции</a:t>
            </a:r>
            <a:r>
              <a:rPr lang="ru-RU" sz="3200" dirty="0"/>
              <a:t>) занимается «расчетами» и самостоятельно </a:t>
            </a:r>
            <a:r>
              <a:rPr lang="ru-RU" sz="3200" dirty="0" smtClean="0"/>
              <a:t>принимает </a:t>
            </a:r>
            <a:r>
              <a:rPr lang="ru-RU" sz="3200" dirty="0"/>
              <a:t>решения, или существует еще какой-то отдельный центр, где совершается этот </a:t>
            </a:r>
            <a:r>
              <a:rPr lang="ru-RU" sz="3200" dirty="0" smtClean="0"/>
              <a:t>процесс. </a:t>
            </a:r>
          </a:p>
          <a:p>
            <a:pPr algn="just"/>
            <a:r>
              <a:rPr lang="ru-RU" sz="3200" dirty="0" smtClean="0"/>
              <a:t>При </a:t>
            </a:r>
            <a:r>
              <a:rPr lang="ru-RU" sz="3200" dirty="0"/>
              <a:t>возбуждении эфферентных нейронов центра теплоотдачи может уменьшаться тонус сосудов кожи. Это осуществляется за счет воздействия эфферентных нейронов центра теплоотдачи (условно назовем их — нейроны «сосудов кожи») на сосудодвигательный центр, который, в свою очередь, влияет на активность спинномозговых симпатических нейронов, </a:t>
            </a:r>
            <a:r>
              <a:rPr lang="ru-RU" sz="3200" dirty="0" smtClean="0"/>
              <a:t>посылающих </a:t>
            </a:r>
            <a:r>
              <a:rPr lang="ru-RU" sz="3200" dirty="0"/>
              <a:t>поток импульсов к гладким мышцам сосудов кожи.</a:t>
            </a:r>
          </a:p>
        </p:txBody>
      </p:sp>
    </p:spTree>
    <p:extLst>
      <p:ext uri="{BB962C8B-B14F-4D97-AF65-F5344CB8AC3E}">
        <p14:creationId xmlns:p14="http://schemas.microsoft.com/office/powerpoint/2010/main" val="39939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Уровень обмена веществ для организма в целом имеет иное значение, нежели для отдельного </a:t>
            </a:r>
            <a:r>
              <a:rPr lang="ru-RU" sz="3200" dirty="0" smtClean="0"/>
              <a:t>ор-</a:t>
            </a:r>
            <a:r>
              <a:rPr lang="ru-RU" sz="3200" dirty="0" err="1" smtClean="0"/>
              <a:t>гана</a:t>
            </a:r>
            <a:r>
              <a:rPr lang="ru-RU" sz="3200" dirty="0"/>
              <a:t>. Так, например, если в дыхательной </a:t>
            </a:r>
            <a:r>
              <a:rPr lang="ru-RU" sz="3200" dirty="0" err="1" smtClean="0"/>
              <a:t>муску-латуре</a:t>
            </a:r>
            <a:r>
              <a:rPr lang="ru-RU" sz="3200" dirty="0" smtClean="0"/>
              <a:t> </a:t>
            </a:r>
            <a:r>
              <a:rPr lang="ru-RU" sz="3200" dirty="0"/>
              <a:t>или сердечной мышце метаболизм </a:t>
            </a:r>
            <a:r>
              <a:rPr lang="ru-RU" sz="3200" dirty="0" err="1" smtClean="0"/>
              <a:t>сни-зится</a:t>
            </a:r>
            <a:r>
              <a:rPr lang="ru-RU" sz="3200" dirty="0" smtClean="0"/>
              <a:t> </a:t>
            </a:r>
            <a:r>
              <a:rPr lang="ru-RU" sz="3200" dirty="0"/>
              <a:t>до уровня готовности, эти органы окажутся неактивными. В результате погибнут все клетки, поскольку организм как целое не может выжить при бездействии дыхательных мышц и сердца. Прекращение доставки энергии не вызывает немедленного нарушения клеточной активности, поскольку в клетках имеются некоторые </a:t>
            </a:r>
            <a:r>
              <a:rPr lang="ru-RU" sz="3200" dirty="0" err="1" smtClean="0"/>
              <a:t>энерге-тические</a:t>
            </a:r>
            <a:r>
              <a:rPr lang="ru-RU" sz="3200" dirty="0" smtClean="0"/>
              <a:t> </a:t>
            </a:r>
            <a:r>
              <a:rPr lang="ru-RU" sz="3200" dirty="0"/>
              <a:t>резервы. </a:t>
            </a:r>
          </a:p>
        </p:txBody>
      </p:sp>
    </p:spTree>
    <p:extLst>
      <p:ext uri="{BB962C8B-B14F-4D97-AF65-F5344CB8AC3E}">
        <p14:creationId xmlns:p14="http://schemas.microsoft.com/office/powerpoint/2010/main" val="8288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624" y="152608"/>
            <a:ext cx="8741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/>
              <a:t>итоге, при возбуждении гипоталамических нейронов «сосудов кожи» снижается тонус кожных сосудов, </a:t>
            </a:r>
            <a:r>
              <a:rPr lang="ru-RU" sz="3200" dirty="0" smtClean="0"/>
              <a:t>возрастает </a:t>
            </a:r>
            <a:r>
              <a:rPr lang="ru-RU" sz="3200" dirty="0"/>
              <a:t>кожный кровоток и увеличивается отдача тепла за счет теплоизлучения, </a:t>
            </a:r>
            <a:r>
              <a:rPr lang="ru-RU" sz="3200" dirty="0" err="1"/>
              <a:t>теплопроведения</a:t>
            </a:r>
            <a:r>
              <a:rPr lang="ru-RU" sz="3200" dirty="0"/>
              <a:t> и конвекции. Усиление кожного кровотока </a:t>
            </a:r>
            <a:r>
              <a:rPr lang="ru-RU" sz="3200" dirty="0" smtClean="0"/>
              <a:t>способствует </a:t>
            </a:r>
            <a:r>
              <a:rPr lang="ru-RU" sz="3200" dirty="0"/>
              <a:t>также </a:t>
            </a:r>
            <a:r>
              <a:rPr lang="ru-RU" sz="3200" dirty="0" smtClean="0"/>
              <a:t>повышению </a:t>
            </a:r>
            <a:r>
              <a:rPr lang="ru-RU" sz="3200" dirty="0"/>
              <a:t>потоотделения (отдачи тепла путем испарения). Если изменение </a:t>
            </a:r>
            <a:r>
              <a:rPr lang="ru-RU" sz="3200" dirty="0" smtClean="0"/>
              <a:t>кожного </a:t>
            </a:r>
            <a:r>
              <a:rPr lang="ru-RU" sz="3200" dirty="0"/>
              <a:t>кровотока недостаточно для отдачи тепла, то возбуждаются нейроны, которые </a:t>
            </a:r>
            <a:r>
              <a:rPr lang="ru-RU" sz="3200" dirty="0" smtClean="0"/>
              <a:t>приводят </a:t>
            </a:r>
            <a:r>
              <a:rPr lang="ru-RU" sz="3200" dirty="0"/>
              <a:t>к выбросу крови из кровяных депо и, тем самым, — к повышению объема </a:t>
            </a:r>
            <a:r>
              <a:rPr lang="ru-RU" sz="3200" dirty="0" smtClean="0"/>
              <a:t>теплопереноса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22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    </a:t>
            </a:r>
            <a:r>
              <a:rPr lang="ru-RU" sz="3200" dirty="0" smtClean="0"/>
              <a:t>Если </a:t>
            </a:r>
            <a:r>
              <a:rPr lang="ru-RU" sz="3200" dirty="0"/>
              <a:t>и этот механизм не способствует нормализации температуры, то возбуждаются эфферентные нейроны центра теплоотдачи, которые возбуждают </a:t>
            </a:r>
            <a:r>
              <a:rPr lang="ru-RU" sz="3200" dirty="0" smtClean="0"/>
              <a:t>симпатические </a:t>
            </a:r>
            <a:r>
              <a:rPr lang="ru-RU" sz="3200" dirty="0"/>
              <a:t>нейроны, активирующие потовые железы, эти нейроны гипоталамуса можно условно назвать «</a:t>
            </a:r>
            <a:r>
              <a:rPr lang="ru-RU" sz="3200" dirty="0" err="1" smtClean="0"/>
              <a:t>поторе</a:t>
            </a:r>
            <a:r>
              <a:rPr lang="en-US" sz="3200" dirty="0" smtClean="0"/>
              <a:t>-</a:t>
            </a:r>
            <a:r>
              <a:rPr lang="ru-RU" sz="3200" dirty="0" err="1" smtClean="0"/>
              <a:t>гулирующие</a:t>
            </a:r>
            <a:r>
              <a:rPr lang="ru-RU" sz="3200" dirty="0" smtClean="0"/>
              <a:t> </a:t>
            </a:r>
            <a:r>
              <a:rPr lang="ru-RU" sz="3200" dirty="0"/>
              <a:t>нейроны», или нейроны, регулирующие потоотделение. Симпатические </a:t>
            </a:r>
            <a:r>
              <a:rPr lang="ru-RU" sz="3200" dirty="0" smtClean="0"/>
              <a:t>нейроны</a:t>
            </a:r>
            <a:r>
              <a:rPr lang="ru-RU" sz="3200" dirty="0"/>
              <a:t>, </a:t>
            </a:r>
            <a:r>
              <a:rPr lang="ru-RU" sz="3200" dirty="0" smtClean="0"/>
              <a:t>активирующие </a:t>
            </a:r>
            <a:r>
              <a:rPr lang="ru-RU" sz="3200" dirty="0"/>
              <a:t>потоотделение, располагаются в боковых столбах спинного мозга (Th2—L2), а </a:t>
            </a:r>
            <a:r>
              <a:rPr lang="ru-RU" sz="3200" dirty="0" err="1"/>
              <a:t>постганглионарные</a:t>
            </a:r>
            <a:r>
              <a:rPr lang="ru-RU" sz="3200" dirty="0"/>
              <a:t> </a:t>
            </a:r>
            <a:r>
              <a:rPr lang="ru-RU" sz="3200" dirty="0" smtClean="0"/>
              <a:t>нейроны </a:t>
            </a:r>
            <a:r>
              <a:rPr lang="ru-RU" sz="3200" dirty="0"/>
              <a:t>локализуются в симпатических ганглиях. </a:t>
            </a:r>
          </a:p>
        </p:txBody>
      </p:sp>
    </p:spTree>
    <p:extLst>
      <p:ext uri="{BB962C8B-B14F-4D97-AF65-F5344CB8AC3E}">
        <p14:creationId xmlns:p14="http://schemas.microsoft.com/office/powerpoint/2010/main" val="19031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/>
              <a:t>Постганглионарные</a:t>
            </a:r>
            <a:r>
              <a:rPr lang="ru-RU" sz="3200" dirty="0" smtClean="0"/>
              <a:t> </a:t>
            </a:r>
            <a:r>
              <a:rPr lang="ru-RU" sz="3200" dirty="0"/>
              <a:t>волокна, идущие к потовым железам, </a:t>
            </a:r>
            <a:r>
              <a:rPr lang="ru-RU" sz="3200" dirty="0" smtClean="0"/>
              <a:t>являются </a:t>
            </a:r>
            <a:r>
              <a:rPr lang="ru-RU" sz="3200" dirty="0"/>
              <a:t>холинергическими, их медиатором является </a:t>
            </a:r>
            <a:r>
              <a:rPr lang="ru-RU" sz="3200" dirty="0" smtClean="0"/>
              <a:t>ацетилхолин</a:t>
            </a:r>
            <a:r>
              <a:rPr lang="ru-RU" sz="3200" dirty="0"/>
              <a:t>, который повышает активность потовой железы за счет взаимодействия с ее М-</a:t>
            </a:r>
            <a:r>
              <a:rPr lang="ru-RU" sz="3200" dirty="0" err="1"/>
              <a:t>холинорецепторами</a:t>
            </a:r>
            <a:r>
              <a:rPr lang="ru-RU" sz="3200" dirty="0"/>
              <a:t> (блокатор — атропин</a:t>
            </a:r>
            <a:r>
              <a:rPr lang="ru-RU" sz="3200" dirty="0" smtClean="0"/>
              <a:t>).</a:t>
            </a:r>
          </a:p>
          <a:p>
            <a:pPr algn="just"/>
            <a:endParaRPr lang="ru-RU" sz="3200" dirty="0" smtClean="0"/>
          </a:p>
          <a:p>
            <a:pPr algn="ctr"/>
            <a:r>
              <a:rPr lang="ru-RU" sz="3200" dirty="0"/>
              <a:t>Центры теплопродукции. </a:t>
            </a:r>
            <a:endParaRPr lang="ru-RU" sz="3200" dirty="0" smtClean="0"/>
          </a:p>
          <a:p>
            <a:pPr algn="ctr"/>
            <a:endParaRPr lang="ru-RU" sz="3200" dirty="0"/>
          </a:p>
          <a:p>
            <a:r>
              <a:rPr lang="ru-RU" sz="3200" dirty="0" smtClean="0"/>
              <a:t>    Эфферентные </a:t>
            </a:r>
            <a:r>
              <a:rPr lang="ru-RU" sz="3200" dirty="0"/>
              <a:t>нейроны центра теплопродукции тоже можно условно разделить на несколько типов, каждый из которых включает в действие соответствующий механизм теплопродукции.</a:t>
            </a:r>
          </a:p>
          <a:p>
            <a:r>
              <a:rPr lang="ru-RU" sz="3200" dirty="0"/>
              <a:t>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692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а) Одни </a:t>
            </a:r>
            <a:r>
              <a:rPr lang="ru-RU" sz="3200" dirty="0"/>
              <a:t>нейроны при своем возбуждении </a:t>
            </a:r>
            <a:r>
              <a:rPr lang="ru-RU" sz="3200" dirty="0" err="1" smtClean="0"/>
              <a:t>активи-руют</a:t>
            </a:r>
            <a:r>
              <a:rPr lang="ru-RU" sz="3200" dirty="0" smtClean="0"/>
              <a:t> </a:t>
            </a:r>
            <a:r>
              <a:rPr lang="ru-RU" sz="3200" dirty="0"/>
              <a:t>симпатическую систему, в </a:t>
            </a:r>
            <a:r>
              <a:rPr lang="ru-RU" sz="3200" dirty="0" smtClean="0"/>
              <a:t>результате </a:t>
            </a:r>
            <a:r>
              <a:rPr lang="ru-RU" sz="3200" dirty="0"/>
              <a:t>чего </a:t>
            </a:r>
            <a:r>
              <a:rPr lang="ru-RU" sz="3200" dirty="0" smtClean="0"/>
              <a:t>повышается </a:t>
            </a:r>
            <a:r>
              <a:rPr lang="ru-RU" sz="3200" dirty="0"/>
              <a:t>интенсивность процессов, </a:t>
            </a:r>
            <a:r>
              <a:rPr lang="ru-RU" sz="3200" dirty="0" smtClean="0"/>
              <a:t>генерирую-</a:t>
            </a:r>
            <a:r>
              <a:rPr lang="ru-RU" sz="3200" dirty="0" err="1" smtClean="0"/>
              <a:t>щих</a:t>
            </a:r>
            <a:r>
              <a:rPr lang="ru-RU" sz="3200" dirty="0" smtClean="0"/>
              <a:t> </a:t>
            </a:r>
            <a:r>
              <a:rPr lang="ru-RU" sz="3200" dirty="0"/>
              <a:t>энергию (</a:t>
            </a:r>
            <a:r>
              <a:rPr lang="ru-RU" sz="3200" dirty="0" err="1"/>
              <a:t>липолиз</a:t>
            </a:r>
            <a:r>
              <a:rPr lang="ru-RU" sz="3200" dirty="0"/>
              <a:t>, </a:t>
            </a:r>
            <a:r>
              <a:rPr lang="ru-RU" sz="3200" dirty="0" err="1" smtClean="0"/>
              <a:t>гликогенолиз</a:t>
            </a:r>
            <a:r>
              <a:rPr lang="ru-RU" sz="3200" dirty="0"/>
              <a:t>, гликолиз, окислительное </a:t>
            </a:r>
            <a:r>
              <a:rPr lang="ru-RU" sz="3200" dirty="0" err="1"/>
              <a:t>фосфорилирование</a:t>
            </a:r>
            <a:r>
              <a:rPr lang="ru-RU" sz="3200" dirty="0"/>
              <a:t>). В частности, симпатические нервы за счет взаимодействия их медиатора (норадреналина) с </a:t>
            </a:r>
            <a:r>
              <a:rPr lang="el-GR" sz="3200" dirty="0" smtClean="0"/>
              <a:t>β</a:t>
            </a:r>
            <a:r>
              <a:rPr lang="ru-RU" sz="3200" dirty="0" smtClean="0"/>
              <a:t>-</a:t>
            </a:r>
            <a:r>
              <a:rPr lang="ru-RU" sz="3200" dirty="0" err="1" smtClean="0"/>
              <a:t>адренорецепто</a:t>
            </a:r>
            <a:r>
              <a:rPr lang="ru-RU" sz="3200" dirty="0" smtClean="0"/>
              <a:t>-рами активируют </a:t>
            </a:r>
            <a:r>
              <a:rPr lang="ru-RU" sz="3200" dirty="0"/>
              <a:t>процессы </a:t>
            </a:r>
            <a:r>
              <a:rPr lang="ru-RU" sz="3200" dirty="0" err="1"/>
              <a:t>гликогенолиза</a:t>
            </a:r>
            <a:r>
              <a:rPr lang="ru-RU" sz="3200" dirty="0"/>
              <a:t> и </a:t>
            </a:r>
            <a:r>
              <a:rPr lang="ru-RU" sz="3200" dirty="0" err="1" smtClean="0"/>
              <a:t>гли-колиза</a:t>
            </a:r>
            <a:r>
              <a:rPr lang="ru-RU" sz="3200" dirty="0" smtClean="0"/>
              <a:t> </a:t>
            </a:r>
            <a:r>
              <a:rPr lang="ru-RU" sz="3200" dirty="0"/>
              <a:t>в печени, процессы липолиза в буром </a:t>
            </a:r>
            <a:r>
              <a:rPr lang="ru-RU" sz="3200" dirty="0" err="1" smtClean="0"/>
              <a:t>жи</a:t>
            </a:r>
            <a:r>
              <a:rPr lang="ru-RU" sz="3200" dirty="0" smtClean="0"/>
              <a:t>-ре.</a:t>
            </a:r>
          </a:p>
          <a:p>
            <a:r>
              <a:rPr lang="ru-RU" sz="3200" dirty="0" smtClean="0"/>
              <a:t> Одновременно</a:t>
            </a:r>
            <a:r>
              <a:rPr lang="ru-RU" sz="3200" dirty="0"/>
              <a:t>, при возбуждении </a:t>
            </a:r>
            <a:r>
              <a:rPr lang="ru-RU" sz="3200" dirty="0" smtClean="0"/>
              <a:t>симпатической </a:t>
            </a:r>
            <a:r>
              <a:rPr lang="ru-RU" sz="3200" dirty="0"/>
              <a:t>нервной системы увеличивается </a:t>
            </a:r>
            <a:r>
              <a:rPr lang="ru-RU" sz="3200" dirty="0" smtClean="0"/>
              <a:t>секреция </a:t>
            </a:r>
            <a:r>
              <a:rPr lang="ru-RU" sz="3200" dirty="0" err="1" smtClean="0"/>
              <a:t>гормо</a:t>
            </a:r>
            <a:r>
              <a:rPr lang="ru-RU" sz="3200" dirty="0" smtClean="0"/>
              <a:t>-нов </a:t>
            </a:r>
            <a:r>
              <a:rPr lang="ru-RU" sz="3200" dirty="0"/>
              <a:t>мозгового слоя надпочечников — </a:t>
            </a:r>
            <a:r>
              <a:rPr lang="ru-RU" sz="3200" dirty="0" smtClean="0"/>
              <a:t>адреналина </a:t>
            </a:r>
            <a:r>
              <a:rPr lang="ru-RU" sz="3200" dirty="0"/>
              <a:t>и норадреналина, </a:t>
            </a:r>
          </a:p>
        </p:txBody>
      </p:sp>
    </p:spTree>
    <p:extLst>
      <p:ext uri="{BB962C8B-B14F-4D97-AF65-F5344CB8AC3E}">
        <p14:creationId xmlns:p14="http://schemas.microsoft.com/office/powerpoint/2010/main" val="41689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которые повышают </a:t>
            </a:r>
            <a:r>
              <a:rPr lang="ru-RU" sz="3200" dirty="0" smtClean="0"/>
              <a:t>продукцию </a:t>
            </a:r>
            <a:r>
              <a:rPr lang="ru-RU" sz="3200" dirty="0"/>
              <a:t>тепла в печени, скелетных мышцах, буром жире, активируя </a:t>
            </a:r>
            <a:r>
              <a:rPr lang="ru-RU" sz="3200" dirty="0" err="1"/>
              <a:t>гликогенолиз</a:t>
            </a:r>
            <a:r>
              <a:rPr lang="ru-RU" sz="3200" dirty="0"/>
              <a:t>, гликолиз и </a:t>
            </a:r>
            <a:r>
              <a:rPr lang="ru-RU" sz="3200" dirty="0" err="1"/>
              <a:t>липолиз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б) В </a:t>
            </a:r>
            <a:r>
              <a:rPr lang="ru-RU" sz="3200" dirty="0"/>
              <a:t>гипоталамусе имеются эфферентные нейроны, которые влияют на гипофиз, а через него — на щитовидную железу: возрастает продукция </a:t>
            </a:r>
            <a:r>
              <a:rPr lang="ru-RU" sz="3200" dirty="0" err="1"/>
              <a:t>йодосодержащих</a:t>
            </a:r>
            <a:r>
              <a:rPr lang="ru-RU" sz="3200" dirty="0"/>
              <a:t> гормонов (Т3 и Т4), которые, возможно, за счет разобщения процессов окислительного </a:t>
            </a:r>
            <a:r>
              <a:rPr lang="ru-RU" sz="3200" dirty="0" err="1"/>
              <a:t>фосфорилирования</a:t>
            </a:r>
            <a:r>
              <a:rPr lang="ru-RU" sz="3200" dirty="0"/>
              <a:t> </a:t>
            </a:r>
            <a:r>
              <a:rPr lang="ru-RU" sz="3200" dirty="0" smtClean="0"/>
              <a:t>повышают </a:t>
            </a:r>
            <a:r>
              <a:rPr lang="ru-RU" sz="3200" dirty="0"/>
              <a:t>поток первичной теплоты, т. е. под их влиянием уменьшается аккумуляция </a:t>
            </a:r>
            <a:r>
              <a:rPr lang="ru-RU" sz="3200" dirty="0" smtClean="0"/>
              <a:t>энергии </a:t>
            </a:r>
            <a:r>
              <a:rPr lang="ru-RU" sz="3200" dirty="0"/>
              <a:t>в АТФ, а большая часть энергии рассеивается в виде тепл</a:t>
            </a:r>
            <a:r>
              <a:rPr lang="ru-RU" sz="2800" dirty="0"/>
              <a:t>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65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в) В </a:t>
            </a:r>
            <a:r>
              <a:rPr lang="ru-RU" sz="3200" dirty="0"/>
              <a:t>гипоталамическом центре теплопродукции имеется также популяция эфферентных нейронов, возбуждение которых приводит к появлению </a:t>
            </a:r>
            <a:r>
              <a:rPr lang="ru-RU" sz="3200" dirty="0" err="1"/>
              <a:t>терморегуляционного</a:t>
            </a:r>
            <a:r>
              <a:rPr lang="ru-RU" sz="3200" dirty="0"/>
              <a:t> тонуса (при этом в скелетных мышцах возрастает тонус, благодаря чему, примерно на 40—60% </a:t>
            </a:r>
            <a:r>
              <a:rPr lang="ru-RU" sz="3200" dirty="0" smtClean="0"/>
              <a:t>возрастает </a:t>
            </a:r>
            <a:r>
              <a:rPr lang="ru-RU" sz="3200" dirty="0"/>
              <a:t>теплообразование) или возникают </a:t>
            </a:r>
            <a:r>
              <a:rPr lang="ru-RU" sz="3200" dirty="0" err="1"/>
              <a:t>фазноподобные</a:t>
            </a:r>
            <a:r>
              <a:rPr lang="ru-RU" sz="3200" dirty="0"/>
              <a:t> сокращения отдельных мышечных волокон, которые получили название «дрожь». </a:t>
            </a:r>
          </a:p>
        </p:txBody>
      </p:sp>
    </p:spTree>
    <p:extLst>
      <p:ext uri="{BB962C8B-B14F-4D97-AF65-F5344CB8AC3E}">
        <p14:creationId xmlns:p14="http://schemas.microsoft.com/office/powerpoint/2010/main" val="1553922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08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3400" dirty="0" smtClean="0"/>
              <a:t>Во </a:t>
            </a:r>
            <a:r>
              <a:rPr lang="ru-RU" sz="3400" dirty="0"/>
              <a:t>всех этих случаях команда от </a:t>
            </a:r>
            <a:r>
              <a:rPr lang="ru-RU" sz="3400" dirty="0" err="1" smtClean="0"/>
              <a:t>эфферент-ных</a:t>
            </a:r>
            <a:r>
              <a:rPr lang="ru-RU" sz="3400" dirty="0" smtClean="0"/>
              <a:t> нейронов </a:t>
            </a:r>
            <a:r>
              <a:rPr lang="ru-RU" sz="3400" dirty="0"/>
              <a:t>гипоталамуса передается, в </a:t>
            </a:r>
            <a:r>
              <a:rPr lang="ru-RU" sz="3400" dirty="0" smtClean="0"/>
              <a:t>ко-</a:t>
            </a:r>
            <a:r>
              <a:rPr lang="ru-RU" sz="3400" dirty="0" err="1" smtClean="0"/>
              <a:t>нечном</a:t>
            </a:r>
            <a:r>
              <a:rPr lang="ru-RU" sz="3400" dirty="0" smtClean="0"/>
              <a:t> </a:t>
            </a:r>
            <a:r>
              <a:rPr lang="ru-RU" sz="3400" dirty="0"/>
              <a:t>итоге, на α</a:t>
            </a:r>
            <a:r>
              <a:rPr lang="ru-RU" sz="3400" dirty="0" smtClean="0"/>
              <a:t>-</a:t>
            </a:r>
            <a:r>
              <a:rPr lang="ru-RU" sz="3400" dirty="0" err="1" smtClean="0"/>
              <a:t>мотонейроны</a:t>
            </a:r>
            <a:r>
              <a:rPr lang="ru-RU" sz="3400" dirty="0"/>
              <a:t>. Возможно, что так называемый центральный </a:t>
            </a:r>
            <a:r>
              <a:rPr lang="ru-RU" sz="3400" dirty="0" err="1" smtClean="0"/>
              <a:t>дрожатель-ный</a:t>
            </a:r>
            <a:r>
              <a:rPr lang="ru-RU" sz="3400" dirty="0" smtClean="0"/>
              <a:t> </a:t>
            </a:r>
            <a:r>
              <a:rPr lang="ru-RU" sz="3400" dirty="0"/>
              <a:t>путь представляет собой </a:t>
            </a:r>
            <a:r>
              <a:rPr lang="ru-RU" sz="3400" dirty="0" smtClean="0"/>
              <a:t>эфферентный </a:t>
            </a:r>
            <a:r>
              <a:rPr lang="ru-RU" sz="3400" dirty="0"/>
              <a:t>путь, идущий от гипоталамуса к </a:t>
            </a:r>
            <a:r>
              <a:rPr lang="ru-RU" sz="3400" dirty="0" smtClean="0"/>
              <a:t>α-</a:t>
            </a:r>
            <a:r>
              <a:rPr lang="ru-RU" sz="3400" dirty="0" err="1" smtClean="0"/>
              <a:t>мотонейро</a:t>
            </a:r>
            <a:r>
              <a:rPr lang="ru-RU" sz="3400" dirty="0" smtClean="0"/>
              <a:t>-нам </a:t>
            </a:r>
            <a:r>
              <a:rPr lang="ru-RU" sz="3400" dirty="0"/>
              <a:t>через промежуточные образования, в </a:t>
            </a:r>
            <a:r>
              <a:rPr lang="ru-RU" sz="3400" dirty="0" smtClean="0"/>
              <a:t>частности</a:t>
            </a:r>
            <a:r>
              <a:rPr lang="ru-RU" sz="3400" dirty="0"/>
              <a:t>, через покрышку среднего мозга (</a:t>
            </a:r>
            <a:r>
              <a:rPr lang="ru-RU" sz="3400" dirty="0" smtClean="0"/>
              <a:t>тектоспинальный </a:t>
            </a:r>
            <a:r>
              <a:rPr lang="ru-RU" sz="3400" dirty="0"/>
              <a:t>путь) и </a:t>
            </a:r>
            <a:r>
              <a:rPr lang="ru-RU" sz="3400" dirty="0" smtClean="0"/>
              <a:t>через </a:t>
            </a:r>
            <a:r>
              <a:rPr lang="ru-RU" sz="3400" dirty="0"/>
              <a:t>красное ядро (</a:t>
            </a:r>
            <a:r>
              <a:rPr lang="ru-RU" sz="3400" dirty="0" smtClean="0"/>
              <a:t>руброспинальный </a:t>
            </a:r>
            <a:r>
              <a:rPr lang="ru-RU" sz="3400" dirty="0"/>
              <a:t>тракт). Детали этого пути до сих пор не ясны.</a:t>
            </a:r>
          </a:p>
          <a:p>
            <a:r>
              <a:rPr lang="ru-RU" sz="3400" dirty="0" smtClean="0"/>
              <a:t>    Итак</a:t>
            </a:r>
            <a:r>
              <a:rPr lang="ru-RU" sz="3400" dirty="0"/>
              <a:t>, общая схема терморегуляции условно выглядит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38593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747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Кора. Лимбическая система. Таламус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92594" y="1258670"/>
            <a:ext cx="2375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Гипоталамус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94809"/>
            <a:ext cx="3507306" cy="82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 smtClean="0"/>
              <a:t>Центры регуляции </a:t>
            </a:r>
          </a:p>
          <a:p>
            <a:pPr algn="ctr">
              <a:lnSpc>
                <a:spcPts val="2800"/>
              </a:lnSpc>
            </a:pPr>
            <a:r>
              <a:rPr lang="ru-RU" sz="3200" dirty="0" smtClean="0"/>
              <a:t>теплопродукции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68608" y="1785010"/>
            <a:ext cx="3507306" cy="82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 smtClean="0"/>
              <a:t>Центры регуляции </a:t>
            </a:r>
          </a:p>
          <a:p>
            <a:pPr algn="ctr">
              <a:lnSpc>
                <a:spcPts val="2800"/>
              </a:lnSpc>
            </a:pPr>
            <a:r>
              <a:rPr lang="ru-RU" sz="3200" dirty="0" smtClean="0"/>
              <a:t>теплоотдачи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708920"/>
            <a:ext cx="2559868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err="1" smtClean="0"/>
              <a:t>Мотонейроны</a:t>
            </a:r>
            <a:r>
              <a:rPr lang="ru-RU" sz="2800" dirty="0" smtClean="0"/>
              <a:t> </a:t>
            </a:r>
          </a:p>
          <a:p>
            <a:pPr>
              <a:lnSpc>
                <a:spcPts val="2400"/>
              </a:lnSpc>
            </a:pPr>
            <a:r>
              <a:rPr lang="ru-RU" sz="2800" dirty="0" smtClean="0"/>
              <a:t>спинного мозга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0058" y="2667496"/>
            <a:ext cx="2540054" cy="103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 smtClean="0"/>
              <a:t>Симпатические</a:t>
            </a:r>
          </a:p>
          <a:p>
            <a:pPr algn="ctr">
              <a:lnSpc>
                <a:spcPts val="2400"/>
              </a:lnSpc>
            </a:pPr>
            <a:r>
              <a:rPr lang="ru-RU" sz="2800" dirty="0"/>
              <a:t>н</a:t>
            </a:r>
            <a:r>
              <a:rPr lang="ru-RU" sz="2800" dirty="0" smtClean="0"/>
              <a:t>ейроны спин-</a:t>
            </a:r>
          </a:p>
          <a:p>
            <a:pPr algn="ctr">
              <a:lnSpc>
                <a:spcPts val="2400"/>
              </a:lnSpc>
            </a:pPr>
            <a:r>
              <a:rPr lang="ru-RU" sz="2800" dirty="0" err="1" smtClean="0"/>
              <a:t>ного</a:t>
            </a:r>
            <a:r>
              <a:rPr lang="ru-RU" sz="2800" dirty="0" smtClean="0"/>
              <a:t> мозга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649106"/>
            <a:ext cx="266329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dirty="0" err="1" smtClean="0"/>
              <a:t>Сосудодвига</a:t>
            </a:r>
            <a:r>
              <a:rPr lang="ru-RU" sz="2800" dirty="0" smtClean="0"/>
              <a:t>-</a:t>
            </a:r>
          </a:p>
          <a:p>
            <a:pPr algn="ctr">
              <a:lnSpc>
                <a:spcPts val="2800"/>
              </a:lnSpc>
            </a:pPr>
            <a:r>
              <a:rPr lang="ru-RU" sz="2800" dirty="0" smtClean="0"/>
              <a:t>тельные центры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1328" y="3778603"/>
            <a:ext cx="1588576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/>
              <a:t>Скелетные</a:t>
            </a:r>
          </a:p>
          <a:p>
            <a:pPr>
              <a:lnSpc>
                <a:spcPts val="2400"/>
              </a:lnSpc>
            </a:pPr>
            <a:r>
              <a:rPr lang="ru-RU" sz="2400" dirty="0" smtClean="0"/>
              <a:t>мышцы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5662" y="3800887"/>
            <a:ext cx="2012282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dirty="0" smtClean="0"/>
              <a:t>Гликогенолиз </a:t>
            </a:r>
          </a:p>
          <a:p>
            <a:pPr>
              <a:lnSpc>
                <a:spcPts val="2000"/>
              </a:lnSpc>
            </a:pPr>
            <a:r>
              <a:rPr lang="ru-RU" sz="2400" dirty="0" smtClean="0"/>
              <a:t>в скелетных</a:t>
            </a:r>
          </a:p>
          <a:p>
            <a:pPr>
              <a:lnSpc>
                <a:spcPts val="2000"/>
              </a:lnSpc>
            </a:pPr>
            <a:r>
              <a:rPr lang="ru-RU" sz="2400" dirty="0" smtClean="0"/>
              <a:t> мышцах </a:t>
            </a:r>
          </a:p>
          <a:p>
            <a:pPr>
              <a:lnSpc>
                <a:spcPts val="2000"/>
              </a:lnSpc>
            </a:pPr>
            <a:r>
              <a:rPr lang="ru-RU" sz="2400" dirty="0" smtClean="0"/>
              <a:t>печени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829" y="3827965"/>
            <a:ext cx="158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smtClean="0"/>
              <a:t>Потовые</a:t>
            </a:r>
          </a:p>
          <a:p>
            <a:pPr>
              <a:lnSpc>
                <a:spcPts val="2400"/>
              </a:lnSpc>
            </a:pPr>
            <a:r>
              <a:rPr lang="ru-RU" sz="2400" dirty="0" smtClean="0"/>
              <a:t>железы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4445" y="4702513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Брадикинин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59" y="3789040"/>
            <a:ext cx="2807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dirty="0" smtClean="0"/>
              <a:t>Симпатические </a:t>
            </a:r>
          </a:p>
          <a:p>
            <a:pPr algn="ctr">
              <a:lnSpc>
                <a:spcPts val="2000"/>
              </a:lnSpc>
            </a:pPr>
            <a:r>
              <a:rPr lang="ru-RU" sz="2400" dirty="0" smtClean="0"/>
              <a:t>нейроны спинного </a:t>
            </a:r>
          </a:p>
          <a:p>
            <a:pPr algn="ctr">
              <a:lnSpc>
                <a:spcPts val="2000"/>
              </a:lnSpc>
            </a:pPr>
            <a:r>
              <a:rPr lang="ru-RU" sz="2400" dirty="0" smtClean="0"/>
              <a:t>мозга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5099" y="4736991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ГМК сосудов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613" y="4521314"/>
            <a:ext cx="137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 err="1" smtClean="0"/>
              <a:t>Липолиз</a:t>
            </a:r>
            <a:r>
              <a:rPr lang="ru-RU" sz="2400" dirty="0" smtClean="0"/>
              <a:t> </a:t>
            </a:r>
          </a:p>
          <a:p>
            <a:pPr>
              <a:lnSpc>
                <a:spcPts val="2400"/>
              </a:lnSpc>
            </a:pPr>
            <a:r>
              <a:rPr lang="ru-RU" sz="2400" dirty="0" smtClean="0"/>
              <a:t>жира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462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Схема терморегуляции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5445224"/>
            <a:ext cx="8928992" cy="12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800" dirty="0" smtClean="0"/>
              <a:t>При </a:t>
            </a:r>
            <a:r>
              <a:rPr lang="ru-RU" sz="2800" dirty="0"/>
              <a:t>усиленной продукции пота возрастает активность </a:t>
            </a:r>
            <a:r>
              <a:rPr lang="ru-RU" sz="2800" dirty="0" err="1" smtClean="0"/>
              <a:t>калликреина</a:t>
            </a:r>
            <a:r>
              <a:rPr lang="ru-RU" sz="2800" dirty="0"/>
              <a:t>, </a:t>
            </a:r>
            <a:r>
              <a:rPr lang="ru-RU" sz="2800" dirty="0" smtClean="0"/>
              <a:t>поэтому </a:t>
            </a:r>
            <a:r>
              <a:rPr lang="ru-RU" sz="2800" dirty="0"/>
              <a:t>увеличивается концентрация в </a:t>
            </a:r>
            <a:r>
              <a:rPr lang="ru-RU" sz="2800" dirty="0" smtClean="0"/>
              <a:t>крови </a:t>
            </a:r>
            <a:r>
              <a:rPr lang="ru-RU" sz="2800" dirty="0" err="1"/>
              <a:t>брадикинина</a:t>
            </a:r>
            <a:r>
              <a:rPr lang="ru-RU" sz="2800" dirty="0"/>
              <a:t>. </a:t>
            </a:r>
            <a:r>
              <a:rPr lang="ru-RU" sz="2800" dirty="0" err="1"/>
              <a:t>Брадикинин</a:t>
            </a:r>
            <a:r>
              <a:rPr lang="ru-RU" sz="2800" dirty="0"/>
              <a:t> способствует </a:t>
            </a:r>
            <a:r>
              <a:rPr lang="ru-RU" sz="2800" dirty="0" err="1" smtClean="0"/>
              <a:t>потоотде-лению</a:t>
            </a:r>
            <a:r>
              <a:rPr lang="ru-RU" sz="2800" dirty="0" smtClean="0"/>
              <a:t> </a:t>
            </a:r>
            <a:r>
              <a:rPr lang="ru-RU" sz="2800" dirty="0"/>
              <a:t>и расширению сосудов кожи.</a:t>
            </a:r>
          </a:p>
        </p:txBody>
      </p:sp>
    </p:spTree>
    <p:extLst>
      <p:ext uri="{BB962C8B-B14F-4D97-AF65-F5344CB8AC3E}">
        <p14:creationId xmlns:p14="http://schemas.microsoft.com/office/powerpoint/2010/main" val="4190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МЕХАНИЗМЫ ТЕПЛОПРОДУКЦИИ</a:t>
            </a:r>
          </a:p>
          <a:p>
            <a:pPr algn="just"/>
            <a:r>
              <a:rPr lang="ru-RU" sz="3000" dirty="0"/>
              <a:t>Источником тепла в организме являются </a:t>
            </a:r>
            <a:r>
              <a:rPr lang="ru-RU" sz="3000" dirty="0" err="1" smtClean="0"/>
              <a:t>экзотерми-ческие</a:t>
            </a:r>
            <a:r>
              <a:rPr lang="ru-RU" sz="3000" dirty="0" smtClean="0"/>
              <a:t> </a:t>
            </a:r>
            <a:r>
              <a:rPr lang="ru-RU" sz="3000" dirty="0"/>
              <a:t>реакции окисления белков, жиров, углеводов, а также гидролиза АТФ. При гидролизе питательных веществ часть </a:t>
            </a:r>
            <a:r>
              <a:rPr lang="ru-RU" sz="3000" dirty="0" smtClean="0"/>
              <a:t>освобожденной </a:t>
            </a:r>
            <a:r>
              <a:rPr lang="ru-RU" sz="3000" dirty="0"/>
              <a:t>энергии аккумулируется в АТФ, а часть рассеивается в виде теплоты (первичная теплота). При использовании энергии, </a:t>
            </a:r>
            <a:r>
              <a:rPr lang="ru-RU" sz="3000" dirty="0" smtClean="0"/>
              <a:t>аккумулированной </a:t>
            </a:r>
            <a:r>
              <a:rPr lang="ru-RU" sz="3000" dirty="0"/>
              <a:t>в АТФ, часть энергии идет на выполнение полезной работы, часть рассеивается в виде тепла (вторичная теплота). Таким образом, два потока теплоты -</a:t>
            </a:r>
            <a:r>
              <a:rPr lang="ru-RU" sz="3000" dirty="0" smtClean="0"/>
              <a:t> первичной и </a:t>
            </a:r>
            <a:r>
              <a:rPr lang="ru-RU" sz="3000" dirty="0"/>
              <a:t>вторичной — являются теплопродукцией. При высокой температуре среды или соприкосновении человека с горячим телом, часть тепла организм может получать извне (экзогенное тепло).</a:t>
            </a:r>
          </a:p>
        </p:txBody>
      </p:sp>
    </p:spTree>
    <p:extLst>
      <p:ext uri="{BB962C8B-B14F-4D97-AF65-F5344CB8AC3E}">
        <p14:creationId xmlns:p14="http://schemas.microsoft.com/office/powerpoint/2010/main" val="2942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Механизмы теплопродукции</a:t>
            </a:r>
          </a:p>
          <a:p>
            <a:pPr algn="ctr">
              <a:lnSpc>
                <a:spcPts val="2800"/>
              </a:lnSpc>
            </a:pPr>
            <a:endParaRPr lang="ru-RU" sz="2800" b="1" dirty="0"/>
          </a:p>
          <a:p>
            <a:pPr>
              <a:lnSpc>
                <a:spcPts val="2800"/>
              </a:lnSpc>
            </a:pPr>
            <a:r>
              <a:rPr lang="ru-RU" sz="3200" dirty="0" smtClean="0"/>
              <a:t>      1. Сократительный </a:t>
            </a:r>
            <a:r>
              <a:rPr lang="ru-RU" sz="3200" dirty="0" err="1"/>
              <a:t>термогенез</a:t>
            </a:r>
            <a:r>
              <a:rPr lang="ru-RU" sz="3200" dirty="0"/>
              <a:t> — продукция тепла в результате сокращения скелетных мышц</a:t>
            </a:r>
            <a:r>
              <a:rPr lang="ru-RU" sz="3200" dirty="0" smtClean="0"/>
              <a:t>:</a:t>
            </a:r>
            <a:endParaRPr lang="ru-RU" sz="3200" dirty="0"/>
          </a:p>
          <a:p>
            <a:pPr>
              <a:lnSpc>
                <a:spcPts val="2800"/>
              </a:lnSpc>
            </a:pPr>
            <a:r>
              <a:rPr lang="ru-RU" sz="3200" dirty="0" smtClean="0"/>
              <a:t>а)  произвольная </a:t>
            </a:r>
            <a:r>
              <a:rPr lang="ru-RU" sz="3200" dirty="0"/>
              <a:t>активность локомоторного аппарата;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б)  </a:t>
            </a:r>
            <a:r>
              <a:rPr lang="ru-RU" sz="3200" dirty="0" err="1" smtClean="0"/>
              <a:t>терморегуляционный</a:t>
            </a:r>
            <a:r>
              <a:rPr lang="ru-RU" sz="3200" dirty="0" smtClean="0"/>
              <a:t> </a:t>
            </a:r>
            <a:r>
              <a:rPr lang="ru-RU" sz="3200" dirty="0"/>
              <a:t>тонус;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в)  холодовая </a:t>
            </a:r>
            <a:r>
              <a:rPr lang="ru-RU" sz="3200" dirty="0"/>
              <a:t>мышечная дрожь, </a:t>
            </a:r>
            <a:r>
              <a:rPr lang="ru-RU" sz="3200" dirty="0" smtClean="0"/>
              <a:t>или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непроизвольная  ритмическая </a:t>
            </a:r>
            <a:r>
              <a:rPr lang="ru-RU" sz="3200" dirty="0"/>
              <a:t>активность </a:t>
            </a:r>
            <a:r>
              <a:rPr lang="ru-RU" sz="3200" dirty="0" smtClean="0"/>
              <a:t>скелетных </a:t>
            </a:r>
            <a:r>
              <a:rPr lang="ru-RU" sz="3200" dirty="0"/>
              <a:t>мышц</a:t>
            </a:r>
            <a:r>
              <a:rPr lang="ru-RU" sz="3200" dirty="0" smtClean="0"/>
              <a:t>.</a:t>
            </a:r>
          </a:p>
          <a:p>
            <a:pPr>
              <a:lnSpc>
                <a:spcPts val="2800"/>
              </a:lnSpc>
            </a:pPr>
            <a:r>
              <a:rPr lang="ru-RU" sz="3200" dirty="0"/>
              <a:t> </a:t>
            </a:r>
            <a:r>
              <a:rPr lang="ru-RU" sz="3200" dirty="0" smtClean="0"/>
              <a:t>     2. </a:t>
            </a:r>
            <a:r>
              <a:rPr lang="ru-RU" sz="3200" dirty="0" err="1" smtClean="0"/>
              <a:t>Несократительный</a:t>
            </a:r>
            <a:r>
              <a:rPr lang="ru-RU" sz="3200" dirty="0" smtClean="0"/>
              <a:t> </a:t>
            </a:r>
            <a:r>
              <a:rPr lang="ru-RU" sz="3200" dirty="0" err="1"/>
              <a:t>термогенез</a:t>
            </a:r>
            <a:r>
              <a:rPr lang="ru-RU" sz="3200" dirty="0"/>
              <a:t>, или </a:t>
            </a:r>
            <a:r>
              <a:rPr lang="ru-RU" sz="3200" dirty="0" err="1" smtClean="0"/>
              <a:t>недрожательный</a:t>
            </a:r>
            <a:r>
              <a:rPr lang="ru-RU" sz="3200" dirty="0" smtClean="0"/>
              <a:t> </a:t>
            </a:r>
            <a:r>
              <a:rPr lang="ru-RU" sz="3200" dirty="0" err="1"/>
              <a:t>термогенез</a:t>
            </a:r>
            <a:r>
              <a:rPr lang="ru-RU" sz="3200" dirty="0"/>
              <a:t> (продукция тепла в результате активации гликолиза, </a:t>
            </a:r>
            <a:r>
              <a:rPr lang="ru-RU" sz="3200" dirty="0" err="1" smtClean="0"/>
              <a:t>гликогенолиза</a:t>
            </a:r>
            <a:r>
              <a:rPr lang="ru-RU" sz="3200" dirty="0" smtClean="0"/>
              <a:t> </a:t>
            </a:r>
            <a:r>
              <a:rPr lang="ru-RU" sz="3200" dirty="0"/>
              <a:t>и липолиза):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а)  </a:t>
            </a:r>
            <a:r>
              <a:rPr lang="ru-RU" sz="3200" dirty="0" err="1" smtClean="0"/>
              <a:t>фосфорилирования</a:t>
            </a:r>
            <a:r>
              <a:rPr lang="ru-RU" sz="3200" dirty="0" smtClean="0"/>
              <a:t>;</a:t>
            </a:r>
            <a:endParaRPr lang="ru-RU" sz="3200" dirty="0"/>
          </a:p>
          <a:p>
            <a:pPr>
              <a:lnSpc>
                <a:spcPts val="2800"/>
              </a:lnSpc>
            </a:pPr>
            <a:r>
              <a:rPr lang="ru-RU" sz="3200" dirty="0" smtClean="0"/>
              <a:t>б)  в </a:t>
            </a:r>
            <a:r>
              <a:rPr lang="ru-RU" sz="3200" dirty="0"/>
              <a:t>печени;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в)  в </a:t>
            </a:r>
            <a:r>
              <a:rPr lang="ru-RU" sz="3200" dirty="0"/>
              <a:t>буром жире;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г)   за </a:t>
            </a:r>
            <a:r>
              <a:rPr lang="ru-RU" sz="3200" dirty="0"/>
              <a:t>счет </a:t>
            </a:r>
            <a:r>
              <a:rPr lang="ru-RU" sz="3200" dirty="0" err="1"/>
              <a:t>специфико</a:t>
            </a:r>
            <a:r>
              <a:rPr lang="ru-RU" sz="3200" dirty="0"/>
              <a:t>-динамического действия пищи</a:t>
            </a:r>
          </a:p>
        </p:txBody>
      </p:sp>
    </p:spTree>
    <p:extLst>
      <p:ext uri="{BB962C8B-B14F-4D97-AF65-F5344CB8AC3E}">
        <p14:creationId xmlns:p14="http://schemas.microsoft.com/office/powerpoint/2010/main" val="2005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5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Однако, продолжительность времени, в течении которого клетки могут сохранять свою </a:t>
            </a:r>
            <a:r>
              <a:rPr lang="ru-RU" sz="3200" dirty="0" err="1" smtClean="0"/>
              <a:t>функцио-нальную</a:t>
            </a:r>
            <a:r>
              <a:rPr lang="ru-RU" sz="3200" dirty="0" smtClean="0"/>
              <a:t> </a:t>
            </a:r>
            <a:r>
              <a:rPr lang="ru-RU" sz="3200" dirty="0"/>
              <a:t>активность в полном объеме </a:t>
            </a:r>
            <a:r>
              <a:rPr lang="ru-RU" sz="3200" dirty="0" err="1" smtClean="0"/>
              <a:t>неодинако-ва</a:t>
            </a:r>
            <a:r>
              <a:rPr lang="ru-RU" sz="3200" dirty="0"/>
              <a:t>. Если органом, лишенным притока энергии оказался головной мозг ( в результате полной </a:t>
            </a:r>
            <a:r>
              <a:rPr lang="ru-RU" sz="3200" dirty="0" smtClean="0"/>
              <a:t>ишемии</a:t>
            </a:r>
            <a:r>
              <a:rPr lang="ru-RU" sz="3200" dirty="0"/>
              <a:t>), то примерно через 10 секунд наступает потеря сознания, а через 3-8 минут в нервных клетках возникают необратимые изменения. Если ишемии подвергается скелетная мышца, </a:t>
            </a:r>
            <a:r>
              <a:rPr lang="ru-RU" sz="3200" dirty="0" smtClean="0"/>
              <a:t>находя-</a:t>
            </a:r>
            <a:r>
              <a:rPr lang="ru-RU" sz="3200" dirty="0" err="1" smtClean="0"/>
              <a:t>щаяся</a:t>
            </a:r>
            <a:r>
              <a:rPr lang="ru-RU" sz="3200" dirty="0" smtClean="0"/>
              <a:t> </a:t>
            </a:r>
            <a:r>
              <a:rPr lang="ru-RU" sz="3200" dirty="0"/>
              <a:t>в состоянии покоя, интенсивность </a:t>
            </a:r>
            <a:r>
              <a:rPr lang="ru-RU" sz="3200" dirty="0" err="1" smtClean="0"/>
              <a:t>проте-кающих</a:t>
            </a:r>
            <a:r>
              <a:rPr lang="ru-RU" sz="3200" dirty="0" smtClean="0"/>
              <a:t> </a:t>
            </a:r>
            <a:r>
              <a:rPr lang="ru-RU" sz="3200" dirty="0"/>
              <a:t>в ней обменных процессов не становится ниже уровня поддержания на протяжении 1-2 </a:t>
            </a:r>
            <a:r>
              <a:rPr lang="ru-RU" sz="3200" dirty="0" err="1" smtClean="0"/>
              <a:t>ча</a:t>
            </a:r>
            <a:r>
              <a:rPr lang="ru-RU" sz="3200" dirty="0" smtClean="0"/>
              <a:t>-сов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712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СОКРАТИТЕЛЬНЫЙ ТЕРМОГЕНЕЗ</a:t>
            </a:r>
          </a:p>
        </p:txBody>
      </p:sp>
    </p:spTree>
    <p:extLst>
      <p:ext uri="{BB962C8B-B14F-4D97-AF65-F5344CB8AC3E}">
        <p14:creationId xmlns:p14="http://schemas.microsoft.com/office/powerpoint/2010/main" val="30030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При </a:t>
            </a:r>
            <a:r>
              <a:rPr lang="ru-RU" sz="3200" dirty="0"/>
              <a:t>сокращении мышц возрастает гидролиз АТФ, и поэтому возрастает поток </a:t>
            </a:r>
            <a:r>
              <a:rPr lang="ru-RU" sz="3200" dirty="0" smtClean="0"/>
              <a:t>вторичной </a:t>
            </a:r>
            <a:r>
              <a:rPr lang="ru-RU" sz="3200" dirty="0"/>
              <a:t>теплоты, идущей на согревание тела. Произвольная мышечная </a:t>
            </a:r>
            <a:r>
              <a:rPr lang="ru-RU" sz="3200" dirty="0" smtClean="0"/>
              <a:t>активность</a:t>
            </a:r>
            <a:r>
              <a:rPr lang="ru-RU" sz="3200" dirty="0"/>
              <a:t>, в основном, возникает под влиянием коры </a:t>
            </a:r>
            <a:r>
              <a:rPr lang="ru-RU" sz="3200" dirty="0" smtClean="0"/>
              <a:t>боль-</a:t>
            </a:r>
            <a:r>
              <a:rPr lang="ru-RU" sz="3200" dirty="0" err="1" smtClean="0"/>
              <a:t>ших</a:t>
            </a:r>
            <a:r>
              <a:rPr lang="ru-RU" sz="3200" dirty="0" smtClean="0"/>
              <a:t> </a:t>
            </a:r>
            <a:r>
              <a:rPr lang="ru-RU" sz="3200" dirty="0"/>
              <a:t>полушарий. Опыт человека показывает, что в </a:t>
            </a:r>
            <a:r>
              <a:rPr lang="ru-RU" sz="3200" dirty="0" smtClean="0"/>
              <a:t>условиях </a:t>
            </a:r>
            <a:r>
              <a:rPr lang="ru-RU" sz="3200" dirty="0"/>
              <a:t>низкой температуры среды необходимо </a:t>
            </a:r>
            <a:r>
              <a:rPr lang="ru-RU" sz="3200" dirty="0" smtClean="0"/>
              <a:t>движение</a:t>
            </a:r>
            <a:r>
              <a:rPr lang="ru-RU" sz="3200" dirty="0"/>
              <a:t>. Поэтому реализуются </a:t>
            </a:r>
            <a:r>
              <a:rPr lang="ru-RU" sz="3200" dirty="0" smtClean="0"/>
              <a:t>условно-рефлекторные </a:t>
            </a:r>
            <a:r>
              <a:rPr lang="ru-RU" sz="3200" dirty="0"/>
              <a:t>акты, возрастает произвольная двигательная активность. Чем она выше, тем выше теплопродукция. Возможно </a:t>
            </a:r>
            <a:r>
              <a:rPr lang="ru-RU" sz="3200" dirty="0" smtClean="0"/>
              <a:t>повышение </a:t>
            </a:r>
            <a:r>
              <a:rPr lang="ru-RU" sz="3200" dirty="0"/>
              <a:t>ее в </a:t>
            </a:r>
            <a:r>
              <a:rPr lang="ru-RU" sz="3200" dirty="0" smtClean="0"/>
              <a:t>3-5 </a:t>
            </a:r>
            <a:r>
              <a:rPr lang="ru-RU" sz="3200" dirty="0"/>
              <a:t>раз по сравнению с величиной </a:t>
            </a:r>
            <a:r>
              <a:rPr lang="ru-RU" sz="3200" dirty="0" smtClean="0"/>
              <a:t>основного </a:t>
            </a:r>
            <a:r>
              <a:rPr lang="ru-RU" sz="3200" dirty="0"/>
              <a:t>обмена. </a:t>
            </a:r>
          </a:p>
        </p:txBody>
      </p:sp>
    </p:spTree>
    <p:extLst>
      <p:ext uri="{BB962C8B-B14F-4D97-AF65-F5344CB8AC3E}">
        <p14:creationId xmlns:p14="http://schemas.microsoft.com/office/powerpoint/2010/main" val="15329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Обычно при снижении температуры </a:t>
            </a:r>
            <a:r>
              <a:rPr lang="ru-RU" sz="3200" dirty="0" smtClean="0"/>
              <a:t>среды </a:t>
            </a:r>
            <a:r>
              <a:rPr lang="ru-RU" sz="3200" dirty="0"/>
              <a:t>и температуры крови первой реакцией является увеличение </a:t>
            </a:r>
            <a:r>
              <a:rPr lang="ru-RU" sz="3200" dirty="0" err="1"/>
              <a:t>терморегуляционного</a:t>
            </a:r>
            <a:r>
              <a:rPr lang="ru-RU" sz="3200" dirty="0"/>
              <a:t> тонуса. При </a:t>
            </a:r>
            <a:r>
              <a:rPr lang="ru-RU" sz="3200" dirty="0" smtClean="0"/>
              <a:t>повышении </a:t>
            </a:r>
            <a:r>
              <a:rPr lang="ru-RU" sz="3200" dirty="0"/>
              <a:t>тонуса мышц, вызванного переохлаждением, </a:t>
            </a:r>
            <a:r>
              <a:rPr lang="ru-RU" sz="3200" dirty="0" smtClean="0"/>
              <a:t>повышается </a:t>
            </a:r>
            <a:r>
              <a:rPr lang="ru-RU" sz="3200" dirty="0"/>
              <a:t>электрическая </a:t>
            </a:r>
            <a:r>
              <a:rPr lang="ru-RU" sz="3200" dirty="0" smtClean="0"/>
              <a:t>активность </a:t>
            </a:r>
            <a:r>
              <a:rPr lang="ru-RU" sz="3200" dirty="0"/>
              <a:t>мышц. В среднем, при его появлении, теплопродукция возрастает на 20-45% от исходного уровня. При более значительном </a:t>
            </a:r>
            <a:r>
              <a:rPr lang="ru-RU" sz="3200" dirty="0" smtClean="0"/>
              <a:t>переохлаждении </a:t>
            </a:r>
            <a:r>
              <a:rPr lang="ru-RU" sz="3200" dirty="0" err="1"/>
              <a:t>терморегуляционный</a:t>
            </a:r>
            <a:r>
              <a:rPr lang="ru-RU" sz="3200" dirty="0"/>
              <a:t> тонус переходит в мышечную </a:t>
            </a:r>
            <a:r>
              <a:rPr lang="ru-RU" sz="3200" dirty="0" err="1"/>
              <a:t>холодовую</a:t>
            </a:r>
            <a:r>
              <a:rPr lang="ru-RU" sz="3200" dirty="0"/>
              <a:t> дрожь. </a:t>
            </a:r>
          </a:p>
        </p:txBody>
      </p:sp>
    </p:spTree>
    <p:extLst>
      <p:ext uri="{BB962C8B-B14F-4D97-AF65-F5344CB8AC3E}">
        <p14:creationId xmlns:p14="http://schemas.microsoft.com/office/powerpoint/2010/main" val="1140440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95" y="13985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200" dirty="0" smtClean="0"/>
              <a:t>Дрожь</a:t>
            </a:r>
            <a:r>
              <a:rPr lang="ru-RU" sz="3200" dirty="0"/>
              <a:t>, или холодовая мышечная дрожь, представляет собой непроизвольную </a:t>
            </a:r>
            <a:r>
              <a:rPr lang="ru-RU" sz="3200" dirty="0" smtClean="0"/>
              <a:t>ритмическую </a:t>
            </a:r>
            <a:r>
              <a:rPr lang="ru-RU" sz="3200" dirty="0"/>
              <a:t>активность </a:t>
            </a:r>
            <a:r>
              <a:rPr lang="ru-RU" sz="3200" dirty="0" smtClean="0"/>
              <a:t>поверхностно </a:t>
            </a:r>
            <a:r>
              <a:rPr lang="ru-RU" sz="3200" dirty="0"/>
              <a:t>расположенных мышц, в результате которой </a:t>
            </a:r>
            <a:r>
              <a:rPr lang="ru-RU" sz="3200" dirty="0" smtClean="0"/>
              <a:t>теплопродукция </a:t>
            </a:r>
            <a:r>
              <a:rPr lang="ru-RU" sz="3200" dirty="0"/>
              <a:t>возрастает по сравнению с исходным уровнем в 2—3 раза. Обычно вначале возникает дрожь в мышцах головы и шеи, затем — туловища и, наконец, конечностей. Считается, что эффективность </a:t>
            </a:r>
            <a:r>
              <a:rPr lang="ru-RU" sz="3200" dirty="0" smtClean="0"/>
              <a:t>теплопродукции </a:t>
            </a:r>
            <a:r>
              <a:rPr lang="ru-RU" sz="3200" dirty="0"/>
              <a:t>при дрожи в 2,5 раза выше, чем при </a:t>
            </a:r>
            <a:r>
              <a:rPr lang="ru-RU" sz="3200" dirty="0" smtClean="0"/>
              <a:t>произвольной 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16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Напомним, что сигналы от нейронов гипоталамуса идут через «центральный дрожательный путь» (</a:t>
            </a:r>
            <a:r>
              <a:rPr lang="ru-RU" sz="3200" dirty="0" err="1"/>
              <a:t>тектум</a:t>
            </a:r>
            <a:r>
              <a:rPr lang="ru-RU" sz="3200" dirty="0"/>
              <a:t> и красное ядро) к альфа-</a:t>
            </a:r>
            <a:r>
              <a:rPr lang="ru-RU" sz="3200" dirty="0" err="1"/>
              <a:t>мотонейронам</a:t>
            </a:r>
            <a:r>
              <a:rPr lang="ru-RU" sz="3200" dirty="0"/>
              <a:t> спинного мозга, откуда сигналы идут к </a:t>
            </a:r>
            <a:r>
              <a:rPr lang="ru-RU" sz="3200" dirty="0" smtClean="0"/>
              <a:t>соответствующим </a:t>
            </a:r>
            <a:r>
              <a:rPr lang="ru-RU" sz="3200" dirty="0"/>
              <a:t>мышцам, вызывая их активность. Курареподобные вещества (</a:t>
            </a:r>
            <a:r>
              <a:rPr lang="ru-RU" sz="3200" dirty="0" err="1"/>
              <a:t>миорелаксанты</a:t>
            </a:r>
            <a:r>
              <a:rPr lang="ru-RU" sz="3200" dirty="0"/>
              <a:t>) за счет блокады </a:t>
            </a:r>
            <a:r>
              <a:rPr lang="ru-RU" sz="3200" dirty="0" smtClean="0"/>
              <a:t>Н- </a:t>
            </a:r>
            <a:r>
              <a:rPr lang="ru-RU" sz="3200" dirty="0" err="1" smtClean="0"/>
              <a:t>холиноре-цепторов</a:t>
            </a:r>
            <a:r>
              <a:rPr lang="ru-RU" sz="3200" dirty="0" smtClean="0"/>
              <a:t> </a:t>
            </a:r>
            <a:r>
              <a:rPr lang="ru-RU" sz="3200" dirty="0"/>
              <a:t>блокируют развитие </a:t>
            </a:r>
            <a:r>
              <a:rPr lang="ru-RU" sz="3200" dirty="0" err="1"/>
              <a:t>терморегуляционного</a:t>
            </a:r>
            <a:r>
              <a:rPr lang="ru-RU" sz="3200" dirty="0"/>
              <a:t> тонуса и </a:t>
            </a:r>
            <a:r>
              <a:rPr lang="ru-RU" sz="3200" dirty="0" err="1"/>
              <a:t>холодовой</a:t>
            </a:r>
            <a:r>
              <a:rPr lang="ru-RU" sz="3200" dirty="0"/>
              <a:t> дрожи. Это используется для </a:t>
            </a:r>
            <a:r>
              <a:rPr lang="ru-RU" sz="3200" dirty="0" smtClean="0"/>
              <a:t>создания </a:t>
            </a:r>
            <a:r>
              <a:rPr lang="ru-RU" sz="3200" dirty="0"/>
              <a:t>искусственной гипотермии, а также учитывается при проведении оперативных вмешательств, при </a:t>
            </a:r>
            <a:r>
              <a:rPr lang="ru-RU" sz="3200" dirty="0" smtClean="0"/>
              <a:t>которых </a:t>
            </a:r>
            <a:r>
              <a:rPr lang="ru-RU" sz="3200" dirty="0"/>
              <a:t>применяются </a:t>
            </a:r>
            <a:r>
              <a:rPr lang="ru-RU" sz="3200" dirty="0" err="1"/>
              <a:t>миорелаксанты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045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7687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НЕСОКРАТИТЕЛЬНЫЙ ТЕРМОГЕНЕЗ</a:t>
            </a:r>
          </a:p>
        </p:txBody>
      </p:sp>
    </p:spTree>
    <p:extLst>
      <p:ext uri="{BB962C8B-B14F-4D97-AF65-F5344CB8AC3E}">
        <p14:creationId xmlns:p14="http://schemas.microsoft.com/office/powerpoint/2010/main" val="4153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Он </a:t>
            </a:r>
            <a:r>
              <a:rPr lang="ru-RU" sz="3200" dirty="0"/>
              <a:t>осуществляется путем повышения процессов </a:t>
            </a:r>
            <a:r>
              <a:rPr lang="ru-RU" sz="3200" dirty="0" smtClean="0"/>
              <a:t>окисления </a:t>
            </a:r>
            <a:r>
              <a:rPr lang="ru-RU" sz="3200" dirty="0"/>
              <a:t>и снижения </a:t>
            </a:r>
            <a:r>
              <a:rPr lang="ru-RU" sz="3200" dirty="0" smtClean="0"/>
              <a:t>эффективности сопряжения окислительного </a:t>
            </a:r>
            <a:r>
              <a:rPr lang="ru-RU" sz="3200" dirty="0" err="1"/>
              <a:t>фосфорилирования</a:t>
            </a:r>
            <a:r>
              <a:rPr lang="ru-RU" sz="3200" dirty="0"/>
              <a:t>. Основным местом продукции тепла </a:t>
            </a:r>
            <a:r>
              <a:rPr lang="ru-RU" sz="3200" dirty="0" smtClean="0"/>
              <a:t>являются </a:t>
            </a:r>
            <a:r>
              <a:rPr lang="ru-RU" sz="3200" dirty="0"/>
              <a:t>скелетные мышцы, печень, бурый жир. За счет этого вида </a:t>
            </a:r>
            <a:r>
              <a:rPr lang="ru-RU" sz="3200" dirty="0" err="1"/>
              <a:t>термогенеза</a:t>
            </a:r>
            <a:r>
              <a:rPr lang="ru-RU" sz="3200" dirty="0"/>
              <a:t> </a:t>
            </a:r>
            <a:r>
              <a:rPr lang="ru-RU" sz="3200" dirty="0" smtClean="0"/>
              <a:t>теплопродукция </a:t>
            </a:r>
            <a:r>
              <a:rPr lang="ru-RU" sz="3200" dirty="0"/>
              <a:t>может возрасти в 3 </a:t>
            </a:r>
            <a:r>
              <a:rPr lang="ru-RU" sz="3200" dirty="0" smtClean="0"/>
              <a:t>раза. В </a:t>
            </a:r>
            <a:r>
              <a:rPr lang="ru-RU" sz="3200" dirty="0"/>
              <a:t>скелетных мышцах повышение </a:t>
            </a:r>
            <a:r>
              <a:rPr lang="ru-RU" sz="3200" dirty="0" err="1"/>
              <a:t>несократительного</a:t>
            </a:r>
            <a:r>
              <a:rPr lang="ru-RU" sz="3200" dirty="0"/>
              <a:t> </a:t>
            </a:r>
            <a:r>
              <a:rPr lang="ru-RU" sz="3200" dirty="0" err="1"/>
              <a:t>термогенеза</a:t>
            </a:r>
            <a:r>
              <a:rPr lang="ru-RU" sz="3200" dirty="0"/>
              <a:t> связано с </a:t>
            </a:r>
            <a:r>
              <a:rPr lang="ru-RU" sz="3200" dirty="0" smtClean="0"/>
              <a:t>уменьшением </a:t>
            </a:r>
            <a:r>
              <a:rPr lang="ru-RU" sz="3200" dirty="0"/>
              <a:t>эффективности окислительного </a:t>
            </a:r>
            <a:r>
              <a:rPr lang="ru-RU" sz="3200" dirty="0" err="1" smtClean="0"/>
              <a:t>фосфорилирования</a:t>
            </a:r>
            <a:r>
              <a:rPr lang="ru-RU" sz="3200" dirty="0" smtClean="0"/>
              <a:t> </a:t>
            </a:r>
            <a:r>
              <a:rPr lang="ru-RU" sz="3200" dirty="0"/>
              <a:t>за счет разобщения окисления и </a:t>
            </a:r>
            <a:r>
              <a:rPr lang="ru-RU" sz="3200" dirty="0" err="1" smtClean="0"/>
              <a:t>фосфорилирования</a:t>
            </a:r>
            <a:r>
              <a:rPr lang="ru-RU" sz="3200" dirty="0"/>
              <a:t>, в печени — в основном, путем активации </a:t>
            </a:r>
            <a:r>
              <a:rPr lang="ru-RU" sz="3200" dirty="0" err="1"/>
              <a:t>гликогенолиза</a:t>
            </a:r>
            <a:r>
              <a:rPr lang="ru-RU" sz="3200" dirty="0"/>
              <a:t> и </a:t>
            </a:r>
            <a:r>
              <a:rPr lang="ru-RU" sz="3200" dirty="0" smtClean="0"/>
              <a:t>последующего окисления </a:t>
            </a:r>
            <a:r>
              <a:rPr lang="ru-RU" sz="3200" dirty="0"/>
              <a:t>глюкозы. </a:t>
            </a:r>
          </a:p>
        </p:txBody>
      </p:sp>
    </p:spTree>
    <p:extLst>
      <p:ext uri="{BB962C8B-B14F-4D97-AF65-F5344CB8AC3E}">
        <p14:creationId xmlns:p14="http://schemas.microsoft.com/office/powerpoint/2010/main" val="746186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710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Бурый жир повышает теплопродукцию за счет </a:t>
            </a:r>
            <a:r>
              <a:rPr lang="ru-RU" sz="3200" dirty="0" err="1" smtClean="0"/>
              <a:t>липолиза</a:t>
            </a:r>
            <a:r>
              <a:rPr lang="ru-RU" sz="3200" dirty="0" smtClean="0"/>
              <a:t> </a:t>
            </a:r>
            <a:r>
              <a:rPr lang="ru-RU" sz="3200" dirty="0"/>
              <a:t>(под влиянием симпатических </a:t>
            </a:r>
            <a:r>
              <a:rPr lang="ru-RU" sz="3200" dirty="0" smtClean="0"/>
              <a:t>воз-действий </a:t>
            </a:r>
            <a:r>
              <a:rPr lang="ru-RU" sz="3200" dirty="0"/>
              <a:t>и </a:t>
            </a:r>
            <a:r>
              <a:rPr lang="ru-RU" sz="3200" dirty="0" smtClean="0"/>
              <a:t>адреналина</a:t>
            </a:r>
            <a:r>
              <a:rPr lang="ru-RU" sz="3200" dirty="0"/>
              <a:t>). Бурый жир расположен в затылочной области, между лопатками, в </a:t>
            </a:r>
            <a:r>
              <a:rPr lang="ru-RU" sz="3200" dirty="0" err="1" smtClean="0"/>
              <a:t>сре-достении</a:t>
            </a:r>
            <a:r>
              <a:rPr lang="ru-RU" sz="3200" dirty="0" smtClean="0"/>
              <a:t> </a:t>
            </a:r>
            <a:r>
              <a:rPr lang="ru-RU" sz="3200" dirty="0"/>
              <a:t>по ходу крупных </a:t>
            </a:r>
            <a:r>
              <a:rPr lang="ru-RU" sz="3200" dirty="0" smtClean="0"/>
              <a:t>сосудов</a:t>
            </a:r>
            <a:r>
              <a:rPr lang="ru-RU" sz="3200" dirty="0"/>
              <a:t>, в </a:t>
            </a:r>
            <a:r>
              <a:rPr lang="ru-RU" sz="3200" dirty="0" err="1" smtClean="0"/>
              <a:t>подмышеч-ных</a:t>
            </a:r>
            <a:r>
              <a:rPr lang="ru-RU" sz="3200" dirty="0" smtClean="0"/>
              <a:t> </a:t>
            </a:r>
            <a:r>
              <a:rPr lang="ru-RU" sz="3200" dirty="0"/>
              <a:t>впадинах. В условиях покоя около 10% тепла образуется в буром жире. При охлаждении роль бурого жира резко повышается. </a:t>
            </a:r>
            <a:endParaRPr lang="ru-RU" sz="3200" dirty="0" smtClean="0"/>
          </a:p>
          <a:p>
            <a:r>
              <a:rPr lang="ru-RU" sz="3200" dirty="0" smtClean="0"/>
              <a:t>Регуляция </a:t>
            </a:r>
            <a:r>
              <a:rPr lang="ru-RU" sz="3200" dirty="0"/>
              <a:t>процессов </a:t>
            </a:r>
            <a:r>
              <a:rPr lang="ru-RU" sz="3200" dirty="0" err="1"/>
              <a:t>несократительного</a:t>
            </a:r>
            <a:r>
              <a:rPr lang="ru-RU" sz="3200" dirty="0"/>
              <a:t> </a:t>
            </a:r>
            <a:r>
              <a:rPr lang="ru-RU" sz="3200" dirty="0" err="1" smtClean="0"/>
              <a:t>термо</a:t>
            </a:r>
            <a:r>
              <a:rPr lang="ru-RU" sz="3200" dirty="0" smtClean="0"/>
              <a:t>-генеза </a:t>
            </a:r>
            <a:r>
              <a:rPr lang="ru-RU" sz="3200" dirty="0"/>
              <a:t>осуществляется путем </a:t>
            </a:r>
            <a:r>
              <a:rPr lang="ru-RU" sz="3200" dirty="0" smtClean="0"/>
              <a:t>активации симпатической </a:t>
            </a:r>
            <a:r>
              <a:rPr lang="ru-RU" sz="3200" dirty="0"/>
              <a:t>системы и </a:t>
            </a:r>
            <a:r>
              <a:rPr lang="ru-RU" sz="3200" dirty="0" smtClean="0"/>
              <a:t>продукции гормонов </a:t>
            </a:r>
            <a:r>
              <a:rPr lang="ru-RU" sz="3200" dirty="0"/>
              <a:t>щитовидной железы (</a:t>
            </a:r>
            <a:r>
              <a:rPr lang="ru-RU" sz="3200" dirty="0" smtClean="0"/>
              <a:t>они разобщают окисли-тельное </a:t>
            </a:r>
            <a:r>
              <a:rPr lang="ru-RU" sz="3200" dirty="0" err="1" smtClean="0"/>
              <a:t>фосфорилирование</a:t>
            </a:r>
            <a:r>
              <a:rPr lang="ru-RU" sz="3200" dirty="0"/>
              <a:t>) и мозгового слоя </a:t>
            </a:r>
            <a:r>
              <a:rPr lang="ru-RU" sz="3200" dirty="0" smtClean="0"/>
              <a:t>надпочечников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756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МЕХАНИЗМЫ ТЕПЛООТДАЧИ</a:t>
            </a:r>
          </a:p>
          <a:p>
            <a:r>
              <a:rPr lang="ru-RU" sz="3200" dirty="0"/>
              <a:t>Основная масса тепла </a:t>
            </a:r>
            <a:r>
              <a:rPr lang="ru-RU" sz="3200" dirty="0" smtClean="0"/>
              <a:t>образуется </a:t>
            </a:r>
            <a:r>
              <a:rPr lang="ru-RU" sz="3200" dirty="0"/>
              <a:t>во внутренних органах. </a:t>
            </a:r>
            <a:r>
              <a:rPr lang="ru-RU" sz="3200" dirty="0" smtClean="0"/>
              <a:t>Поэтому внутренний </a:t>
            </a:r>
            <a:r>
              <a:rPr lang="ru-RU" sz="3200" dirty="0"/>
              <a:t>поток тепла для </a:t>
            </a:r>
            <a:r>
              <a:rPr lang="ru-RU" sz="3200" dirty="0" smtClean="0"/>
              <a:t>удаления </a:t>
            </a:r>
            <a:r>
              <a:rPr lang="ru-RU" sz="3200" dirty="0"/>
              <a:t>из организма должен подойти </a:t>
            </a:r>
            <a:r>
              <a:rPr lang="ru-RU" sz="3200" dirty="0" smtClean="0"/>
              <a:t>к коже</a:t>
            </a:r>
            <a:r>
              <a:rPr lang="ru-RU" sz="3200" dirty="0"/>
              <a:t>. Перенос тепла от </a:t>
            </a:r>
            <a:r>
              <a:rPr lang="ru-RU" sz="3200" dirty="0" smtClean="0"/>
              <a:t>внутренних органов </a:t>
            </a:r>
            <a:r>
              <a:rPr lang="ru-RU" sz="3200" dirty="0" err="1" smtClean="0"/>
              <a:t>осуществля-ется</a:t>
            </a:r>
            <a:r>
              <a:rPr lang="ru-RU" sz="3200" dirty="0" smtClean="0"/>
              <a:t> </a:t>
            </a:r>
            <a:r>
              <a:rPr lang="ru-RU" sz="3200" dirty="0"/>
              <a:t>за счет </a:t>
            </a:r>
            <a:r>
              <a:rPr lang="ru-RU" sz="3200" dirty="0" err="1" smtClean="0"/>
              <a:t>теплопроведения</a:t>
            </a:r>
            <a:r>
              <a:rPr lang="ru-RU" sz="3200" dirty="0" smtClean="0"/>
              <a:t> </a:t>
            </a:r>
            <a:r>
              <a:rPr lang="ru-RU" sz="3200" dirty="0"/>
              <a:t>(таким способом </a:t>
            </a:r>
            <a:r>
              <a:rPr lang="ru-RU" sz="3200" dirty="0" smtClean="0"/>
              <a:t>переносится </a:t>
            </a:r>
            <a:r>
              <a:rPr lang="ru-RU" sz="3200" dirty="0"/>
              <a:t>менее 50% тепла) и </a:t>
            </a:r>
            <a:r>
              <a:rPr lang="ru-RU" sz="3200" dirty="0" smtClean="0"/>
              <a:t>конвекции</a:t>
            </a:r>
            <a:r>
              <a:rPr lang="ru-RU" sz="3200" dirty="0"/>
              <a:t>, т. е. </a:t>
            </a:r>
            <a:r>
              <a:rPr lang="ru-RU" sz="3200" dirty="0" err="1" smtClean="0"/>
              <a:t>тепломасса</a:t>
            </a:r>
            <a:r>
              <a:rPr lang="ru-RU" sz="3200" dirty="0" smtClean="0"/>
              <a:t> переноса. Кровь </a:t>
            </a:r>
            <a:r>
              <a:rPr lang="ru-RU" sz="3200" dirty="0"/>
              <a:t>в силу своей высокой </a:t>
            </a:r>
            <a:r>
              <a:rPr lang="ru-RU" sz="3200" dirty="0" smtClean="0"/>
              <a:t>теплоемкости </a:t>
            </a:r>
            <a:r>
              <a:rPr lang="ru-RU" sz="3200" dirty="0"/>
              <a:t>является хорошим </a:t>
            </a:r>
            <a:r>
              <a:rPr lang="ru-RU" sz="3200" dirty="0" smtClean="0"/>
              <a:t>проводником тепла. Второй </a:t>
            </a:r>
            <a:r>
              <a:rPr lang="ru-RU" sz="3200" dirty="0"/>
              <a:t>поток тепла — это </a:t>
            </a:r>
            <a:r>
              <a:rPr lang="ru-RU" sz="3200" dirty="0" smtClean="0"/>
              <a:t>поток, </a:t>
            </a:r>
            <a:r>
              <a:rPr lang="ru-RU" sz="3200" dirty="0" err="1" smtClean="0"/>
              <a:t>направ</a:t>
            </a:r>
            <a:r>
              <a:rPr lang="ru-RU" sz="3200" dirty="0" smtClean="0"/>
              <a:t>-ленный </a:t>
            </a:r>
            <a:r>
              <a:rPr lang="ru-RU" sz="3200" dirty="0"/>
              <a:t>от кожи в среду. </a:t>
            </a:r>
            <a:r>
              <a:rPr lang="ru-RU" sz="3200" dirty="0" smtClean="0"/>
              <a:t>Его называют </a:t>
            </a:r>
            <a:r>
              <a:rPr lang="ru-RU" sz="3200" dirty="0"/>
              <a:t>наружным потоком. </a:t>
            </a:r>
            <a:r>
              <a:rPr lang="ru-RU" sz="3200" dirty="0" smtClean="0"/>
              <a:t>Рассматривая </a:t>
            </a:r>
            <a:r>
              <a:rPr lang="ru-RU" sz="3200" dirty="0"/>
              <a:t>механизмы </a:t>
            </a:r>
            <a:r>
              <a:rPr lang="ru-RU" sz="3200" dirty="0" smtClean="0"/>
              <a:t>теплоотдачи, обычно </a:t>
            </a:r>
            <a:r>
              <a:rPr lang="ru-RU" sz="3200" dirty="0"/>
              <a:t>имеют ввиду именно </a:t>
            </a:r>
            <a:r>
              <a:rPr lang="ru-RU" sz="3200" dirty="0" smtClean="0"/>
              <a:t>этот поток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690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/>
              <a:t>Отдача тепла </a:t>
            </a:r>
            <a:r>
              <a:rPr lang="ru-RU" sz="3200" dirty="0"/>
              <a:t>в среду </a:t>
            </a:r>
            <a:r>
              <a:rPr lang="ru-RU" sz="3200" dirty="0" smtClean="0"/>
              <a:t>осуществляется </a:t>
            </a:r>
            <a:r>
              <a:rPr lang="ru-RU" sz="3200" dirty="0"/>
              <a:t>с помощью 4 </a:t>
            </a:r>
            <a:r>
              <a:rPr lang="ru-RU" sz="3200" dirty="0" smtClean="0"/>
              <a:t>основных механизмов</a:t>
            </a:r>
            <a:r>
              <a:rPr lang="ru-RU" sz="3200" dirty="0"/>
              <a:t>: 1) испарения, 2) </a:t>
            </a:r>
            <a:r>
              <a:rPr lang="ru-RU" sz="3200" dirty="0" err="1" smtClean="0"/>
              <a:t>теплопроведения</a:t>
            </a:r>
            <a:r>
              <a:rPr lang="ru-RU" sz="3200" dirty="0"/>
              <a:t>, 3) теплоизлучения, </a:t>
            </a:r>
            <a:endParaRPr lang="ru-RU" sz="3200" dirty="0" smtClean="0"/>
          </a:p>
          <a:p>
            <a:r>
              <a:rPr lang="ru-RU" sz="3200" dirty="0" smtClean="0"/>
              <a:t>4</a:t>
            </a:r>
            <a:r>
              <a:rPr lang="ru-RU" sz="3200" dirty="0"/>
              <a:t>) </a:t>
            </a:r>
            <a:r>
              <a:rPr lang="ru-RU" sz="3200" dirty="0" smtClean="0"/>
              <a:t>конвекции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Вклад </a:t>
            </a:r>
            <a:r>
              <a:rPr lang="ru-RU" sz="3200" dirty="0"/>
              <a:t>каждого </a:t>
            </a:r>
            <a:r>
              <a:rPr lang="ru-RU" sz="3200" dirty="0" smtClean="0"/>
              <a:t>механизма </a:t>
            </a:r>
            <a:r>
              <a:rPr lang="ru-RU" sz="3200" dirty="0"/>
              <a:t>в теплоотдачу определяется состоянием среды и </a:t>
            </a:r>
            <a:r>
              <a:rPr lang="ru-RU" sz="3200" dirty="0" smtClean="0"/>
              <a:t>скоростью </a:t>
            </a:r>
            <a:r>
              <a:rPr lang="ru-RU" sz="3200" dirty="0"/>
              <a:t>продукции тепла в организме. В условиях температурного комфорта основная масса тепла </a:t>
            </a:r>
            <a:r>
              <a:rPr lang="ru-RU" sz="3200" dirty="0" smtClean="0"/>
              <a:t>отдается </a:t>
            </a:r>
            <a:r>
              <a:rPr lang="ru-RU" sz="3200" dirty="0"/>
              <a:t>за счет </a:t>
            </a:r>
            <a:r>
              <a:rPr lang="ru-RU" sz="3200" dirty="0" err="1"/>
              <a:t>теплопроведения</a:t>
            </a:r>
            <a:r>
              <a:rPr lang="ru-RU" sz="3200" dirty="0"/>
              <a:t>, </a:t>
            </a:r>
            <a:r>
              <a:rPr lang="ru-RU" sz="3200" dirty="0" err="1" smtClean="0"/>
              <a:t>теплоизлуче-ния</a:t>
            </a:r>
            <a:r>
              <a:rPr lang="ru-RU" sz="3200" dirty="0" smtClean="0"/>
              <a:t> </a:t>
            </a:r>
            <a:r>
              <a:rPr lang="ru-RU" sz="3200" dirty="0"/>
              <a:t>и </a:t>
            </a:r>
            <a:r>
              <a:rPr lang="ru-RU" sz="3200" dirty="0" smtClean="0"/>
              <a:t>конвекции </a:t>
            </a:r>
            <a:r>
              <a:rPr lang="ru-RU" sz="3200" dirty="0"/>
              <a:t>и лишь </a:t>
            </a:r>
            <a:r>
              <a:rPr lang="ru-RU" sz="3200" dirty="0" smtClean="0"/>
              <a:t>19-20</a:t>
            </a:r>
            <a:r>
              <a:rPr lang="ru-RU" sz="3200" dirty="0"/>
              <a:t>% </a:t>
            </a:r>
            <a:r>
              <a:rPr lang="ru-RU" sz="3200" dirty="0" smtClean="0"/>
              <a:t>- </a:t>
            </a:r>
            <a:r>
              <a:rPr lang="ru-RU" sz="3200" dirty="0"/>
              <a:t>с помощью испарения. При </a:t>
            </a:r>
            <a:r>
              <a:rPr lang="ru-RU" sz="3200" dirty="0" smtClean="0"/>
              <a:t>высокой </a:t>
            </a:r>
            <a:r>
              <a:rPr lang="ru-RU" sz="3200" dirty="0"/>
              <a:t>температуре среды до </a:t>
            </a:r>
            <a:r>
              <a:rPr lang="ru-RU" sz="3200" dirty="0" smtClean="0"/>
              <a:t>75-90</a:t>
            </a:r>
            <a:r>
              <a:rPr lang="ru-RU" sz="3200" dirty="0"/>
              <a:t>% </a:t>
            </a:r>
            <a:r>
              <a:rPr lang="ru-RU" sz="3200" dirty="0" smtClean="0"/>
              <a:t>тепла отдается </a:t>
            </a:r>
            <a:r>
              <a:rPr lang="ru-RU" sz="3200" dirty="0"/>
              <a:t>за счет испарения.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67218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Энергетический баланс организма </a:t>
            </a:r>
            <a:endParaRPr lang="ru-RU" sz="3200" b="1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1 ккал – 4,19 кДж). Энергетический баланс </a:t>
            </a:r>
            <a:r>
              <a:rPr lang="ru-RU" sz="3200" dirty="0" err="1" smtClean="0"/>
              <a:t>орга-низма</a:t>
            </a:r>
            <a:r>
              <a:rPr lang="ru-RU" sz="3200" dirty="0" smtClean="0"/>
              <a:t> </a:t>
            </a:r>
            <a:r>
              <a:rPr lang="ru-RU" sz="3200" dirty="0"/>
              <a:t>– это состояние равновесия между его </a:t>
            </a:r>
            <a:r>
              <a:rPr lang="ru-RU" sz="3200" dirty="0" err="1" smtClean="0"/>
              <a:t>энер-гетическими</a:t>
            </a:r>
            <a:r>
              <a:rPr lang="ru-RU" sz="3200" dirty="0" smtClean="0"/>
              <a:t> </a:t>
            </a:r>
            <a:r>
              <a:rPr lang="ru-RU" sz="3200" dirty="0"/>
              <a:t>затратами и энергетической </a:t>
            </a:r>
            <a:r>
              <a:rPr lang="ru-RU" sz="3200" dirty="0" err="1" smtClean="0"/>
              <a:t>ценнос-тью</a:t>
            </a:r>
            <a:r>
              <a:rPr lang="ru-RU" sz="3200" dirty="0" smtClean="0"/>
              <a:t> </a:t>
            </a:r>
            <a:r>
              <a:rPr lang="ru-RU" sz="3200" dirty="0"/>
              <a:t>потребляемой пищи. Энергетические затраты осуществляются на </a:t>
            </a:r>
            <a:r>
              <a:rPr lang="ru-RU" sz="3200" i="1" dirty="0"/>
              <a:t>основной обмен </a:t>
            </a:r>
            <a:r>
              <a:rPr lang="ru-RU" sz="3200" dirty="0"/>
              <a:t>и более </a:t>
            </a:r>
            <a:r>
              <a:rPr lang="ru-RU" sz="3200" dirty="0" err="1" smtClean="0"/>
              <a:t>высо</a:t>
            </a:r>
            <a:r>
              <a:rPr lang="ru-RU" sz="3200" dirty="0" smtClean="0"/>
              <a:t>-кий </a:t>
            </a:r>
            <a:r>
              <a:rPr lang="ru-RU" sz="3200" dirty="0"/>
              <a:t>уровень </a:t>
            </a:r>
            <a:r>
              <a:rPr lang="ru-RU" sz="3200" i="1" dirty="0"/>
              <a:t>физиологической активности </a:t>
            </a:r>
            <a:r>
              <a:rPr lang="ru-RU" sz="3200" i="1" dirty="0" err="1" smtClean="0"/>
              <a:t>орга-низма</a:t>
            </a:r>
            <a:r>
              <a:rPr lang="ru-RU" sz="3200" i="1" dirty="0" smtClean="0"/>
              <a:t> </a:t>
            </a:r>
            <a:r>
              <a:rPr lang="ru-RU" sz="3200" dirty="0"/>
              <a:t>(физическую и психоэмоциональную </a:t>
            </a:r>
            <a:r>
              <a:rPr lang="ru-RU" sz="3200" dirty="0" smtClean="0"/>
              <a:t>актив-</a:t>
            </a:r>
            <a:r>
              <a:rPr lang="ru-RU" sz="3200" dirty="0" err="1" smtClean="0"/>
              <a:t>ность</a:t>
            </a:r>
            <a:r>
              <a:rPr lang="ru-RU" sz="3200" dirty="0"/>
              <a:t>, </a:t>
            </a:r>
            <a:r>
              <a:rPr lang="ru-RU" sz="3200" dirty="0" err="1"/>
              <a:t>термогенез</a:t>
            </a:r>
            <a:r>
              <a:rPr lang="ru-RU" sz="3200" dirty="0"/>
              <a:t>, рост, беременность, лактацию </a:t>
            </a:r>
            <a:r>
              <a:rPr lang="ru-RU" sz="3200" dirty="0" smtClean="0"/>
              <a:t>).</a:t>
            </a:r>
            <a:endParaRPr lang="ru-RU" sz="3200" dirty="0"/>
          </a:p>
          <a:p>
            <a:r>
              <a:rPr lang="ru-RU" sz="3200" i="1" dirty="0" smtClean="0"/>
              <a:t>       </a:t>
            </a:r>
            <a:r>
              <a:rPr lang="ru-RU" sz="3200" i="1" u="sng" dirty="0" smtClean="0"/>
              <a:t>Основной </a:t>
            </a:r>
            <a:r>
              <a:rPr lang="ru-RU" sz="3200" i="1" u="sng" dirty="0"/>
              <a:t>обмен </a:t>
            </a:r>
            <a:r>
              <a:rPr lang="ru-RU" sz="3200" i="1" dirty="0"/>
              <a:t>– </a:t>
            </a:r>
            <a:r>
              <a:rPr lang="ru-RU" sz="3200" dirty="0"/>
              <a:t>это минимальный уровень </a:t>
            </a:r>
            <a:r>
              <a:rPr lang="ru-RU" sz="3200" dirty="0" err="1"/>
              <a:t>энергозатрат</a:t>
            </a:r>
            <a:r>
              <a:rPr lang="ru-RU" sz="3200" dirty="0"/>
              <a:t> организма, который определяется при стандартных условиях: утром, в покое, лежа, натощак, при температуре комфорта </a:t>
            </a:r>
            <a:r>
              <a:rPr lang="ru-RU" sz="3200" dirty="0" smtClean="0"/>
              <a:t>(</a:t>
            </a:r>
            <a:r>
              <a:rPr lang="ru-RU" sz="3200" dirty="0"/>
              <a:t>≈</a:t>
            </a:r>
            <a:r>
              <a:rPr lang="ru-RU" sz="3200" dirty="0" smtClean="0"/>
              <a:t> </a:t>
            </a:r>
            <a:r>
              <a:rPr lang="ru-RU" sz="3200" dirty="0"/>
              <a:t>20 ºС).</a:t>
            </a:r>
          </a:p>
        </p:txBody>
      </p:sp>
    </p:spTree>
    <p:extLst>
      <p:ext uri="{BB962C8B-B14F-4D97-AF65-F5344CB8AC3E}">
        <p14:creationId xmlns:p14="http://schemas.microsoft.com/office/powerpoint/2010/main" val="8723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 err="1"/>
              <a:t>Теплопроведение</a:t>
            </a:r>
            <a:r>
              <a:rPr lang="ru-RU" sz="3200" dirty="0"/>
              <a:t> - это способ отдачи тепла телу, </a:t>
            </a:r>
            <a:r>
              <a:rPr lang="ru-RU" sz="3200" dirty="0" smtClean="0"/>
              <a:t>которое </a:t>
            </a:r>
            <a:r>
              <a:rPr lang="ru-RU" sz="3200" dirty="0"/>
              <a:t>непосредственно контактирует с телом человека. Чем ниже температура этого тела, чем выше </a:t>
            </a:r>
            <a:r>
              <a:rPr lang="ru-RU" sz="3200" dirty="0" smtClean="0"/>
              <a:t>температурный </a:t>
            </a:r>
            <a:r>
              <a:rPr lang="ru-RU" sz="3200" dirty="0"/>
              <a:t>градиент, тем выше скорость потери тепла за счет этого механизма. Обычно этот способ отдачи тепла ограничен одеждой и воздушной прослойкой, которые являются хорошими изоляторами тепла, а также </a:t>
            </a:r>
            <a:r>
              <a:rPr lang="ru-RU" sz="3200" dirty="0" smtClean="0"/>
              <a:t>подкожным </a:t>
            </a:r>
            <a:r>
              <a:rPr lang="ru-RU" sz="3200" dirty="0"/>
              <a:t>жировым слоем. Чем толще этот слой, тем меньше вероятность передачи тепла к холодному телу.</a:t>
            </a:r>
          </a:p>
        </p:txBody>
      </p:sp>
    </p:spTree>
    <p:extLst>
      <p:ext uri="{BB962C8B-B14F-4D97-AF65-F5344CB8AC3E}">
        <p14:creationId xmlns:p14="http://schemas.microsoft.com/office/powerpoint/2010/main" val="1703276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748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Теплоизлучение </a:t>
            </a:r>
            <a:r>
              <a:rPr lang="ru-RU" sz="3200" dirty="0"/>
              <a:t>— отдача тепла с участков кожи, не прикрытых одеждой. Происходит путем </a:t>
            </a:r>
            <a:r>
              <a:rPr lang="ru-RU" sz="3200" dirty="0" smtClean="0"/>
              <a:t>длинноволнового </a:t>
            </a:r>
            <a:r>
              <a:rPr lang="ru-RU" sz="3200" dirty="0"/>
              <a:t>инфракрасного излучения, поэтому такой вид теплоотдачи еще называют радиационной </a:t>
            </a:r>
            <a:r>
              <a:rPr lang="ru-RU" sz="3200" dirty="0" smtClean="0"/>
              <a:t>теплоотдачей</a:t>
            </a:r>
            <a:r>
              <a:rPr lang="ru-RU" sz="3200" dirty="0"/>
              <a:t>. В условиях температурного комфорта за счет этого механизма отдается до 60% тепла. </a:t>
            </a:r>
            <a:r>
              <a:rPr lang="ru-RU" sz="3200" dirty="0" smtClean="0"/>
              <a:t>Эффективность </a:t>
            </a:r>
            <a:r>
              <a:rPr lang="ru-RU" sz="3200" dirty="0"/>
              <a:t>теплоизлучения зависит от градиента </a:t>
            </a:r>
            <a:r>
              <a:rPr lang="ru-RU" sz="3200" dirty="0" smtClean="0"/>
              <a:t>температуры </a:t>
            </a:r>
            <a:r>
              <a:rPr lang="ru-RU" sz="3200" dirty="0"/>
              <a:t>(чем он выше, тем больше тепла отдается), от площади, с которой происходит излучение, от числа объектов, находящихся в среде, которые поглощают инфракрасные лучи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9392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Конвекция. Воздух, соприкасающийся с кожей, </a:t>
            </a:r>
            <a:r>
              <a:rPr lang="ru-RU" sz="3200" dirty="0" smtClean="0"/>
              <a:t>нагревается </a:t>
            </a:r>
            <a:r>
              <a:rPr lang="ru-RU" sz="3200" dirty="0"/>
              <a:t>и поднимается, его место занимает «холодная» порция воздуха и т. д. Таким способом — за счет </a:t>
            </a:r>
            <a:r>
              <a:rPr lang="ru-RU" sz="3200" dirty="0" err="1" smtClean="0"/>
              <a:t>тепломасса</a:t>
            </a:r>
            <a:r>
              <a:rPr lang="ru-RU" sz="3200" dirty="0" smtClean="0"/>
              <a:t> переноса </a:t>
            </a:r>
            <a:r>
              <a:rPr lang="ru-RU" sz="3200" dirty="0"/>
              <a:t>отдается в условиях температурного комфорта до 15% тепла.</a:t>
            </a:r>
          </a:p>
        </p:txBody>
      </p:sp>
    </p:spTree>
    <p:extLst>
      <p:ext uri="{BB962C8B-B14F-4D97-AF65-F5344CB8AC3E}">
        <p14:creationId xmlns:p14="http://schemas.microsoft.com/office/powerpoint/2010/main" val="1508854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ис32"/>
          <p:cNvPicPr>
            <a:picLocks noChangeAspect="1" noChangeArrowheads="1"/>
          </p:cNvPicPr>
          <p:nvPr/>
        </p:nvPicPr>
        <p:blipFill>
          <a:blip r:embed="rId2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4" y="1391213"/>
            <a:ext cx="8713964" cy="52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20463" y="185904"/>
            <a:ext cx="7993646" cy="97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8" tIns="45682" rIns="91368" bIns="45682">
            <a:spAutoFit/>
          </a:bodyPr>
          <a:lstStyle>
            <a:lvl1pPr defTabSz="736600">
              <a:defRPr>
                <a:solidFill>
                  <a:schemeClr val="tx1"/>
                </a:solidFill>
                <a:latin typeface="Arial" charset="0"/>
              </a:defRPr>
            </a:lvl1pPr>
            <a:lvl2pPr marL="368300" defTabSz="736600">
              <a:defRPr>
                <a:solidFill>
                  <a:schemeClr val="tx1"/>
                </a:solidFill>
                <a:latin typeface="Arial" charset="0"/>
              </a:defRPr>
            </a:lvl2pPr>
            <a:lvl3pPr marL="736600" defTabSz="736600">
              <a:defRPr>
                <a:solidFill>
                  <a:schemeClr val="tx1"/>
                </a:solidFill>
                <a:latin typeface="Arial" charset="0"/>
              </a:defRPr>
            </a:lvl3pPr>
            <a:lvl4pPr marL="1104900" defTabSz="736600">
              <a:defRPr>
                <a:solidFill>
                  <a:schemeClr val="tx1"/>
                </a:solidFill>
                <a:latin typeface="Arial" charset="0"/>
              </a:defRPr>
            </a:lvl4pPr>
            <a:lvl5pPr marL="1473200" defTabSz="736600">
              <a:defRPr>
                <a:solidFill>
                  <a:schemeClr val="tx1"/>
                </a:solidFill>
                <a:latin typeface="Arial" charset="0"/>
              </a:defRPr>
            </a:lvl5pPr>
            <a:lvl6pPr marL="19304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876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448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02000" defTabSz="73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/>
              <a:t>Механизмы теплоотдачи при изменении </a:t>
            </a:r>
          </a:p>
          <a:p>
            <a:pPr algn="ctr">
              <a:lnSpc>
                <a:spcPct val="90000"/>
              </a:lnSpc>
            </a:pPr>
            <a:r>
              <a:rPr lang="ru-RU" altLang="ru-RU" sz="3200"/>
              <a:t>температуры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0164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9795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3200" dirty="0" smtClean="0"/>
              <a:t>Во </a:t>
            </a:r>
            <a:r>
              <a:rPr lang="ru-RU" sz="3200" dirty="0"/>
              <a:t>всех перечисленных механизмах большую роль играет кожный кровоток: когда его интенсивность </a:t>
            </a:r>
            <a:r>
              <a:rPr lang="ru-RU" sz="3200" dirty="0" smtClean="0"/>
              <a:t>возрастает </a:t>
            </a:r>
            <a:r>
              <a:rPr lang="ru-RU" sz="3200" dirty="0"/>
              <a:t>за счет снижения тонуса ГМК артериол и </a:t>
            </a:r>
            <a:r>
              <a:rPr lang="ru-RU" sz="3200" dirty="0" smtClean="0"/>
              <a:t>закрытия артериовенозных </a:t>
            </a:r>
            <a:r>
              <a:rPr lang="ru-RU" sz="3200" dirty="0"/>
              <a:t>шунтов — отдача тепла </a:t>
            </a:r>
            <a:r>
              <a:rPr lang="ru-RU" sz="3200" dirty="0" smtClean="0"/>
              <a:t>существенно </a:t>
            </a:r>
            <a:r>
              <a:rPr lang="ru-RU" sz="3200" dirty="0"/>
              <a:t>возрастает. Этому также способствует </a:t>
            </a:r>
            <a:r>
              <a:rPr lang="ru-RU" sz="3200" dirty="0" smtClean="0"/>
              <a:t>увеличение </a:t>
            </a:r>
            <a:r>
              <a:rPr lang="ru-RU" sz="3200" dirty="0"/>
              <a:t>объема циркулирующей </a:t>
            </a:r>
            <a:r>
              <a:rPr lang="ru-RU" sz="3200" dirty="0" smtClean="0"/>
              <a:t>крови. На </a:t>
            </a:r>
            <a:r>
              <a:rPr lang="ru-RU" sz="3200" dirty="0"/>
              <a:t>холоде </a:t>
            </a:r>
            <a:r>
              <a:rPr lang="ru-RU" sz="3200" dirty="0" smtClean="0"/>
              <a:t>происходят </a:t>
            </a:r>
            <a:r>
              <a:rPr lang="ru-RU" sz="3200" dirty="0"/>
              <a:t>противоположные процессы — </a:t>
            </a:r>
            <a:r>
              <a:rPr lang="ru-RU" sz="3200" dirty="0" smtClean="0"/>
              <a:t>уменьшается </a:t>
            </a:r>
            <a:r>
              <a:rPr lang="ru-RU" sz="3200" dirty="0"/>
              <a:t>кожный кровоток, в том числе за счет прямого </a:t>
            </a:r>
            <a:r>
              <a:rPr lang="ru-RU" sz="3200" dirty="0" smtClean="0"/>
              <a:t>переброса </a:t>
            </a:r>
            <a:r>
              <a:rPr lang="ru-RU" sz="3200" dirty="0"/>
              <a:t>артериальной крови из артерий в вены, минуя капилляры, уменьшается ОЦК, меняется и </a:t>
            </a:r>
            <a:r>
              <a:rPr lang="ru-RU" sz="3200" dirty="0" smtClean="0"/>
              <a:t>поведенческая </a:t>
            </a:r>
            <a:r>
              <a:rPr lang="ru-RU" sz="3200" dirty="0"/>
              <a:t>реакция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6578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человек или животное инстинктивно занимает позу «калачиком», т. к. в этом случае площадь отдачи тепла уменьшается на 35%, у животных к этому добавляется и реакция — «гусиная кожа» — подъем волос кожи что повышает ячеистость накожного </a:t>
            </a:r>
            <a:r>
              <a:rPr lang="ru-RU" sz="3200" dirty="0" smtClean="0"/>
              <a:t>покрова </a:t>
            </a:r>
            <a:r>
              <a:rPr lang="ru-RU" sz="3200" dirty="0"/>
              <a:t>и снижает возможность отдачи тепла</a:t>
            </a:r>
            <a:r>
              <a:rPr lang="ru-RU" sz="3200" dirty="0" smtClean="0"/>
              <a:t>. На </a:t>
            </a:r>
            <a:r>
              <a:rPr lang="ru-RU" sz="3200" dirty="0"/>
              <a:t>долю кистей рук приходится небольшая часть поверхности тела — всего 6%, но их кожей отдается до 60% тепла при </a:t>
            </a:r>
            <a:r>
              <a:rPr lang="ru-RU" sz="3200" dirty="0" smtClean="0"/>
              <a:t>помощи </a:t>
            </a:r>
            <a:r>
              <a:rPr lang="ru-RU" sz="3200" dirty="0"/>
              <a:t>механизма сухой теплоотдачи (</a:t>
            </a:r>
            <a:r>
              <a:rPr lang="ru-RU" sz="3200" dirty="0" smtClean="0"/>
              <a:t>теплоизлучение, конвекция</a:t>
            </a:r>
            <a:r>
              <a:rPr lang="ru-RU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25891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ИСПАРЕНИЕ</a:t>
            </a:r>
          </a:p>
          <a:p>
            <a:pPr algn="ctr"/>
            <a:endParaRPr lang="ru-RU" sz="3200" dirty="0"/>
          </a:p>
          <a:p>
            <a:pPr algn="just"/>
            <a:r>
              <a:rPr lang="ru-RU" sz="3200" dirty="0"/>
              <a:t>Отдача тепла происходит за счет траты энергии </a:t>
            </a:r>
            <a:r>
              <a:rPr lang="ru-RU" sz="3200" dirty="0" smtClean="0"/>
              <a:t>на испарение </a:t>
            </a:r>
            <a:r>
              <a:rPr lang="ru-RU" sz="3200" dirty="0"/>
              <a:t>воды. Различают два вида испарения, или </a:t>
            </a:r>
            <a:r>
              <a:rPr lang="ru-RU" sz="3200" dirty="0" smtClean="0"/>
              <a:t>перспирации</a:t>
            </a:r>
            <a:r>
              <a:rPr lang="ru-RU" sz="3200" dirty="0"/>
              <a:t>: неощущаемую и ощущаемую </a:t>
            </a:r>
            <a:r>
              <a:rPr lang="ru-RU" sz="3200" dirty="0" smtClean="0"/>
              <a:t>перспирацию. Неощущаемая </a:t>
            </a:r>
            <a:r>
              <a:rPr lang="ru-RU" sz="3200" dirty="0"/>
              <a:t>перспирация — это испарение воды со слизистых дыхательных путей и воды, которая </a:t>
            </a:r>
            <a:r>
              <a:rPr lang="ru-RU" sz="3200" dirty="0" smtClean="0"/>
              <a:t>просачивается </a:t>
            </a:r>
            <a:r>
              <a:rPr lang="ru-RU" sz="3200" dirty="0"/>
              <a:t>через эпителий кожного </a:t>
            </a:r>
            <a:r>
              <a:rPr lang="ru-RU" sz="3200" dirty="0" smtClean="0"/>
              <a:t>покрова. </a:t>
            </a:r>
            <a:r>
              <a:rPr lang="ru-RU" sz="3200" dirty="0"/>
              <a:t>За </a:t>
            </a:r>
            <a:r>
              <a:rPr lang="ru-RU" sz="3200" dirty="0" smtClean="0"/>
              <a:t>сутки </a:t>
            </a:r>
            <a:r>
              <a:rPr lang="ru-RU" sz="3200" dirty="0"/>
              <a:t>через дыхательные пути испаряется в норме до 400 мл воды, т. е. отдается 400x0,58 ккал = 232 ккал/сутки. </a:t>
            </a:r>
          </a:p>
        </p:txBody>
      </p:sp>
    </p:spTree>
    <p:extLst>
      <p:ext uri="{BB962C8B-B14F-4D97-AF65-F5344CB8AC3E}">
        <p14:creationId xmlns:p14="http://schemas.microsoft.com/office/powerpoint/2010/main" val="1776290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При </a:t>
            </a:r>
            <a:r>
              <a:rPr lang="ru-RU" sz="3200" dirty="0" smtClean="0"/>
              <a:t>необходимости </a:t>
            </a:r>
            <a:r>
              <a:rPr lang="ru-RU" sz="3200" dirty="0"/>
              <a:t>эта величина может быть увеличена за счет так называемой тепловой одышки, которая </a:t>
            </a:r>
            <a:r>
              <a:rPr lang="ru-RU" sz="3200" dirty="0" smtClean="0"/>
              <a:t>обусловлена </a:t>
            </a:r>
            <a:r>
              <a:rPr lang="ru-RU" sz="3200" dirty="0"/>
              <a:t>влиянием нейронов центра теплоотдачи на </a:t>
            </a:r>
            <a:r>
              <a:rPr lang="ru-RU" sz="3200" dirty="0" smtClean="0"/>
              <a:t>дыхательные </a:t>
            </a:r>
            <a:r>
              <a:rPr lang="ru-RU" sz="3200" dirty="0"/>
              <a:t>нейроны ствола мозга. </a:t>
            </a:r>
            <a:endParaRPr lang="ru-RU" sz="3200" dirty="0" smtClean="0"/>
          </a:p>
          <a:p>
            <a:pPr algn="just"/>
            <a:r>
              <a:rPr lang="ru-RU" sz="3200" dirty="0" smtClean="0"/>
              <a:t>В </a:t>
            </a:r>
            <a:r>
              <a:rPr lang="ru-RU" sz="3200" dirty="0"/>
              <a:t>среднем за сутки через эпидермис просачивается около 240 мл воды. Следовательно, за счет этого отдается 240 х 0,58 ккал = 139 ккал/сутки. Ощущаемая перспирация, или отдача тепла путем испарения пота. В среднем за сутки при комфортной температуре среды выделяется 400—500 мл пота, следовательно, отдается до 300 ккал. </a:t>
            </a:r>
          </a:p>
        </p:txBody>
      </p:sp>
    </p:spTree>
    <p:extLst>
      <p:ext uri="{BB962C8B-B14F-4D97-AF65-F5344CB8AC3E}">
        <p14:creationId xmlns:p14="http://schemas.microsoft.com/office/powerpoint/2010/main" val="24678675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46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/>
              <a:t>Физиологическое значение – поддержание </a:t>
            </a:r>
            <a:r>
              <a:rPr lang="ru-RU" sz="3000" dirty="0" err="1" smtClean="0"/>
              <a:t>минималь</a:t>
            </a:r>
            <a:r>
              <a:rPr lang="ru-RU" sz="3000" dirty="0" smtClean="0"/>
              <a:t>-но </a:t>
            </a:r>
            <a:r>
              <a:rPr lang="ru-RU" sz="3000" dirty="0"/>
              <a:t>необходимого для жизни клеток уровня </a:t>
            </a:r>
            <a:r>
              <a:rPr lang="ru-RU" sz="3000" dirty="0" smtClean="0"/>
              <a:t>окислите-</a:t>
            </a:r>
            <a:r>
              <a:rPr lang="ru-RU" sz="3000" dirty="0" err="1" smtClean="0"/>
              <a:t>льных</a:t>
            </a:r>
            <a:r>
              <a:rPr lang="ru-RU" sz="3000" dirty="0" smtClean="0"/>
              <a:t> </a:t>
            </a:r>
            <a:r>
              <a:rPr lang="ru-RU" sz="3000" dirty="0"/>
              <a:t>процессов и деятельности постоянно </a:t>
            </a:r>
            <a:r>
              <a:rPr lang="ru-RU" sz="3000" dirty="0" smtClean="0"/>
              <a:t>работаю-</a:t>
            </a:r>
            <a:r>
              <a:rPr lang="ru-RU" sz="3000" dirty="0" err="1" smtClean="0"/>
              <a:t>щих</a:t>
            </a:r>
            <a:r>
              <a:rPr lang="ru-RU" sz="3000" dirty="0" smtClean="0"/>
              <a:t> </a:t>
            </a:r>
            <a:r>
              <a:rPr lang="ru-RU" sz="3000" dirty="0"/>
              <a:t>органов и систем (сердце, почки, дыхательные </a:t>
            </a:r>
            <a:r>
              <a:rPr lang="ru-RU" sz="3000" dirty="0" smtClean="0"/>
              <a:t>мышцы</a:t>
            </a:r>
            <a:r>
              <a:rPr lang="ru-RU" sz="3000" dirty="0"/>
              <a:t>, тонус сосудов и др.). Величина основного </a:t>
            </a:r>
            <a:r>
              <a:rPr lang="ru-RU" sz="3000" dirty="0" smtClean="0"/>
              <a:t>об-мена </a:t>
            </a:r>
            <a:r>
              <a:rPr lang="ru-RU" sz="3000" dirty="0"/>
              <a:t>составляет в среднем примерно 1700 ккал/сутки (почти половина затрачивается на функции печени и головного мозга). </a:t>
            </a:r>
            <a:r>
              <a:rPr lang="ru-RU" sz="3000" dirty="0" smtClean="0"/>
              <a:t>  На </a:t>
            </a:r>
            <a:r>
              <a:rPr lang="ru-RU" sz="3000" dirty="0"/>
              <a:t>величину основного обмена </a:t>
            </a:r>
            <a:r>
              <a:rPr lang="ru-RU" sz="3000" dirty="0" smtClean="0"/>
              <a:t>влияют</a:t>
            </a:r>
            <a:r>
              <a:rPr lang="ru-RU" sz="3000" dirty="0"/>
              <a:t>: размеры тела, соотношение мышечной массы и жировых депо, пол (у женщин ниже, чем у мужчин), гормоны щитовидной железы и адреналин (при </a:t>
            </a:r>
            <a:r>
              <a:rPr lang="ru-RU" sz="3000" dirty="0" err="1" smtClean="0"/>
              <a:t>ти-реотоксикозе</a:t>
            </a:r>
            <a:r>
              <a:rPr lang="ru-RU" sz="3000" dirty="0" smtClean="0"/>
              <a:t> </a:t>
            </a:r>
            <a:r>
              <a:rPr lang="ru-RU" sz="3000" dirty="0"/>
              <a:t>основной обмен повышается, при </a:t>
            </a:r>
            <a:r>
              <a:rPr lang="ru-RU" sz="3000" dirty="0" err="1" smtClean="0"/>
              <a:t>гипо-тиреозе</a:t>
            </a:r>
            <a:r>
              <a:rPr lang="ru-RU" sz="3000" dirty="0" smtClean="0"/>
              <a:t> </a:t>
            </a:r>
            <a:r>
              <a:rPr lang="ru-RU" sz="3000" dirty="0"/>
              <a:t>снижается), климатические условия (у </a:t>
            </a:r>
            <a:r>
              <a:rPr lang="ru-RU" sz="3000" dirty="0" smtClean="0"/>
              <a:t>жите-лей </a:t>
            </a:r>
            <a:r>
              <a:rPr lang="ru-RU" sz="3000" dirty="0"/>
              <a:t>тропиков меньше, чем у жителей Арктики), прием белковой пищи </a:t>
            </a:r>
            <a:r>
              <a:rPr lang="ru-RU" sz="3000" dirty="0" smtClean="0"/>
              <a:t>(</a:t>
            </a:r>
            <a:r>
              <a:rPr lang="ru-RU" sz="3000" dirty="0"/>
              <a:t>↑</a:t>
            </a:r>
            <a:r>
              <a:rPr lang="ru-RU" sz="3000" dirty="0" smtClean="0"/>
              <a:t> </a:t>
            </a:r>
            <a:r>
              <a:rPr lang="ru-RU" sz="3000" dirty="0"/>
              <a:t>секрецию </a:t>
            </a:r>
            <a:r>
              <a:rPr lang="ru-RU" sz="3000" dirty="0" err="1"/>
              <a:t>тиреоидных</a:t>
            </a:r>
            <a:r>
              <a:rPr lang="ru-RU" sz="3000" dirty="0"/>
              <a:t> гормонов).</a:t>
            </a:r>
          </a:p>
        </p:txBody>
      </p:sp>
    </p:spTree>
    <p:extLst>
      <p:ext uri="{BB962C8B-B14F-4D97-AF65-F5344CB8AC3E}">
        <p14:creationId xmlns:p14="http://schemas.microsoft.com/office/powerpoint/2010/main" val="34699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smtClean="0"/>
              <a:t>     </a:t>
            </a:r>
            <a:r>
              <a:rPr lang="ru-RU" sz="3200" i="1" u="sng" dirty="0" smtClean="0"/>
              <a:t>Рабочий обмен</a:t>
            </a:r>
            <a:r>
              <a:rPr lang="ru-RU" sz="3200" i="1" dirty="0" smtClean="0"/>
              <a:t>  </a:t>
            </a:r>
            <a:r>
              <a:rPr lang="ru-RU" sz="3200" i="1" dirty="0"/>
              <a:t>–</a:t>
            </a:r>
            <a:r>
              <a:rPr lang="ru-RU" sz="3200" dirty="0"/>
              <a:t> учитывает особенности профессии. </a:t>
            </a:r>
            <a:endParaRPr lang="ru-RU" sz="3200" dirty="0" smtClean="0"/>
          </a:p>
          <a:p>
            <a:pPr lvl="0"/>
            <a:r>
              <a:rPr lang="ru-RU" sz="3200" dirty="0" smtClean="0"/>
              <a:t>Умственный </a:t>
            </a:r>
            <a:r>
              <a:rPr lang="ru-RU" sz="3200" dirty="0"/>
              <a:t>труд </a:t>
            </a:r>
            <a:r>
              <a:rPr lang="ru-RU" sz="3200" dirty="0" smtClean="0"/>
              <a:t> 2400-2700 </a:t>
            </a:r>
            <a:r>
              <a:rPr lang="ru-RU" sz="3200" dirty="0"/>
              <a:t>ккал/сутки. </a:t>
            </a:r>
            <a:endParaRPr lang="ru-RU" sz="3200" dirty="0" smtClean="0"/>
          </a:p>
          <a:p>
            <a:pPr lvl="0"/>
            <a:r>
              <a:rPr lang="ru-RU" sz="3200" dirty="0" smtClean="0"/>
              <a:t>Легкий </a:t>
            </a:r>
            <a:r>
              <a:rPr lang="ru-RU" sz="3200" dirty="0"/>
              <a:t>физический труд </a:t>
            </a:r>
            <a:r>
              <a:rPr lang="ru-RU" sz="3200" dirty="0" smtClean="0"/>
              <a:t> 2800-3000 </a:t>
            </a:r>
            <a:r>
              <a:rPr lang="ru-RU" sz="3200" dirty="0"/>
              <a:t>ккал/сутки. Физический труд средней тяжести </a:t>
            </a:r>
            <a:r>
              <a:rPr lang="ru-RU" sz="3200" dirty="0" smtClean="0"/>
              <a:t> 3100-3300 </a:t>
            </a:r>
            <a:r>
              <a:rPr lang="ru-RU" sz="3200" dirty="0"/>
              <a:t>ккал/сутки. </a:t>
            </a:r>
            <a:endParaRPr lang="ru-RU" sz="3200" dirty="0" smtClean="0"/>
          </a:p>
          <a:p>
            <a:pPr lvl="0"/>
            <a:r>
              <a:rPr lang="ru-RU" sz="3200" dirty="0" smtClean="0"/>
              <a:t>Тяжелый </a:t>
            </a:r>
            <a:r>
              <a:rPr lang="ru-RU" sz="3200" dirty="0"/>
              <a:t>физический труд 3400-3800 ккал/сутки. </a:t>
            </a:r>
            <a:r>
              <a:rPr lang="ru-RU" sz="3200" dirty="0" smtClean="0"/>
              <a:t> Очень </a:t>
            </a:r>
            <a:r>
              <a:rPr lang="ru-RU" sz="3200" dirty="0"/>
              <a:t>тяжелый физический труд </a:t>
            </a:r>
            <a:r>
              <a:rPr lang="ru-RU" sz="3200" dirty="0" smtClean="0"/>
              <a:t> 3900-4300 </a:t>
            </a:r>
            <a:r>
              <a:rPr lang="ru-RU" sz="3200" dirty="0"/>
              <a:t>ккал/сутки.</a:t>
            </a:r>
          </a:p>
        </p:txBody>
      </p:sp>
    </p:spTree>
    <p:extLst>
      <p:ext uri="{BB962C8B-B14F-4D97-AF65-F5344CB8AC3E}">
        <p14:creationId xmlns:p14="http://schemas.microsoft.com/office/powerpoint/2010/main" val="6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5004</Words>
  <Application>Microsoft Office PowerPoint</Application>
  <PresentationFormat>Экран (4:3)</PresentationFormat>
  <Paragraphs>159</Paragraphs>
  <Slides>78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SONY</cp:lastModifiedBy>
  <cp:revision>61</cp:revision>
  <dcterms:created xsi:type="dcterms:W3CDTF">2017-03-19T17:58:51Z</dcterms:created>
  <dcterms:modified xsi:type="dcterms:W3CDTF">2020-03-15T15:47:41Z</dcterms:modified>
</cp:coreProperties>
</file>