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4" r:id="rId4"/>
    <p:sldId id="266" r:id="rId5"/>
    <p:sldId id="261" r:id="rId6"/>
    <p:sldId id="273" r:id="rId7"/>
    <p:sldId id="274" r:id="rId8"/>
    <p:sldId id="275" r:id="rId9"/>
    <p:sldId id="276" r:id="rId10"/>
    <p:sldId id="281" r:id="rId11"/>
    <p:sldId id="268" r:id="rId12"/>
    <p:sldId id="277" r:id="rId13"/>
    <p:sldId id="269" r:id="rId14"/>
    <p:sldId id="278" r:id="rId15"/>
    <p:sldId id="270" r:id="rId16"/>
    <p:sldId id="259" r:id="rId17"/>
    <p:sldId id="287" r:id="rId18"/>
    <p:sldId id="288" r:id="rId19"/>
    <p:sldId id="285" r:id="rId20"/>
    <p:sldId id="271" r:id="rId21"/>
    <p:sldId id="279" r:id="rId22"/>
    <p:sldId id="272" r:id="rId23"/>
    <p:sldId id="286" r:id="rId24"/>
    <p:sldId id="289" r:id="rId25"/>
    <p:sldId id="283" r:id="rId26"/>
    <p:sldId id="25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A0B1FB-8FAB-4126-A57F-323CFEBA6FA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812F15-A5A8-44D4-A315-1739B89BF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СТРУКТУРНО-ФУНКЦИОНАЛЬНЫЕ ОСОБЕННОСТИ ВЕГЕТАТИВНОЙ НЕРВНОЙ СИСТЕМЫ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схема вегетативно рефлекторно дуги - Схем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4"/>
            <a:ext cx="8786842" cy="423863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Рефлекторная дуга симпатического отдела ВНС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26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-99392"/>
            <a:ext cx="92525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/>
              <a:t>Характеристика симпатического отдела </a:t>
            </a:r>
            <a:r>
              <a:rPr lang="ru-RU" sz="3600" u="sng" dirty="0" smtClean="0"/>
              <a:t>ВНС</a:t>
            </a:r>
          </a:p>
          <a:p>
            <a:endParaRPr lang="ru-RU" sz="3600" dirty="0"/>
          </a:p>
          <a:p>
            <a:r>
              <a:rPr lang="ru-RU" sz="3600" dirty="0"/>
              <a:t>Центральный отдел расположен в грудино-поясничном отделе спинного мозга. В этом отделе в боковых рогах серого вещества расположены тела первичных </a:t>
            </a:r>
            <a:r>
              <a:rPr lang="ru-RU" sz="3600" dirty="0" err="1"/>
              <a:t>эффекторных</a:t>
            </a:r>
            <a:r>
              <a:rPr lang="ru-RU" sz="3600" dirty="0"/>
              <a:t> симпатических нейронов – </a:t>
            </a:r>
            <a:r>
              <a:rPr lang="ru-RU" sz="3600" dirty="0" err="1"/>
              <a:t>преганглионарные</a:t>
            </a:r>
            <a:r>
              <a:rPr lang="ru-RU" sz="3600" dirty="0"/>
              <a:t> нейроны. Их аксоны в составе передних корешков выходят из спинного мозга и большей частью прерываются в </a:t>
            </a:r>
            <a:r>
              <a:rPr lang="ru-RU" sz="3600" dirty="0" err="1"/>
              <a:t>паравертебральных</a:t>
            </a:r>
            <a:r>
              <a:rPr lang="ru-RU" sz="3600" dirty="0"/>
              <a:t> симпатических ганглиях. </a:t>
            </a:r>
          </a:p>
        </p:txBody>
      </p:sp>
    </p:spTree>
    <p:extLst>
      <p:ext uri="{BB962C8B-B14F-4D97-AF65-F5344CB8AC3E}">
        <p14:creationId xmlns:p14="http://schemas.microsoft.com/office/powerpoint/2010/main" xmlns="" val="12287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 этих ганглиях расположены тела вторых </a:t>
            </a:r>
            <a:r>
              <a:rPr lang="ru-RU" sz="4000" dirty="0" err="1"/>
              <a:t>эффекторных</a:t>
            </a:r>
            <a:r>
              <a:rPr lang="ru-RU" sz="4000" dirty="0"/>
              <a:t> (</a:t>
            </a:r>
            <a:r>
              <a:rPr lang="ru-RU" sz="4000" dirty="0" err="1"/>
              <a:t>постганглионарных</a:t>
            </a:r>
            <a:r>
              <a:rPr lang="ru-RU" sz="4000" dirty="0"/>
              <a:t>) нейронов. Их аксоны сравнительно длинные и иннервируют все органы тела. И только небольшая часть </a:t>
            </a:r>
            <a:r>
              <a:rPr lang="ru-RU" sz="4000" dirty="0" err="1"/>
              <a:t>преганглионарных</a:t>
            </a:r>
            <a:r>
              <a:rPr lang="ru-RU" sz="4000" dirty="0"/>
              <a:t> аксонов прерывается в </a:t>
            </a:r>
            <a:r>
              <a:rPr lang="ru-RU" sz="4000" dirty="0" err="1"/>
              <a:t>превертебральных</a:t>
            </a:r>
            <a:r>
              <a:rPr lang="ru-RU" sz="4000" dirty="0"/>
              <a:t> ганглиях, расположенных в непосредственной близости от органа.</a:t>
            </a:r>
          </a:p>
        </p:txBody>
      </p:sp>
    </p:spTree>
    <p:extLst>
      <p:ext uri="{BB962C8B-B14F-4D97-AF65-F5344CB8AC3E}">
        <p14:creationId xmlns:p14="http://schemas.microsoft.com/office/powerpoint/2010/main" xmlns="" val="637152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462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Симпатическая НС оказывает на организм адаптационно-трофическое действие: активизируется в критических ситуациях, контролирует приспособление организма к меняющимся условиям внешней среды, стимулирует обмен веществ, активизируется при физических нагрузках. </a:t>
            </a:r>
          </a:p>
        </p:txBody>
      </p:sp>
    </p:spTree>
    <p:extLst>
      <p:ext uri="{BB962C8B-B14F-4D97-AF65-F5344CB8AC3E}">
        <p14:creationId xmlns:p14="http://schemas.microsoft.com/office/powerpoint/2010/main" xmlns="" val="16947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 организме активизируются процессы катаболизма: повышается распад белка и расход энергии. При резком повышении активности симпатической НС одновременно происходит выброс из мозгового вещества надпочечников гормонов (адреналина и норадреналина), которые усиливают действие симпатических нервов.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057301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7849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Медиатором симпатической нервной системы является норадреналин, который вырабатывается аксонами </a:t>
            </a:r>
            <a:r>
              <a:rPr lang="ru-RU" sz="4000" dirty="0" err="1"/>
              <a:t>постганглионарных</a:t>
            </a:r>
            <a:r>
              <a:rPr lang="ru-RU" sz="4000" dirty="0"/>
              <a:t> нейронов. В свою очередь, в органах имеются </a:t>
            </a:r>
            <a:r>
              <a:rPr lang="ru-RU" sz="4000" dirty="0" err="1" smtClean="0"/>
              <a:t>чувстви</a:t>
            </a:r>
            <a:r>
              <a:rPr lang="ru-RU" sz="4000" dirty="0" smtClean="0"/>
              <a:t>-тельные </a:t>
            </a:r>
            <a:r>
              <a:rPr lang="ru-RU" sz="4000" dirty="0"/>
              <a:t>к нему α – и β – </a:t>
            </a:r>
            <a:r>
              <a:rPr lang="ru-RU" sz="4000" dirty="0" err="1" smtClean="0"/>
              <a:t>адренорецеп</a:t>
            </a:r>
            <a:r>
              <a:rPr lang="ru-RU" sz="4000" dirty="0" smtClean="0"/>
              <a:t>-торы. От их количества, вида и плот-</a:t>
            </a:r>
            <a:r>
              <a:rPr lang="ru-RU" sz="4000" dirty="0" err="1" smtClean="0"/>
              <a:t>ности</a:t>
            </a:r>
            <a:r>
              <a:rPr lang="ru-RU" sz="4000" dirty="0" smtClean="0"/>
              <a:t> распределения будет </a:t>
            </a:r>
            <a:r>
              <a:rPr lang="ru-RU" sz="4000" dirty="0" err="1" smtClean="0"/>
              <a:t>опреде-ляться</a:t>
            </a:r>
            <a:r>
              <a:rPr lang="ru-RU" sz="4000" dirty="0" smtClean="0"/>
              <a:t> возбуждающее или тормозя-</a:t>
            </a:r>
            <a:r>
              <a:rPr lang="ru-RU" sz="4000" dirty="0" err="1" smtClean="0"/>
              <a:t>щее</a:t>
            </a:r>
            <a:r>
              <a:rPr lang="ru-RU" sz="4000" dirty="0" smtClean="0"/>
              <a:t> действие симпатических нервов на деятельность органа.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6103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6858000"/>
          </a:xfrm>
        </p:spPr>
        <p:txBody>
          <a:bodyPr/>
          <a:lstStyle/>
          <a:p>
            <a:r>
              <a:rPr lang="el-GR" sz="3300" dirty="0" smtClean="0"/>
              <a:t>α</a:t>
            </a:r>
            <a:r>
              <a:rPr lang="ru-RU" sz="3300" dirty="0" smtClean="0"/>
              <a:t>₁-</a:t>
            </a:r>
            <a:r>
              <a:rPr lang="ru-RU" sz="3300" dirty="0" err="1" smtClean="0"/>
              <a:t>адренорецепторы</a:t>
            </a:r>
            <a:r>
              <a:rPr lang="ru-RU" sz="3300" dirty="0" smtClean="0"/>
              <a:t> расположены на пост-</a:t>
            </a:r>
            <a:r>
              <a:rPr lang="ru-RU" sz="3300" dirty="0" err="1" smtClean="0"/>
              <a:t>синаптической</a:t>
            </a:r>
            <a:r>
              <a:rPr lang="ru-RU" sz="3300" dirty="0" smtClean="0"/>
              <a:t> мембране, в гладких мышцах сосудов (взаимодействие приводит к ↑</a:t>
            </a:r>
            <a:r>
              <a:rPr lang="en-US" sz="3300" dirty="0" smtClean="0"/>
              <a:t> Na⁺ </a:t>
            </a:r>
            <a:r>
              <a:rPr lang="ru-RU" sz="3300" dirty="0" smtClean="0"/>
              <a:t>проницаемости и генерации ВПСП).</a:t>
            </a:r>
            <a:br>
              <a:rPr lang="ru-RU" sz="3300" dirty="0" smtClean="0"/>
            </a:br>
            <a:r>
              <a:rPr lang="ru-RU" sz="3300" dirty="0" smtClean="0"/>
              <a:t>α₂-</a:t>
            </a:r>
            <a:r>
              <a:rPr lang="ru-RU" sz="3300" dirty="0" err="1" smtClean="0"/>
              <a:t>адренорецепторы</a:t>
            </a:r>
            <a:r>
              <a:rPr lang="ru-RU" sz="3300" dirty="0" smtClean="0"/>
              <a:t> – на </a:t>
            </a:r>
            <a:r>
              <a:rPr lang="ru-RU" sz="3300" dirty="0" err="1" smtClean="0"/>
              <a:t>пресинаптичес</a:t>
            </a:r>
            <a:r>
              <a:rPr lang="ru-RU" sz="3300" dirty="0" smtClean="0"/>
              <a:t>-ких окончаниях </a:t>
            </a:r>
            <a:r>
              <a:rPr lang="ru-RU" sz="3300" dirty="0" err="1" smtClean="0"/>
              <a:t>постганглионарных</a:t>
            </a:r>
            <a:r>
              <a:rPr lang="ru-RU" sz="3300" dirty="0" smtClean="0"/>
              <a:t> </a:t>
            </a:r>
            <a:r>
              <a:rPr lang="ru-RU" sz="3300" dirty="0" err="1" smtClean="0"/>
              <a:t>воло-кон.Они</a:t>
            </a:r>
            <a:r>
              <a:rPr lang="ru-RU" sz="3300" dirty="0" smtClean="0"/>
              <a:t> контролируют выброс НАД за счёт «-» об-ратной связи. Активизируются при избы-точном накоплении НАД в </a:t>
            </a:r>
            <a:r>
              <a:rPr lang="ru-RU" sz="3300" dirty="0" err="1" smtClean="0"/>
              <a:t>синапти</a:t>
            </a:r>
            <a:r>
              <a:rPr lang="ru-RU" sz="3300" dirty="0" smtClean="0"/>
              <a:t>-ческой щели и подавляют его </a:t>
            </a:r>
            <a:r>
              <a:rPr lang="ru-RU" sz="3300" dirty="0" err="1" smtClean="0"/>
              <a:t>нейросекре-цию</a:t>
            </a:r>
            <a:r>
              <a:rPr lang="ru-RU" sz="3300" dirty="0" smtClean="0"/>
              <a:t>,↓ активность фермента </a:t>
            </a:r>
            <a:r>
              <a:rPr lang="ru-RU" sz="3300" dirty="0" err="1" smtClean="0"/>
              <a:t>аденилат-циклазы</a:t>
            </a:r>
            <a:r>
              <a:rPr lang="ru-RU" sz="3300" dirty="0" smtClean="0"/>
              <a:t> и ↓ количество ц-АМФ клетки.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xmlns="" val="454229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6696744"/>
          </a:xfrm>
        </p:spPr>
        <p:txBody>
          <a:bodyPr/>
          <a:lstStyle/>
          <a:p>
            <a:r>
              <a:rPr lang="el-GR" sz="3200" dirty="0" smtClean="0"/>
              <a:t>β₁</a:t>
            </a:r>
            <a:r>
              <a:rPr lang="ru-RU" sz="3200" dirty="0" smtClean="0"/>
              <a:t>-</a:t>
            </a:r>
            <a:r>
              <a:rPr lang="ru-RU" sz="3200" dirty="0" err="1" smtClean="0"/>
              <a:t>адренорецепторы</a:t>
            </a:r>
            <a:r>
              <a:rPr lang="ru-RU" sz="3200" dirty="0" smtClean="0"/>
              <a:t> располагаются на пре- и постсинаптической мембране.</a:t>
            </a:r>
            <a:br>
              <a:rPr lang="ru-RU" sz="3200" dirty="0" smtClean="0"/>
            </a:br>
            <a:r>
              <a:rPr lang="ru-RU" sz="3200" dirty="0" smtClean="0"/>
              <a:t>Постсинаптические </a:t>
            </a:r>
            <a:r>
              <a:rPr lang="el-GR" sz="3200" dirty="0" smtClean="0"/>
              <a:t>β₁</a:t>
            </a:r>
            <a:r>
              <a:rPr lang="ru-RU" sz="3200" dirty="0" smtClean="0"/>
              <a:t>- расположены в сер-</a:t>
            </a:r>
            <a:r>
              <a:rPr lang="ru-RU" sz="3200" dirty="0" err="1" smtClean="0"/>
              <a:t>дечной</a:t>
            </a:r>
            <a:r>
              <a:rPr lang="ru-RU" sz="3200" dirty="0" smtClean="0"/>
              <a:t> мышце(при взаимодействии ↑ </a:t>
            </a:r>
            <a:r>
              <a:rPr lang="ru-RU" sz="3200" dirty="0" err="1" smtClean="0"/>
              <a:t>адени-латциклаза</a:t>
            </a:r>
            <a:r>
              <a:rPr lang="ru-RU" sz="3200" dirty="0" smtClean="0"/>
              <a:t> и ↓ </a:t>
            </a:r>
            <a:r>
              <a:rPr lang="ru-RU" sz="3200" dirty="0" err="1" smtClean="0"/>
              <a:t>цАМФ</a:t>
            </a:r>
            <a:r>
              <a:rPr lang="ru-RU" sz="3200" dirty="0" smtClean="0"/>
              <a:t> клетки). </a:t>
            </a:r>
            <a:r>
              <a:rPr lang="ru-RU" sz="3200" dirty="0" err="1" smtClean="0"/>
              <a:t>Пресинапти</a:t>
            </a:r>
            <a:r>
              <a:rPr lang="ru-RU" sz="3200" dirty="0" smtClean="0"/>
              <a:t>-</a:t>
            </a:r>
            <a:br>
              <a:rPr lang="ru-RU" sz="3200" dirty="0" smtClean="0"/>
            </a:br>
            <a:r>
              <a:rPr lang="ru-RU" sz="3200" dirty="0" err="1" smtClean="0"/>
              <a:t>ческие</a:t>
            </a:r>
            <a:r>
              <a:rPr lang="ru-RU" sz="3200" dirty="0" smtClean="0"/>
              <a:t> </a:t>
            </a:r>
            <a:r>
              <a:rPr lang="el-GR" sz="3200" dirty="0" smtClean="0"/>
              <a:t>β₁</a:t>
            </a:r>
            <a:r>
              <a:rPr lang="ru-RU" sz="3200" dirty="0" smtClean="0"/>
              <a:t>- осуществляют «+» обратную связь.</a:t>
            </a:r>
            <a:br>
              <a:rPr lang="ru-RU" sz="3200" dirty="0" smtClean="0"/>
            </a:br>
            <a:r>
              <a:rPr lang="ru-RU" sz="3200" dirty="0" smtClean="0"/>
              <a:t>β₂-</a:t>
            </a:r>
            <a:r>
              <a:rPr lang="ru-RU" sz="3200" dirty="0" err="1" smtClean="0"/>
              <a:t>адренорецепторы</a:t>
            </a:r>
            <a:r>
              <a:rPr lang="ru-RU" sz="3200" dirty="0" smtClean="0"/>
              <a:t> располагаются в глад-кой мускулатуре бронхов, коронарных ар-</a:t>
            </a:r>
            <a:r>
              <a:rPr lang="ru-RU" sz="3200" dirty="0" err="1" smtClean="0"/>
              <a:t>териях</a:t>
            </a:r>
            <a:r>
              <a:rPr lang="ru-RU" sz="3200" dirty="0" smtClean="0"/>
              <a:t> и при взаимодействии происходит ↓ захвата клетками ионов </a:t>
            </a:r>
            <a:r>
              <a:rPr lang="en-US" sz="3200" dirty="0" smtClean="0"/>
              <a:t>Ca</a:t>
            </a:r>
            <a:r>
              <a:rPr lang="ru-RU" sz="3200" dirty="0" smtClean="0"/>
              <a:t>²⁺ и генерация ТПСП. Это приводит к расширению просвета бронхов за счёт ослабления </a:t>
            </a:r>
            <a:r>
              <a:rPr lang="ru-RU" sz="3200" dirty="0" err="1" smtClean="0"/>
              <a:t>глад.мускулат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5264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Рефлекторная дуга парасимпатического отдела ВНС</a:t>
            </a:r>
            <a:endParaRPr lang="ru-RU" dirty="0"/>
          </a:p>
        </p:txBody>
      </p:sp>
      <p:pic>
        <p:nvPicPr>
          <p:cNvPr id="20482" name="Picture 2" descr="http://im0-tub-ru.yandex.net/i?id=21b9f50b2f8beb877352f430594920b9-111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903429"/>
            <a:ext cx="6143668" cy="49545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332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72534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4624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u="sng" dirty="0"/>
              <a:t>Характеристика парасимпатического отдела </a:t>
            </a:r>
            <a:r>
              <a:rPr lang="ru-RU" sz="3600" u="sng" dirty="0" smtClean="0"/>
              <a:t>ВНС</a:t>
            </a:r>
          </a:p>
          <a:p>
            <a:pPr algn="ctr"/>
            <a:endParaRPr lang="ru-RU" sz="3600" dirty="0"/>
          </a:p>
          <a:p>
            <a:r>
              <a:rPr lang="ru-RU" sz="3600" dirty="0"/>
              <a:t>Центральный отдел локализован в </a:t>
            </a:r>
            <a:r>
              <a:rPr lang="ru-RU" sz="3600" dirty="0" err="1"/>
              <a:t>краниобульбарном</a:t>
            </a:r>
            <a:r>
              <a:rPr lang="ru-RU" sz="3600" dirty="0"/>
              <a:t> и сакральном отделе спинного мозга. В </a:t>
            </a:r>
            <a:r>
              <a:rPr lang="ru-RU" sz="3600" dirty="0" err="1"/>
              <a:t>краниобульбарном</a:t>
            </a:r>
            <a:r>
              <a:rPr lang="ru-RU" sz="3600" dirty="0"/>
              <a:t> отделе находятся ядра четырёх пар ЧМН: </a:t>
            </a:r>
            <a:r>
              <a:rPr lang="en-US" sz="3600" dirty="0"/>
              <a:t>III</a:t>
            </a:r>
            <a:r>
              <a:rPr lang="ru-RU" sz="3600" dirty="0"/>
              <a:t>, </a:t>
            </a:r>
            <a:r>
              <a:rPr lang="en-US" sz="3600" dirty="0"/>
              <a:t>VII</a:t>
            </a:r>
            <a:r>
              <a:rPr lang="ru-RU" sz="3600" dirty="0"/>
              <a:t>,</a:t>
            </a:r>
            <a:r>
              <a:rPr lang="en-US" sz="3600" dirty="0"/>
              <a:t>IX</a:t>
            </a:r>
            <a:r>
              <a:rPr lang="ru-RU" sz="3600" dirty="0"/>
              <a:t>, </a:t>
            </a:r>
            <a:r>
              <a:rPr lang="en-US" sz="3600" dirty="0"/>
              <a:t>X</a:t>
            </a:r>
            <a:r>
              <a:rPr lang="ru-RU" sz="3600" dirty="0"/>
              <a:t> пары. </a:t>
            </a:r>
            <a:r>
              <a:rPr lang="en-US" sz="3600" dirty="0"/>
              <a:t>III </a:t>
            </a:r>
            <a:r>
              <a:rPr lang="ru-RU" sz="3600" dirty="0"/>
              <a:t>– смешанный нерв. Есть парасимпатические ядра, иннервирующие гладкие мышцы глаза, ресничные мышцы, мышцы суживающие зрачок. </a:t>
            </a:r>
          </a:p>
        </p:txBody>
      </p:sp>
    </p:spTree>
    <p:extLst>
      <p:ext uri="{BB962C8B-B14F-4D97-AF65-F5344CB8AC3E}">
        <p14:creationId xmlns:p14="http://schemas.microsoft.com/office/powerpoint/2010/main" xmlns="" val="3403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860444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VII </a:t>
            </a:r>
            <a:r>
              <a:rPr lang="ru-RU" sz="4000" dirty="0"/>
              <a:t>– смешанный нерв и </a:t>
            </a:r>
            <a:r>
              <a:rPr lang="en-US" sz="4000" dirty="0"/>
              <a:t>IX</a:t>
            </a:r>
            <a:r>
              <a:rPr lang="ru-RU" sz="4000" dirty="0"/>
              <a:t> пары иннервируют слюнные железы.  </a:t>
            </a:r>
            <a:r>
              <a:rPr lang="en-US" sz="4000" dirty="0"/>
              <a:t>X </a:t>
            </a:r>
            <a:r>
              <a:rPr lang="ru-RU" sz="4000" dirty="0"/>
              <a:t>– блуждающий нерв, главный парасимпатический нерв: иннервирует все органы грудной и брюшной полости. В крестцовом отделе находятся тела </a:t>
            </a:r>
            <a:r>
              <a:rPr lang="ru-RU" sz="4000" dirty="0" err="1"/>
              <a:t>преганглионарных</a:t>
            </a:r>
            <a:r>
              <a:rPr lang="ru-RU" sz="4000" dirty="0"/>
              <a:t> нейронов, отростки которых образуют тазовый нерв, иннервирующих органы малого таза и половые органы.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660594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0"/>
            <a:ext cx="85689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При повышении активности центров парасимпатической системы происходит усиление синтеза белка – процессы анаболизма. </a:t>
            </a:r>
            <a:endParaRPr lang="ru-RU" sz="4000" dirty="0" smtClean="0"/>
          </a:p>
          <a:p>
            <a:r>
              <a:rPr lang="ru-RU" sz="4000" dirty="0" smtClean="0"/>
              <a:t>Тела </a:t>
            </a:r>
            <a:r>
              <a:rPr lang="ru-RU" sz="4000" dirty="0" err="1" smtClean="0"/>
              <a:t>преганглионарных</a:t>
            </a:r>
            <a:r>
              <a:rPr lang="ru-RU" sz="4000" dirty="0" smtClean="0"/>
              <a:t> нейронов располагаются в сером веществе мозга, от них отходят аксоны, обладающие значительной длиной (</a:t>
            </a:r>
            <a:r>
              <a:rPr lang="ru-RU" sz="4000" dirty="0" err="1" smtClean="0"/>
              <a:t>преганглионарные</a:t>
            </a:r>
            <a:r>
              <a:rPr lang="ru-RU" sz="4000" dirty="0" smtClean="0"/>
              <a:t> волокна), которые идут к экстра- или </a:t>
            </a:r>
            <a:r>
              <a:rPr lang="ru-RU" sz="4000" dirty="0" err="1" smtClean="0"/>
              <a:t>интра-муральным</a:t>
            </a:r>
            <a:r>
              <a:rPr lang="ru-RU" sz="4000" dirty="0" smtClean="0"/>
              <a:t> ганглиям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1536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6632"/>
            <a:ext cx="86764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</a:t>
            </a:r>
            <a:r>
              <a:rPr lang="ru-RU" sz="4000" dirty="0"/>
              <a:t>(в них </a:t>
            </a:r>
            <a:r>
              <a:rPr lang="ru-RU" sz="4000" dirty="0" smtClean="0"/>
              <a:t>располагаются </a:t>
            </a:r>
            <a:r>
              <a:rPr lang="ru-RU" sz="4000" dirty="0"/>
              <a:t>тела </a:t>
            </a:r>
            <a:r>
              <a:rPr lang="ru-RU" sz="4000" dirty="0" smtClean="0"/>
              <a:t>вторых </a:t>
            </a:r>
            <a:r>
              <a:rPr lang="ru-RU" sz="4000" dirty="0"/>
              <a:t>эфферентных нейронов</a:t>
            </a:r>
            <a:r>
              <a:rPr lang="ru-RU" sz="4000" dirty="0" smtClean="0"/>
              <a:t>).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/>
              <a:t>Медиатором парасимпатической НС является ацетилхолин, который выделяется холинергическими </a:t>
            </a:r>
            <a:r>
              <a:rPr lang="ru-RU" sz="4000" dirty="0" err="1"/>
              <a:t>постганглионарными</a:t>
            </a:r>
            <a:r>
              <a:rPr lang="ru-RU" sz="4000" dirty="0"/>
              <a:t> парасимпатическими волокнами. Они взаимодействуют с М – </a:t>
            </a:r>
            <a:r>
              <a:rPr lang="ru-RU" sz="4000" dirty="0" err="1"/>
              <a:t>холинорецепторами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87935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858000"/>
          </a:xfrm>
        </p:spPr>
        <p:txBody>
          <a:bodyPr/>
          <a:lstStyle/>
          <a:p>
            <a:r>
              <a:rPr lang="ru-RU" sz="3600" dirty="0" smtClean="0"/>
              <a:t>М₁-</a:t>
            </a:r>
            <a:r>
              <a:rPr lang="ru-RU" sz="3600" dirty="0" err="1" smtClean="0"/>
              <a:t>холинорецепторы</a:t>
            </a:r>
            <a:r>
              <a:rPr lang="ru-RU" sz="3600" dirty="0" smtClean="0"/>
              <a:t> ↑ активность фермента </a:t>
            </a:r>
            <a:r>
              <a:rPr lang="ru-RU" sz="3600" dirty="0" err="1" smtClean="0"/>
              <a:t>гуанилатциклазы</a:t>
            </a:r>
            <a:r>
              <a:rPr lang="ru-RU" sz="3600" dirty="0" smtClean="0"/>
              <a:t> и ↑ коли-</a:t>
            </a:r>
            <a:r>
              <a:rPr lang="ru-RU" sz="3600" dirty="0" err="1" smtClean="0"/>
              <a:t>чество</a:t>
            </a:r>
            <a:r>
              <a:rPr lang="ru-RU" sz="3600" dirty="0" smtClean="0"/>
              <a:t> ц-ГМФ =&gt; угнетается обмен веществ и тормозится действие </a:t>
            </a:r>
            <a:r>
              <a:rPr lang="ru-RU" sz="3600" dirty="0" err="1" smtClean="0"/>
              <a:t>орга</a:t>
            </a:r>
            <a:r>
              <a:rPr lang="ru-RU" sz="3600" dirty="0" smtClean="0"/>
              <a:t>-на.</a:t>
            </a:r>
            <a:br>
              <a:rPr lang="ru-RU" sz="3600" dirty="0" smtClean="0"/>
            </a:br>
            <a:r>
              <a:rPr lang="ru-RU" sz="3600" dirty="0" smtClean="0"/>
              <a:t>М₂-</a:t>
            </a:r>
            <a:r>
              <a:rPr lang="ru-RU" sz="3600" dirty="0" err="1" smtClean="0"/>
              <a:t>холинорецепторы</a:t>
            </a:r>
            <a:r>
              <a:rPr lang="ru-RU" sz="3600" dirty="0" smtClean="0"/>
              <a:t> сопряжены с мед-ленными </a:t>
            </a:r>
            <a:r>
              <a:rPr lang="ru-RU" sz="3600" dirty="0" err="1" smtClean="0"/>
              <a:t>неэлектрогенными</a:t>
            </a:r>
            <a:r>
              <a:rPr lang="ru-RU" sz="3600" dirty="0" smtClean="0"/>
              <a:t> </a:t>
            </a:r>
            <a:r>
              <a:rPr lang="ru-RU" sz="3600" dirty="0" err="1" smtClean="0"/>
              <a:t>Са</a:t>
            </a:r>
            <a:r>
              <a:rPr lang="ru-RU" sz="3600" dirty="0" smtClean="0"/>
              <a:t>-канала-ми, происходит захват ионов Са²⁺ и это оказывает на клетки </a:t>
            </a:r>
            <a:r>
              <a:rPr lang="ru-RU" sz="3600" dirty="0" err="1" smtClean="0"/>
              <a:t>активизи-рующее</a:t>
            </a:r>
            <a:r>
              <a:rPr lang="ru-RU" sz="3600" dirty="0" smtClean="0"/>
              <a:t> влияние.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856193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9224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80920" cy="1165816"/>
          </a:xfrm>
        </p:spPr>
        <p:txBody>
          <a:bodyPr/>
          <a:lstStyle/>
          <a:p>
            <a:r>
              <a:rPr lang="ru-RU" sz="3200" dirty="0"/>
              <a:t> Нервная система, как центральная, так и периферическая, подразделяется на 2 отдела: 1. Соматическая</a:t>
            </a:r>
            <a:br>
              <a:rPr lang="ru-RU" sz="3200" dirty="0"/>
            </a:br>
            <a:r>
              <a:rPr lang="ru-RU" sz="3200" dirty="0"/>
              <a:t>        </a:t>
            </a:r>
            <a:r>
              <a:rPr lang="ru-RU" sz="3200" dirty="0" smtClean="0"/>
              <a:t>2</a:t>
            </a:r>
            <a:r>
              <a:rPr lang="ru-RU" sz="3200" dirty="0"/>
              <a:t>. </a:t>
            </a:r>
            <a:r>
              <a:rPr lang="ru-RU" sz="3200" dirty="0" smtClean="0"/>
              <a:t>Вегетативная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Оба этих отдела обеспечивают поддержание гомеостаза и адаптацию организма к меняющимся условиям внешней среды. Но каждый из этих отделов имеет свои структурно – функциональные особенности.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1099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2064"/>
            <a:ext cx="8640960" cy="914400"/>
          </a:xfrm>
        </p:spPr>
        <p:txBody>
          <a:bodyPr/>
          <a:lstStyle/>
          <a:p>
            <a:r>
              <a:rPr lang="ru-RU" sz="3600" dirty="0"/>
              <a:t>Сама ВНС неоднородна: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</a:t>
            </a:r>
            <a:r>
              <a:rPr lang="ru-RU" sz="3600" dirty="0"/>
              <a:t>. симпатическая часть</a:t>
            </a:r>
            <a:br>
              <a:rPr lang="ru-RU" sz="3600" dirty="0"/>
            </a:br>
            <a:r>
              <a:rPr lang="ru-RU" sz="3600" dirty="0"/>
              <a:t>                                               2. парасимпатическая часть</a:t>
            </a:r>
            <a:br>
              <a:rPr lang="ru-RU" sz="3600" dirty="0"/>
            </a:br>
            <a:r>
              <a:rPr lang="ru-RU" sz="3600" dirty="0"/>
              <a:t>                                               3. </a:t>
            </a:r>
            <a:r>
              <a:rPr lang="ru-RU" sz="3600" dirty="0" err="1"/>
              <a:t>метасимпатическая</a:t>
            </a:r>
            <a:r>
              <a:rPr lang="ru-RU" sz="3600" dirty="0"/>
              <a:t> НС (</a:t>
            </a:r>
            <a:r>
              <a:rPr lang="ru-RU" sz="3600" dirty="0" err="1"/>
              <a:t>энтеральная</a:t>
            </a:r>
            <a:r>
              <a:rPr lang="ru-RU" sz="3600" dirty="0"/>
              <a:t> НС</a:t>
            </a:r>
            <a:r>
              <a:rPr lang="ru-RU" sz="3600" dirty="0" smtClean="0"/>
              <a:t>)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Разделение произведено на основе анатомических, физиологических и фармакологических отличий.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04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748464" cy="6624736"/>
          </a:xfrm>
        </p:spPr>
        <p:txBody>
          <a:bodyPr/>
          <a:lstStyle/>
          <a:p>
            <a:r>
              <a:rPr lang="ru-RU" sz="3200" dirty="0"/>
              <a:t> </a:t>
            </a:r>
            <a:r>
              <a:rPr lang="ru-RU" sz="3200" u="sng" dirty="0"/>
              <a:t>Соматическая НС</a:t>
            </a:r>
            <a:r>
              <a:rPr lang="ru-RU" sz="3200" dirty="0"/>
              <a:t> </a:t>
            </a:r>
            <a:r>
              <a:rPr lang="ru-RU" sz="3200" dirty="0" smtClean="0"/>
              <a:t>      </a:t>
            </a:r>
            <a:r>
              <a:rPr lang="ru-RU" sz="3200" u="sng" dirty="0"/>
              <a:t>Вегетативная </a:t>
            </a:r>
            <a:r>
              <a:rPr lang="ru-RU" sz="3200" u="sng" dirty="0" smtClean="0"/>
              <a:t>НС</a:t>
            </a:r>
            <a:br>
              <a:rPr lang="ru-RU" sz="3200" u="sng" dirty="0" smtClean="0"/>
            </a:br>
            <a:r>
              <a:rPr lang="ru-RU" sz="3200" u="sng" dirty="0"/>
              <a:t/>
            </a:r>
            <a:br>
              <a:rPr lang="ru-RU" sz="3200" u="sng" dirty="0"/>
            </a:br>
            <a:r>
              <a:rPr lang="ru-RU" sz="3200" dirty="0" smtClean="0"/>
              <a:t>1.СНС </a:t>
            </a:r>
            <a:r>
              <a:rPr lang="ru-RU" sz="3200" dirty="0"/>
              <a:t>контролирует </a:t>
            </a:r>
            <a:r>
              <a:rPr lang="ru-RU" sz="3200" dirty="0" smtClean="0"/>
              <a:t> 1.ВНС </a:t>
            </a:r>
            <a:r>
              <a:rPr lang="ru-RU" sz="3200" dirty="0"/>
              <a:t>контролирует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деятельность        </a:t>
            </a:r>
            <a:r>
              <a:rPr lang="ru-RU" sz="3200" dirty="0" err="1" smtClean="0"/>
              <a:t>деятельность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скелетных </a:t>
            </a:r>
            <a:r>
              <a:rPr lang="ru-RU" sz="3200" dirty="0"/>
              <a:t>мышц.</a:t>
            </a:r>
            <a:r>
              <a:rPr lang="ru-RU" sz="3200" dirty="0" smtClean="0"/>
              <a:t>     скелетных </a:t>
            </a:r>
            <a:r>
              <a:rPr lang="ru-RU" sz="3200" dirty="0"/>
              <a:t>мышц,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гладких </a:t>
            </a:r>
            <a:r>
              <a:rPr lang="ru-RU" sz="3200" dirty="0"/>
              <a:t>мышц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секрецию </a:t>
            </a:r>
            <a:r>
              <a:rPr lang="ru-RU" sz="3200" dirty="0"/>
              <a:t>всех желез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чувствительность 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рецепторных аппаратов</a:t>
            </a:r>
            <a:br>
              <a:rPr lang="ru-RU" sz="3200" dirty="0" smtClean="0"/>
            </a:br>
            <a:r>
              <a:rPr lang="ru-RU" sz="3200" dirty="0" smtClean="0"/>
              <a:t>2.</a:t>
            </a:r>
            <a:r>
              <a:rPr lang="ru-RU" sz="3200" dirty="0"/>
              <a:t> Оказывает </a:t>
            </a:r>
            <a:r>
              <a:rPr lang="ru-RU" sz="3200" dirty="0" smtClean="0"/>
              <a:t>       2.Оказывает </a:t>
            </a:r>
            <a:br>
              <a:rPr lang="ru-RU" sz="3200" dirty="0" smtClean="0"/>
            </a:br>
            <a:r>
              <a:rPr lang="ru-RU" sz="3200" dirty="0" smtClean="0"/>
              <a:t>стимулирующее       </a:t>
            </a:r>
            <a:r>
              <a:rPr lang="ru-RU" sz="3200" dirty="0"/>
              <a:t>стимулирующее 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влияние на </a:t>
            </a:r>
            <a:r>
              <a:rPr lang="ru-RU" sz="3200" dirty="0" smtClean="0"/>
              <a:t>         тормозящее влияние.</a:t>
            </a:r>
            <a:br>
              <a:rPr lang="ru-RU" sz="3200" dirty="0" smtClean="0"/>
            </a:br>
            <a:r>
              <a:rPr lang="ru-RU" sz="3200" dirty="0" smtClean="0"/>
              <a:t>деятельность.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0572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741368"/>
          </a:xfrm>
        </p:spPr>
        <p:txBody>
          <a:bodyPr/>
          <a:lstStyle/>
          <a:p>
            <a:r>
              <a:rPr lang="ru-RU" sz="3200" dirty="0" smtClean="0"/>
              <a:t>3.В </a:t>
            </a:r>
            <a:r>
              <a:rPr lang="ru-RU" sz="3200" dirty="0"/>
              <a:t>СНС </a:t>
            </a:r>
            <a:r>
              <a:rPr lang="ru-RU" sz="3200" dirty="0" smtClean="0"/>
              <a:t>центры        3.</a:t>
            </a:r>
            <a:r>
              <a:rPr lang="ru-RU" sz="3200" dirty="0"/>
              <a:t> В ВНС имеется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расположены в          преимущественная</a:t>
            </a:r>
            <a:br>
              <a:rPr lang="ru-RU" sz="3200" dirty="0" smtClean="0"/>
            </a:br>
            <a:r>
              <a:rPr lang="ru-RU" sz="3200" dirty="0"/>
              <a:t>различных этажах ЦНС</a:t>
            </a:r>
            <a:r>
              <a:rPr lang="ru-RU" sz="3200" dirty="0" smtClean="0"/>
              <a:t>.  локализация </a:t>
            </a:r>
            <a:r>
              <a:rPr lang="ru-RU" sz="3200" dirty="0"/>
              <a:t>НЦ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4.Самая короткая      4.Самая </a:t>
            </a:r>
            <a:r>
              <a:rPr lang="ru-RU" sz="3200" dirty="0"/>
              <a:t>короткая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рефлекторная дуга     рефлекторная дуга</a:t>
            </a:r>
            <a:br>
              <a:rPr lang="ru-RU" sz="3200" dirty="0" smtClean="0"/>
            </a:br>
            <a:r>
              <a:rPr lang="ru-RU" sz="3200" dirty="0"/>
              <a:t>имеет 2 нейрона</a:t>
            </a:r>
            <a:r>
              <a:rPr lang="ru-RU" sz="3200" dirty="0" smtClean="0"/>
              <a:t>:      </a:t>
            </a:r>
            <a:r>
              <a:rPr lang="ru-RU" sz="3200" dirty="0"/>
              <a:t>имеет 3 нейрона: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афферентный и         афферентный и 2</a:t>
            </a:r>
            <a:br>
              <a:rPr lang="ru-RU" sz="3200" dirty="0" smtClean="0"/>
            </a:br>
            <a:r>
              <a:rPr lang="ru-RU" sz="3200" dirty="0" smtClean="0"/>
              <a:t>эфферентный.          </a:t>
            </a:r>
            <a:r>
              <a:rPr lang="ru-RU" sz="3200" dirty="0"/>
              <a:t>э</a:t>
            </a:r>
            <a:r>
              <a:rPr lang="ru-RU" sz="3200" dirty="0" smtClean="0"/>
              <a:t>фферентных.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5.В </a:t>
            </a:r>
            <a:r>
              <a:rPr lang="ru-RU" sz="3200" dirty="0"/>
              <a:t>СНС </a:t>
            </a:r>
            <a:r>
              <a:rPr lang="ru-RU" sz="3200" dirty="0" smtClean="0"/>
              <a:t>нет           5.Имеются меж - </a:t>
            </a:r>
            <a:br>
              <a:rPr lang="ru-RU" sz="3200" dirty="0" smtClean="0"/>
            </a:br>
            <a:r>
              <a:rPr lang="ru-RU" sz="3200" dirty="0" smtClean="0"/>
              <a:t>межнейронных          нейронные связи за</a:t>
            </a:r>
            <a:br>
              <a:rPr lang="ru-RU" sz="3200" dirty="0" smtClean="0"/>
            </a:br>
            <a:r>
              <a:rPr lang="ru-RU" sz="3200" dirty="0"/>
              <a:t>синапсов за </a:t>
            </a:r>
            <a:r>
              <a:rPr lang="ru-RU" sz="3200" dirty="0" smtClean="0"/>
              <a:t>         пределами ЦНС в </a:t>
            </a:r>
            <a:r>
              <a:rPr lang="ru-RU" sz="3200" dirty="0" err="1" smtClean="0"/>
              <a:t>ве</a:t>
            </a:r>
            <a:r>
              <a:rPr lang="ru-RU" sz="3200" dirty="0" smtClean="0"/>
              <a:t>-</a:t>
            </a:r>
            <a:br>
              <a:rPr lang="ru-RU" sz="3200" dirty="0" smtClean="0"/>
            </a:br>
            <a:r>
              <a:rPr lang="ru-RU" sz="3200" dirty="0" smtClean="0"/>
              <a:t>пределами </a:t>
            </a:r>
            <a:r>
              <a:rPr lang="ru-RU" sz="3200" dirty="0"/>
              <a:t>ЦНС. </a:t>
            </a:r>
            <a:r>
              <a:rPr lang="ru-RU" sz="3200" dirty="0" smtClean="0"/>
              <a:t>     </a:t>
            </a:r>
            <a:r>
              <a:rPr lang="ru-RU" sz="3200" dirty="0" err="1" smtClean="0"/>
              <a:t>гетативных</a:t>
            </a:r>
            <a:r>
              <a:rPr lang="ru-RU" sz="3200" dirty="0" smtClean="0"/>
              <a:t> ганглиях.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30542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858000"/>
          </a:xfrm>
        </p:spPr>
        <p:txBody>
          <a:bodyPr/>
          <a:lstStyle/>
          <a:p>
            <a:r>
              <a:rPr lang="ru-RU" sz="3200" dirty="0" smtClean="0"/>
              <a:t>6.Скелетные         6.</a:t>
            </a:r>
            <a:r>
              <a:rPr lang="ru-RU" sz="3200" dirty="0"/>
              <a:t> ВНС обладает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мышцы не </a:t>
            </a:r>
            <a:r>
              <a:rPr lang="ru-RU" sz="3200" dirty="0" smtClean="0"/>
              <a:t>могут     автономией и </a:t>
            </a:r>
            <a:r>
              <a:rPr lang="ru-RU" sz="3200" dirty="0" err="1" smtClean="0"/>
              <a:t>внутрен</a:t>
            </a:r>
            <a:r>
              <a:rPr lang="ru-RU" sz="3200" dirty="0" smtClean="0"/>
              <a:t>-</a:t>
            </a:r>
            <a:br>
              <a:rPr lang="ru-RU" sz="3200" dirty="0" smtClean="0"/>
            </a:br>
            <a:r>
              <a:rPr lang="ru-RU" sz="3200" dirty="0"/>
              <a:t>функционировать </a:t>
            </a:r>
            <a:r>
              <a:rPr lang="ru-RU" sz="3200" dirty="0" smtClean="0"/>
              <a:t>    </a:t>
            </a:r>
            <a:r>
              <a:rPr lang="ru-RU" sz="3200" dirty="0" err="1" smtClean="0"/>
              <a:t>ние</a:t>
            </a:r>
            <a:r>
              <a:rPr lang="ru-RU" sz="3200" dirty="0" smtClean="0"/>
              <a:t> органы могут</a:t>
            </a:r>
            <a:br>
              <a:rPr lang="ru-RU" sz="3200" dirty="0" smtClean="0"/>
            </a:br>
            <a:r>
              <a:rPr lang="ru-RU" sz="3200" dirty="0" smtClean="0"/>
              <a:t>без </a:t>
            </a:r>
            <a:r>
              <a:rPr lang="ru-RU" sz="3200" dirty="0"/>
              <a:t>связи с ЦНС</a:t>
            </a:r>
            <a:r>
              <a:rPr lang="ru-RU" sz="3200" dirty="0" smtClean="0"/>
              <a:t>.    функционировать вне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связи с ЦНС за счет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периферических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рефлекторных дуг.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7.В </a:t>
            </a:r>
            <a:r>
              <a:rPr lang="ru-RU" sz="3200" dirty="0"/>
              <a:t>СНС </a:t>
            </a:r>
            <a:r>
              <a:rPr lang="ru-RU" sz="3200" dirty="0" err="1" smtClean="0"/>
              <a:t>преобла</a:t>
            </a:r>
            <a:r>
              <a:rPr lang="ru-RU" sz="3200" dirty="0" smtClean="0"/>
              <a:t>-    7.В ВНС преобладают</a:t>
            </a:r>
            <a:br>
              <a:rPr lang="ru-RU" sz="3200" dirty="0" smtClean="0"/>
            </a:br>
            <a:r>
              <a:rPr lang="ru-RU" sz="3200" dirty="0" smtClean="0"/>
              <a:t>дают </a:t>
            </a:r>
            <a:r>
              <a:rPr lang="ru-RU" sz="3200" dirty="0"/>
              <a:t>миелиновые </a:t>
            </a:r>
            <a:r>
              <a:rPr lang="ru-RU" sz="3200" dirty="0" smtClean="0"/>
              <a:t>    </a:t>
            </a:r>
            <a:r>
              <a:rPr lang="ru-RU" sz="3200" dirty="0"/>
              <a:t>тонкие </a:t>
            </a:r>
            <a:r>
              <a:rPr lang="ru-RU" sz="3200" dirty="0" err="1" smtClean="0"/>
              <a:t>безмиелиновые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нервные волокна,    волокна с невысокой</a:t>
            </a:r>
            <a:br>
              <a:rPr lang="ru-RU" sz="3200" dirty="0" smtClean="0"/>
            </a:br>
            <a:r>
              <a:rPr lang="ru-RU" sz="3200" dirty="0"/>
              <a:t>с высокой </a:t>
            </a:r>
            <a:r>
              <a:rPr lang="ru-RU" sz="3200" dirty="0" smtClean="0"/>
              <a:t>скоростью  </a:t>
            </a:r>
            <a:r>
              <a:rPr lang="ru-RU" sz="3200" dirty="0" err="1" smtClean="0"/>
              <a:t>скоростью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проведе</a:t>
            </a:r>
            <a:r>
              <a:rPr lang="ru-RU" sz="3200" dirty="0" smtClean="0"/>
              <a:t>-</a:t>
            </a:r>
            <a:br>
              <a:rPr lang="ru-RU" sz="3200" dirty="0" smtClean="0"/>
            </a:br>
            <a:r>
              <a:rPr lang="ru-RU" sz="3200" dirty="0"/>
              <a:t>проведения </a:t>
            </a:r>
            <a:r>
              <a:rPr lang="ru-RU" sz="3200" dirty="0" err="1" smtClean="0"/>
              <a:t>возбуж</a:t>
            </a:r>
            <a:r>
              <a:rPr lang="ru-RU" sz="3200" dirty="0" smtClean="0"/>
              <a:t>-   </a:t>
            </a:r>
            <a:r>
              <a:rPr lang="ru-RU" sz="3200" dirty="0" err="1" smtClean="0"/>
              <a:t>ния</a:t>
            </a:r>
            <a:r>
              <a:rPr lang="ru-RU" sz="3200" dirty="0" smtClean="0"/>
              <a:t> возбуждения.</a:t>
            </a:r>
            <a:br>
              <a:rPr lang="ru-RU" sz="3200" dirty="0" smtClean="0"/>
            </a:br>
            <a:r>
              <a:rPr lang="ru-RU" sz="3200" dirty="0" err="1" smtClean="0"/>
              <a:t>дения</a:t>
            </a:r>
            <a:r>
              <a:rPr lang="ru-RU" sz="3200" dirty="0"/>
              <a:t>.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533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568952" cy="6264696"/>
          </a:xfrm>
        </p:spPr>
        <p:txBody>
          <a:bodyPr/>
          <a:lstStyle/>
          <a:p>
            <a:r>
              <a:rPr lang="ru-RU" sz="3200" dirty="0" smtClean="0"/>
              <a:t>8.</a:t>
            </a:r>
            <a:r>
              <a:rPr lang="ru-RU" sz="3200" dirty="0"/>
              <a:t> </a:t>
            </a:r>
            <a:r>
              <a:rPr lang="ru-RU" sz="3200" dirty="0" smtClean="0"/>
              <a:t>Информация      8.</a:t>
            </a:r>
            <a:r>
              <a:rPr lang="ru-RU" sz="3200" dirty="0"/>
              <a:t> </a:t>
            </a:r>
            <a:r>
              <a:rPr lang="ru-RU" sz="3200" dirty="0" smtClean="0"/>
              <a:t>Информация посту-</a:t>
            </a:r>
            <a:br>
              <a:rPr lang="ru-RU" sz="3200" dirty="0" smtClean="0"/>
            </a:br>
            <a:r>
              <a:rPr lang="ru-RU" sz="3200" dirty="0" smtClean="0"/>
              <a:t>поступает от       </a:t>
            </a:r>
            <a:r>
              <a:rPr lang="ru-RU" sz="3200" dirty="0" err="1" smtClean="0"/>
              <a:t>пает</a:t>
            </a:r>
            <a:r>
              <a:rPr lang="ru-RU" sz="3200" dirty="0" smtClean="0"/>
              <a:t> от экстра- и</a:t>
            </a:r>
            <a:br>
              <a:rPr lang="ru-RU" sz="3200" dirty="0" smtClean="0"/>
            </a:br>
            <a:r>
              <a:rPr lang="ru-RU" sz="3200" dirty="0" err="1" smtClean="0"/>
              <a:t>экстрарецепторов</a:t>
            </a:r>
            <a:r>
              <a:rPr lang="ru-RU" sz="3200" dirty="0" smtClean="0"/>
              <a:t>.  </a:t>
            </a:r>
            <a:r>
              <a:rPr lang="ru-RU" sz="3200" dirty="0" err="1"/>
              <a:t>и</a:t>
            </a:r>
            <a:r>
              <a:rPr lang="ru-RU" sz="3200" dirty="0" err="1" smtClean="0"/>
              <a:t>нтрорецепторов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9. </a:t>
            </a:r>
            <a:r>
              <a:rPr lang="ru-RU" sz="3200" dirty="0"/>
              <a:t>Для </a:t>
            </a:r>
            <a:r>
              <a:rPr lang="ru-RU" sz="3200" dirty="0" smtClean="0"/>
              <a:t>проводящих   9. Всё </a:t>
            </a:r>
            <a:r>
              <a:rPr lang="ru-RU" sz="3200" dirty="0"/>
              <a:t>наоборот.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путей </a:t>
            </a:r>
            <a:r>
              <a:rPr lang="ru-RU" sz="3200" dirty="0"/>
              <a:t>характерна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высокая лабильность,</a:t>
            </a:r>
            <a:br>
              <a:rPr lang="ru-RU" sz="3200" dirty="0" smtClean="0"/>
            </a:br>
            <a:r>
              <a:rPr lang="ru-RU" sz="3200" dirty="0"/>
              <a:t>небольшая хронаксия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/>
              <a:t>низкий порог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возбуждения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201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508</TotalTime>
  <Words>500</Words>
  <Application>Microsoft Office PowerPoint</Application>
  <PresentationFormat>Экран (4:3)</PresentationFormat>
  <Paragraphs>28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Метро</vt:lpstr>
      <vt:lpstr>   СТРУКТУРНО-ФУНКЦИОНАЛЬНЫЕ ОСОБЕННОСТИ ВЕГЕТАТИВНОЙ НЕРВНОЙ СИСТЕМЫ</vt:lpstr>
      <vt:lpstr>Слайд 2</vt:lpstr>
      <vt:lpstr> Нервная система, как центральная, так и периферическая, подразделяется на 2 отдела: 1. Соматическая         2. Вегетативная  Оба этих отдела обеспечивают поддержание гомеостаза и адаптацию организма к меняющимся условиям внешней среды. Но каждый из этих отделов имеет свои структурно – функциональные особенности. </vt:lpstr>
      <vt:lpstr>Сама ВНС неоднородна:  1. симпатическая часть                                                2. парасимпатическая часть                                                3. метасимпатическая НС (энтеральная НС)  Разделение произведено на основе анатомических, физиологических и фармакологических отличий. </vt:lpstr>
      <vt:lpstr>Слайд 5</vt:lpstr>
      <vt:lpstr> Соматическая НС       Вегетативная НС  1.СНС контролирует  1.ВНС контролирует  деятельность        деятельность  скелетных мышц.     скелетных мышц,                      гладких мышц,                     секрецию всех желез,                     чувствительность                     рецепторных аппаратов 2. Оказывает        2.Оказывает  стимулирующее       стимулирующее и влияние на          тормозящее влияние. деятельность.                                                                      </vt:lpstr>
      <vt:lpstr>3.В СНС центры        3. В ВНС имеется расположены в          преимущественная различных этажах ЦНС.  локализация НЦ.  4.Самая короткая      4.Самая короткая рефлекторная дуга     рефлекторная дуга имеет 2 нейрона:      имеет 3 нейрона: афферентный и         афферентный и 2 эфферентный.          эфферентных.  5.В СНС нет           5.Имеются меж -  межнейронных          нейронные связи за синапсов за          пределами ЦНС в ве- пределами ЦНС.      гетативных ганглиях.</vt:lpstr>
      <vt:lpstr>6.Скелетные         6. ВНС обладает мышцы не могут     автономией и внутрен- функционировать     ние органы могут без связи с ЦНС.    функционировать вне                     связи с ЦНС за счет                     периферических                     рефлекторных дуг.  7.В СНС преобла-    7.В ВНС преобладают дают миелиновые     тонкие безмиелиновые нервные волокна,    волокна с невысокой с высокой скоростью  скоростью проведе- проведения возбуж-   ния возбуждения. дения.  </vt:lpstr>
      <vt:lpstr>8. Информация      8. Информация посту- поступает от       пает от экстра- и экстрарецепторов.  интрорецепторов.  9. Для проводящих   9. Всё наоборот. путей характерна  высокая лабильность, небольшая хронаксия, низкий порог  возбуждения. </vt:lpstr>
      <vt:lpstr>Рефлекторная дуга симпатического отдела ВНС</vt:lpstr>
      <vt:lpstr>Слайд 11</vt:lpstr>
      <vt:lpstr>Слайд 12</vt:lpstr>
      <vt:lpstr>Слайд 13</vt:lpstr>
      <vt:lpstr>Слайд 14</vt:lpstr>
      <vt:lpstr>Слайд 15</vt:lpstr>
      <vt:lpstr>Слайд 16</vt:lpstr>
      <vt:lpstr>α₁-адренорецепторы расположены на пост-синаптической мембране, в гладких мышцах сосудов (взаимодействие приводит к ↑ Na⁺ проницаемости и генерации ВПСП). α₂-адренорецепторы – на пресинаптичес-ких окончаниях постганглионарных воло-кон.Они контролируют выброс НАД за счёт «-» об-ратной связи. Активизируются при избы-точном накоплении НАД в синапти-ческой щели и подавляют его нейросекре-цию,↓ активность фермента аденилат-циклазы и ↓ количество ц-АМФ клетки.</vt:lpstr>
      <vt:lpstr>β₁-адренорецепторы располагаются на пре- и постсинаптической мембране. Постсинаптические β₁- расположены в сер-дечной мышце(при взаимодействии ↑ адени-латциклаза и ↓ цАМФ клетки). Пресинапти- ческие β₁- осуществляют «+» обратную связь. β₂-адренорецепторы располагаются в глад-кой мускулатуре бронхов, коронарных ар-териях и при взаимодействии происходит ↓ захвата клетками ионов Ca²⁺ и генерация ТПСП. Это приводит к расширению просвета бронхов за счёт ослабления глад.мускулат</vt:lpstr>
      <vt:lpstr>Рефлекторная дуга парасимпатического отдела ВНС</vt:lpstr>
      <vt:lpstr>Слайд 20</vt:lpstr>
      <vt:lpstr>Слайд 21</vt:lpstr>
      <vt:lpstr>Слайд 22</vt:lpstr>
      <vt:lpstr>Слайд 23</vt:lpstr>
      <vt:lpstr>М₁-холинорецепторы ↑ активность фермента гуанилатциклазы и ↑ коли-чество ц-ГМФ =&gt; угнетается обмен веществ и тормозится действие орга-на. М₂-холинорецепторы сопряжены с мед-ленными неэлектрогенными Са-канала-ми, происходит захват ионов Са²⁺ и это оказывает на клетки активизи-рующее влияние.</vt:lpstr>
      <vt:lpstr>Слайд 25</vt:lpstr>
      <vt:lpstr>Слайд 26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СТРУКТУРНО-ФУНКЦИОНАЛЬНЫЕ ОСОБЕННОСТИ ВЕГЕТАТИВНОЙ НЕРВНОЙ СИСТЕМЫ</dc:title>
  <dc:creator>User</dc:creator>
  <cp:lastModifiedBy>PressC</cp:lastModifiedBy>
  <cp:revision>39</cp:revision>
  <dcterms:created xsi:type="dcterms:W3CDTF">2013-10-18T14:57:43Z</dcterms:created>
  <dcterms:modified xsi:type="dcterms:W3CDTF">2020-03-26T05:22:36Z</dcterms:modified>
</cp:coreProperties>
</file>