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D48F3-A7AE-45FD-A53C-AA2C986FD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51692"/>
            <a:ext cx="8825658" cy="3305909"/>
          </a:xfrm>
        </p:spPr>
        <p:txBody>
          <a:bodyPr/>
          <a:lstStyle/>
          <a:p>
            <a:pPr algn="ctr"/>
            <a:r>
              <a:rPr lang="ru-RU" dirty="0"/>
              <a:t>Вирус иммунодефицита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3C7A7-72F8-4F84-B800-0B8043C4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6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708D-E6BD-4786-B6AC-07F841E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ВИЧ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F438E5-9593-4377-9C7F-E18F56A5F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7" y="1853249"/>
            <a:ext cx="6719013" cy="4433836"/>
          </a:xfrm>
        </p:spPr>
      </p:pic>
    </p:spTree>
    <p:extLst>
      <p:ext uri="{BB962C8B-B14F-4D97-AF65-F5344CB8AC3E}">
        <p14:creationId xmlns:p14="http://schemas.microsoft.com/office/powerpoint/2010/main" val="22150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4158-48D2-41CF-AE37-113C153E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0620"/>
          </a:xfrm>
        </p:spPr>
        <p:txBody>
          <a:bodyPr/>
          <a:lstStyle/>
          <a:p>
            <a:pPr algn="ctr"/>
            <a:r>
              <a:rPr lang="ru-RU" dirty="0"/>
              <a:t>Характеристика 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D3BCE-AD94-4E15-B615-DA67F94DD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6432"/>
            <a:ext cx="8946541" cy="49119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Семейство</a:t>
            </a:r>
            <a:r>
              <a:rPr lang="en-US" dirty="0"/>
              <a:t> </a:t>
            </a:r>
            <a:r>
              <a:rPr lang="en-US" dirty="0" err="1"/>
              <a:t>Retroviridae</a:t>
            </a:r>
            <a:r>
              <a:rPr lang="ru-RU" dirty="0"/>
              <a:t>   Род</a:t>
            </a:r>
            <a:r>
              <a:rPr lang="en-US" dirty="0"/>
              <a:t> Lentivirus</a:t>
            </a:r>
          </a:p>
          <a:p>
            <a:r>
              <a:rPr lang="ru-RU" dirty="0"/>
              <a:t>Вирион сферической формы, средних размеров</a:t>
            </a:r>
          </a:p>
          <a:p>
            <a:r>
              <a:rPr lang="ru-RU" dirty="0"/>
              <a:t>Геном: 2 идентичные РНК, окруженных белками р7 и р9.Состоит из 3 структурных и 7 регуляторных и функциональных  генов</a:t>
            </a:r>
          </a:p>
          <a:p>
            <a:r>
              <a:rPr lang="ru-RU" dirty="0"/>
              <a:t>Основные структурные гены:</a:t>
            </a:r>
            <a:r>
              <a:rPr lang="en-US" dirty="0"/>
              <a:t>  gag</a:t>
            </a:r>
            <a:r>
              <a:rPr lang="ru-RU" dirty="0"/>
              <a:t>, </a:t>
            </a:r>
            <a:r>
              <a:rPr lang="en-US" dirty="0"/>
              <a:t>pol</a:t>
            </a:r>
            <a:r>
              <a:rPr lang="ru-RU" dirty="0"/>
              <a:t>, </a:t>
            </a:r>
            <a:r>
              <a:rPr lang="en-US" dirty="0"/>
              <a:t> env</a:t>
            </a:r>
            <a:r>
              <a:rPr lang="ru-RU" dirty="0"/>
              <a:t>. Ген </a:t>
            </a:r>
            <a:r>
              <a:rPr lang="en-US" dirty="0"/>
              <a:t>gag</a:t>
            </a:r>
            <a:r>
              <a:rPr lang="ru-RU" dirty="0"/>
              <a:t> кодирует матриксные, </a:t>
            </a:r>
            <a:r>
              <a:rPr lang="ru-RU" dirty="0" err="1"/>
              <a:t>капсидные</a:t>
            </a:r>
            <a:r>
              <a:rPr lang="ru-RU" dirty="0"/>
              <a:t>, </a:t>
            </a:r>
            <a:r>
              <a:rPr lang="ru-RU" dirty="0" err="1"/>
              <a:t>нуклеокапсидные</a:t>
            </a:r>
            <a:r>
              <a:rPr lang="ru-RU" dirty="0"/>
              <a:t> белки.</a:t>
            </a:r>
          </a:p>
          <a:p>
            <a:r>
              <a:rPr lang="ru-RU" dirty="0"/>
              <a:t>Ген </a:t>
            </a:r>
            <a:r>
              <a:rPr lang="en-US" dirty="0"/>
              <a:t>pol</a:t>
            </a:r>
            <a:r>
              <a:rPr lang="ru-RU" dirty="0"/>
              <a:t> кодирует обратную транскриптазу,  </a:t>
            </a:r>
            <a:r>
              <a:rPr lang="ru-RU" dirty="0" err="1"/>
              <a:t>интегразу</a:t>
            </a:r>
            <a:r>
              <a:rPr lang="ru-RU" dirty="0"/>
              <a:t>, </a:t>
            </a:r>
            <a:r>
              <a:rPr lang="ru-RU" dirty="0" err="1"/>
              <a:t>РНк</a:t>
            </a:r>
            <a:r>
              <a:rPr lang="ru-RU" dirty="0"/>
              <a:t>-азу, протеазу ; ген </a:t>
            </a:r>
            <a:r>
              <a:rPr lang="en-US" dirty="0"/>
              <a:t>env</a:t>
            </a:r>
            <a:r>
              <a:rPr lang="ru-RU" dirty="0"/>
              <a:t> кодирует поверхностный гликопротеин  </a:t>
            </a:r>
            <a:r>
              <a:rPr lang="en-US" dirty="0" err="1"/>
              <a:t>gp</a:t>
            </a:r>
            <a:r>
              <a:rPr lang="ru-RU" dirty="0"/>
              <a:t> 120 и трансмембранный </a:t>
            </a:r>
            <a:r>
              <a:rPr lang="en-US" dirty="0" err="1"/>
              <a:t>gp</a:t>
            </a:r>
            <a:r>
              <a:rPr lang="ru-RU" dirty="0"/>
              <a:t>  41</a:t>
            </a:r>
          </a:p>
          <a:p>
            <a:r>
              <a:rPr lang="ru-RU" dirty="0" err="1"/>
              <a:t>Капсид</a:t>
            </a:r>
            <a:r>
              <a:rPr lang="ru-RU" dirty="0"/>
              <a:t> в форме усеченного конуса, образован белком р 24</a:t>
            </a:r>
          </a:p>
          <a:p>
            <a:r>
              <a:rPr lang="ru-RU" dirty="0"/>
              <a:t>Белок р17 изнутри выстилает </a:t>
            </a:r>
            <a:r>
              <a:rPr lang="ru-RU" dirty="0" err="1"/>
              <a:t>суперкапсид</a:t>
            </a:r>
            <a:r>
              <a:rPr lang="ru-RU" dirty="0"/>
              <a:t> и является матриксным белком</a:t>
            </a:r>
          </a:p>
          <a:p>
            <a:r>
              <a:rPr lang="ru-RU" dirty="0" err="1"/>
              <a:t>Суперкапсид</a:t>
            </a:r>
            <a:r>
              <a:rPr lang="ru-RU" dirty="0"/>
              <a:t> – </a:t>
            </a:r>
            <a:r>
              <a:rPr lang="ru-RU" dirty="0" err="1"/>
              <a:t>билипидный</a:t>
            </a:r>
            <a:r>
              <a:rPr lang="ru-RU" dirty="0"/>
              <a:t> слой с гликопротеинами</a:t>
            </a:r>
            <a:r>
              <a:rPr lang="en-US" dirty="0"/>
              <a:t> </a:t>
            </a:r>
            <a:r>
              <a:rPr lang="en-US" dirty="0" err="1"/>
              <a:t>gp</a:t>
            </a:r>
            <a:r>
              <a:rPr lang="ru-RU" dirty="0"/>
              <a:t> 120 и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53FB5-4195-4476-B559-64ED76D6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ru-RU" dirty="0"/>
              <a:t> Жизненный цикл 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93927-6EC2-4B4A-A73E-928C04D4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0923"/>
            <a:ext cx="8946541" cy="5363308"/>
          </a:xfrm>
        </p:spPr>
        <p:txBody>
          <a:bodyPr/>
          <a:lstStyle/>
          <a:p>
            <a:r>
              <a:rPr lang="ru-RU" dirty="0"/>
              <a:t>Адсорбция и проникновение в клетку путем эндоцитоза</a:t>
            </a:r>
          </a:p>
          <a:p>
            <a:r>
              <a:rPr lang="ru-RU" dirty="0"/>
              <a:t>Высвобождение вирусной РНК, синтез ДНК </a:t>
            </a:r>
            <a:r>
              <a:rPr lang="ru-RU" dirty="0" err="1"/>
              <a:t>провируса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  и интеграция его в геном клетки – хозяина</a:t>
            </a:r>
          </a:p>
          <a:p>
            <a:r>
              <a:rPr lang="ru-RU" dirty="0"/>
              <a:t>Синтез РНК вируса, трансляция и формирование вирусных белков</a:t>
            </a:r>
          </a:p>
          <a:p>
            <a:r>
              <a:rPr lang="ru-RU" dirty="0"/>
              <a:t>Сборка, созревание и высвобождение дочерних вирионов  из клетки путем почкования</a:t>
            </a:r>
          </a:p>
          <a:p>
            <a:r>
              <a:rPr lang="ru-RU" dirty="0"/>
              <a:t>Вирус поражает клетки, несущие СД </a:t>
            </a:r>
            <a:r>
              <a:rPr lang="ru-RU"/>
              <a:t>4 рецепторы и </a:t>
            </a:r>
            <a:r>
              <a:rPr lang="ru-RU" dirty="0" err="1"/>
              <a:t>хемокиновые</a:t>
            </a:r>
            <a:r>
              <a:rPr lang="ru-RU" dirty="0"/>
              <a:t> рецепторы СС</a:t>
            </a:r>
            <a:r>
              <a:rPr lang="en-US" dirty="0"/>
              <a:t>R</a:t>
            </a:r>
            <a:r>
              <a:rPr lang="ru-RU" dirty="0"/>
              <a:t>  5 и СХС</a:t>
            </a:r>
            <a:r>
              <a:rPr lang="en-US" dirty="0"/>
              <a:t>R</a:t>
            </a:r>
            <a:r>
              <a:rPr lang="ru-RU" dirty="0"/>
              <a:t>  4: т- хелперы, макрофаги, дендритные клетки, клетки </a:t>
            </a:r>
            <a:r>
              <a:rPr lang="ru-RU" dirty="0" err="1"/>
              <a:t>микроглии</a:t>
            </a:r>
            <a:r>
              <a:rPr lang="ru-RU" dirty="0"/>
              <a:t> мозга</a:t>
            </a:r>
          </a:p>
          <a:p>
            <a:r>
              <a:rPr lang="ru-RU" dirty="0"/>
              <a:t>Вирус инфицирует и другие клетки: эпителий шейки матки, почечный эпителий, эпителий кишечника, </a:t>
            </a:r>
            <a:r>
              <a:rPr lang="ru-RU" dirty="0" err="1"/>
              <a:t>астроциты</a:t>
            </a:r>
            <a:r>
              <a:rPr lang="ru-RU" dirty="0"/>
              <a:t> мозга – у них нет СД4, но есть </a:t>
            </a:r>
            <a:r>
              <a:rPr lang="ru-RU" dirty="0" err="1"/>
              <a:t>хемокиновые</a:t>
            </a:r>
            <a:r>
              <a:rPr lang="ru-RU" dirty="0"/>
              <a:t> рецепторы</a:t>
            </a:r>
          </a:p>
        </p:txBody>
      </p:sp>
    </p:spTree>
    <p:extLst>
      <p:ext uri="{BB962C8B-B14F-4D97-AF65-F5344CB8AC3E}">
        <p14:creationId xmlns:p14="http://schemas.microsoft.com/office/powerpoint/2010/main" val="39257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8D0B4-9BEE-4B06-BFF2-40AEF485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7867"/>
          </a:xfrm>
        </p:spPr>
        <p:txBody>
          <a:bodyPr/>
          <a:lstStyle/>
          <a:p>
            <a:pPr algn="ctr"/>
            <a:r>
              <a:rPr lang="ru-RU" dirty="0"/>
              <a:t>Репродукция ВИЧ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C4B29B-DF74-4CE5-8016-8D4F16BB2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492" y="1477108"/>
            <a:ext cx="6664569" cy="4928174"/>
          </a:xfrm>
        </p:spPr>
      </p:pic>
    </p:spTree>
    <p:extLst>
      <p:ext uri="{BB962C8B-B14F-4D97-AF65-F5344CB8AC3E}">
        <p14:creationId xmlns:p14="http://schemas.microsoft.com/office/powerpoint/2010/main" val="270783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FF0EC-B9E2-4840-BFD8-2DACBB66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6467"/>
          </a:xfrm>
        </p:spPr>
        <p:txBody>
          <a:bodyPr/>
          <a:lstStyle/>
          <a:p>
            <a:pPr algn="ctr"/>
            <a:r>
              <a:rPr lang="ru-RU" dirty="0"/>
              <a:t>Стадии ВИЧ -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90B01-2BF7-4C2F-9D52-79A9FCFC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0923"/>
            <a:ext cx="8946541" cy="51743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Стадия инкубации – от 3 недель до 3 месяцев. Длится с момента заражения до появления признаков острой инфекции и \ или появления антител</a:t>
            </a:r>
          </a:p>
          <a:p>
            <a:r>
              <a:rPr lang="ru-RU" dirty="0"/>
              <a:t>2. Стадия первичных проявлений – длительность от нескольких дней до нескольких месяцев. 2А – бессимптомная</a:t>
            </a:r>
          </a:p>
          <a:p>
            <a:pPr marL="0" indent="0">
              <a:buNone/>
            </a:pPr>
            <a:r>
              <a:rPr lang="ru-RU" dirty="0"/>
              <a:t>  2 Б – острая ВИЧ – инфекция  без вторичных заболеваний (лихорадка, сыпь, диарея, увеличение лимфоузлов); 2 В – острая ВИЧ – инфекция с вторичными заболеваниями (кандидоз, ангина, герпетическая инфекция)</a:t>
            </a:r>
          </a:p>
          <a:p>
            <a:pPr marL="0" indent="0">
              <a:buNone/>
            </a:pPr>
            <a:r>
              <a:rPr lang="ru-RU" dirty="0"/>
              <a:t>3. Латентная стадия – до 20 лет. Недостаток Т- хелперов компенсируется увеличением их воспроизводства</a:t>
            </a:r>
          </a:p>
          <a:p>
            <a:pPr marL="0" indent="0">
              <a:buNone/>
            </a:pPr>
            <a:r>
              <a:rPr lang="ru-RU" dirty="0"/>
              <a:t>4. Стадия вторичных заболеваний (оппортунистические инфекции, злокачественные новообразования, поражение ЦНС )</a:t>
            </a:r>
          </a:p>
          <a:p>
            <a:pPr marL="0" indent="0">
              <a:buNone/>
            </a:pPr>
            <a:r>
              <a:rPr lang="ru-RU" dirty="0"/>
              <a:t>5. Терминальная стадия- все изменения приобретают необратимый характер - СПИД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2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27C2-21C0-4F9B-8FAE-5980253F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Лабораторная диагностика ВИЧ -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D8440-6577-450C-B80D-17C28936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23292"/>
            <a:ext cx="8946541" cy="4525107"/>
          </a:xfrm>
        </p:spPr>
        <p:txBody>
          <a:bodyPr/>
          <a:lstStyle/>
          <a:p>
            <a:r>
              <a:rPr lang="ru-RU" dirty="0"/>
              <a:t>1. На ранних стадиях болезни в сыворотке крови выявляют вирусный белок р 24</a:t>
            </a:r>
          </a:p>
          <a:p>
            <a:r>
              <a:rPr lang="ru-RU" dirty="0"/>
              <a:t>2.  Серодиагностика – выявление противовирусных АТ с помощью ИФА</a:t>
            </a:r>
          </a:p>
          <a:p>
            <a:r>
              <a:rPr lang="ru-RU" dirty="0"/>
              <a:t>3. </a:t>
            </a:r>
            <a:r>
              <a:rPr lang="ru-RU" dirty="0" err="1"/>
              <a:t>Иммуноблоттинг</a:t>
            </a:r>
            <a:r>
              <a:rPr lang="ru-RU" dirty="0"/>
              <a:t> – выявляют антитела к белку р 24</a:t>
            </a:r>
          </a:p>
          <a:p>
            <a:r>
              <a:rPr lang="ru-RU" dirty="0"/>
              <a:t>4.  ПЦР – обнаруживают вирусную ДНК и РНК</a:t>
            </a:r>
          </a:p>
          <a:p>
            <a:r>
              <a:rPr lang="ru-RU" dirty="0"/>
              <a:t>Определение содержания в крови Т- хелперов и соотношения Т4/ Т8</a:t>
            </a:r>
          </a:p>
        </p:txBody>
      </p:sp>
    </p:spTree>
    <p:extLst>
      <p:ext uri="{BB962C8B-B14F-4D97-AF65-F5344CB8AC3E}">
        <p14:creationId xmlns:p14="http://schemas.microsoft.com/office/powerpoint/2010/main" val="382261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94C7C-2592-4B82-894C-F14FB4A2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959"/>
          </a:xfrm>
        </p:spPr>
        <p:txBody>
          <a:bodyPr/>
          <a:lstStyle/>
          <a:p>
            <a:pPr algn="ctr"/>
            <a:r>
              <a:rPr lang="ru-RU" dirty="0"/>
              <a:t>Лечение ВИЧ - инфекции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265417-D57A-4E62-91A0-47B134C85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277" y="1283677"/>
            <a:ext cx="8299937" cy="5121605"/>
          </a:xfrm>
        </p:spPr>
      </p:pic>
    </p:spTree>
    <p:extLst>
      <p:ext uri="{BB962C8B-B14F-4D97-AF65-F5344CB8AC3E}">
        <p14:creationId xmlns:p14="http://schemas.microsoft.com/office/powerpoint/2010/main" val="2964513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410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Вирус иммунодефицита человека</vt:lpstr>
      <vt:lpstr>Строение ВИЧ </vt:lpstr>
      <vt:lpstr>Характеристика ВИЧ</vt:lpstr>
      <vt:lpstr> Жизненный цикл ВИЧ</vt:lpstr>
      <vt:lpstr>Репродукция ВИЧ</vt:lpstr>
      <vt:lpstr>Стадии ВИЧ - инфекции</vt:lpstr>
      <vt:lpstr> Лабораторная диагностика ВИЧ - инфекции</vt:lpstr>
      <vt:lpstr>Лечение ВИЧ - инфекции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 иммунодефицита человека</dc:title>
  <dc:creator>александр стемпковский</dc:creator>
  <cp:lastModifiedBy>александр стемпковский</cp:lastModifiedBy>
  <cp:revision>10</cp:revision>
  <dcterms:created xsi:type="dcterms:W3CDTF">2019-10-02T14:38:24Z</dcterms:created>
  <dcterms:modified xsi:type="dcterms:W3CDTF">2019-10-05T06:05:23Z</dcterms:modified>
</cp:coreProperties>
</file>