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57" r:id="rId3"/>
    <p:sldId id="258" r:id="rId4"/>
    <p:sldId id="259" r:id="rId5"/>
    <p:sldId id="299" r:id="rId6"/>
    <p:sldId id="300" r:id="rId7"/>
    <p:sldId id="260" r:id="rId8"/>
    <p:sldId id="261" r:id="rId9"/>
    <p:sldId id="286" r:id="rId10"/>
    <p:sldId id="262" r:id="rId11"/>
    <p:sldId id="263" r:id="rId12"/>
    <p:sldId id="287" r:id="rId13"/>
    <p:sldId id="264" r:id="rId14"/>
    <p:sldId id="289" r:id="rId15"/>
    <p:sldId id="288" r:id="rId16"/>
    <p:sldId id="290" r:id="rId17"/>
    <p:sldId id="265" r:id="rId18"/>
    <p:sldId id="291" r:id="rId19"/>
    <p:sldId id="266" r:id="rId20"/>
    <p:sldId id="292" r:id="rId21"/>
    <p:sldId id="293" r:id="rId22"/>
    <p:sldId id="294" r:id="rId23"/>
    <p:sldId id="267" r:id="rId24"/>
    <p:sldId id="268" r:id="rId25"/>
    <p:sldId id="269" r:id="rId26"/>
    <p:sldId id="295" r:id="rId27"/>
    <p:sldId id="270" r:id="rId28"/>
    <p:sldId id="271" r:id="rId29"/>
    <p:sldId id="296" r:id="rId30"/>
    <p:sldId id="297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9635" autoAdjust="0"/>
  </p:normalViewPr>
  <p:slideViewPr>
    <p:cSldViewPr>
      <p:cViewPr>
        <p:scale>
          <a:sx n="70" d="100"/>
          <a:sy n="70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71438"/>
            <a:ext cx="9144000" cy="1857364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Федеральное государственное бюджетное образовательное учреждение 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высшего   образования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Астраханский государственный медицинский университет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Кафедра общей гигиены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571875" y="4643438"/>
            <a:ext cx="4786313" cy="1643062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b">
            <a:normAutofit fontScale="32500" lnSpcReduction="20000"/>
          </a:bodyPr>
          <a:lstStyle/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          </a:t>
            </a: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8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                                                                               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                               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052" name="Прямоугольник 7"/>
          <p:cNvSpPr>
            <a:spLocks noChangeArrowheads="1"/>
          </p:cNvSpPr>
          <p:nvPr/>
        </p:nvSpPr>
        <p:spPr bwMode="auto">
          <a:xfrm>
            <a:off x="3714750" y="5072063"/>
            <a:ext cx="5143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Лектор:</a:t>
            </a:r>
          </a:p>
          <a:p>
            <a:pPr algn="ctr">
              <a:lnSpc>
                <a:spcPct val="120000"/>
              </a:lnSpc>
            </a:pPr>
            <a:r>
              <a:rPr lang="ru-RU" sz="2000" b="1" dirty="0" smtClean="0">
                <a:latin typeface="Times New Roman" pitchFamily="18" charset="0"/>
              </a:rPr>
              <a:t>Заведующий кафедрой:  д.б.н.,  профессор</a:t>
            </a:r>
            <a:r>
              <a:rPr lang="en-US" sz="2000" b="1" dirty="0" smtClean="0">
                <a:latin typeface="Times New Roman" pitchFamily="18" charset="0"/>
              </a:rPr>
              <a:t/>
            </a:r>
            <a:br>
              <a:rPr lang="en-US" sz="2000" b="1" dirty="0" smtClean="0">
                <a:latin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</a:rPr>
              <a:t>Сердюков  Василий  Гаврилович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2290763"/>
            <a:ext cx="9144000" cy="185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4000" b="1" kern="0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ru-RU" sz="4000" b="1" kern="0" cap="all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Times New Roman" pitchFamily="18" charset="0"/>
            </a:endParaRPr>
          </a:p>
        </p:txBody>
      </p:sp>
      <p:sp>
        <p:nvSpPr>
          <p:cNvPr id="2054" name="Прямоугольник 8"/>
          <p:cNvSpPr>
            <a:spLocks noChangeArrowheads="1"/>
          </p:cNvSpPr>
          <p:nvPr/>
        </p:nvSpPr>
        <p:spPr bwMode="auto">
          <a:xfrm>
            <a:off x="0" y="2636838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Основные виды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внутрибольничных инфекций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Классификация   В Б 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1. Пути и факторы передачи ВБИ: </a:t>
            </a:r>
            <a:b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воздушно-капельные (аэрозольные),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одно-алиментарные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контактно-бытовые,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контактно-инструментальные,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постинъекционные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постоперационные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послеродовые,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посттрансфузионные,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постэндоскопические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посттрансплантационные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постдиализные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постгемосорбционные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посттравматические инфекции.		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2.  Характер и длительность течения: </a:t>
            </a:r>
            <a:b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Острые,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Подострые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Хронические.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3. Степень тяжести: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Тяжелые,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Среднетяжелые,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Легкие формы клинического течения.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тепень распространения инфекции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Генерализованные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инфекции: бактериемия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виремия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ми-кемия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септицемия,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септикопиемия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токсико-септическая инфекция (бактериальный шок и др.).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Локализованные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инфекции кожи и подкожной клетчатки (ожоговых, операционных, травматический ран,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постинъ-екционные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абсцессы, омфалит, рожа, пиодермия, абсцесс и флегмона подкожной клетчатки, парапроктит, мастит, дерматомикозы и др.).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Респираторные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бронхит, пневмония, легочный абсцесс и гангрена, плеврит, эмпиема... 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Инфекции глаза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конъюнктивит, кератит, блефарит… 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ЛОР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инфекции - отиты, синуситы, ринит, мастоидит,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ан-гина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ларингит, фарингит,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эпиглоттит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... 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Стоматологические инфекции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стоматит, абсцесс… 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Стоматологические инфекции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стоматит, абсцесс, др..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Инфекции пищеварительной системы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гастроэнтероко-лит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энтерит, колит, холецистит, гепатиты, перитонит, абсцессы брюшины... 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Урологические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бактериурия,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пиелонефрит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цистит,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урет-рит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… 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Половой системы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сальпингоофорит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эндометрит, др. 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Костей и суставов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остеомиелит, инфекция сустава либо суставной сумки, инфекция межпозвоночных дисков… 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Инфекции ЦНС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менингит, абсцесс мозга,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вентрикулит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ССС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инфекции артерий и вен, эндокардит, миокардит, перикардит,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постоперационный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медиастинит),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предпосыл-ки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способствующие сохранению высокого уровня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заболе-ваемости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ВБИ.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Селекция </a:t>
            </a: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полирезистентной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микрофлоры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изменение параметров микробов, обусловленное неадекватным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внед-рением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лечебной сфере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антимикробных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факторов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соз-дание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ЛПУ условий для селекции микроорганизмов с вторичной (приобретенной) устойчивостью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полирезис-тентностью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Первичная резистентность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природный видовой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приз-нак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данного микроорганизма.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Вторичная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изменение наследственной информации под действием повреждения и появление микробов-мутантов, менее чувствительных к действию агента.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Механизм селекции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микробы с приобретенной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устой-чивостью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имеют достоинства перед другими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представи-телями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популяции, что приводит к их селекции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дальне-йшему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доминированию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(формированию госпитального штамма)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Отличия госпитального штамма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 обыденного: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долго-временное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выживание, завышенная злость, устойчивость, патогенность и неизменная циркуляция среди больных и персонала.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1-й принцип Флеминга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назначение противомикробного средства лишь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при условии чувствительности к нему возбудителя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Рекомендации ВОЗ  к 1-му принципу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Всемерное ограничение использования АБ в клинических условиях. Обязательное исследование диапазона деяния АБ и чувствительности возбудителя. Предпочтение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про-дукта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 узеньким диапазоном. При назначении АБ 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ненным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свидетельствам - продукт широкого диапазона, с учетом АБ-граммы ведущей микрофлоры стационара.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Внутрибольничная инфекция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клинически выраженное заболевание микробного происхождения, поражающее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бо-льного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 посещении ЛПУ.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Природа ВБИ - недостаток социально-экономической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обес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печенности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ЛПУ предсказуемыми эволюциями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микроор-ганизмами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экологического процесса, динамикой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отноше-ний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организма владельца и микрофлоры.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2-й принцип Флеминга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обеспечение эффективной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кон-центрации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очаге инфекции (дозы - разовая, дневная,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кур-совая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Рекомендации ВОЗ  к 2 принципу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Уменьшение местного использования АБ.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Уменьшение профилактического использования АБ.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Периодическая коррекция  АБ-терапии на базе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исследо-вания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микрофлоры раны и её АБ-граммы (1 раз в 4-6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.). - Отмена АБ сходу, без постепенного понижения дозы.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3-й принцип Флеминга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Назначение АБ в такой дозе (разовой, дневной, курсовой) и введение таковым методом, чтоб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ограничить  его  </a:t>
            </a: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пов-реждающее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  действие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6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Рациональное применение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дезинфектантов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u="sng" dirty="0" err="1" smtClean="0">
                <a:latin typeface="Times New Roman" pitchFamily="18" charset="0"/>
                <a:cs typeface="Times New Roman" pitchFamily="18" charset="0"/>
              </a:rPr>
              <a:t>Дез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. средство обязано: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обладать широким диапазоном действия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воздейст-вовать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определенных возбудителей;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не терять активности в присутствии белка, моющих средств...;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иметь минимальную токсичность;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не изменять функциональные свойства изделий;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не иметь противного запаха;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обладать очищающим эффектом, хорошо смываться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во-дой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не загрязнять окружающей среды;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быть экономичным;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медленно наводить устойчивость у возбудителей к нему.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Причины, влияющие на эффективность дезинфекции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Предварительная очистка предметов.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Интенсивность микробного загрязнения.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Концентрация и время деяния продукта.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Характер обрабатываемого предмета.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Температура, влажность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среды, при которых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проис-ходит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дезинфекция.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3200" b="1" i="1" u="sng" dirty="0" err="1" smtClean="0">
                <a:latin typeface="Times New Roman" pitchFamily="18" charset="0"/>
                <a:cs typeface="Times New Roman" pitchFamily="18" charset="0"/>
              </a:rPr>
              <a:t>бактерионосительства</a:t>
            </a: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Б/носитель - важнейший источник ВБИ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Б/носительство - форма инфекционного процесса ,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ко-тором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наступает динамическое равновесие между макро- и микроорганизмом на фоне отсутствия клинических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сим-птомов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но с развитием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иммуно-морфологических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реак-ций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Пассаж м/организма через 5 ослабленных лиц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приво-дит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 усилению патогенности микроба.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Профилактика формирования б/носительства</a:t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Регулярная диспансеризация мед. персонала.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Бак-обследование персонала 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эпид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показаниям.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Выявление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инфек-х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заболеваний и ежедневный контроль состоянием здоровья  мед. персонала.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Контингенты риска - пожилые пациенты, дети раннего возраста, недоношенные, ослабленные… 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Сниженная иммунобиологическая защита вследствие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за-болеваний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(онкологических, крови, эндокринных,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аутоим-мунных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аллергических, инфекций иммунной системы…).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Пациенты с измененным психофизиологическим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стату-сом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обусловленным экологическим неблагополучием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тер-риторий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на которых они проживают и трудятся.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Опасные диагностические процедуры: забор крови,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зон-дирования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эндоскопии, пункции, венесекции.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Мануаль-ные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ректальные и вагинальные исследования.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Опасные целительные процедуры. Инъекции.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Трансфу-зии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Пересадки тканей, органов. Операции. Интубации. Ингаляционный наркоз. ИВЛ: Катетеризация сосудов и мо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че-выводящих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путей. Гемодиализ. Ингаляции.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Бальнеоло-гические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процедуры.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Классификация изделий медицинского назначения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 	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Сполдингу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«критические» предметы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хир. инструменты, катетеры,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имплантанты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воды для инъекций, иглы (</a:t>
            </a:r>
            <a:r>
              <a:rPr lang="ru-RU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стерилизация!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полукритические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эндоскопы, оборудование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инга-ляций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анестезии, (</a:t>
            </a:r>
            <a:r>
              <a:rPr lang="ru-RU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дезинфекции высокого уровня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«некритические»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подкладные судна, манжетки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тономет-ров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костыли, посуда, подмышечные термометры т.е.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пред-меты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контактирующие с кожей. (</a:t>
            </a:r>
            <a:r>
              <a:rPr lang="ru-RU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дезинфекция низкого уровня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700" b="1" i="1" u="sng" dirty="0" smtClean="0">
                <a:latin typeface="Times New Roman" pitchFamily="18" charset="0"/>
                <a:cs typeface="Times New Roman" pitchFamily="18" charset="0"/>
              </a:rPr>
              <a:t>Функциональное зонирование подразделений стационара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Низкая эффективность медико-технического оснащения как предпосылка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эпид-неблагополучия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Недостаточное оснащение оборудованием,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инструмента-рием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перевязочным материалом, лекарствами. Недостаточный набор и площади помещений.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Нарушения в работе вентиляции.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Аварийные ситуации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водо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 канализационных сетях, перебои в подаче холодной и горячей воды, нарушения в тепло- и энергоснабжении.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Кадровый оптимум стационара (рекомендуемый ВОЗ).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Со-отношение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врач/сестра (в зависимости от профиля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отделе-ния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должно быть 1:2, 1:3, 1:4 и более в пользу м/сестер).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Дефицит м/сестер - выполнение медиками нехарактерных им функций (врач не является специалистом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выполне-нии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инвазивных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мероприятий сестринского профиля).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Дефицит санитарок - расширение спектра деятельности м/сестер (уборка и т.д.), входящего в противоречие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про-тивоэпидемическими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правилами. Невыполнение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персона-лом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санэпидрежима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Вред,  связанный с ВБИ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Удлинение времени пребывания больных в стационаре.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Рост летальности.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Материальные затраты.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Социальный и психологический вред.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«Степень зрелости практического врача оценивается по тому, как он в лечебной работе относится к гигиене».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Мудров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М.Я.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Этиологическая  природа  ВБИ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Микроорганизмы с условной и патогенной флорой &gt; 300.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Бактерии  - </a:t>
            </a:r>
            <a:r>
              <a:rPr lang="ru-RU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грамположительная кокковая флора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род стафилококков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aureus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epidermidis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saprophyticus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род стрептококков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pyogenes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pneumoniae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salivarius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mitis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anginosus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faecalis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Грамотрицательная палочковидная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флора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1.Семейство </a:t>
            </a: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энтеробактерий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(20 родов)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эшерихий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E.coli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E.blattae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род сальмонелла (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S.typhimurium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S.ente-ritidis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шигелла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Sh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ysenteriae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Sh.flexneri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Sh.Boydii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Sh.sonnei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клебсиелла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Kl.Pneumoniae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Kl.Ozaenae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Kl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rhinoskleromatis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род протей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Pr.Vulgaris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pr.Mirabilis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морганелла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иерсиния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гафния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серрация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энтеро-бактер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цитробактер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эдвардсиелла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эрвиния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др.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2.Семейство </a:t>
            </a:r>
            <a:r>
              <a:rPr lang="ru-RU" sz="28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псевдомонад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Psudomonas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вид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erogi-nosa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Грамотрицательная палочковидная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флора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1.Семейство </a:t>
            </a: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энтеробактерий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более 20 родов: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эшерихий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E.coli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E.blattae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род сальмонелла (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S.typhimurium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S.enteritidis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шигелла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Sh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ysenteriae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flexneri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Boydii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sonnei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клебсиелла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Kl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neumoniae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zaenae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hinoskleromatis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протей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ulgaris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irabilis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морганелла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иерсиния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 гафния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серрация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энтеро-бактер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цитробактер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эдвардсиелла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эрвиния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др.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2.Семейство </a:t>
            </a: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псевдомонад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Psudomonas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вид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erogi-nosa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lvl="0" algn="l">
              <a:lnSpc>
                <a:spcPts val="40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Вирусы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вобудители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обычного герпеса, ветряной оспы,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цитомегалии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(20 видов); аденовирусной инфекции;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грип-па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парагриппа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респираторно-синцитиальной инфекции;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эпидпаротита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кори;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риновирусы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энтеровирусы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рота-виру-сы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возбудители вирусных гепатитов.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Грибы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(условно-патогенные и патогенные)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дрожже-подобных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(80 видов, 20 из которых патогенны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челове-ка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род плесневых род лучистых (около 40 видов).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Источники ВБИ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Пациенты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(больные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бактерионосители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- в особенно длительно находящиеся в стационаре.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Медперсонал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(больные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бактерионосители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-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особен-ности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долгие носители и больные стертыми формами.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Гости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стационаров - незначительна!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Механизмы и пути передачи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Воздушно-капельный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Фекально-оральный 		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Трансмиссивный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	Контактный.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Причины передачи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контаминированный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инструментарий, дыхательная и другая мед. аппаратура, белье, постельные принадлежности, кровати, предметы ухода за больными, перевязочный и шовный материал,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эндопротезы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дрена-жи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трансплантанты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обувь, спецодежда, волосы и руки персонала и больных.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«Влажные объекты» - краны, раковины, сливные трапы,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инфузионные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воды, питьевые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р-ры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дистиллированная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во-да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контаминированные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р-ры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антисептиков, лекарств,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дез-инфектантов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др. Кремы для рук, вода в вазах для цветов, увлажнители кондиционеров.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318</Words>
  <PresentationFormat>Экран (4:3)</PresentationFormat>
  <Paragraphs>54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Слайд 1</vt:lpstr>
      <vt:lpstr>Внутрибольничная инфекция - клинически выраженное заболевание микробного происхождения, поражающее бо-льного при посещении ЛПУ.  Природа ВБИ - недостаток социально-экономической обес печенности ЛПУ предсказуемыми эволюциями микроор-ганизмами, экологического процесса, динамикой отноше-ний организма владельца и микрофлоры.</vt:lpstr>
      <vt:lpstr>   Вред,  связанный с ВБИ    Удлинение времени пребывания больных в стационаре.   Рост летальности.    Материальные затраты.     Социальный и психологический вред.</vt:lpstr>
      <vt:lpstr>  Этиологическая  природа  ВБИ   Микроорганизмы с условной и патогенной флорой &gt; 300.     Бактерии  - грамположительная кокковая флора:  - род стафилококков (st: aureus, epidermidis, saprophyticus);  - род стрептококков (str: pyogenes, pneumoniae, salivarius, mitis, anginosus, faecalis).</vt:lpstr>
      <vt:lpstr>      Грамотрицательная палочковидная флора:   1.Семейство энтеробактерий  (20 родов) род эшерихий (E.coli, E.blattae) род сальмонелла ( S.typhimurium, S.ente-ritidis) род шигелла ( Sh.Dysenteriae, Sh.flexneri, Sh.Boydii, Sh.sonnei) род клебсиелла ( Kl.Pneumoniae, Kl.Ozaenae, Kl. rhinoskleromatis) род протей (Pr.Vulgaris, pr.Mirabilis) род морганелла род иерсиния род гафния серрация род энтеро-бактер цитробактер род эдвардсиелла род эрвиния и др.   2.Семейство псевдомонад  род Psudomonas вид Ps.Aerogi-nosa).</vt:lpstr>
      <vt:lpstr>  Грамотрицательная палочковидная флора:  1.Семейство энтеробактерий  - более 20 родов: - род эшерихий (E.coli, E.blattae); - род сальмонелла ( S.typhimurium, S.enteritidis); - шигелла - Sh: dysenteriae, flexneri, Boydii, sonnei; - клебсиелла - Kl: pneumoniae, ozaenae,  Rhinoskleromatis; - протей - Pr: vulgaris, mirabilis; - род морганелла,  иерсиния,  гафния серрация, энтеро-бактер цитробактер, эдвардсиелла; - род эрвиния и др.  2.Семейство псевдомонад  род Psudomonas вид Ps.Aerogi-nosa).</vt:lpstr>
      <vt:lpstr>Вирусы - вобудители обычного герпеса, ветряной оспы, цитомегалии (20 видов); аденовирусной инфекции; грип-па, парагриппа; респираторно-синцитиальной инфекции; эпидпаротита; кори; риновирусы энтеровирусы рота-виру-сы возбудители вирусных гепатитов.   Грибы  (условно-патогенные и патогенные) род дрожже-подобных (80 видов, 20 из которых патогенны для челове-ка) род плесневых род лучистых (около 40 видов).</vt:lpstr>
      <vt:lpstr>   Источники ВБИ   Пациенты (больные и бактерионосители) - в особенно длительно находящиеся в стационаре.  Медперсонал (больные и бактерионосители) - в особен-ности долгие носители и больные стертыми формами. Гости стационаров - незначительна!     Механизмы и пути передачи   Воздушно-капельный    Фекально-оральный       Трансмиссивный      Контактный.</vt:lpstr>
      <vt:lpstr>Причины передачи контаминированный инструментарий, дыхательная и другая мед. аппаратура, белье, постельные принадлежности, кровати, предметы ухода за больными, перевязочный и шовный материал, эндопротезы и дрена-жи, трансплантанты, обувь, спецодежда, волосы и руки персонала и больных.  «Влажные объекты» - краны, раковины, сливные трапы, инфузионные воды, питьевые р-ры, дистиллированная во-да, контаминированные р-ры антисептиков, лекарств, дез-инфектантов и др. Кремы для рук, вода в вазах для цветов, увлажнители кондиционеров.</vt:lpstr>
      <vt:lpstr>Классификация   В Б И</vt:lpstr>
      <vt:lpstr>  1. Пути и факторы передачи ВБИ:   - воздушно-капельные (аэрозольные),   - одно-алиментарные,   - контактно-бытовые,   - контактно-инструментальные,   постинъекционные,   - постоперационные,  - послеродовые,   - посттрансфузионные,   - постэндоскопические,   - посттрансплантационные,   - постдиализные,   - постгемосорбционные,   - посттравматические инфекции.  </vt:lpstr>
      <vt:lpstr>      2.  Характер и длительность течения:     Острые,     Подострые,     Хронические.     3. Степень тяжести:     Тяжелые,    Среднетяжелые,     Легкие формы клинического течения.</vt:lpstr>
      <vt:lpstr>  Степень распространения инфекции   Генерализованные инфекции: бактериемия (виремия, ми-кемия), септицемия, септикопиемия, токсико-септическая инфекция (бактериальный шок и др.).   Локализованные - инфекции кожи и подкожной клетчатки (ожоговых, операционных, травматический ран, постинъ-екционные абсцессы, омфалит, рожа, пиодермия, абсцесс и флегмона подкожной клетчатки, парапроктит, мастит, дерматомикозы и др.).</vt:lpstr>
      <vt:lpstr>Респираторные  - бронхит, пневмония, легочный абсцесс и гангрена, плеврит, эмпиема... .   Инфекции глаза - конъюнктивит, кератит, блефарит… .  ЛОР - инфекции - отиты, синуситы, ринит, мастоидит, ан-гина, ларингит, фарингит, эпиглоттит... .  Стоматологические инфекции - стоматит, абсцесс… .</vt:lpstr>
      <vt:lpstr>Стоматологические инфекции - стоматит, абсцесс, др..  Инфекции пищеварительной системы - гастроэнтероко-лит, энтерит, колит, холецистит, гепатиты, перитонит, абсцессы брюшины... .  Урологические  - бактериурия, пиелонефрит, цистит, урет-рит… .  Половой системы - сальпингоофорит, эндометрит, др. .</vt:lpstr>
      <vt:lpstr>Костей и суставов - остеомиелит, инфекция сустава либо суставной сумки, инфекция межпозвоночных дисков… .  Инфекции ЦНС - менингит, абсцесс мозга, вентрикулит...  ССС - инфекции артерий и вен, эндокардит, миокардит, перикардит, постоперационный медиастинит), предпосыл-ки способствующие сохранению высокого уровня заболе-ваемости ВБИ.</vt:lpstr>
      <vt:lpstr>Селекция полирезистентной микрофлоры - изменение параметров микробов, обусловленное неадекватным внед-рением в лечебной сфере антимикробных факторов и соз-дание в ЛПУ условий для селекции микроорганизмов с вторичной (приобретенной) устойчивостью (полирезис-тентностью).  Первичная резистентность - природный видовой приз-нак данного микроорганизма.   Вторичная - изменение наследственной информации под действием повреждения и появление микробов-мутантов, менее чувствительных к действию агента.</vt:lpstr>
      <vt:lpstr>Механизм селекции  - микробы с приобретенной устой-чивостью имеют достоинства перед другими представи-телями популяции, что приводит к их селекции и дальне-йшему доминированию (формированию госпитального штамма).  Отличия госпитального штамма от обыденного: долго-временное выживание, завышенная злость, устойчивость, патогенность и неизменная циркуляция среди больных и персонала.</vt:lpstr>
      <vt:lpstr>1-й принцип Флеминга - назначение противомикробного средства лишь при условии чувствительности к нему возбудителя!    Рекомендации ВОЗ  к 1-му принципу Всемерное ограничение использования АБ в клинических условиях. Обязательное исследование диапазона деяния АБ и чувствительности возбудителя. Предпочтение про-дукта с узеньким диапазоном. При назначении АБ по жиз ненным свидетельствам - продукт широкого диапазона, с учетом АБ-граммы ведущей микрофлоры стационара.</vt:lpstr>
      <vt:lpstr>2-й принцип Флеминга - обеспечение эффективной кон-центрации в очаге инфекции (дозы - разовая, дневная, кур-совая).    Рекомендации ВОЗ  к 2 принципу  - Уменьшение местного использования АБ. - Уменьшение профилактического использования АБ. - Периодическая коррекция  АБ-терапии на базе исследо-вания микрофлоры раны и её АБ-граммы (1 раз в 4-6 дн.). - Отмена АБ сходу, без постепенного понижения дозы.</vt:lpstr>
      <vt:lpstr>   3-й принцип Флеминга   Назначение АБ в такой дозе (разовой, дневной, курсовой) и введение таковым методом, чтоб ограничить  его  пов-реждающее   действие.</vt:lpstr>
      <vt:lpstr> Рациональное применение дезинфектантов Дез. средство обязано:  - обладать широким диапазоном действия или воздейст-вовать на определенных возбудителей;  - не терять активности в присутствии белка, моющих средств...; - иметь минимальную токсичность;  - не изменять функциональные свойства изделий;  - не иметь противного запаха;  - обладать очищающим эффектом, хорошо смываться во-дой;  - не загрязнять окружающей среды;  - быть экономичным;  - медленно наводить устойчивость у возбудителей к нему.</vt:lpstr>
      <vt:lpstr>   Причины, влияющие на эффективность дезинфекции   Предварительная очистка предметов.  Интенсивность микробного загрязнения.  Концентрация и время деяния продукта. Характер обрабатываемого предмета. Температура, влажность и рН среды, при которых проис-ходит дезинфекция.</vt:lpstr>
      <vt:lpstr> Формирование бактерионосительства    Б/носитель - важнейший источник ВБИ!  Б/носительство - форма инфекционного процесса , при ко-тором наступает динамическое равновесие между макро- и микроорганизмом на фоне отсутствия клинических сим-птомов, но с развитием иммуно-морфологических реак-ций. Пассаж м/организма через 5 ослабленных лиц приво-дит к усилению патогенности микроба.</vt:lpstr>
      <vt:lpstr> Профилактика формирования б/носительства  - Регулярная диспансеризация мед. персонала.  - Бак-обследование персонала по эпид. показаниям.  - Выявление инфек-х заболеваний и ежедневный контроль состоянием здоровья  мед. персонала.  - Контингенты риска - пожилые пациенты, дети раннего возраста, недоношенные, ослабленные… .  - Сниженная иммунобиологическая защита вследствие за-болеваний (онкологических, крови, эндокринных, аутоим-мунных, аллергических, инфекций иммунной системы…).</vt:lpstr>
      <vt:lpstr>- Пациенты с измененным психофизиологическим стату-сом обусловленным экологическим неблагополучием тер-риторий, на которых они проживают и трудятся.   - Опасные диагностические процедуры: забор крови, зон-дирования, эндоскопии, пункции, венесекции. Мануаль-ные ректальные и вагинальные исследования.   - Опасные целительные процедуры. Инъекции. Трансфу-зии. Пересадки тканей, органов. Операции. Интубации. Ингаляционный наркоз. ИВЛ: Катетеризация сосудов и мо че-выводящих путей. Гемодиализ. Ингаляции. Бальнеоло-гические процедуры.</vt:lpstr>
      <vt:lpstr> Классификация изделий медицинского назначения      по Сполдингу  «критические» предметы - хир. инструменты, катетеры, имплантанты, воды для инъекций, иглы (стерилизация!);  «полукритические» - эндоскопы, оборудование для инга-ляций, анестезии, (дезинфекции высокого уровня);  «некритические» - подкладные судна, манжетки тономет-ров, костыли, посуда, подмышечные термометры т.е. пред-меты контактирующие с кожей. (дезинфекция низкого уровня).</vt:lpstr>
      <vt:lpstr>Функциональное зонирование подразделений стационара Низкая эффективность медико-технического оснащения как предпосылка эпид-неблагополучия. Недостаточное оснащение оборудованием, инструмента-рием, перевязочным материалом, лекарствами. Недостаточный набор и площади помещений.  Нарушения в работе вентиляции. Аварийные ситуации на водо- и канализационных сетях, перебои в подаче холодной и горячей воды, нарушения в тепло- и энергоснабжении. Кадровый оптимум стационара (рекомендуемый ВОЗ). Со-отношение врач/сестра (в зависимости от профиля отделе-ния) должно быть 1:2, 1:3, 1:4 и более в пользу м/сестер).</vt:lpstr>
      <vt:lpstr>Дефицит м/сестер - выполнение медиками нехарактерных им функций (врач не является специалистом в выполне-нии инвазивных мероприятий сестринского профиля).   Дефицит санитарок - расширение спектра деятельности м/сестер (уборка и т.д.), входящего в противоречие с про-тивоэпидемическими правилами. Невыполнение персона-лом санэпидрежима. </vt:lpstr>
      <vt:lpstr>«Степень зрелости практического врача оценивается по тому, как он в лечебной работе относится к гигиене».   Мудров М.Я.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Внутрибольничная инфекция  Понятие и природа современной ВБИ, определение ВОЗ </dc:title>
  <cp:lastModifiedBy>User</cp:lastModifiedBy>
  <cp:revision>42</cp:revision>
  <dcterms:modified xsi:type="dcterms:W3CDTF">2020-03-20T07:47:13Z</dcterms:modified>
</cp:coreProperties>
</file>