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9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9" r:id="rId26"/>
    <p:sldId id="297" r:id="rId27"/>
    <p:sldId id="277" r:id="rId28"/>
    <p:sldId id="278" r:id="rId29"/>
    <p:sldId id="279" r:id="rId30"/>
    <p:sldId id="296" r:id="rId3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31A9DA21-3CAA-4F60-8628-752418811355}" type="slidenum">
              <a:rPr lang="ru-R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6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170000" y="5086440"/>
            <a:ext cx="5225760" cy="41065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20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46" name="Рисунок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89240" y="1717920"/>
            <a:ext cx="11703240" cy="5139000"/>
          </a:xfrm>
          <a:prstGeom prst="roundRect">
            <a:avLst>
              <a:gd name="adj" fmla="val 6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</a:ln>
        </p:spPr>
      </p:sp>
      <p:sp>
        <p:nvSpPr>
          <p:cNvPr id="109" name="CustomShape 2"/>
          <p:cNvSpPr/>
          <p:nvPr/>
        </p:nvSpPr>
        <p:spPr>
          <a:xfrm>
            <a:off x="360" y="360"/>
            <a:ext cx="220320" cy="83340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</a:ln>
        </p:spPr>
      </p:sp>
      <p:sp>
        <p:nvSpPr>
          <p:cNvPr id="110" name="CustomShape 3"/>
          <p:cNvSpPr/>
          <p:nvPr/>
        </p:nvSpPr>
        <p:spPr>
          <a:xfrm>
            <a:off x="360" y="2160360"/>
            <a:ext cx="220320" cy="83340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</a:ln>
        </p:spPr>
      </p:sp>
      <p:sp>
        <p:nvSpPr>
          <p:cNvPr id="111" name="CustomShape 4"/>
          <p:cNvSpPr/>
          <p:nvPr/>
        </p:nvSpPr>
        <p:spPr>
          <a:xfrm>
            <a:off x="360" y="1059840"/>
            <a:ext cx="220320" cy="83340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</a:ln>
        </p:spPr>
      </p:sp>
      <p:sp>
        <p:nvSpPr>
          <p:cNvPr id="11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20000" y="783771"/>
            <a:ext cx="11303640" cy="2931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cardiovasculaire</a:t>
            </a:r>
            <a:endParaRPr dirty="0"/>
          </a:p>
          <a:p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structure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.</a:t>
            </a:r>
            <a:endParaRPr dirty="0"/>
          </a:p>
          <a:p>
            <a:r>
              <a:rPr lang="ru-RU" sz="2400" dirty="0">
                <a:solidFill>
                  <a:srgbClr val="000000"/>
                </a:solidFill>
                <a:latin typeface="Calibri Light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à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travers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.</a:t>
            </a:r>
            <a:endParaRPr dirty="0"/>
          </a:p>
          <a:p>
            <a:r>
              <a:rPr lang="ru-RU" sz="2400" dirty="0">
                <a:solidFill>
                  <a:srgbClr val="000000"/>
                </a:solidFill>
                <a:latin typeface="Calibri Light"/>
              </a:rPr>
              <a:t>• </a:t>
            </a:r>
            <a:r>
              <a:rPr lang="ru-RU" sz="2400" dirty="0" err="1" smtClean="0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 Light"/>
              </a:rPr>
              <a:t>coronarienne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.</a:t>
            </a:r>
            <a:endParaRPr dirty="0" smtClean="0"/>
          </a:p>
          <a:p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•  </a:t>
            </a:r>
            <a:r>
              <a:rPr lang="ru-RU" sz="2400" dirty="0" err="1" smtClean="0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 Light"/>
              </a:rPr>
              <a:t>cycle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 Light"/>
              </a:rPr>
              <a:t>cardiaque</a:t>
            </a:r>
            <a:r>
              <a:rPr lang="ru-RU" sz="2400" dirty="0" smtClean="0">
                <a:solidFill>
                  <a:srgbClr val="000000"/>
                </a:solidFill>
                <a:latin typeface="Calibri Light"/>
              </a:rPr>
              <a:t>.</a:t>
            </a:r>
          </a:p>
          <a:p>
            <a:endParaRPr dirty="0" smtClean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54" name="CustomShape 2"/>
          <p:cNvSpPr/>
          <p:nvPr/>
        </p:nvSpPr>
        <p:spPr>
          <a:xfrm>
            <a:off x="1523880" y="3602160"/>
            <a:ext cx="9142560" cy="165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2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10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-em cours magistral</a:t>
            </a:r>
            <a:endParaRPr/>
          </a:p>
          <a:p>
            <a:pPr algn="r">
              <a:lnSpc>
                <a:spcPct val="12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Chef du département d'anatomie</a:t>
            </a:r>
            <a:endParaRPr/>
          </a:p>
          <a:p>
            <a:pPr algn="r">
              <a:lnSpc>
                <a:spcPct val="12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prof. L. Udochkina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38080" y="365040"/>
            <a:ext cx="10514880" cy="66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est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constitué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d’un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squelette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fibreux</a:t>
            </a:r>
            <a:endParaRPr dirty="0"/>
          </a:p>
        </p:txBody>
      </p:sp>
      <p:sp>
        <p:nvSpPr>
          <p:cNvPr id="178" name="CustomShape 2"/>
          <p:cNvSpPr/>
          <p:nvPr/>
        </p:nvSpPr>
        <p:spPr>
          <a:xfrm>
            <a:off x="145143" y="4031999"/>
            <a:ext cx="11779857" cy="263005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comprend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anneaux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trigones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fibreux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cœur: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Les</a:t>
            </a:r>
            <a:r>
              <a:rPr lang="ru-RU" sz="2800" b="1" i="1" dirty="0"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anneaux</a:t>
            </a:r>
            <a:r>
              <a:rPr lang="ru-RU" sz="2800" b="1" i="1" dirty="0"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fibreux</a:t>
            </a:r>
            <a:r>
              <a:rPr lang="ru-RU" sz="2800" b="1" i="1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cernent</a:t>
            </a:r>
            <a:r>
              <a:rPr lang="ru-RU" sz="2800" b="1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les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ostiums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atrio-ventriculaires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et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artériels</a:t>
            </a:r>
            <a:r>
              <a:rPr lang="ru-RU" sz="2800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(1,3,4,9)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Le</a:t>
            </a:r>
            <a:r>
              <a:rPr lang="ru-RU" sz="2800" b="1" i="1" dirty="0"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trigone</a:t>
            </a:r>
            <a:r>
              <a:rPr lang="ru-RU" sz="2800" b="1" i="1" dirty="0"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fibreux</a:t>
            </a:r>
            <a:r>
              <a:rPr lang="ru-RU" sz="2800" b="1" i="1" dirty="0">
                <a:latin typeface="Calibri"/>
              </a:rPr>
              <a:t> </a:t>
            </a:r>
            <a:r>
              <a:rPr lang="ru-RU" sz="2800" b="1" i="1" dirty="0" err="1">
                <a:latin typeface="Calibri"/>
              </a:rPr>
              <a:t>droit</a:t>
            </a:r>
            <a:r>
              <a:rPr lang="ru-RU" sz="2800" b="1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unit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les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anneaux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aortique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et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atrio-ventriculaire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droit</a:t>
            </a:r>
            <a:r>
              <a:rPr lang="ru-RU" sz="2800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(2)</a:t>
            </a:r>
            <a:endParaRPr dirty="0"/>
          </a:p>
          <a:p>
            <a:pPr>
              <a:buFont typeface="Arial"/>
              <a:buChar char="•"/>
            </a:pPr>
            <a:r>
              <a:rPr lang="ru-RU" sz="2800" dirty="0" smtClean="0">
                <a:latin typeface="Calibri"/>
              </a:rPr>
              <a:t> </a:t>
            </a:r>
            <a:r>
              <a:rPr lang="ru-RU" sz="2800" b="1" i="1" dirty="0" err="1" smtClean="0">
                <a:latin typeface="Calibri"/>
              </a:rPr>
              <a:t>Le</a:t>
            </a:r>
            <a:r>
              <a:rPr lang="ru-RU" sz="2800" b="1" i="1" dirty="0" smtClean="0">
                <a:latin typeface="Calibri"/>
              </a:rPr>
              <a:t> </a:t>
            </a:r>
            <a:r>
              <a:rPr lang="ru-RU" sz="2800" b="1" i="1" dirty="0" err="1" smtClean="0">
                <a:latin typeface="Calibri"/>
              </a:rPr>
              <a:t>trigone</a:t>
            </a:r>
            <a:r>
              <a:rPr lang="ru-RU" sz="2800" b="1" i="1" dirty="0" smtClean="0">
                <a:latin typeface="Calibri"/>
              </a:rPr>
              <a:t> </a:t>
            </a:r>
            <a:r>
              <a:rPr lang="ru-RU" sz="2800" b="1" i="1" dirty="0" err="1" smtClean="0">
                <a:latin typeface="Calibri"/>
              </a:rPr>
              <a:t>fibreux</a:t>
            </a:r>
            <a:r>
              <a:rPr lang="ru-RU" sz="2800" b="1" i="1" dirty="0" smtClean="0">
                <a:latin typeface="Calibri"/>
              </a:rPr>
              <a:t> </a:t>
            </a:r>
            <a:r>
              <a:rPr lang="ru-RU" sz="2800" b="1" i="1" dirty="0" err="1" smtClean="0">
                <a:latin typeface="Calibri"/>
              </a:rPr>
              <a:t>gauche</a:t>
            </a:r>
            <a:r>
              <a:rPr lang="ru-RU" sz="2800" b="1" i="1" dirty="0" smtClean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unit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les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anneaux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aortique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et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dirty="0" err="1" smtClean="0">
                <a:latin typeface="Calibri"/>
              </a:rPr>
              <a:t>atrio-ventriculaire</a:t>
            </a:r>
            <a:r>
              <a:rPr lang="ru-RU" sz="2800" dirty="0" smtClean="0">
                <a:latin typeface="Calibri"/>
              </a:rPr>
              <a:t>  </a:t>
            </a:r>
            <a:r>
              <a:rPr lang="ru-RU" sz="2800" dirty="0" err="1" smtClean="0">
                <a:latin typeface="Calibri"/>
              </a:rPr>
              <a:t>gauche</a:t>
            </a:r>
            <a:r>
              <a:rPr lang="ru-RU" sz="2800" dirty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(8)</a:t>
            </a:r>
            <a:endParaRPr lang="ru-RU"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 dirty="0" smtClean="0"/>
          </a:p>
          <a:p>
            <a:pPr>
              <a:lnSpc>
                <a:spcPct val="90000"/>
              </a:lnSpc>
            </a:pPr>
            <a:endParaRPr sz="2800" dirty="0"/>
          </a:p>
        </p:txBody>
      </p:sp>
      <p:pic>
        <p:nvPicPr>
          <p:cNvPr id="179" name="Рисунок 17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000" y="1152000"/>
            <a:ext cx="7631640" cy="276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38080" y="169200"/>
            <a:ext cx="10514880" cy="67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Épicarde </a:t>
            </a:r>
            <a:r>
              <a:rPr lang="ru-RU" sz="3200">
                <a:solidFill>
                  <a:srgbClr val="000000"/>
                </a:solidFill>
                <a:latin typeface="Calibri Light"/>
              </a:rPr>
              <a:t> 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5937120" y="936000"/>
            <a:ext cx="5884920" cy="57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Épicarde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feuillet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viscéral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d'une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péricarde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séreuse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secrète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liquide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péricardique</a:t>
            </a:r>
            <a:endParaRPr sz="2800" dirty="0"/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membrane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séreuse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forme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cœur</a:t>
            </a:r>
            <a:endParaRPr sz="2800" dirty="0"/>
          </a:p>
          <a:p>
            <a:pPr>
              <a:lnSpc>
                <a:spcPct val="150000"/>
              </a:lnSpc>
            </a:pPr>
            <a:endParaRPr sz="2800" dirty="0"/>
          </a:p>
        </p:txBody>
      </p:sp>
      <p:pic>
        <p:nvPicPr>
          <p:cNvPr id="182" name="Рисунок 1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40" y="848880"/>
            <a:ext cx="5445000" cy="577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38080" y="168120"/>
            <a:ext cx="10514880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Myocarde</a:t>
            </a:r>
            <a:r>
              <a:rPr lang="ru-RU" sz="4400" b="1" dirty="0">
                <a:solidFill>
                  <a:srgbClr val="000000"/>
                </a:solidFill>
                <a:latin typeface="Calibri Light"/>
              </a:rPr>
              <a:t> </a:t>
            </a:r>
            <a:endParaRPr b="1" dirty="0"/>
          </a:p>
        </p:txBody>
      </p:sp>
      <p:sp>
        <p:nvSpPr>
          <p:cNvPr id="184" name="CustomShape 2"/>
          <p:cNvSpPr/>
          <p:nvPr/>
        </p:nvSpPr>
        <p:spPr>
          <a:xfrm>
            <a:off x="6739531" y="1493520"/>
            <a:ext cx="4934309" cy="469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constitué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alibri"/>
              </a:rPr>
              <a:t>myofibres</a:t>
            </a:r>
            <a:r>
              <a:rPr lang="ru-RU" sz="24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alibri"/>
              </a:rPr>
              <a:t>striées</a:t>
            </a:r>
            <a:r>
              <a:rPr lang="ru-RU" sz="24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organisées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faisceaux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faisceaux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circulent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artérioles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quelques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élastiques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contient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Calibri"/>
              </a:rPr>
              <a:t>conduction</a:t>
            </a:r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 smtClean="0"/>
          </a:p>
        </p:txBody>
      </p:sp>
      <p:pic>
        <p:nvPicPr>
          <p:cNvPr id="185" name="Рисунок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936000"/>
            <a:ext cx="4885560" cy="520956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7194" y="4292848"/>
            <a:ext cx="1847160" cy="242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40" y="915705"/>
            <a:ext cx="4585767" cy="5942295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1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166" y="2351278"/>
            <a:ext cx="6230520" cy="381564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04233" y="132202"/>
            <a:ext cx="10598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Calibri Light" pitchFamily="34" charset="0"/>
              </a:rPr>
              <a:t>L'épaisseur du myocarde dans les différentes parties du coeur (coupes transversales)</a:t>
            </a:r>
            <a:endParaRPr lang="ru-RU" sz="32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38080" y="155719"/>
            <a:ext cx="1051488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Endocarde</a:t>
            </a:r>
            <a:endParaRPr b="1" dirty="0"/>
          </a:p>
        </p:txBody>
      </p:sp>
      <p:sp>
        <p:nvSpPr>
          <p:cNvPr id="190" name="CustomShape 2"/>
          <p:cNvSpPr/>
          <p:nvPr/>
        </p:nvSpPr>
        <p:spPr>
          <a:xfrm>
            <a:off x="5820918" y="814481"/>
            <a:ext cx="5820480" cy="56524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Revêtement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cœur, il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continue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l’intima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épais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atriums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2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possède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nourrit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circulant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contact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191" name="Рисунок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" y="1296000"/>
            <a:ext cx="5399640" cy="545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838080" y="262080"/>
            <a:ext cx="10514880" cy="522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Les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valves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endParaRPr b="1" dirty="0"/>
          </a:p>
        </p:txBody>
      </p:sp>
      <p:sp>
        <p:nvSpPr>
          <p:cNvPr id="193" name="CustomShape 2"/>
          <p:cNvSpPr/>
          <p:nvPr/>
        </p:nvSpPr>
        <p:spPr>
          <a:xfrm>
            <a:off x="220337" y="5457075"/>
            <a:ext cx="5471640" cy="75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tricuspide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l'atrium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4" name="Рисунок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2870" y="897831"/>
            <a:ext cx="4428360" cy="443160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544" y="729702"/>
            <a:ext cx="4679640" cy="444960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5920916" y="5478679"/>
            <a:ext cx="5471640" cy="75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mitrale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l'atrium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gauche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838080" y="262080"/>
            <a:ext cx="10514880" cy="522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Les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valves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suite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)</a:t>
            </a:r>
            <a:endParaRPr dirty="0"/>
          </a:p>
        </p:txBody>
      </p:sp>
      <p:sp>
        <p:nvSpPr>
          <p:cNvPr id="198" name="CustomShape 2"/>
          <p:cNvSpPr/>
          <p:nvPr/>
        </p:nvSpPr>
        <p:spPr>
          <a:xfrm>
            <a:off x="360000" y="5232178"/>
            <a:ext cx="5255640" cy="93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pulmonaire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6146844" y="5232178"/>
            <a:ext cx="5615640" cy="11906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aortique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l'aorte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аscendante</a:t>
            </a:r>
            <a:endParaRPr dirty="0"/>
          </a:p>
        </p:txBody>
      </p:sp>
      <p:pic>
        <p:nvPicPr>
          <p:cNvPr id="200" name="Рисунок 1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44" y="1459329"/>
            <a:ext cx="5543640" cy="328680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2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301" y="1291771"/>
            <a:ext cx="5626927" cy="35898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838080" y="262080"/>
            <a:ext cx="10514880" cy="522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Les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valves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chema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)</a:t>
            </a:r>
            <a:endParaRPr dirty="0"/>
          </a:p>
        </p:txBody>
      </p:sp>
      <p:pic>
        <p:nvPicPr>
          <p:cNvPr id="203" name="Рисунок 2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000" y="1224000"/>
            <a:ext cx="9143640" cy="51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18880" y="205920"/>
            <a:ext cx="11796480" cy="111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Calibri Light"/>
              </a:rPr>
              <a:t>Système</a:t>
            </a:r>
            <a:r>
              <a:rPr lang="ru-RU" sz="36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36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Calibri Light"/>
              </a:rPr>
              <a:t>conduction</a:t>
            </a:r>
            <a:r>
              <a:rPr lang="ru-RU" sz="36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6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600" b="1" dirty="0">
                <a:solidFill>
                  <a:srgbClr val="000000"/>
                </a:solidFill>
                <a:latin typeface="Calibri Light"/>
              </a:rPr>
              <a:t> 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est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constitué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myocytes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myocardiques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spécialisés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dans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conduction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l’influx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nerveux</a:t>
            </a:r>
            <a:endParaRPr dirty="0"/>
          </a:p>
        </p:txBody>
      </p:sp>
      <p:sp>
        <p:nvSpPr>
          <p:cNvPr id="205" name="CustomShape 2"/>
          <p:cNvSpPr/>
          <p:nvPr/>
        </p:nvSpPr>
        <p:spPr>
          <a:xfrm>
            <a:off x="5615280" y="1584000"/>
            <a:ext cx="6258240" cy="498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C’est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prennent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naissance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contractions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rythmiques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c’est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qu’elles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propagent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reste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myocarde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myocytes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nodaux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gros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pâles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autres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myocytes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rassemblent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points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 pour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former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nœud sinu-atrial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endParaRPr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nœud atrio-ventriculaire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faisceau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</a:t>
            </a:r>
            <a:endParaRPr dirty="0"/>
          </a:p>
        </p:txBody>
      </p:sp>
      <p:pic>
        <p:nvPicPr>
          <p:cNvPr id="206" name="Рисунок 2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720" y="1710360"/>
            <a:ext cx="4885920" cy="4841280"/>
          </a:xfrm>
          <a:prstGeom prst="rect">
            <a:avLst/>
          </a:prstGeom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071171" y="2225407"/>
            <a:ext cx="3646583" cy="229150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522863" y="3426246"/>
            <a:ext cx="3226106" cy="150747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66083" y="3745735"/>
            <a:ext cx="3062688" cy="161947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960000" y="151680"/>
            <a:ext cx="10514880" cy="67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Système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conduction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ru-RU" sz="2800" i="1" dirty="0" err="1">
                <a:solidFill>
                  <a:srgbClr val="000000"/>
                </a:solidFill>
                <a:latin typeface="Calibri Light"/>
              </a:rPr>
              <a:t>suite</a:t>
            </a:r>
            <a:r>
              <a:rPr lang="ru-RU" sz="2800" i="1" dirty="0">
                <a:solidFill>
                  <a:srgbClr val="000000"/>
                </a:solidFill>
                <a:latin typeface="Calibri Light"/>
              </a:rPr>
              <a:t> 1) </a:t>
            </a:r>
            <a:endParaRPr dirty="0"/>
          </a:p>
        </p:txBody>
      </p:sp>
      <p:sp>
        <p:nvSpPr>
          <p:cNvPr id="208" name="CustomShape 2"/>
          <p:cNvSpPr/>
          <p:nvPr/>
        </p:nvSpPr>
        <p:spPr>
          <a:xfrm>
            <a:off x="4717143" y="960120"/>
            <a:ext cx="7261497" cy="5760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pacemaker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nœud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sinu-atrial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(7)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situé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postérieure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l'atrium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nœud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sinu-atrial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dépolarise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spontanément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Calibri"/>
              </a:rPr>
              <a:t>70 à 80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fois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minute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provoque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atria</a:t>
            </a:r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).</a:t>
            </a:r>
            <a:endParaRPr sz="2400" dirty="0"/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influx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provenant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nœud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sinu-atrial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propagent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jusqu'au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nœud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(10)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situé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interatrial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faisceau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atrio-ventricualire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(20)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situé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arrivent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conduction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faisceau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Purkinje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stimulation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conduction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provoque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simultanée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400" i="1" dirty="0" smtClean="0">
                <a:solidFill>
                  <a:srgbClr val="000000"/>
                </a:solidFill>
                <a:latin typeface="Calibri"/>
              </a:rPr>
              <a:t>).</a:t>
            </a:r>
            <a:endParaRPr sz="2400" dirty="0"/>
          </a:p>
        </p:txBody>
      </p:sp>
      <p:pic>
        <p:nvPicPr>
          <p:cNvPr id="209" name="Рисунок 20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00" y="1368000"/>
            <a:ext cx="4175640" cy="48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38080" y="365040"/>
            <a:ext cx="10514880" cy="6138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CustomShape 2"/>
          <p:cNvSpPr/>
          <p:nvPr/>
        </p:nvSpPr>
        <p:spPr>
          <a:xfrm>
            <a:off x="5472000" y="1080000"/>
            <a:ext cx="6623640" cy="539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sanguine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type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circulatoire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circuit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fermé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assure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transport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extrémités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divers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organes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retour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ceux-ci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permet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transport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l'échange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ressources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cellules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l'organisme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ainsi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collecte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déchets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métaboliques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quittent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cellules</a:t>
            </a:r>
            <a:endParaRPr dirty="0"/>
          </a:p>
        </p:txBody>
      </p:sp>
      <p:pic>
        <p:nvPicPr>
          <p:cNvPr id="157" name="Picture 3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82880" y="365040"/>
            <a:ext cx="5144760" cy="627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38080" y="365040"/>
            <a:ext cx="10514880" cy="67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Système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conduction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ru-RU" sz="2800" i="1" dirty="0" err="1">
                <a:solidFill>
                  <a:srgbClr val="000000"/>
                </a:solidFill>
                <a:latin typeface="Calibri Light"/>
              </a:rPr>
              <a:t>suite</a:t>
            </a:r>
            <a:r>
              <a:rPr lang="ru-RU" sz="2800" i="1" dirty="0">
                <a:solidFill>
                  <a:srgbClr val="000000"/>
                </a:solidFill>
                <a:latin typeface="Calibri Light"/>
              </a:rPr>
              <a:t> 2) </a:t>
            </a:r>
            <a:endParaRPr dirty="0"/>
          </a:p>
        </p:txBody>
      </p:sp>
      <p:sp>
        <p:nvSpPr>
          <p:cNvPr id="211" name="CustomShape 2"/>
          <p:cNvSpPr/>
          <p:nvPr/>
        </p:nvSpPr>
        <p:spPr>
          <a:xfrm>
            <a:off x="5471160" y="1248840"/>
            <a:ext cx="6312360" cy="542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nœud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sinu-atrial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nœud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innervés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sympathique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(2)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parasympathiques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(1).</a:t>
            </a:r>
            <a:endParaRPr sz="2400" b="1"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influx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sympathique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accélèrent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l'activité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alors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parasympathique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nerf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vague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, X 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ralentissent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sz="2400"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Ces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influx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régulés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centres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situés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l'hypothalamus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moelle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allongée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sz="2400" dirty="0"/>
          </a:p>
        </p:txBody>
      </p:sp>
      <p:pic>
        <p:nvPicPr>
          <p:cNvPr id="212" name="Рисунок 2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80" y="1512000"/>
            <a:ext cx="4455360" cy="48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99102" y="199786"/>
            <a:ext cx="4912725" cy="11222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sang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ru-RU" sz="3200" b="1" dirty="0" err="1" smtClean="0">
                <a:solidFill>
                  <a:srgbClr val="000000"/>
                </a:solidFill>
                <a:latin typeface="Calibri Light"/>
              </a:rPr>
              <a:t>à</a:t>
            </a:r>
            <a:r>
              <a:rPr lang="ru-RU" sz="3200" b="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travers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endParaRPr b="1" dirty="0"/>
          </a:p>
        </p:txBody>
      </p:sp>
      <p:sp>
        <p:nvSpPr>
          <p:cNvPr id="214" name="CustomShape 2"/>
          <p:cNvSpPr/>
          <p:nvPr/>
        </p:nvSpPr>
        <p:spPr>
          <a:xfrm>
            <a:off x="4984923" y="165252"/>
            <a:ext cx="7052601" cy="64889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désoxygéné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revient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différentes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corps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remplit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l'atrium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droit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oxygéné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revient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poumons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remplit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l'atrium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gauche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L'ouverture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permet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s'écouler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contractent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éjectent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restant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fermeture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suivie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propulse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droit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tronc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pulmonaire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l'aorte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après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l'ouverture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sigmoïdes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pulmonaires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aortique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215" name="Рисунок 2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99" y="1324439"/>
            <a:ext cx="4774641" cy="49331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705878" y="199787"/>
            <a:ext cx="10514880" cy="65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sang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à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travers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Calibri Light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Calibri Light"/>
              </a:rPr>
              <a:t>)</a:t>
            </a:r>
            <a:endParaRPr dirty="0"/>
          </a:p>
        </p:txBody>
      </p:sp>
      <p:sp>
        <p:nvSpPr>
          <p:cNvPr id="217" name="CustomShape 2"/>
          <p:cNvSpPr/>
          <p:nvPr/>
        </p:nvSpPr>
        <p:spPr>
          <a:xfrm>
            <a:off x="4861120" y="1016640"/>
            <a:ext cx="7057080" cy="549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représente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trajet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poumons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retour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éléments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assurent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le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droit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,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le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tronc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pulmonaire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et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les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artères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pulmonaires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, 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poumons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veines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pulmonaires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ramènent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cœur</a:t>
            </a:r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,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l'atrium</a:t>
            </a:r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reçoit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oxygéné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2" y="1185045"/>
            <a:ext cx="3867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705878" y="199787"/>
            <a:ext cx="10514880" cy="65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sang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à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travers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Calibri Light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systémique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Calibri Light"/>
              </a:rPr>
              <a:t>)</a:t>
            </a:r>
            <a:endParaRPr dirty="0"/>
          </a:p>
        </p:txBody>
      </p:sp>
      <p:sp>
        <p:nvSpPr>
          <p:cNvPr id="217" name="CustomShape 2"/>
          <p:cNvSpPr/>
          <p:nvPr/>
        </p:nvSpPr>
        <p:spPr>
          <a:xfrm>
            <a:off x="4150527" y="1016640"/>
            <a:ext cx="7826313" cy="549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systémique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représente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trajet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tous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autres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organes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corps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retour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éléments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systémique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: 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le</a:t>
            </a:r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, </a:t>
            </a:r>
            <a:endParaRPr lang="ru-RU" sz="2400" dirty="0" smtClean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vaisseaux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arrivent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partent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tous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tissus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corps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artères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, </a:t>
            </a:r>
            <a:endParaRPr lang="ru-RU" sz="2400" dirty="0" smtClean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capillaires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les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veines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, 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l'atrium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droit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qui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reçoit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le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sang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appauvri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en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oxygène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lorsqu'il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revient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des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tissus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.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4" y="1016640"/>
            <a:ext cx="386556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046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pPr algn="ctr"/>
            <a:r>
              <a:rPr lang="fy-NL" dirty="0" smtClean="0">
                <a:solidFill>
                  <a:srgbClr val="000000"/>
                </a:solidFill>
                <a:latin typeface="Calibri Light"/>
              </a:rPr>
              <a:t>Cycle cardiaque</a:t>
            </a:r>
            <a:endParaRPr lang="fy-NL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1628642"/>
              </p:ext>
            </p:extLst>
          </p:nvPr>
        </p:nvGraphicFramePr>
        <p:xfrm>
          <a:off x="0" y="1123951"/>
          <a:ext cx="12192000" cy="602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38400"/>
                <a:gridCol w="2628900"/>
                <a:gridCol w="4724400"/>
              </a:tblGrid>
              <a:tr h="883364">
                <a:tc>
                  <a:txBody>
                    <a:bodyPr/>
                    <a:lstStyle/>
                    <a:p>
                      <a:r>
                        <a:rPr lang="fy-NL" sz="28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L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es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ventricules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y-NL" sz="28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L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es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atriale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s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alibri" pitchFamily="34" charset="0"/>
                          <a:cs typeface="Calibri" pitchFamily="34" charset="0"/>
                        </a:rPr>
                        <a:t>La durée</a:t>
                      </a:r>
                    </a:p>
                    <a:p>
                      <a:pPr algn="ctr"/>
                      <a:r>
                        <a:rPr lang="fr-FR" sz="2800" dirty="0" smtClean="0">
                          <a:latin typeface="Calibri" pitchFamily="34" charset="0"/>
                          <a:cs typeface="Calibri" pitchFamily="34" charset="0"/>
                        </a:rPr>
                        <a:t>(en secondes)</a:t>
                      </a:r>
                      <a:endParaRPr lang="ru-RU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 Light"/>
                        </a:rPr>
                        <a:t>Circulation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 Light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 Light"/>
                        </a:rPr>
                        <a:t>du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 Light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Calibri Light"/>
                        </a:rPr>
                        <a:t>sang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Calibri Light"/>
                        </a:rPr>
                        <a:t>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81026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 Light"/>
                        </a:rPr>
                        <a:t>relaxation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 Light"/>
                        </a:rPr>
                        <a:t>contraction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sang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s'écouler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atria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vers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les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ventricules</a:t>
                      </a:r>
                      <a:endParaRPr lang="ru-RU" sz="2800" dirty="0"/>
                    </a:p>
                  </a:txBody>
                  <a:tcPr/>
                </a:tc>
              </a:tr>
              <a:tr h="2037145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 Light"/>
                        </a:rPr>
                        <a:t>contraction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smtClean="0">
                          <a:solidFill>
                            <a:srgbClr val="000000"/>
                          </a:solidFill>
                          <a:latin typeface="Calibri Light"/>
                        </a:rPr>
                        <a:t>relaxation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 sang s'écouler du ventricule droit dans le tronc pulmonaire et du ventricule gauche dans l'aorte</a:t>
                      </a:r>
                    </a:p>
                  </a:txBody>
                  <a:tcPr/>
                </a:tc>
              </a:tr>
              <a:tr h="1957618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 Light"/>
                        </a:rPr>
                        <a:t>relaxation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0000"/>
                          </a:solidFill>
                          <a:latin typeface="Calibri Light"/>
                        </a:rPr>
                        <a:t>relaxation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Calibri" pitchFamily="34" charset="0"/>
                        </a:rPr>
                        <a:t>flux sanguin partiel vers les ventricules depuis les oreillettes</a:t>
                      </a:r>
                      <a:endParaRPr lang="ru-RU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55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44800" y="236160"/>
            <a:ext cx="11706120" cy="145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600" dirty="0" err="1">
                <a:solidFill>
                  <a:srgbClr val="000000"/>
                </a:solidFill>
                <a:latin typeface="Calibri Light"/>
              </a:rPr>
              <a:t>Cycle</a:t>
            </a:r>
            <a:r>
              <a:rPr lang="ru-RU" sz="36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Calibri Light"/>
              </a:rPr>
              <a:t>cardiaque</a:t>
            </a:r>
            <a:endParaRPr dirty="0"/>
          </a:p>
          <a:p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cours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d’une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journée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traversé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900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litres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environ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L’activité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myocarde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alterne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relaxation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contraction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assurent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ainsi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remplissage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ou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diastole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l’éjection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ou</a:t>
            </a:r>
            <a:r>
              <a:rPr lang="ru-RU" sz="2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 Light"/>
              </a:rPr>
              <a:t>systole</a:t>
            </a:r>
            <a:endParaRPr dirty="0"/>
          </a:p>
        </p:txBody>
      </p:sp>
      <p:sp>
        <p:nvSpPr>
          <p:cNvPr id="220" name="CustomShape 2"/>
          <p:cNvSpPr/>
          <p:nvPr/>
        </p:nvSpPr>
        <p:spPr>
          <a:xfrm>
            <a:off x="216000" y="1944000"/>
            <a:ext cx="11786400" cy="491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Diastole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comprend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phase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remplissage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isovolumétrique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Durant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remplissage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s’ouvrent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s’écoule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sous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l’effet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dépression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créée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relaxation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ventriculaire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atriale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</a:t>
            </a:r>
            <a:endParaRPr sz="2000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Durant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isovolumétrique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fermées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pression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intraventriculaire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augmente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rapidement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</a:t>
            </a:r>
            <a:endParaRPr lang="en-US" sz="2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Systole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contient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phase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d’éjection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relaxation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isovolumétrique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Durant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l’éjection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ventriculaire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sous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l’effet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pres­sion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intraventriculaire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induite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myocarde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s’ouvrent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éjecté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l’aorte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Durant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relaxation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isovolumétrique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ferment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sous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l’effet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chute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pression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intraventriculaire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devient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inférieure à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pression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artérielle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cette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période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abrégée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l’augmentation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pression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intraatriale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provoque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l’ouverture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).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838080" y="144702"/>
            <a:ext cx="10514880" cy="71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Bruits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cœur</a:t>
            </a:r>
            <a:endParaRPr b="1" dirty="0"/>
          </a:p>
        </p:txBody>
      </p:sp>
      <p:sp>
        <p:nvSpPr>
          <p:cNvPr id="222" name="CustomShape 2"/>
          <p:cNvSpPr/>
          <p:nvPr/>
        </p:nvSpPr>
        <p:spPr>
          <a:xfrm>
            <a:off x="5233012" y="1090670"/>
            <a:ext cx="6653468" cy="55084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l’auscultation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bruits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 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habituellement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audibles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premier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bruit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début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systole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induit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fermeture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tricuspide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mitrale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tonalité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sourde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maximale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l’apex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onomatopée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«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toum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») ;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deuxième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bruit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(B2),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début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diastole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provoqué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fermeture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valvules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semi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lunaires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aortiques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pulmonaires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tonalité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haute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sèche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maximale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base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onomatopée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«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»)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3" name="Рисунок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80" y="1096560"/>
            <a:ext cx="4993560" cy="567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64000" y="236160"/>
            <a:ext cx="11015640" cy="67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32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alibri Light"/>
              </a:rPr>
              <a:t>coronarienne</a:t>
            </a:r>
            <a:endParaRPr b="1" dirty="0"/>
          </a:p>
        </p:txBody>
      </p:sp>
      <p:sp>
        <p:nvSpPr>
          <p:cNvPr id="225" name="CustomShape 2"/>
          <p:cNvSpPr/>
          <p:nvPr/>
        </p:nvSpPr>
        <p:spPr>
          <a:xfrm>
            <a:off x="5847120" y="913680"/>
            <a:ext cx="6181200" cy="594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irrigue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transporté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artères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coronaires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naissent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l'aorte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ascendante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juste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après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valve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sigmoïde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aortique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l'artère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coronaire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ramifie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branches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rameau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antérieur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l'artère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circonflexe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i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l'artère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coronaire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droite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émet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ramifications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rameau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postérieur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rameau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marginal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droit</a:t>
            </a:r>
            <a:endParaRPr i="1"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grande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veine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veine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moyenne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ramènent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sinus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coronaire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déverse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l'atrium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</a:t>
            </a:r>
            <a:endParaRPr dirty="0"/>
          </a:p>
        </p:txBody>
      </p:sp>
      <p:pic>
        <p:nvPicPr>
          <p:cNvPr id="226" name="Рисунок 2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640" y="914040"/>
            <a:ext cx="5471280" cy="511668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2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000" y="4842000"/>
            <a:ext cx="172764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2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2177" y="0"/>
            <a:ext cx="8358120" cy="663696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1404795" y="5596200"/>
            <a:ext cx="9070560" cy="76053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 err="1">
                <a:solidFill>
                  <a:srgbClr val="0000FF"/>
                </a:solidFill>
                <a:latin typeface="Arial"/>
                <a:ea typeface="Mangal"/>
              </a:rPr>
              <a:t>Merci</a:t>
            </a:r>
            <a:r>
              <a:rPr lang="ru-RU" sz="2800" dirty="0">
                <a:solidFill>
                  <a:srgbClr val="0000FF"/>
                </a:solidFill>
                <a:latin typeface="Arial"/>
                <a:ea typeface="Mangal"/>
              </a:rPr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38080" y="169200"/>
            <a:ext cx="10514880" cy="67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Structure du cœur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6684120" y="1558440"/>
            <a:ext cx="4932000" cy="4027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 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organe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creux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constitué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quatre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cavités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spécialisé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propulsion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travers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corps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situé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/>
              </a:rPr>
              <a:t>médiastin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entouré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membrane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fibreuse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résistante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appelée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péricarde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60" name="Рисунок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920" y="771120"/>
            <a:ext cx="5831640" cy="6070680"/>
          </a:xfrm>
          <a:prstGeom prst="rect">
            <a:avLst/>
          </a:prstGeom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2456761" y="2831334"/>
            <a:ext cx="1817784" cy="2192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838080" y="169200"/>
            <a:ext cx="3833072" cy="67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Péricarde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endParaRPr dirty="0"/>
          </a:p>
        </p:txBody>
      </p:sp>
      <p:sp>
        <p:nvSpPr>
          <p:cNvPr id="162" name="CustomShape 2"/>
          <p:cNvSpPr/>
          <p:nvPr/>
        </p:nvSpPr>
        <p:spPr>
          <a:xfrm>
            <a:off x="5409283" y="252954"/>
            <a:ext cx="6782718" cy="66050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feuillet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/>
              </a:rPr>
              <a:t>pariétal</a:t>
            </a:r>
            <a:r>
              <a:rPr lang="ru-RU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péricarde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lâche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constitué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d'une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latin typeface="Calibri"/>
              </a:rPr>
              <a:t>couche</a:t>
            </a:r>
            <a:r>
              <a:rPr lang="ru-RU" sz="2400" i="1" dirty="0">
                <a:latin typeface="Calibri"/>
              </a:rPr>
              <a:t> </a:t>
            </a:r>
            <a:r>
              <a:rPr lang="ru-RU" sz="2400" i="1" dirty="0" err="1">
                <a:latin typeface="Calibri"/>
              </a:rPr>
              <a:t>externe</a:t>
            </a:r>
            <a:r>
              <a:rPr lang="ru-RU" sz="2400" i="1" dirty="0">
                <a:latin typeface="Calibri"/>
              </a:rPr>
              <a:t> </a:t>
            </a:r>
            <a:r>
              <a:rPr lang="ru-RU" sz="2400" i="1" dirty="0" err="1">
                <a:latin typeface="Calibri"/>
              </a:rPr>
              <a:t>fibre</a:t>
            </a:r>
            <a:r>
              <a:rPr lang="ru-RU" sz="2400" dirty="0" err="1">
                <a:latin typeface="Calibri"/>
              </a:rPr>
              <a:t>use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qui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protège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le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cœur et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d'une</a:t>
            </a:r>
            <a:r>
              <a:rPr lang="ru-RU" sz="2400" dirty="0">
                <a:latin typeface="Calibri"/>
              </a:rPr>
              <a:t> </a:t>
            </a:r>
            <a:r>
              <a:rPr lang="ru-RU" sz="2400" i="1" dirty="0" err="1">
                <a:latin typeface="Calibri"/>
              </a:rPr>
              <a:t>couche</a:t>
            </a:r>
            <a:r>
              <a:rPr lang="ru-RU" sz="2400" i="1" dirty="0">
                <a:latin typeface="Calibri"/>
              </a:rPr>
              <a:t> </a:t>
            </a:r>
            <a:r>
              <a:rPr lang="ru-RU" sz="2400" i="1" dirty="0" err="1">
                <a:latin typeface="Calibri"/>
              </a:rPr>
              <a:t>interne</a:t>
            </a:r>
            <a:r>
              <a:rPr lang="ru-RU" sz="2400" dirty="0">
                <a:latin typeface="Calibri"/>
              </a:rPr>
              <a:t> </a:t>
            </a:r>
            <a:r>
              <a:rPr lang="ru-RU" sz="2400" i="1" dirty="0" err="1">
                <a:latin typeface="Calibri"/>
              </a:rPr>
              <a:t>séreuse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latin typeface="Calibri"/>
              </a:rPr>
              <a:t>qui</a:t>
            </a:r>
            <a:r>
              <a:rPr lang="ru-RU" sz="2400" dirty="0"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secrète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liquide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péricardique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feuillet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viscéral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400" dirty="0" err="1">
                <a:solidFill>
                  <a:srgbClr val="0070C0"/>
                </a:solidFill>
                <a:latin typeface="Calibri"/>
              </a:rPr>
              <a:t>épicarde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membrane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séreuse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cœur.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L'espace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feuillet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pariétal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feuillet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viscéral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cavité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  <a:latin typeface="Calibri"/>
              </a:rPr>
              <a:t>péricardique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liquide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péricardique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que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l'on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trouve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cette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cavité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facilite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mouvements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contraction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Calibri"/>
              </a:rPr>
              <a:t>son</a:t>
            </a:r>
            <a:r>
              <a:rPr lang="ru-RU" sz="20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/>
              </a:rPr>
              <a:t>enveloppe</a:t>
            </a:r>
            <a:r>
              <a:rPr lang="ru-RU" sz="2000" i="1" dirty="0" smtClean="0">
                <a:solidFill>
                  <a:srgbClr val="000000"/>
                </a:solidFill>
                <a:latin typeface="Calibri"/>
              </a:rPr>
              <a:t>.</a:t>
            </a:r>
            <a:endParaRPr sz="2000" dirty="0"/>
          </a:p>
        </p:txBody>
      </p:sp>
      <p:pic>
        <p:nvPicPr>
          <p:cNvPr id="163" name="Рисунок 162"/>
          <p:cNvPicPr/>
          <p:nvPr/>
        </p:nvPicPr>
        <p:blipFill>
          <a:blip r:embed="rId2" cstate="print"/>
          <a:srcRect l="3854" r="1254"/>
          <a:stretch>
            <a:fillRect/>
          </a:stretch>
        </p:blipFill>
        <p:spPr>
          <a:xfrm>
            <a:off x="143219" y="804813"/>
            <a:ext cx="5166911" cy="5774760"/>
          </a:xfrm>
          <a:prstGeom prst="rect">
            <a:avLst/>
          </a:prstGeom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404212" y="661012"/>
            <a:ext cx="2082191" cy="2809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86419" y="3325258"/>
            <a:ext cx="2587132" cy="795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05920" y="0"/>
            <a:ext cx="11783520" cy="12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Configuration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externe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endParaRPr dirty="0"/>
          </a:p>
        </p:txBody>
      </p:sp>
      <p:sp>
        <p:nvSpPr>
          <p:cNvPr id="165" name="CustomShape 2"/>
          <p:cNvSpPr/>
          <p:nvPr/>
        </p:nvSpPr>
        <p:spPr>
          <a:xfrm>
            <a:off x="5760600" y="543252"/>
            <a:ext cx="6431400" cy="60435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Face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sterno-costale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comporte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artérielle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sz="2400" dirty="0"/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Face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diaphragmatique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repose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centre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phrénique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).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Calibri"/>
              </a:rPr>
              <a:t>Face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correspond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répond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</a:t>
            </a:r>
            <a:endParaRPr sz="2400" dirty="0"/>
          </a:p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poumon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plèvre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médiastinale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gauches</a:t>
            </a:r>
            <a:endParaRPr sz="2400" dirty="0"/>
          </a:p>
        </p:txBody>
      </p:sp>
      <p:pic>
        <p:nvPicPr>
          <p:cNvPr id="166" name="Рисунок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6480"/>
            <a:ext cx="4175640" cy="470916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4000" y="4104000"/>
            <a:ext cx="2735640" cy="26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05920" y="0"/>
            <a:ext cx="11783520" cy="12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Configuration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externe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ru-RU" sz="2400" i="1" dirty="0" err="1">
                <a:solidFill>
                  <a:srgbClr val="000000"/>
                </a:solidFill>
                <a:latin typeface="Calibri Light"/>
              </a:rPr>
              <a:t>suite</a:t>
            </a:r>
            <a:r>
              <a:rPr lang="ru-RU" sz="2400" i="1" dirty="0">
                <a:solidFill>
                  <a:srgbClr val="000000"/>
                </a:solidFill>
                <a:latin typeface="Calibri Light"/>
              </a:rPr>
              <a:t>)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9" name="CustomShape 2"/>
          <p:cNvSpPr/>
          <p:nvPr/>
        </p:nvSpPr>
        <p:spPr>
          <a:xfrm>
            <a:off x="5400000" y="622080"/>
            <a:ext cx="6791400" cy="57510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00"/>
                </a:solidFill>
              </a:rPr>
              <a:t>Base</a:t>
            </a:r>
            <a:r>
              <a:rPr lang="ru-RU" sz="2400" b="1" dirty="0">
                <a:solidFill>
                  <a:srgbClr val="000000"/>
                </a:solidFill>
              </a:rPr>
              <a:t> (</a:t>
            </a:r>
            <a:r>
              <a:rPr lang="ru-RU" sz="2400" b="1" dirty="0" err="1">
                <a:solidFill>
                  <a:srgbClr val="000000"/>
                </a:solidFill>
              </a:rPr>
              <a:t>ou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face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postérieure</a:t>
            </a:r>
            <a:r>
              <a:rPr lang="ru-RU" sz="2400" b="1" dirty="0">
                <a:solidFill>
                  <a:srgbClr val="000000"/>
                </a:solidFill>
              </a:rPr>
              <a:t>) </a:t>
            </a:r>
            <a:r>
              <a:rPr lang="ru-RU" sz="2400" dirty="0" err="1">
                <a:solidFill>
                  <a:srgbClr val="000000"/>
                </a:solidFill>
              </a:rPr>
              <a:t>formée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par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les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atriums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elle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regarde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en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arrière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et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légèrement</a:t>
            </a:r>
            <a:r>
              <a:rPr lang="ru-RU" sz="2400" dirty="0">
                <a:solidFill>
                  <a:srgbClr val="000000"/>
                </a:solidFill>
              </a:rPr>
              <a:t> à </a:t>
            </a:r>
            <a:r>
              <a:rPr lang="ru-RU" sz="2400" dirty="0" err="1">
                <a:solidFill>
                  <a:srgbClr val="000000"/>
                </a:solidFill>
              </a:rPr>
              <a:t>droite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Elle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est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divisée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par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le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sillon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interatrial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  <a:r>
              <a:rPr lang="ru-RU" sz="2400" i="1" dirty="0">
                <a:solidFill>
                  <a:srgbClr val="000000"/>
                </a:solidFill>
              </a:rPr>
              <a:t> À </a:t>
            </a:r>
            <a:r>
              <a:rPr lang="ru-RU" sz="2400" i="1" dirty="0" err="1">
                <a:solidFill>
                  <a:srgbClr val="000000"/>
                </a:solidFill>
              </a:rPr>
              <a:t>gauche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du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sillon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</a:rPr>
              <a:t>interatrial</a:t>
            </a:r>
            <a:endParaRPr sz="2400" dirty="0"/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000000"/>
                </a:solidFill>
              </a:rPr>
              <a:t>Apex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du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cœur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formé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du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ventricule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gauche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il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est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conique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et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recouvert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du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poumon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et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de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la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plèvre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gauche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Il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répond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au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5e </a:t>
            </a:r>
            <a:r>
              <a:rPr lang="ru-RU" sz="2400" dirty="0" err="1">
                <a:solidFill>
                  <a:srgbClr val="000000"/>
                </a:solidFill>
              </a:rPr>
              <a:t>espace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intercostal</a:t>
            </a:r>
            <a:endParaRPr sz="2400" dirty="0"/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000000"/>
                </a:solidFill>
              </a:rPr>
              <a:t>Bords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- </a:t>
            </a:r>
            <a:r>
              <a:rPr lang="ru-RU" sz="2400" dirty="0" err="1">
                <a:solidFill>
                  <a:srgbClr val="000000"/>
                </a:solidFill>
              </a:rPr>
              <a:t>ils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sont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mal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définis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endParaRPr sz="2400" dirty="0"/>
          </a:p>
        </p:txBody>
      </p:sp>
      <p:pic>
        <p:nvPicPr>
          <p:cNvPr id="170" name="Рисунок 1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920" y="1440000"/>
            <a:ext cx="4905720" cy="49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401677" y="310034"/>
            <a:ext cx="7006728" cy="62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Structure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interne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cœur</a:t>
            </a:r>
            <a:endParaRPr dirty="0"/>
          </a:p>
        </p:txBody>
      </p:sp>
      <p:sp>
        <p:nvSpPr>
          <p:cNvPr id="172" name="CustomShape 2"/>
          <p:cNvSpPr/>
          <p:nvPr/>
        </p:nvSpPr>
        <p:spPr>
          <a:xfrm>
            <a:off x="5089793" y="969485"/>
            <a:ext cx="6753340" cy="55910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cœur 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pompe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double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quatre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cavités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supérieure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formée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latin typeface="Calibri"/>
              </a:rPr>
              <a:t>atria</a:t>
            </a:r>
            <a:r>
              <a:rPr lang="ru-RU" sz="2800" b="1" dirty="0">
                <a:latin typeface="Calibri"/>
              </a:rPr>
              <a:t> (</a:t>
            </a:r>
            <a:r>
              <a:rPr lang="ru-RU" sz="2800" b="1" dirty="0" err="1">
                <a:latin typeface="Calibri"/>
              </a:rPr>
              <a:t>oreillettes</a:t>
            </a:r>
            <a:r>
              <a:rPr lang="ru-RU" sz="2800" b="1" dirty="0">
                <a:latin typeface="Calibri"/>
              </a:rPr>
              <a:t>) </a:t>
            </a:r>
            <a:r>
              <a:rPr lang="ru-RU" sz="2800" b="1" dirty="0" err="1" smtClean="0">
                <a:latin typeface="Calibri"/>
              </a:rPr>
              <a:t>droit</a:t>
            </a:r>
            <a:r>
              <a:rPr lang="ru-RU" sz="2800" b="1" dirty="0" smtClean="0">
                <a:latin typeface="Calibri"/>
              </a:rPr>
              <a:t> </a:t>
            </a:r>
            <a:r>
              <a:rPr lang="ru-RU" sz="2800" dirty="0" smtClean="0">
                <a:latin typeface="Calibri"/>
              </a:rPr>
              <a:t>(8) </a:t>
            </a:r>
            <a:r>
              <a:rPr lang="ru-RU" sz="2800" dirty="0" err="1">
                <a:latin typeface="Calibri"/>
              </a:rPr>
              <a:t>et</a:t>
            </a:r>
            <a:r>
              <a:rPr lang="ru-RU" sz="2800" dirty="0">
                <a:latin typeface="Calibri"/>
              </a:rPr>
              <a:t> </a:t>
            </a:r>
            <a:r>
              <a:rPr lang="ru-RU" sz="2800" b="1" dirty="0" err="1" smtClean="0">
                <a:latin typeface="Calibri"/>
              </a:rPr>
              <a:t>gauche</a:t>
            </a:r>
            <a:r>
              <a:rPr lang="ru-RU" sz="2800" b="1" dirty="0" smtClean="0">
                <a:latin typeface="Calibri"/>
              </a:rPr>
              <a:t> </a:t>
            </a:r>
            <a:r>
              <a:rPr lang="ru-RU" sz="2800" dirty="0" smtClean="0">
                <a:latin typeface="Calibri"/>
              </a:rPr>
              <a:t>(1) </a:t>
            </a:r>
            <a:r>
              <a:rPr lang="ru-RU" sz="2800" dirty="0" err="1">
                <a:latin typeface="Calibri"/>
              </a:rPr>
              <a:t>qui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se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contractent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en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même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latin typeface="Calibri"/>
              </a:rPr>
              <a:t>temps</a:t>
            </a:r>
            <a:r>
              <a:rPr lang="ru-RU" sz="2800" dirty="0"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inférieure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latin typeface="Calibri"/>
              </a:rPr>
              <a:t>ventricules</a:t>
            </a:r>
            <a:r>
              <a:rPr lang="ru-RU" sz="2800" b="1" dirty="0">
                <a:latin typeface="Calibri"/>
              </a:rPr>
              <a:t> </a:t>
            </a:r>
            <a:r>
              <a:rPr lang="ru-RU" sz="2800" b="1" dirty="0" err="1">
                <a:latin typeface="Calibri"/>
              </a:rPr>
              <a:t>droit</a:t>
            </a:r>
            <a:r>
              <a:rPr lang="ru-RU" sz="2800" b="1" dirty="0">
                <a:latin typeface="Calibri"/>
              </a:rPr>
              <a:t> </a:t>
            </a:r>
            <a:r>
              <a:rPr lang="ru-RU" sz="2800" dirty="0" smtClean="0">
                <a:latin typeface="Calibri"/>
              </a:rPr>
              <a:t>(12) </a:t>
            </a:r>
            <a:r>
              <a:rPr lang="ru-RU" sz="2800" dirty="0" err="1" smtClean="0">
                <a:latin typeface="Calibri"/>
              </a:rPr>
              <a:t>et</a:t>
            </a:r>
            <a:r>
              <a:rPr lang="ru-RU" sz="2800" dirty="0" smtClean="0">
                <a:latin typeface="Calibri"/>
              </a:rPr>
              <a:t> </a:t>
            </a:r>
            <a:r>
              <a:rPr lang="ru-RU" sz="2800" b="1" dirty="0" err="1" smtClean="0">
                <a:latin typeface="Calibri"/>
              </a:rPr>
              <a:t>gauche</a:t>
            </a:r>
            <a:r>
              <a:rPr lang="ru-RU" sz="2800" b="1" dirty="0" smtClean="0">
                <a:latin typeface="Calibri"/>
              </a:rPr>
              <a:t> </a:t>
            </a:r>
            <a:r>
              <a:rPr lang="ru-RU" sz="2800" dirty="0" smtClean="0">
                <a:latin typeface="Calibri"/>
              </a:rPr>
              <a:t> (6)</a:t>
            </a:r>
            <a:r>
              <a:rPr lang="ru-RU" sz="28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contractent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également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même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temps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atria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séparées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cloison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fine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sternum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interatrial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(2),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alors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séparés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cloison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épaisse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(7).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73" name="Рисунок 1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7" y="1159459"/>
            <a:ext cx="4813591" cy="46684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52540" y="376135"/>
            <a:ext cx="4627084" cy="10119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V</a:t>
            </a:r>
            <a:r>
              <a:rPr lang="ru-RU" sz="3200" dirty="0" err="1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alves</a:t>
            </a:r>
            <a:r>
              <a:rPr lang="ru-RU" sz="32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 Light"/>
              </a:rPr>
              <a:t>du </a:t>
            </a:r>
            <a:r>
              <a:rPr lang="en-US" sz="3200" dirty="0" err="1" smtClean="0">
                <a:solidFill>
                  <a:srgbClr val="000000"/>
                </a:solidFill>
                <a:latin typeface="Calibri Light"/>
              </a:rPr>
              <a:t>cœur</a:t>
            </a:r>
            <a:endParaRPr lang="ru-RU" sz="3200" dirty="0" smtClean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129939" y="473725"/>
            <a:ext cx="7062061" cy="606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atrio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ventriculaires</a:t>
            </a:r>
            <a:endParaRPr lang="ru-RU" sz="28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situées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atria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ventricules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fr-FR" sz="2800" dirty="0">
                <a:solidFill>
                  <a:srgbClr val="000000"/>
                </a:solidFill>
                <a:latin typeface="Calibri"/>
              </a:rPr>
              <a:t>Les valves atrio ventriculaires sont maintenues en position par des cordons tendineux résistants, les cordages tendineux qui sont fixés à la paroi ventriculaire par des muscles de forme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conique 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les 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muscles 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papillaires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)</a:t>
            </a:r>
            <a:r>
              <a:rPr lang="fr-FR" sz="2800" dirty="0" smtClean="0">
                <a:solidFill>
                  <a:srgbClr val="000000"/>
                </a:solidFill>
                <a:latin typeface="Calibri"/>
              </a:rPr>
              <a:t>. </a:t>
            </a:r>
            <a:endParaRPr lang="fr-FR" sz="2800" dirty="0"/>
          </a:p>
          <a:p>
            <a:pPr>
              <a:lnSpc>
                <a:spcPct val="100000"/>
              </a:lnSpc>
            </a:pPr>
            <a:endParaRPr lang="ru-RU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situées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base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gros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quittent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: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l'aorte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dirty="0" smtClean="0"/>
          </a:p>
          <a:p>
            <a:pPr>
              <a:lnSpc>
                <a:spcPct val="100000"/>
              </a:lnSpc>
            </a:pPr>
            <a:r>
              <a:rPr lang="ru-RU" sz="2800" i="1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empêchent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reflux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contre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courant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lorsque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contracte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.</a:t>
            </a:r>
            <a:endParaRPr i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5" y="1630496"/>
            <a:ext cx="4924539" cy="46601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969484" y="166736"/>
            <a:ext cx="9904164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La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paroi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du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cœur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est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composée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trois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couches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, </a:t>
            </a:r>
            <a:endParaRPr lang="ru-RU" sz="3200" dirty="0" smtClean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 Light"/>
              </a:rPr>
              <a:t>de</a:t>
            </a:r>
            <a:r>
              <a:rPr lang="ru-RU" sz="2800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l'extérieur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vers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 Light"/>
              </a:rPr>
              <a:t>l'intérieur</a:t>
            </a:r>
            <a:r>
              <a:rPr lang="ru-RU" sz="2800" dirty="0">
                <a:solidFill>
                  <a:srgbClr val="000000"/>
                </a:solidFill>
                <a:latin typeface="Calibri Light"/>
              </a:rPr>
              <a:t> :</a:t>
            </a:r>
            <a:endParaRPr sz="2800" dirty="0"/>
          </a:p>
        </p:txBody>
      </p:sp>
      <p:sp>
        <p:nvSpPr>
          <p:cNvPr id="175" name="CustomShape 2"/>
          <p:cNvSpPr/>
          <p:nvPr/>
        </p:nvSpPr>
        <p:spPr>
          <a:xfrm>
            <a:off x="5692320" y="1295400"/>
            <a:ext cx="6116760" cy="52155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L'épicarde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membrane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séreuse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conjonctif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recouvertes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épithélium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lubrifiante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myocarde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conjonctifs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contractile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épaisse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L'endocarde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membrane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épithéliale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conjonctifs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revêtement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protecteur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renforcé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  <p:pic>
        <p:nvPicPr>
          <p:cNvPr id="176" name="Рисунок 1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00" y="1629720"/>
            <a:ext cx="5201640" cy="5137920"/>
          </a:xfrm>
          <a:prstGeom prst="rect">
            <a:avLst/>
          </a:prstGeom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362682" y="1663547"/>
            <a:ext cx="1465241" cy="15203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065224" y="2961701"/>
            <a:ext cx="1749847" cy="13569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13533" y="4296578"/>
            <a:ext cx="2181339" cy="53982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1718</Words>
  <Application>Microsoft Office PowerPoint</Application>
  <PresentationFormat>Произвольный</PresentationFormat>
  <Paragraphs>166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Cycle cardiaque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Лариса</cp:lastModifiedBy>
  <cp:revision>71</cp:revision>
  <dcterms:modified xsi:type="dcterms:W3CDTF">2020-04-03T09:07:19Z</dcterms:modified>
</cp:coreProperties>
</file>