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3"/>
  </p:notesMasterIdLst>
  <p:sldIdLst>
    <p:sldId id="256" r:id="rId5"/>
    <p:sldId id="257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32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31A9DA21-3CAA-4F60-8628-752418811355}" type="slidenum">
              <a:rPr lang="ru-R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63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170000" y="5086440"/>
            <a:ext cx="5225760" cy="41065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20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Рисунок 1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46" name="Рисунок 1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96400" y="503640"/>
            <a:ext cx="10402920" cy="113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89240" y="1717920"/>
            <a:ext cx="11703240" cy="5139000"/>
          </a:xfrm>
          <a:prstGeom prst="roundRect">
            <a:avLst>
              <a:gd name="adj" fmla="val 6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</a:ln>
        </p:spPr>
      </p:sp>
      <p:sp>
        <p:nvSpPr>
          <p:cNvPr id="109" name="CustomShape 2"/>
          <p:cNvSpPr/>
          <p:nvPr/>
        </p:nvSpPr>
        <p:spPr>
          <a:xfrm>
            <a:off x="360" y="360"/>
            <a:ext cx="220320" cy="833400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</a:ln>
        </p:spPr>
      </p:sp>
      <p:sp>
        <p:nvSpPr>
          <p:cNvPr id="110" name="CustomShape 3"/>
          <p:cNvSpPr/>
          <p:nvPr/>
        </p:nvSpPr>
        <p:spPr>
          <a:xfrm>
            <a:off x="360" y="2160360"/>
            <a:ext cx="220320" cy="833400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</a:ln>
        </p:spPr>
      </p:sp>
      <p:sp>
        <p:nvSpPr>
          <p:cNvPr id="111" name="CustomShape 4"/>
          <p:cNvSpPr/>
          <p:nvPr/>
        </p:nvSpPr>
        <p:spPr>
          <a:xfrm>
            <a:off x="360" y="1059840"/>
            <a:ext cx="220320" cy="833400"/>
          </a:xfrm>
          <a:prstGeom prst="roundRect">
            <a:avLst>
              <a:gd name="adj" fmla="val 189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</a:ln>
        </p:spPr>
      </p:sp>
      <p:sp>
        <p:nvSpPr>
          <p:cNvPr id="112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20000" y="783771"/>
            <a:ext cx="11303640" cy="29318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ru-RU" sz="3200" dirty="0" err="1">
                <a:solidFill>
                  <a:srgbClr val="000000"/>
                </a:solidFill>
                <a:latin typeface="+mj-lt"/>
              </a:rPr>
              <a:t>Le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+mj-lt"/>
              </a:rPr>
              <a:t>système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+mj-lt"/>
              </a:rPr>
              <a:t>cardiovasculaire</a:t>
            </a:r>
            <a:endParaRPr lang="ru-RU" sz="3200" dirty="0" smtClean="0">
              <a:solidFill>
                <a:srgbClr val="000000"/>
              </a:solidFill>
              <a:latin typeface="+mj-lt"/>
            </a:endParaRPr>
          </a:p>
          <a:p>
            <a:endParaRPr lang="ru-RU" sz="3200" dirty="0" smtClean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3200" dirty="0" smtClean="0">
                <a:latin typeface="+mj-lt"/>
              </a:rPr>
              <a:t>Structure </a:t>
            </a:r>
            <a:r>
              <a:rPr lang="fr-FR" sz="3200" dirty="0">
                <a:latin typeface="+mj-lt"/>
              </a:rPr>
              <a:t>des vaisseaux </a:t>
            </a:r>
            <a:r>
              <a:rPr lang="fr-FR" sz="3200" dirty="0" smtClean="0">
                <a:latin typeface="+mj-lt"/>
              </a:rPr>
              <a:t>sanguins</a:t>
            </a:r>
            <a:endParaRPr lang="ru-RU" sz="32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+mj-lt"/>
              </a:rPr>
              <a:t>Organogenese</a:t>
            </a:r>
            <a:endParaRPr lang="fr-FR" sz="32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+mj-lt"/>
              </a:rPr>
              <a:t>La </a:t>
            </a:r>
            <a:r>
              <a:rPr lang="fr-FR" sz="3200" dirty="0">
                <a:solidFill>
                  <a:srgbClr val="000000"/>
                </a:solidFill>
                <a:latin typeface="+mj-lt"/>
              </a:rPr>
              <a:t>circulation </a:t>
            </a:r>
            <a:r>
              <a:rPr lang="fr-FR" sz="3200" dirty="0" smtClean="0">
                <a:solidFill>
                  <a:srgbClr val="000000"/>
                </a:solidFill>
                <a:latin typeface="+mj-lt"/>
              </a:rPr>
              <a:t>fœtale</a:t>
            </a:r>
            <a:endParaRPr lang="fr-FR" sz="3200" dirty="0">
              <a:latin typeface="+mj-lt"/>
            </a:endParaRPr>
          </a:p>
          <a:p>
            <a:endParaRPr dirty="0" smtClean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54" name="CustomShape 2"/>
          <p:cNvSpPr/>
          <p:nvPr/>
        </p:nvSpPr>
        <p:spPr>
          <a:xfrm>
            <a:off x="1523880" y="3602160"/>
            <a:ext cx="9142560" cy="165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2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10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-em cours magistral</a:t>
            </a:r>
            <a:endParaRPr/>
          </a:p>
          <a:p>
            <a:pPr algn="r">
              <a:lnSpc>
                <a:spcPct val="12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Chef du département d'anatomie</a:t>
            </a:r>
            <a:endParaRPr/>
          </a:p>
          <a:p>
            <a:pPr algn="r">
              <a:lnSpc>
                <a:spcPct val="12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prof. L. Udochkina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CustomShape 2"/>
          <p:cNvSpPr/>
          <p:nvPr/>
        </p:nvSpPr>
        <p:spPr>
          <a:xfrm>
            <a:off x="4320000" y="720000"/>
            <a:ext cx="7703640" cy="56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i="1">
                <a:solidFill>
                  <a:srgbClr val="000000"/>
                </a:solidFill>
                <a:latin typeface="Calibri"/>
              </a:rPr>
              <a:t>Le sinus veineux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 est caractérisé par deux cornes sinusales drainant les veines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la corne sinusale droite et sa partie transversale s’incorporent à l’atrium primitif 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la corne sinusale gauche devient le sinus coronaire 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la veine ombilicale droite disparait ; les veines ombilicale gauche et vitellines dégénèrent partiellement.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i="1">
                <a:solidFill>
                  <a:srgbClr val="000000"/>
                </a:solidFill>
                <a:latin typeface="Calibri"/>
              </a:rPr>
              <a:t>Dans la cavité cardiaque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 se développent des bourrelets mésenchymateux :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 les deux </a:t>
            </a:r>
            <a:r>
              <a:rPr lang="ru-RU" sz="2400" i="1">
                <a:solidFill>
                  <a:srgbClr val="000000"/>
                </a:solidFill>
                <a:latin typeface="Calibri"/>
              </a:rPr>
              <a:t>tubercules endocardiques atrio-ventriculai- res,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 ventral et dorsal, sont situés au niveau de l’ostium atrio-ventriculaire primitif;  la </a:t>
            </a:r>
            <a:r>
              <a:rPr lang="ru-RU" sz="2400" i="1">
                <a:solidFill>
                  <a:srgbClr val="000000"/>
                </a:solidFill>
                <a:latin typeface="Calibri"/>
              </a:rPr>
              <a:t>crête bulbaire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 siège au niveau du bulbe.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54" name="Рисунок 2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60" y="1368000"/>
            <a:ext cx="3944880" cy="38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54440" y="193320"/>
            <a:ext cx="11757600" cy="10736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cœur quadricavitaire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Au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cours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des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4e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et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5e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semaines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cœur sigmoïde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se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cloisonne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pour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donner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 Light"/>
              </a:rPr>
              <a:t>cœur quadricavitaire</a:t>
            </a:r>
            <a:endParaRPr dirty="0"/>
          </a:p>
        </p:txBody>
      </p:sp>
      <p:sp>
        <p:nvSpPr>
          <p:cNvPr id="256" name="CustomShape 2"/>
          <p:cNvSpPr/>
          <p:nvPr/>
        </p:nvSpPr>
        <p:spPr>
          <a:xfrm>
            <a:off x="418641" y="1186581"/>
            <a:ext cx="11535805" cy="54015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Cloisonnement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atrio-ventriculaire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primitif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tubercules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endocardiques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atrio-ventriculaires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croissent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fusionnent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pour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diviser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l’ostium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atrio-ventriculaire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primitif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ostiums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atrio-ventriculaires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Cloisonnement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l’atrium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libri"/>
              </a:rPr>
              <a:t>primitif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800" dirty="0" err="1" smtClean="0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alibri"/>
              </a:rPr>
              <a:t>septum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 smtClean="0">
                <a:solidFill>
                  <a:srgbClr val="000000"/>
                </a:solidFill>
                <a:latin typeface="Calibri"/>
              </a:rPr>
              <a:t>primum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,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membrane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fine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développe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par­tir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paroi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dorsalo-supérieure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l’atrium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primitif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falciforme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cerne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1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eforamen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primum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fait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communiquer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atriums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fusion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primum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avec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tubercules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endo­cardiques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obstrue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foramen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primum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Simultanément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apparaît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partie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dorsale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primum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autre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orifice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1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eforamen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secundum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paroi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supérieure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l’atrium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apparaît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contre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primum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secundum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recouvre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foramen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secundum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bord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libre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cerne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foramen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ovale2,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obturé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valve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reliquat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primum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CustomShape 2"/>
          <p:cNvSpPr/>
          <p:nvPr/>
        </p:nvSpPr>
        <p:spPr>
          <a:xfrm>
            <a:off x="432000" y="429658"/>
            <a:ext cx="11447640" cy="604998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Calibri"/>
              </a:rPr>
              <a:t>Cloisonnement du ventricule primitif</a:t>
            </a: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. Le septum interventriculaire naît de la paroi ventrale du ventricule primitif, en regard du sillon bulbo-ven- triculaire. Il se développe en direction des tubercules endocardiques.</a:t>
            </a:r>
            <a:endParaRPr lang="fr-FR" sz="2400" dirty="0" smtClean="0"/>
          </a:p>
          <a:p>
            <a:pPr>
              <a:lnSpc>
                <a:spcPct val="10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Le foramen interventriculaire fait communiquer le ventricule gauche, dérivé essentiellement du ventricule primitif, et le ventricule droit, formé essentiellement par le bulbe cardiaque.</a:t>
            </a:r>
            <a:endParaRPr lang="fr-FR" sz="2400" dirty="0" smtClean="0"/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Calibri"/>
              </a:rPr>
              <a:t>À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fin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7e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semaine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foramen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interventriculaire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s’obstrue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forme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partie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membranacée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interventriculaire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Cloisonnement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bulbe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cardiaque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tronc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artériel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bulbe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tronc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artériel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développent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crêtes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bulbaires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crêtes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aortico-pulmonaires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crêtes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semi-lunaires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continuité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Elles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fusion­nent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selon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trajet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spirale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formant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septums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spiral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aortico-pulmonaire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,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divisent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bulbe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tronc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artériel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aorte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ascendante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tronc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CustomShape 2"/>
          <p:cNvSpPr/>
          <p:nvPr/>
        </p:nvSpPr>
        <p:spPr>
          <a:xfrm>
            <a:off x="838081" y="239131"/>
            <a:ext cx="10514880" cy="64481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Formation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cardiaques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structures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Calibri"/>
              </a:rPr>
              <a:t>pariétales</a:t>
            </a:r>
            <a:endParaRPr b="1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cardiaques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dérivent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formations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mésen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chymateuses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tubercules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endocardiques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tubercules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endocardiques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buïbo-ventriculaires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situés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niveau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l’ostium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bulbo-ventriculaire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nombre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quatre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ventral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dorsal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Lors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cloisonnement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puis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scission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bulbe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artériel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tronc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aorte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tubercules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endocardiques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soudent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puis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scindent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chacun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tubercules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latéraux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tubercules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creusent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forment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valvules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semi-lunaires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tubercules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endocardiques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atrio-ventriculaires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situés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canal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atrio-ventriculaire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creusent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côté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ventriculaire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deviennent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valves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tricus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pide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mitrale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Simultanément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creusement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parois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donne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musclespapillaires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colonnes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charnues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Calibri"/>
              </a:rPr>
              <a:t>tendineu­ses</a:t>
            </a:r>
            <a:r>
              <a:rPr lang="ru-RU" sz="2800" i="1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283320" y="210600"/>
            <a:ext cx="3231720" cy="66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Circulation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fœtale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4549966" y="134836"/>
            <a:ext cx="7465394" cy="67231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dirty="0" err="1">
                <a:solidFill>
                  <a:srgbClr val="000000"/>
                </a:solidFill>
                <a:latin typeface="Calibri"/>
              </a:rPr>
              <a:t>Chez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fœtus, la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circulation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ne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fonctionne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pas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l'oxygène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nutriments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proviennent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placenta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fœtus est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relié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placenta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cordon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ombilical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cordon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ombilical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composé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veine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ombilicale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transporte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oxygéné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vers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cœur et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deux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artères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ombilicales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ramènent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appauvri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oxygène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vers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placenta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ru-RU" sz="22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dérivation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circulation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fœtale par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rapport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celle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nouveauné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assurée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trois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éléments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:</a:t>
            </a:r>
            <a:endParaRPr sz="2200" dirty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200" dirty="0" err="1">
                <a:solidFill>
                  <a:srgbClr val="000000"/>
                </a:solidFill>
                <a:latin typeface="Calibri"/>
              </a:rPr>
              <a:t>Conduit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veineux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permet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au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contourner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foie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chez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l'adulte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ligament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veineux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)</a:t>
            </a:r>
            <a:endParaRPr sz="2200" dirty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200" dirty="0" err="1">
                <a:solidFill>
                  <a:srgbClr val="000000"/>
                </a:solidFill>
                <a:latin typeface="Calibri"/>
              </a:rPr>
              <a:t>Foramen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ovale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transporte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directement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l'atrium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l'atrium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gauche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chez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l'adulte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fosse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ovale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)</a:t>
            </a:r>
            <a:endParaRPr sz="2200" dirty="0"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200" dirty="0" err="1">
                <a:solidFill>
                  <a:srgbClr val="000000"/>
                </a:solidFill>
                <a:latin typeface="Calibri"/>
              </a:rPr>
              <a:t>Conduit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artériel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transporte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sang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directement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tronc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crosse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l'aorte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chez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l'adulte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ligament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i="1" dirty="0" err="1">
                <a:solidFill>
                  <a:srgbClr val="000000"/>
                </a:solidFill>
                <a:latin typeface="Calibri"/>
              </a:rPr>
              <a:t>artériel</a:t>
            </a:r>
            <a:r>
              <a:rPr lang="ru-RU" sz="2200" i="1" dirty="0">
                <a:solidFill>
                  <a:srgbClr val="000000"/>
                </a:solidFill>
                <a:latin typeface="Calibri"/>
              </a:rPr>
              <a:t>)</a:t>
            </a:r>
            <a:endParaRPr sz="2200" dirty="0"/>
          </a:p>
          <a:p>
            <a:pPr>
              <a:lnSpc>
                <a:spcPct val="100000"/>
              </a:lnSpc>
            </a:pPr>
            <a:endParaRPr sz="2200" dirty="0"/>
          </a:p>
          <a:p>
            <a:pPr>
              <a:lnSpc>
                <a:spcPct val="100000"/>
              </a:lnSpc>
            </a:pPr>
            <a:r>
              <a:rPr lang="ru-RU" sz="2200" dirty="0" err="1">
                <a:solidFill>
                  <a:srgbClr val="000000"/>
                </a:solidFill>
                <a:latin typeface="Calibri"/>
              </a:rPr>
              <a:t>Chez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l'adulte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ligament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rond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foie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dérive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veine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ombilicale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ligaments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ombilicaux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proviennent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artères</a:t>
            </a:r>
            <a:r>
              <a:rPr lang="ru-RU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/>
              </a:rPr>
              <a:t>ombilicales</a:t>
            </a:r>
            <a:endParaRPr sz="2200" dirty="0"/>
          </a:p>
        </p:txBody>
      </p:sp>
      <p:pic>
        <p:nvPicPr>
          <p:cNvPr id="263" name="Рисунок 2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" y="1152000"/>
            <a:ext cx="4175640" cy="570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6480000" y="365040"/>
            <a:ext cx="4872960" cy="132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sz="3200">
                <a:solidFill>
                  <a:srgbClr val="000000"/>
                </a:solidFill>
                <a:latin typeface="Calibri Light"/>
              </a:rPr>
              <a:t>Circulation fœtale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i="1">
                <a:solidFill>
                  <a:srgbClr val="000000"/>
                </a:solidFill>
                <a:latin typeface="Calibri Light"/>
              </a:rPr>
              <a:t>(suite)</a:t>
            </a:r>
            <a:endParaRPr/>
          </a:p>
        </p:txBody>
      </p:sp>
      <p:pic>
        <p:nvPicPr>
          <p:cNvPr id="265" name="Рисунок 2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44" y="162360"/>
            <a:ext cx="4802400" cy="6695640"/>
          </a:xfrm>
          <a:prstGeom prst="rect">
            <a:avLst/>
          </a:prstGeom>
          <a:ln>
            <a:noFill/>
          </a:ln>
        </p:spPr>
      </p:pic>
      <p:pic>
        <p:nvPicPr>
          <p:cNvPr id="266" name="Рисунок 26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8747" y="3261947"/>
            <a:ext cx="5430960" cy="92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799560" y="22356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3200">
                <a:solidFill>
                  <a:srgbClr val="000000"/>
                </a:solidFill>
                <a:latin typeface="Calibri Light"/>
              </a:rPr>
              <a:t>Malformations</a:t>
            </a:r>
            <a:endParaRPr/>
          </a:p>
          <a:p>
            <a:r>
              <a:rPr lang="ru-RU" sz="2200">
                <a:solidFill>
                  <a:srgbClr val="000000"/>
                </a:solidFill>
                <a:latin typeface="Calibri Light"/>
              </a:rPr>
              <a:t>Elles sont complexes et fréquentes, quatre à sept pour mille naissances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>
                <a:solidFill>
                  <a:srgbClr val="000000"/>
                </a:solidFill>
                <a:latin typeface="Calibri Light"/>
              </a:rPr>
              <a:t>Elles peuvent être isolées ou associées à d’autres anomalies</a:t>
            </a:r>
            <a:endParaRPr/>
          </a:p>
        </p:txBody>
      </p:sp>
      <p:sp>
        <p:nvSpPr>
          <p:cNvPr id="268" name="CustomShape 2"/>
          <p:cNvSpPr/>
          <p:nvPr/>
        </p:nvSpPr>
        <p:spPr>
          <a:xfrm>
            <a:off x="144000" y="1584000"/>
            <a:ext cx="11879640" cy="48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Malformations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interatrial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foramen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ovale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persistant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malformation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congénitale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cardiaque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plus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fréquente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(25 %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sujets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Ces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variétés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correspondent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différents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stades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développement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septum</a:t>
            </a:r>
            <a:endParaRPr sz="2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foramen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interventriculaire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persistant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aussi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malformation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fréquente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L’absence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totale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ou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partie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musculaire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rare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Malformation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septum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interventriculaire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Il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s’agit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habituellement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d’une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absence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partielle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L’absence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totale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très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rare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Malformation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tubercules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endocardiques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atrio-ventriculaires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L’absence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fusion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détermine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présence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foramen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atrio-ventriculaire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Autres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Calibri"/>
              </a:rPr>
              <a:t>anomalies</a:t>
            </a:r>
            <a:r>
              <a:rPr lang="ru-RU" sz="2400" b="1" dirty="0">
                <a:solidFill>
                  <a:srgbClr val="000000"/>
                </a:solidFill>
                <a:latin typeface="Calibri"/>
              </a:rPr>
              <a:t>: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sténoses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ostiales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sont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fréquentes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dextrocardie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exceptionnelle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L’ectopie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cardiaque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extrathoracique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létale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825480" y="262080"/>
            <a:ext cx="10514880" cy="70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 Light"/>
              </a:rPr>
              <a:t>Associations malformatives</a:t>
            </a:r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1224000" y="1197720"/>
            <a:ext cx="10714320" cy="534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i="1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/>
              </a:rPr>
              <a:t>tétralogie</a:t>
            </a:r>
            <a:r>
              <a:rPr lang="ru-RU" sz="28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/>
              </a:rPr>
              <a:t>Fallot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associe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: 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sténose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communication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interventriculaire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hypertrophie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ventricule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droit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aorte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cheval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sur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communication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interventriculaire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;</a:t>
            </a:r>
            <a:endParaRPr sz="2800" dirty="0"/>
          </a:p>
          <a:p>
            <a:pPr>
              <a:lnSpc>
                <a:spcPct val="100000"/>
              </a:lnSpc>
            </a:pPr>
            <a:endParaRPr sz="2800" dirty="0"/>
          </a:p>
          <a:p>
            <a:pPr>
              <a:lnSpc>
                <a:spcPct val="100000"/>
              </a:lnSpc>
            </a:pPr>
            <a:r>
              <a:rPr lang="ru-RU" sz="2800" b="1" i="1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8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/>
              </a:rPr>
              <a:t>trilogie</a:t>
            </a:r>
            <a:r>
              <a:rPr lang="ru-RU" sz="28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Calibri"/>
              </a:rPr>
              <a:t>Fallot</a:t>
            </a:r>
            <a:r>
              <a:rPr lang="ru-RU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associe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: 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sténose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l’ostium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pulmonaire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, 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communication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interatriale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hypertrophie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du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ventricule</a:t>
            </a:r>
            <a:r>
              <a:rPr lang="ru-RU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/>
              </a:rPr>
              <a:t>droit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Рисунок 2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2177" y="0"/>
            <a:ext cx="8358120" cy="6636960"/>
          </a:xfrm>
          <a:prstGeom prst="rect">
            <a:avLst/>
          </a:prstGeom>
          <a:ln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1404795" y="5596200"/>
            <a:ext cx="9070560" cy="76053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dirty="0" err="1">
                <a:solidFill>
                  <a:srgbClr val="0000FF"/>
                </a:solidFill>
                <a:latin typeface="Arial"/>
                <a:ea typeface="Mangal"/>
              </a:rPr>
              <a:t>Merci</a:t>
            </a:r>
            <a:r>
              <a:rPr lang="ru-RU" sz="2800" dirty="0">
                <a:solidFill>
                  <a:srgbClr val="0000FF"/>
                </a:solidFill>
                <a:latin typeface="Arial"/>
                <a:ea typeface="Mangal"/>
              </a:rPr>
              <a:t>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838080" y="365040"/>
            <a:ext cx="10514880" cy="6138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CustomShape 2"/>
          <p:cNvSpPr/>
          <p:nvPr/>
        </p:nvSpPr>
        <p:spPr>
          <a:xfrm>
            <a:off x="5472000" y="1080000"/>
            <a:ext cx="6623640" cy="539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circulation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sanguine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un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type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système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circulatoire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circuit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fermé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assure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transport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extrémités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divers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organes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retour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ceux-ci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circulation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permet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transport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l'échange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interne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ressources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vers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cellules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l'organisme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ainsi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que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collecte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déchets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métaboliques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quittent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les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Arial Unicode MS"/>
              </a:rPr>
              <a:t>cellules</a:t>
            </a:r>
            <a:endParaRPr dirty="0"/>
          </a:p>
        </p:txBody>
      </p:sp>
      <p:pic>
        <p:nvPicPr>
          <p:cNvPr id="157" name="Picture 3"/>
          <p:cNvPicPr/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82880" y="365040"/>
            <a:ext cx="5144760" cy="627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794013" y="166737"/>
            <a:ext cx="10514880" cy="70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Les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vaisseaux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sanguins</a:t>
            </a:r>
            <a:endParaRPr dirty="0"/>
          </a:p>
        </p:txBody>
      </p:sp>
      <p:sp>
        <p:nvSpPr>
          <p:cNvPr id="229" name="CustomShape 2"/>
          <p:cNvSpPr/>
          <p:nvPr/>
        </p:nvSpPr>
        <p:spPr>
          <a:xfrm>
            <a:off x="3991430" y="892366"/>
            <a:ext cx="7985050" cy="596563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paroi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vaisseaux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composée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trois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tuniques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couches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suivantes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: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tunique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interne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formée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d'une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interne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d'épithélium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avimenteux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appelée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endothélium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repose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sur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tissu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conjonctif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(1);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tunique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moyenne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constituée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d'un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mélange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fibres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muscles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lisses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fibres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élastiques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(2);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tunique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externe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(3)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formée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d'une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couche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tissu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conjonctif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contenant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fibres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élastiques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collagène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tunique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externe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vaisseaux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plus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gros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est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irriguée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par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un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système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tout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petits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vaisseaux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appelés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vasa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/>
              </a:rPr>
              <a:t>vasorum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qui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approvisionnent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tissus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plus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externes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paroi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/>
              </a:rPr>
              <a:t>vaisseaux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</p:txBody>
      </p:sp>
      <p:pic>
        <p:nvPicPr>
          <p:cNvPr id="230" name="Рисунок 2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76260"/>
            <a:ext cx="3991430" cy="39375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6408000" y="365040"/>
            <a:ext cx="4944960" cy="132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CustomShape 2"/>
          <p:cNvSpPr/>
          <p:nvPr/>
        </p:nvSpPr>
        <p:spPr>
          <a:xfrm>
            <a:off x="6081051" y="1546787"/>
            <a:ext cx="5808960" cy="4350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Artériole</a:t>
            </a:r>
            <a:endParaRPr dirty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Artériole</a:t>
            </a:r>
            <a:r>
              <a:rPr lang="ru-RU" sz="2400" dirty="0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précapillaire</a:t>
            </a:r>
            <a:r>
              <a:rPr lang="ru-RU" sz="2400" dirty="0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endParaRPr dirty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Sphincter</a:t>
            </a:r>
            <a:r>
              <a:rPr lang="ru-RU" sz="2400" dirty="0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précapillaire</a:t>
            </a:r>
            <a:r>
              <a:rPr lang="ru-RU" sz="2400" dirty="0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endParaRPr dirty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Capillaire</a:t>
            </a:r>
            <a:r>
              <a:rPr lang="ru-RU" sz="2400" dirty="0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artériel</a:t>
            </a:r>
            <a:endParaRPr dirty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Capillaire</a:t>
            </a:r>
            <a:r>
              <a:rPr lang="ru-RU" sz="2400" dirty="0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veineux</a:t>
            </a:r>
            <a:endParaRPr dirty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Veinule</a:t>
            </a:r>
            <a:endParaRPr dirty="0"/>
          </a:p>
          <a:p>
            <a:pPr>
              <a:lnSpc>
                <a:spcPct val="150000"/>
              </a:lnSpc>
              <a:buSzPct val="25000"/>
              <a:buFont typeface="StarSymbol"/>
              <a:buChar char="l"/>
            </a:pP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Аnastomose</a:t>
            </a:r>
            <a:r>
              <a:rPr lang="ru-RU" sz="2400" dirty="0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artério</a:t>
            </a:r>
            <a:r>
              <a:rPr lang="ru-RU" sz="2400" dirty="0">
                <a:solidFill>
                  <a:srgbClr val="000000"/>
                </a:solidFill>
                <a:latin typeface="Cambria"/>
                <a:ea typeface="Arial Unicode MS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Cambria"/>
                <a:ea typeface="Arial Unicode MS"/>
              </a:rPr>
              <a:t>veineux</a:t>
            </a:r>
            <a:endParaRPr dirty="0"/>
          </a:p>
        </p:txBody>
      </p:sp>
      <p:pic>
        <p:nvPicPr>
          <p:cNvPr id="233" name="Рисунок 232"/>
          <p:cNvPicPr/>
          <p:nvPr/>
        </p:nvPicPr>
        <p:blipFill>
          <a:blip r:embed="rId2" cstate="print">
            <a:lum contrast="20000"/>
          </a:blip>
          <a:srcRect l="48162" t="13142" r="5770" b="37755"/>
          <a:stretch>
            <a:fillRect/>
          </a:stretch>
        </p:blipFill>
        <p:spPr>
          <a:xfrm>
            <a:off x="432000" y="1152000"/>
            <a:ext cx="4823640" cy="5615640"/>
          </a:xfrm>
          <a:prstGeom prst="rect">
            <a:avLst/>
          </a:prstGeom>
          <a:ln>
            <a:noFill/>
          </a:ln>
        </p:spPr>
      </p:pic>
      <p:graphicFrame>
        <p:nvGraphicFramePr>
          <p:cNvPr id="234" name="Table 3"/>
          <p:cNvGraphicFramePr/>
          <p:nvPr/>
        </p:nvGraphicFramePr>
        <p:xfrm>
          <a:off x="137520" y="945720"/>
          <a:ext cx="1376280" cy="1347120"/>
        </p:xfrm>
        <a:graphic>
          <a:graphicData uri="http://schemas.openxmlformats.org/drawingml/2006/table">
            <a:tbl>
              <a:tblPr/>
              <a:tblGrid>
                <a:gridCol w="1376280"/>
              </a:tblGrid>
              <a:tr h="13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Artériole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38601" y="365039"/>
            <a:ext cx="4738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Module</a:t>
            </a:r>
            <a:r>
              <a:rPr lang="ru-RU" sz="3200" dirty="0" smtClean="0"/>
              <a:t> </a:t>
            </a:r>
            <a:r>
              <a:rPr lang="fr-FR" sz="3200" dirty="0" smtClean="0"/>
              <a:t> </a:t>
            </a:r>
            <a:r>
              <a:rPr lang="fr-FR" sz="3200" dirty="0"/>
              <a:t>microcirculatoire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838080" y="365040"/>
            <a:ext cx="10514880" cy="406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 Light"/>
              </a:rPr>
              <a:t>Les vaisseaux sanguins</a:t>
            </a:r>
            <a:endParaRPr/>
          </a:p>
        </p:txBody>
      </p:sp>
      <p:graphicFrame>
        <p:nvGraphicFramePr>
          <p:cNvPr id="236" name="Table 2"/>
          <p:cNvGraphicFramePr/>
          <p:nvPr>
            <p:extLst>
              <p:ext uri="{D42A27DB-BD31-4B8C-83A1-F6EECF244321}">
                <p14:modId xmlns:p14="http://schemas.microsoft.com/office/powerpoint/2010/main" val="371292798"/>
              </p:ext>
            </p:extLst>
          </p:nvPr>
        </p:nvGraphicFramePr>
        <p:xfrm>
          <a:off x="137160" y="945720"/>
          <a:ext cx="11860560" cy="5778720"/>
        </p:xfrm>
        <a:graphic>
          <a:graphicData uri="http://schemas.openxmlformats.org/drawingml/2006/table">
            <a:tbl>
              <a:tblPr/>
              <a:tblGrid>
                <a:gridCol w="1365120"/>
                <a:gridCol w="1957320"/>
                <a:gridCol w="4430160"/>
                <a:gridCol w="4107960"/>
              </a:tblGrid>
              <a:tr h="4348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nom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position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structure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fonction</a:t>
                      </a:r>
                      <a:endParaRPr lang="ru-RU" dirty="0"/>
                    </a:p>
                  </a:txBody>
                  <a:tcPr/>
                </a:tc>
              </a:tr>
              <a:tr h="133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Artère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Achemine le sang qui vient du cœur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Vaisseau  élastique,  résistant, contient les trois tuniques; le diamètre de la  lumière est relativement grand par  rapport à l'épaisseur de la paroi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Réseau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distribution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qui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alimente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les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tissus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du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corps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;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pression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sanguine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élevée</a:t>
                      </a:r>
                      <a:endParaRPr dirty="0"/>
                    </a:p>
                  </a:txBody>
                  <a:tcPr/>
                </a:tc>
              </a:tr>
              <a:tr h="133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Artériole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Ramification   des petites artères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Couche épaisse du muscle lisse ans la tunique moyenne ; lumière relativement étroite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Variation du diamètre de la lumière pour contrôler le flux sanguin,   ramènent  les pulsations du sang à un rythme régulier</a:t>
                      </a:r>
                      <a:endParaRPr/>
                    </a:p>
                  </a:txBody>
                  <a:tcPr/>
                </a:tc>
              </a:tr>
              <a:tr h="133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Capillaire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Zone d'échange du système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Paroi composée d'une seule couche d'endothélium; présence d'une collerette de muscles à l'origine du vaisseau, qui régule le flux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Echanges de liquides  de nutriments et de gaz entre le sang  et  les   liquides interstitiels</a:t>
                      </a:r>
                      <a:endParaRPr/>
                    </a:p>
                  </a:txBody>
                  <a:tcPr/>
                </a:tc>
              </a:tr>
              <a:tr h="133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Veines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Ramènent  le sang au cœur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</a:rPr>
                        <a:t>Vaisseau composé de trois tuniques; diamètre de la lumière très large; présence de valvules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Réservoir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liquide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(60 à 75 %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du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volume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sanguin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);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constriction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répons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aux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influx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sympathiques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;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flux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unidirectionnel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assuré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par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les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libri"/>
                        </a:rPr>
                        <a:t>valvules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297360" y="249120"/>
            <a:ext cx="11692080" cy="177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Organogenese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38" name="CustomShape 2"/>
          <p:cNvSpPr/>
          <p:nvPr/>
        </p:nvSpPr>
        <p:spPr>
          <a:xfrm>
            <a:off x="720000" y="1432193"/>
            <a:ext cx="11471040" cy="52378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L’appareil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cardio-vasculaire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dérive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mésoderme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Son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apparition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son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fonctionnement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précoces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nécessaires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poursuite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développement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l’embryon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Dans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mésenchyme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mettent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place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presque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simultanément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un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réseau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vasculaire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extra-embryonnaire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réseau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vasculaire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extra-embryonnaire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développe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mésenchyme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adjacent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sac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vitellin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l’allantoïde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Les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amas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d’angioblastes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disposent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cordons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canalisent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pour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former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réseau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vitellin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régresse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après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avoir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participé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formation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vaisseaux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mésentériques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supérieurs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réseau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allantoïdien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Segoe UI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Segoe UI"/>
              </a:rPr>
              <a:t>devient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Segoe UI"/>
              </a:rPr>
              <a:t>placentaire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Segoe UI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Segoe UI"/>
              </a:rPr>
              <a:t> (16e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jour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du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développement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un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réseau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vas­culaire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intra-embryonnaire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(19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Times New Roman"/>
              </a:rPr>
              <a:t>e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Times New Roman"/>
              </a:rPr>
              <a:t>jour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Times New Roman"/>
              </a:rPr>
              <a:t>).</a:t>
            </a:r>
            <a:endParaRPr dirty="0"/>
          </a:p>
          <a:p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circulation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s’établit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lorsque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ces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deux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réseaux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font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jonction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(21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Times New Roman"/>
              </a:rPr>
              <a:t>e </a:t>
            </a:r>
            <a:r>
              <a:rPr lang="ru-RU" sz="2400" dirty="0" err="1">
                <a:solidFill>
                  <a:srgbClr val="000000"/>
                </a:solidFill>
                <a:latin typeface="Calibri"/>
                <a:ea typeface="Times New Roman"/>
              </a:rPr>
              <a:t>jour</a:t>
            </a:r>
            <a:r>
              <a:rPr lang="ru-RU" sz="2400" dirty="0">
                <a:solidFill>
                  <a:srgbClr val="000000"/>
                </a:solidFill>
                <a:latin typeface="Calibri"/>
                <a:ea typeface="Times New Roman"/>
              </a:rPr>
              <a:t>).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297360" y="249120"/>
            <a:ext cx="11692080" cy="103985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dirty="0" err="1">
                <a:solidFill>
                  <a:srgbClr val="000000"/>
                </a:solidFill>
                <a:latin typeface="Calibri Light"/>
              </a:rPr>
              <a:t>Développement</a:t>
            </a:r>
            <a:r>
              <a:rPr lang="ru-RU" sz="3200" dirty="0">
                <a:solidFill>
                  <a:srgbClr val="000000"/>
                </a:solidFill>
                <a:latin typeface="Calibri Light"/>
              </a:rPr>
              <a:t>  </a:t>
            </a:r>
            <a:r>
              <a:rPr lang="ru-RU" sz="3200" dirty="0" err="1">
                <a:solidFill>
                  <a:srgbClr val="000000"/>
                </a:solidFill>
                <a:latin typeface="Calibri Light"/>
                <a:ea typeface="Microsoft YaHei"/>
              </a:rPr>
              <a:t>du</a:t>
            </a:r>
            <a:r>
              <a:rPr lang="ru-RU" sz="3200" dirty="0">
                <a:solidFill>
                  <a:srgbClr val="000000"/>
                </a:solidFill>
                <a:latin typeface="Calibri Light"/>
                <a:ea typeface="Microsoft YaHe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alibri Light"/>
                <a:ea typeface="Microsoft YaHei"/>
              </a:rPr>
              <a:t>cœur</a:t>
            </a:r>
            <a:endParaRPr sz="3200" dirty="0"/>
          </a:p>
        </p:txBody>
      </p:sp>
      <p:sp>
        <p:nvSpPr>
          <p:cNvPr id="240" name="CustomShape 2"/>
          <p:cNvSpPr/>
          <p:nvPr/>
        </p:nvSpPr>
        <p:spPr>
          <a:xfrm>
            <a:off x="5352741" y="1533123"/>
            <a:ext cx="6485760" cy="478059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mésenchyme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cardiogénique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situé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région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crâniale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apparaît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d’abord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une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fente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cœlome </a:t>
            </a: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péricardique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(3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.</a:t>
            </a:r>
            <a:endParaRPr lang="ru-RU" sz="2400" i="1" dirty="0" smtClean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0000"/>
                </a:solidFill>
                <a:latin typeface="Calibri"/>
              </a:rPr>
              <a:t>Puis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 deux tubes primaires ou coeurs primaires se forment sous le cœlome </a:t>
            </a: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péricardique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ru-RU" sz="2400" dirty="0" err="1">
                <a:solidFill>
                  <a:srgbClr val="000000"/>
                </a:solidFill>
                <a:latin typeface="Calibri"/>
              </a:rPr>
              <a:t>La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fusion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très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rapide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cœurs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primordiaux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donne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cœur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tubulaire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Calibri"/>
              </a:rPr>
              <a:t>simple</a:t>
            </a:r>
            <a:r>
              <a:rPr lang="ru-RU" sz="2400" i="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 </a:t>
            </a:r>
            <a:endParaRPr lang="ru-RU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41" name="Рисунок 24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765" y="1533123"/>
            <a:ext cx="4585723" cy="3931243"/>
          </a:xfrm>
          <a:prstGeom prst="rect">
            <a:avLst/>
          </a:prstGeom>
          <a:ln>
            <a:noFill/>
          </a:ln>
        </p:spPr>
      </p:pic>
      <p:pic>
        <p:nvPicPr>
          <p:cNvPr id="242" name="Рисунок 2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2000" y="5616000"/>
            <a:ext cx="2538720" cy="8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838080" y="365040"/>
            <a:ext cx="10514880" cy="66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 Light"/>
              </a:rPr>
              <a:t>Le cœur tubulaire simple </a:t>
            </a:r>
            <a:r>
              <a:rPr lang="ru-RU" sz="2400" i="1">
                <a:solidFill>
                  <a:srgbClr val="000000"/>
                </a:solidFill>
                <a:latin typeface="Calibri Light"/>
              </a:rPr>
              <a:t>(suite)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5602287" y="936000"/>
            <a:ext cx="6459084" cy="552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constitué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plusieurs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dilatations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sont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crânio-caudal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bulbe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cardiaque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primitif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d’où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part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tronc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artériel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ventricule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primitif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;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l’atrium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primitif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;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sinus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veineux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primitif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qui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reçoit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sang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veines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vitellines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cardinales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communes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ombilicales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cours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l’inflexion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crâniale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l’embryon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cœur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tubulaire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suspendu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préentéron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mésocarde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dorsal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devient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dorsal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cœlome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péricardique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881"/>
            <a:ext cx="560228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864000" y="160560"/>
            <a:ext cx="10514880" cy="70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 Light"/>
              </a:rPr>
              <a:t>Le cœur sigmoïde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216000" y="4320000"/>
            <a:ext cx="11786400" cy="253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La 4e semaine est marquée parla </a:t>
            </a:r>
            <a:r>
              <a:rPr lang="ru-RU" sz="2400" i="1">
                <a:solidFill>
                  <a:srgbClr val="000000"/>
                </a:solidFill>
                <a:latin typeface="Calibri"/>
              </a:rPr>
              <a:t>plicature en «S»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 du cœur tubulaire qui devient le </a:t>
            </a:r>
            <a:r>
              <a:rPr lang="ru-RU" sz="2400" i="1">
                <a:solidFill>
                  <a:srgbClr val="000000"/>
                </a:solidFill>
                <a:latin typeface="Calibri"/>
              </a:rPr>
              <a:t>cœur sigmoïde: 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la première flexion forme </a:t>
            </a:r>
            <a:r>
              <a:rPr lang="ru-RU" sz="2400" i="1">
                <a:solidFill>
                  <a:srgbClr val="000000"/>
                </a:solidFill>
                <a:latin typeface="Calibri"/>
              </a:rPr>
              <a:t>Vanse bulbo-ventriculaire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;  la deuxième flexion, ventriculo-atriale, place l’anse bulbo-ventriculaire ventralement par rapport à l’atrium et au sinus veineux primitifs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Le cœur sigmoïde présente en outre un bulbe cardiaque, un ventricule primitif et un atrium primitif. Il subit des modifications au niveau du sinus veineux et de sa cavité</a:t>
            </a:r>
            <a:endParaRPr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9" b="26522"/>
          <a:stretch/>
        </p:blipFill>
        <p:spPr bwMode="auto">
          <a:xfrm>
            <a:off x="5869192" y="1294867"/>
            <a:ext cx="5056312" cy="274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" b="67437"/>
          <a:stretch/>
        </p:blipFill>
        <p:spPr bwMode="auto">
          <a:xfrm>
            <a:off x="216000" y="863639"/>
            <a:ext cx="5413270" cy="244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1625</Words>
  <Application>Microsoft Office PowerPoint</Application>
  <PresentationFormat>Произвольный</PresentationFormat>
  <Paragraphs>134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Лариса</cp:lastModifiedBy>
  <cp:revision>80</cp:revision>
  <dcterms:modified xsi:type="dcterms:W3CDTF">2020-04-03T10:32:37Z</dcterms:modified>
</cp:coreProperties>
</file>