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12" r:id="rId2"/>
  </p:sldMasterIdLst>
  <p:sldIdLst>
    <p:sldId id="256" r:id="rId3"/>
    <p:sldId id="287" r:id="rId4"/>
    <p:sldId id="286" r:id="rId5"/>
    <p:sldId id="281" r:id="rId6"/>
    <p:sldId id="374" r:id="rId7"/>
    <p:sldId id="371" r:id="rId8"/>
    <p:sldId id="373" r:id="rId9"/>
    <p:sldId id="257" r:id="rId10"/>
    <p:sldId id="288" r:id="rId11"/>
    <p:sldId id="258" r:id="rId12"/>
    <p:sldId id="289" r:id="rId13"/>
    <p:sldId id="259" r:id="rId14"/>
    <p:sldId id="307" r:id="rId15"/>
    <p:sldId id="303" r:id="rId16"/>
    <p:sldId id="331" r:id="rId17"/>
    <p:sldId id="329" r:id="rId18"/>
    <p:sldId id="328" r:id="rId19"/>
    <p:sldId id="375" r:id="rId20"/>
    <p:sldId id="400" r:id="rId21"/>
    <p:sldId id="330" r:id="rId22"/>
    <p:sldId id="353" r:id="rId23"/>
    <p:sldId id="345" r:id="rId24"/>
    <p:sldId id="346" r:id="rId25"/>
    <p:sldId id="347" r:id="rId26"/>
    <p:sldId id="308" r:id="rId27"/>
    <p:sldId id="335" r:id="rId28"/>
    <p:sldId id="443" r:id="rId29"/>
    <p:sldId id="451" r:id="rId30"/>
    <p:sldId id="260" r:id="rId31"/>
    <p:sldId id="378" r:id="rId32"/>
    <p:sldId id="336" r:id="rId33"/>
    <p:sldId id="349" r:id="rId34"/>
    <p:sldId id="348" r:id="rId35"/>
    <p:sldId id="376" r:id="rId36"/>
    <p:sldId id="377" r:id="rId37"/>
    <p:sldId id="379" r:id="rId38"/>
    <p:sldId id="338" r:id="rId39"/>
    <p:sldId id="350" r:id="rId40"/>
    <p:sldId id="354" r:id="rId41"/>
    <p:sldId id="381" r:id="rId42"/>
    <p:sldId id="423" r:id="rId43"/>
    <p:sldId id="382" r:id="rId44"/>
    <p:sldId id="355" r:id="rId45"/>
    <p:sldId id="358" r:id="rId46"/>
    <p:sldId id="356" r:id="rId47"/>
    <p:sldId id="357" r:id="rId48"/>
    <p:sldId id="384" r:id="rId49"/>
    <p:sldId id="359" r:id="rId50"/>
    <p:sldId id="383" r:id="rId51"/>
    <p:sldId id="339" r:id="rId52"/>
    <p:sldId id="388" r:id="rId53"/>
    <p:sldId id="386" r:id="rId54"/>
    <p:sldId id="261" r:id="rId55"/>
    <p:sldId id="309" r:id="rId56"/>
    <p:sldId id="299" r:id="rId57"/>
    <p:sldId id="341" r:id="rId58"/>
    <p:sldId id="456" r:id="rId59"/>
    <p:sldId id="274" r:id="rId60"/>
    <p:sldId id="389" r:id="rId61"/>
    <p:sldId id="397" r:id="rId62"/>
    <p:sldId id="457" r:id="rId63"/>
    <p:sldId id="458" r:id="rId6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027" autoAdjust="0"/>
  </p:normalViewPr>
  <p:slideViewPr>
    <p:cSldViewPr>
      <p:cViewPr varScale="1">
        <p:scale>
          <a:sx n="65" d="100"/>
          <a:sy n="65" d="100"/>
        </p:scale>
        <p:origin x="15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6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9046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46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46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47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47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047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47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47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47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47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47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47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47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48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48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48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48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48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48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48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48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048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48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49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49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49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49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49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49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49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49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49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49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50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50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50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050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9050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50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9050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050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90508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9050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90510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0F4C536-6286-4912-9633-B7D415DC7E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B2D21-1392-4EF8-8F35-6AD1E74B6D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1EE69-3C9E-4FDC-8835-DD034702A4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B3A3795-D8D5-43C4-B790-3C0CA6F118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19050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050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521EA-065B-4E76-B21E-98F8BEC19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783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CF9AC-4B3A-497B-A1C8-E5C3A1FF0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490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69974-762B-4862-9625-E1853B28A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738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BE49D-9C30-4232-A223-B77672A43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400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53808-C15E-4B10-92CD-9E6189B3F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643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14C9A-AB84-47D3-A8B8-66427A04B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909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38610-8E50-4529-ABC8-64AAB75F9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47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FF2B0-3EDA-4F90-BB08-E4D63F252F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3EDC2-BB86-4E45-B354-82A36C0C3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357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FAC98-8F24-49B3-B5B4-6EA226125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503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3F8C4-AC41-4345-B31D-3AC4AE8F9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488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DD159-04F6-4C16-9654-A5117B929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788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6513B-384A-43DC-93A2-B1D657588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27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EB060-F933-4AD7-8DCF-A91832C6ED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4A4FB-7800-4A46-B0DF-E0722DABC4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A01EC-3AA9-4AF0-99C2-770A9152C2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D15E9-F2FD-43CE-8364-C69487BFE7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71462-35C2-472C-B363-AB47B45981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71BC3-1657-4928-B455-E6AA163BC5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28BBB-8F91-4398-8390-C129A8DF49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44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8944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44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44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44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44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944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44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45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45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45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45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45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45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45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45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45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45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46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46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46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46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946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46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46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46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46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46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47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47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47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47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47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47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47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47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47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9479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8948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48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8948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948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948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8948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8948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D16E4DF-D763-4B56-989D-96FE38E44DDE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"/>
            <a:ext cx="9144000" cy="6856413"/>
            <a:chOff x="0" y="0"/>
            <a:chExt cx="5760" cy="4319"/>
          </a:xfrm>
        </p:grpSpPr>
        <p:sp>
          <p:nvSpPr>
            <p:cNvPr id="18944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944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944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944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945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945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945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945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945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945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946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946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946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946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946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946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946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947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947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947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947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947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947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947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947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8948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8948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18948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948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948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9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948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948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C519179-5D6F-4CC0-BB7F-8B973619E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9210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6"/>
        </a:buBlip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x-medical.ru/uploads/posts/1209884348_19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.bigmir.net/img/dnevnik/uploads/2640718/848395/3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about-health-care.com/homemed_page/homemed_pictures/scarletfever_1pastiaslines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drdautov.ru/st/img/63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medkursor.ru/pics/55_48944081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old.consilium-medicum.com/media/consilium/00_01c/15_2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tekaonline.ru/card_namer-%D1%F3%EC%E0%EC%E5%E4.html" TargetMode="External"/><Relationship Id="rId7" Type="http://schemas.openxmlformats.org/officeDocument/2006/relationships/hyperlink" Target="http://www.aptekaonline.ru/card_namer-%DD%F0%E8%F2%F0%EE%EC%E8%F6%E8%ED%E0+%F2%E0%E1%EB%E5%F2%EA%E8+%F1+%EA%E8%F8%E5%F7%ED%EE%F0%E0%F1%F2%E2%EE%F0%E8%EC%FB%EC+%EF%EE%EA%F0%FB%F2%E8%E5%EC.html" TargetMode="External"/><Relationship Id="rId2" Type="http://schemas.openxmlformats.org/officeDocument/2006/relationships/hyperlink" Target="http://www.aptekaonline.ru/card_namer-%C0%EC%EE%EA%F1%E8%F6%E8%EB%EB%E8%ED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ptekaonline.ru/card_namer-%CC%E0%EA%F0%EE%EF%E5%ED.html" TargetMode="External"/><Relationship Id="rId5" Type="http://schemas.openxmlformats.org/officeDocument/2006/relationships/hyperlink" Target="http://www.aptekaonline.ru/card_namer-%C0%EC%EE%EA%F1%E8%EA%EB%E0%E2.html" TargetMode="External"/><Relationship Id="rId4" Type="http://schemas.openxmlformats.org/officeDocument/2006/relationships/hyperlink" Target="http://www.aptekaonline.ru/card_namer-%D0%F3%EB%E8%E4.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x-medical.ru/uploads/posts/1210338404_5455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mgfoms.ucoz.ru/_pu/6/53164503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telegraf.in.ua/picts/2009/08/17/1_13688_18682.jpg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ekosilamsk.ru/wp-content/gallery/virusy/virus_11.jpg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b="1" dirty="0">
                <a:solidFill>
                  <a:srgbClr val="FFFF00"/>
                </a:solidFill>
              </a:rPr>
              <a:t>Дифференциальная     диагностика заболеваний, протекающих с синдромом </a:t>
            </a:r>
            <a:r>
              <a:rPr lang="ru-RU" sz="4400" b="1" dirty="0" smtClean="0">
                <a:solidFill>
                  <a:srgbClr val="FFFF00"/>
                </a:solidFill>
              </a:rPr>
              <a:t>экзантемы </a:t>
            </a:r>
            <a:br>
              <a:rPr lang="ru-RU" sz="4400" b="1" dirty="0" smtClean="0">
                <a:solidFill>
                  <a:srgbClr val="FFFF00"/>
                </a:solidFill>
              </a:rPr>
            </a:br>
            <a:r>
              <a:rPr lang="ru-RU" sz="4400" b="1" dirty="0" smtClean="0">
                <a:solidFill>
                  <a:srgbClr val="FFFF00"/>
                </a:solidFill>
              </a:rPr>
              <a:t>1 часть</a:t>
            </a:r>
            <a:r>
              <a:rPr lang="ru-RU" sz="4400" b="1" dirty="0">
                <a:solidFill>
                  <a:srgbClr val="FFFF00"/>
                </a:solidFill>
              </a:rPr>
              <a:t/>
            </a:r>
            <a:br>
              <a:rPr lang="ru-RU" sz="4400" b="1" dirty="0">
                <a:solidFill>
                  <a:srgbClr val="FFFF00"/>
                </a:solidFill>
              </a:rPr>
            </a:b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92600"/>
            <a:ext cx="6400800" cy="20161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400" dirty="0"/>
          </a:p>
          <a:p>
            <a:pPr>
              <a:lnSpc>
                <a:spcPct val="80000"/>
              </a:lnSpc>
            </a:pPr>
            <a:r>
              <a:rPr lang="ru-RU" sz="2400" dirty="0" smtClean="0"/>
              <a:t>Харченко  Геннадий Андреевич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Профессор </a:t>
            </a:r>
            <a:r>
              <a:rPr lang="ru-RU" sz="2400" dirty="0"/>
              <a:t>кафедры детских </a:t>
            </a:r>
            <a:r>
              <a:rPr lang="ru-RU" sz="2400" dirty="0" smtClean="0"/>
              <a:t>инфекций АГМУ,</a:t>
            </a:r>
            <a:endParaRPr lang="ru-RU" sz="2400" dirty="0"/>
          </a:p>
          <a:p>
            <a:pPr>
              <a:lnSpc>
                <a:spcPct val="80000"/>
              </a:lnSpc>
            </a:pPr>
            <a:r>
              <a:rPr lang="ru-RU" sz="2400" dirty="0"/>
              <a:t>доктор медицинских наук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38175"/>
          </a:xfrm>
        </p:spPr>
        <p:txBody>
          <a:bodyPr/>
          <a:lstStyle/>
          <a:p>
            <a:r>
              <a:rPr lang="ru-RU" sz="3200">
                <a:solidFill>
                  <a:srgbClr val="FF3300"/>
                </a:solidFill>
              </a:rPr>
              <a:t>Оценка синдрома экзантемы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18488" cy="5327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>
                <a:solidFill>
                  <a:srgbClr val="FFFF00"/>
                </a:solidFill>
              </a:rPr>
              <a:t>Наличие сыпи (есть или нет)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rgbClr val="FFFF00"/>
                </a:solidFill>
              </a:rPr>
              <a:t>Морфологический состав сыпи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rgbClr val="FFFF00"/>
                </a:solidFill>
              </a:rPr>
              <a:t>Количество элементов (единичные, множественные)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rgbClr val="FFFF00"/>
                </a:solidFill>
              </a:rPr>
              <a:t>Равномерность распространения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rgbClr val="FFFF00"/>
                </a:solidFill>
              </a:rPr>
              <a:t>Фон кожи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rgbClr val="FFFF00"/>
                </a:solidFill>
              </a:rPr>
              <a:t>Влажность, температура кожи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rgbClr val="FFFF00"/>
                </a:solidFill>
              </a:rPr>
              <a:t>Шероховатость кожи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rgbClr val="FFFF00"/>
                </a:solidFill>
              </a:rPr>
              <a:t>Время появления сыпи по отношению к заболеванию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1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000"/>
              <a:t>                         </a:t>
            </a:r>
            <a:r>
              <a:rPr lang="ru-RU" sz="1200">
                <a:solidFill>
                  <a:srgbClr val="FF3300"/>
                </a:solidFill>
              </a:rPr>
              <a:t>1 - 2 й день:                                                 3 - 5 й день:                                      </a:t>
            </a:r>
            <a:r>
              <a:rPr lang="en-US" sz="1200">
                <a:solidFill>
                  <a:srgbClr val="FF3300"/>
                </a:solidFill>
              </a:rPr>
              <a:t>&gt;</a:t>
            </a:r>
            <a:r>
              <a:rPr lang="ru-RU" sz="1200">
                <a:solidFill>
                  <a:srgbClr val="FF3300"/>
                </a:solidFill>
              </a:rPr>
              <a:t>6 дней: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100"/>
              <a:t>                         </a:t>
            </a:r>
            <a:r>
              <a:rPr lang="ru-RU" sz="1200"/>
              <a:t>герпетическая инфекция                   сыпной тиф                                       лептоспироз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000"/>
              <a:t>                           краснуха                                                           геморрагические лихорадки                         инф.мононуклеоз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000"/>
              <a:t>                           менингококкемия                                             корь                                                                брюшной тиф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000"/>
              <a:t>                           ветряная оспа                                                  эритема Розенберга                                      паратифы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000"/>
              <a:t>                           псевдотуберкулез                                                                                                                    сальмонеллез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000"/>
              <a:t>                           скарлатина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000"/>
              <a:t>                           энтеровирусная инфекция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000"/>
              <a:t>                           инфекционная эритема Чамера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000"/>
              <a:t>                           эритема узловатая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rgbClr val="FFFF00"/>
                </a:solidFill>
              </a:rPr>
              <a:t>Одномоментность появления сыпи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rgbClr val="FFFF00"/>
                </a:solidFill>
              </a:rPr>
              <a:t>Субъективные ощущения пациента</a:t>
            </a:r>
          </a:p>
          <a:p>
            <a:pPr>
              <a:lnSpc>
                <a:spcPct val="80000"/>
              </a:lnSpc>
            </a:pPr>
            <a:endParaRPr lang="ru-RU" sz="1100"/>
          </a:p>
          <a:p>
            <a:pPr>
              <a:lnSpc>
                <a:spcPct val="80000"/>
              </a:lnSpc>
            </a:pPr>
            <a:endParaRPr lang="ru-RU" sz="10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3300"/>
                </a:solidFill>
              </a:rPr>
              <a:t>Виды экзантем: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Мелкоточечная</a:t>
            </a:r>
          </a:p>
          <a:p>
            <a:pPr>
              <a:lnSpc>
                <a:spcPct val="90000"/>
              </a:lnSpc>
            </a:pPr>
            <a:r>
              <a:rPr lang="ru-RU" sz="2800"/>
              <a:t>Розеолезная</a:t>
            </a:r>
          </a:p>
          <a:p>
            <a:pPr>
              <a:lnSpc>
                <a:spcPct val="90000"/>
              </a:lnSpc>
            </a:pPr>
            <a:r>
              <a:rPr lang="ru-RU" sz="2800"/>
              <a:t>Пятнистая</a:t>
            </a:r>
          </a:p>
          <a:p>
            <a:pPr>
              <a:lnSpc>
                <a:spcPct val="90000"/>
              </a:lnSpc>
            </a:pPr>
            <a:r>
              <a:rPr lang="ru-RU" sz="2800"/>
              <a:t>Папулезная</a:t>
            </a:r>
          </a:p>
          <a:p>
            <a:pPr>
              <a:lnSpc>
                <a:spcPct val="90000"/>
              </a:lnSpc>
            </a:pPr>
            <a:r>
              <a:rPr lang="ru-RU" sz="2800"/>
              <a:t>Эритема</a:t>
            </a:r>
          </a:p>
          <a:p>
            <a:pPr>
              <a:lnSpc>
                <a:spcPct val="90000"/>
              </a:lnSpc>
            </a:pPr>
            <a:r>
              <a:rPr lang="ru-RU" sz="2800"/>
              <a:t>Уртикарная </a:t>
            </a:r>
          </a:p>
          <a:p>
            <a:pPr>
              <a:lnSpc>
                <a:spcPct val="90000"/>
              </a:lnSpc>
            </a:pPr>
            <a:r>
              <a:rPr lang="ru-RU" sz="2800"/>
              <a:t>Везикулезная</a:t>
            </a:r>
          </a:p>
          <a:p>
            <a:pPr>
              <a:lnSpc>
                <a:spcPct val="90000"/>
              </a:lnSpc>
            </a:pPr>
            <a:r>
              <a:rPr lang="ru-RU" sz="2800"/>
              <a:t>Бугорковая</a:t>
            </a:r>
          </a:p>
          <a:p>
            <a:pPr>
              <a:lnSpc>
                <a:spcPct val="90000"/>
              </a:lnSpc>
            </a:pPr>
            <a:r>
              <a:rPr lang="ru-RU" sz="2800"/>
              <a:t>Узловатая</a:t>
            </a:r>
          </a:p>
          <a:p>
            <a:pPr>
              <a:lnSpc>
                <a:spcPct val="90000"/>
              </a:lnSpc>
            </a:pPr>
            <a:endParaRPr lang="ru-RU" sz="2800"/>
          </a:p>
          <a:p>
            <a:pPr>
              <a:lnSpc>
                <a:spcPct val="90000"/>
              </a:lnSpc>
            </a:pPr>
            <a:endParaRPr lang="ru-RU" sz="28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3300"/>
                </a:solidFill>
              </a:rPr>
              <a:t>Мелкоточечная сыпь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600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FFFF00"/>
                </a:solidFill>
              </a:rPr>
              <a:t>Инфекционные:                         Неинфекционные: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b="1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600" b="1"/>
              <a:t>                                                  </a:t>
            </a:r>
            <a:endParaRPr lang="ru-RU" sz="1600"/>
          </a:p>
          <a:p>
            <a:pPr>
              <a:lnSpc>
                <a:spcPct val="90000"/>
              </a:lnSpc>
            </a:pPr>
            <a:r>
              <a:rPr lang="ru-RU" sz="1600"/>
              <a:t>Скарлатина                                                        Медикаментозный дерматит</a:t>
            </a:r>
          </a:p>
          <a:p>
            <a:pPr>
              <a:lnSpc>
                <a:spcPct val="90000"/>
              </a:lnSpc>
            </a:pPr>
            <a:r>
              <a:rPr lang="ru-RU" sz="1600"/>
              <a:t>Стафилококковая инфекция                             Пищевая аллергия</a:t>
            </a:r>
          </a:p>
          <a:p>
            <a:pPr>
              <a:lnSpc>
                <a:spcPct val="90000"/>
              </a:lnSpc>
            </a:pPr>
            <a:r>
              <a:rPr lang="ru-RU" sz="1600"/>
              <a:t>Псевдотуберкулез</a:t>
            </a:r>
          </a:p>
        </p:txBody>
      </p:sp>
      <p:pic>
        <p:nvPicPr>
          <p:cNvPr id="41988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76700"/>
            <a:ext cx="3743325" cy="2665413"/>
          </a:xfrm>
          <a:prstGeom prst="rect">
            <a:avLst/>
          </a:prstGeom>
          <a:noFill/>
        </p:spPr>
      </p:pic>
      <p:pic>
        <p:nvPicPr>
          <p:cNvPr id="41989" name="Picture 5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4076700"/>
            <a:ext cx="3743325" cy="25923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9888"/>
            <a:ext cx="8229600" cy="788987"/>
          </a:xfrm>
        </p:spPr>
        <p:txBody>
          <a:bodyPr/>
          <a:lstStyle/>
          <a:p>
            <a:r>
              <a:rPr lang="ru-RU">
                <a:solidFill>
                  <a:srgbClr val="FF3300"/>
                </a:solidFill>
              </a:rPr>
              <a:t>Скарлатина</a:t>
            </a:r>
            <a:r>
              <a:rPr lang="ru-RU"/>
              <a:t> </a:t>
            </a:r>
            <a:r>
              <a:rPr lang="ru-RU" sz="2000"/>
              <a:t>инкубационный период 2-7 дней</a:t>
            </a:r>
            <a:endParaRPr lang="ru-RU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268413"/>
            <a:ext cx="7772400" cy="4864100"/>
          </a:xfrm>
        </p:spPr>
        <p:txBody>
          <a:bodyPr/>
          <a:lstStyle/>
          <a:p>
            <a:pPr marL="609600" indent="-609600"/>
            <a:r>
              <a:rPr lang="ru-RU" sz="2400">
                <a:solidFill>
                  <a:srgbClr val="FFFF00"/>
                </a:solidFill>
              </a:rPr>
              <a:t>Основные диагностические признаки: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1600">
                <a:solidFill>
                  <a:srgbClr val="FF3300"/>
                </a:solidFill>
              </a:rPr>
              <a:t>1. Острое начало:</a:t>
            </a:r>
          </a:p>
          <a:p>
            <a:pPr marL="609600" indent="-609600"/>
            <a:r>
              <a:rPr lang="ru-RU" sz="1600"/>
              <a:t>фебрильная лихорадка</a:t>
            </a:r>
          </a:p>
          <a:p>
            <a:pPr marL="609600" indent="-609600"/>
            <a:r>
              <a:rPr lang="ru-RU" sz="1600"/>
              <a:t>головная боль</a:t>
            </a:r>
          </a:p>
          <a:p>
            <a:pPr marL="609600" indent="-609600"/>
            <a:r>
              <a:rPr lang="ru-RU" sz="1600"/>
              <a:t>рвота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1600">
                <a:solidFill>
                  <a:srgbClr val="FF3300"/>
                </a:solidFill>
              </a:rPr>
              <a:t>2. Ангина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1600">
                <a:solidFill>
                  <a:srgbClr val="FF3300"/>
                </a:solidFill>
              </a:rPr>
              <a:t>3. Регионарный лимфаденит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1600">
                <a:solidFill>
                  <a:srgbClr val="FF3300"/>
                </a:solidFill>
              </a:rPr>
              <a:t>4. Сыпь:</a:t>
            </a:r>
          </a:p>
          <a:p>
            <a:pPr marL="609600" indent="-609600"/>
            <a:r>
              <a:rPr lang="ru-RU" sz="1600"/>
              <a:t>ранняя</a:t>
            </a:r>
          </a:p>
          <a:p>
            <a:pPr marL="609600" indent="-609600"/>
            <a:r>
              <a:rPr lang="ru-RU" sz="1600"/>
              <a:t>мелкоточечная</a:t>
            </a:r>
          </a:p>
          <a:p>
            <a:pPr marL="609600" indent="-609600"/>
            <a:r>
              <a:rPr lang="ru-RU" sz="1600"/>
              <a:t>гиперемированный фон</a:t>
            </a:r>
          </a:p>
          <a:p>
            <a:pPr marL="609600" indent="-609600"/>
            <a:r>
              <a:rPr lang="ru-RU" sz="1600"/>
              <a:t>сухость</a:t>
            </a:r>
          </a:p>
          <a:p>
            <a:pPr marL="609600" indent="-609600"/>
            <a:r>
              <a:rPr lang="ru-RU" sz="1600"/>
              <a:t>характерная локализация</a:t>
            </a:r>
          </a:p>
          <a:p>
            <a:pPr marL="609600" indent="-609600"/>
            <a:r>
              <a:rPr lang="ru-RU" sz="1600"/>
              <a:t>сохраняется от 3х до 7 дней</a:t>
            </a:r>
          </a:p>
          <a:p>
            <a:pPr marL="609600" indent="-609600"/>
            <a:r>
              <a:rPr lang="ru-RU" sz="1600"/>
              <a:t>шелушение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1600"/>
              <a:t>  </a:t>
            </a:r>
          </a:p>
          <a:p>
            <a:pPr marL="609600" indent="-609600">
              <a:buFont typeface="Wingdings" pitchFamily="2" charset="2"/>
              <a:buAutoNum type="arabicPeriod"/>
            </a:pPr>
            <a:endParaRPr lang="ru-RU" sz="1600"/>
          </a:p>
          <a:p>
            <a:pPr marL="609600" indent="-609600"/>
            <a:endParaRPr lang="ru-RU" sz="16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ru-RU"/>
              <a:t>Обложенный язык (1-2 день) </a:t>
            </a:r>
          </a:p>
        </p:txBody>
      </p:sp>
      <p:pic>
        <p:nvPicPr>
          <p:cNvPr id="91143" name="Picture 7" descr="Картинка 29 из 44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557338"/>
            <a:ext cx="8064500" cy="53006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Малиновый язык 4-6 день</a:t>
            </a:r>
          </a:p>
        </p:txBody>
      </p:sp>
      <p:pic>
        <p:nvPicPr>
          <p:cNvPr id="119812" name="Picture 4" descr="Картинка 0 из 464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31913" y="1773238"/>
            <a:ext cx="6769100" cy="4895850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«Маска» Филатова</a:t>
            </a:r>
          </a:p>
        </p:txBody>
      </p:sp>
      <p:pic>
        <p:nvPicPr>
          <p:cNvPr id="117766" name="Picture 6" descr="скарлатина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79838" y="2420938"/>
            <a:ext cx="5184775" cy="4248150"/>
          </a:xfrm>
          <a:noFill/>
          <a:ln/>
        </p:spPr>
      </p:pic>
      <p:pic>
        <p:nvPicPr>
          <p:cNvPr id="1177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420938"/>
            <a:ext cx="33893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6741" name="Picture 5" descr="Картинка 20 из 46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135937" cy="64087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2517" name="Picture 4" descr="E:\Атлас по инфекционным болезням\images\IMG14.JPG"/>
          <p:cNvPicPr>
            <a:picLocks noChangeAspect="1" noChangeArrowheads="1"/>
          </p:cNvPicPr>
          <p:nvPr/>
        </p:nvPicPr>
        <p:blipFill>
          <a:blip r:embed="rId2" cstate="print"/>
          <a:srcRect l="3821" t="4399" r="5414" b="10617"/>
          <a:stretch>
            <a:fillRect/>
          </a:stretch>
        </p:blipFill>
        <p:spPr bwMode="auto">
          <a:xfrm>
            <a:off x="468313" y="765175"/>
            <a:ext cx="8424862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60213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220164" name="Picture 4" descr="скар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628775"/>
            <a:ext cx="4392612" cy="50403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>
                <a:solidFill>
                  <a:srgbClr val="FF3300"/>
                </a:solidFill>
              </a:rPr>
              <a:t>Дифференциально-диагностические особенности заболеваний, протекающих с синдромом экзантемы инфекционной природы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наличие общеинфекционного синдрома, нередко с лихорадочной реакцией</a:t>
            </a:r>
          </a:p>
          <a:p>
            <a:pPr>
              <a:lnSpc>
                <a:spcPct val="90000"/>
              </a:lnSpc>
            </a:pPr>
            <a:r>
              <a:rPr lang="ru-RU" sz="2800"/>
              <a:t>катаральные изменения на входных воротах инфекции</a:t>
            </a:r>
          </a:p>
          <a:p>
            <a:pPr>
              <a:lnSpc>
                <a:spcPct val="90000"/>
              </a:lnSpc>
            </a:pPr>
            <a:r>
              <a:rPr lang="ru-RU" sz="2800"/>
              <a:t>цикличность в течение заболевания (продром, разгар, период угасания сыпи и т.д.)</a:t>
            </a:r>
          </a:p>
          <a:p>
            <a:pPr>
              <a:lnSpc>
                <a:spcPct val="90000"/>
              </a:lnSpc>
            </a:pPr>
            <a:r>
              <a:rPr lang="ru-RU" sz="2800"/>
              <a:t>эпидемиологический анамнез</a:t>
            </a:r>
          </a:p>
          <a:p>
            <a:pPr>
              <a:lnSpc>
                <a:spcPct val="90000"/>
              </a:lnSpc>
            </a:pPr>
            <a:r>
              <a:rPr lang="ru-RU" sz="2800"/>
              <a:t>изменения в гемограмме «инфекционного характера»</a:t>
            </a:r>
          </a:p>
          <a:p>
            <a:pPr>
              <a:lnSpc>
                <a:spcPct val="90000"/>
              </a:lnSpc>
            </a:pPr>
            <a:endParaRPr lang="ru-RU" sz="28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9363"/>
            <a:ext cx="8229600" cy="3611562"/>
          </a:xfrm>
        </p:spPr>
        <p:txBody>
          <a:bodyPr/>
          <a:lstStyle/>
          <a:p>
            <a:endParaRPr lang="ru-RU"/>
          </a:p>
        </p:txBody>
      </p:sp>
      <p:pic>
        <p:nvPicPr>
          <p:cNvPr id="118789" name="Picture 5" descr="Картинка 18 из 44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0"/>
            <a:ext cx="8893175" cy="6858000"/>
          </a:xfrm>
          <a:prstGeom prst="rect">
            <a:avLst/>
          </a:prstGeom>
          <a:noFill/>
        </p:spPr>
      </p:pic>
      <p:pic>
        <p:nvPicPr>
          <p:cNvPr id="118790" name="Picture 6" descr="ска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0"/>
            <a:ext cx="3924300" cy="5778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дермографизм</a:t>
            </a:r>
          </a:p>
        </p:txBody>
      </p:sp>
      <p:pic>
        <p:nvPicPr>
          <p:cNvPr id="142340" name="Picture 4" descr="Картинка 41 из 442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04888" y="1993900"/>
            <a:ext cx="3932237" cy="4062413"/>
          </a:xfrm>
          <a:noFill/>
          <a:ln/>
        </p:spPr>
      </p:pic>
      <p:pic>
        <p:nvPicPr>
          <p:cNvPr id="142341" name="Picture 5" descr="Картинка 3 из 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1989138"/>
            <a:ext cx="3529013" cy="39608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55637"/>
          </a:xfrm>
        </p:spPr>
        <p:txBody>
          <a:bodyPr/>
          <a:lstStyle/>
          <a:p>
            <a:r>
              <a:rPr lang="ru-RU" sz="3200"/>
              <a:t>Лабораторная диагностика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Общий анализ крови</a:t>
            </a:r>
          </a:p>
          <a:p>
            <a:r>
              <a:rPr lang="ru-RU"/>
              <a:t>Общий анализ мочи</a:t>
            </a:r>
          </a:p>
          <a:p>
            <a:r>
              <a:rPr lang="ru-RU"/>
              <a:t>ЭКГ</a:t>
            </a:r>
          </a:p>
          <a:p>
            <a:r>
              <a:rPr lang="ru-RU"/>
              <a:t>АСЛО</a:t>
            </a:r>
          </a:p>
          <a:p>
            <a:r>
              <a:rPr lang="ru-RU"/>
              <a:t>Мазок из зева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7362"/>
          </a:xfrm>
        </p:spPr>
        <p:txBody>
          <a:bodyPr/>
          <a:lstStyle/>
          <a:p>
            <a:r>
              <a:rPr lang="ru-RU" sz="2800">
                <a:solidFill>
                  <a:srgbClr val="FF3300"/>
                </a:solidFill>
              </a:rPr>
              <a:t>Антибиотикотерапия 7 дней</a:t>
            </a: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>
                <a:solidFill>
                  <a:srgbClr val="FFFF00"/>
                </a:solidFill>
              </a:rPr>
              <a:t>Препараты выбора:</a:t>
            </a:r>
          </a:p>
          <a:p>
            <a:pPr>
              <a:lnSpc>
                <a:spcPct val="90000"/>
              </a:lnSpc>
            </a:pPr>
            <a:r>
              <a:rPr lang="ru-RU">
                <a:solidFill>
                  <a:schemeClr val="hlink"/>
                </a:solidFill>
              </a:rPr>
              <a:t>Пенициллин</a:t>
            </a:r>
          </a:p>
          <a:p>
            <a:pPr>
              <a:lnSpc>
                <a:spcPct val="90000"/>
              </a:lnSpc>
            </a:pPr>
            <a:r>
              <a:rPr lang="ru-RU" u="sng">
                <a:hlinkClick r:id="rId2"/>
              </a:rPr>
              <a:t>Амоксициллин</a:t>
            </a:r>
            <a:r>
              <a:rPr lang="ru-RU"/>
              <a:t> </a:t>
            </a:r>
          </a:p>
          <a:p>
            <a:pPr>
              <a:lnSpc>
                <a:spcPct val="90000"/>
              </a:lnSpc>
            </a:pPr>
            <a:r>
              <a:rPr lang="ru-RU" u="sng">
                <a:hlinkClick r:id="rId3"/>
              </a:rPr>
              <a:t>Сумамед</a:t>
            </a:r>
            <a:endParaRPr lang="ru-RU" u="sng"/>
          </a:p>
          <a:p>
            <a:pPr>
              <a:lnSpc>
                <a:spcPct val="90000"/>
              </a:lnSpc>
            </a:pPr>
            <a:r>
              <a:rPr lang="ru-RU" u="sng">
                <a:hlinkClick r:id="rId4"/>
              </a:rPr>
              <a:t>Рулид</a:t>
            </a:r>
            <a:endParaRPr lang="ru-RU" u="sng"/>
          </a:p>
          <a:p>
            <a:pPr>
              <a:lnSpc>
                <a:spcPct val="90000"/>
              </a:lnSpc>
            </a:pPr>
            <a:r>
              <a:rPr lang="ru-RU" u="sng">
                <a:hlinkClick r:id="rId5"/>
              </a:rPr>
              <a:t>Амоксиклав</a:t>
            </a:r>
            <a:endParaRPr lang="ru-RU"/>
          </a:p>
          <a:p>
            <a:pPr>
              <a:lnSpc>
                <a:spcPct val="90000"/>
              </a:lnSpc>
            </a:pPr>
            <a:r>
              <a:rPr lang="ru-RU" u="sng">
                <a:hlinkClick r:id="rId6"/>
              </a:rPr>
              <a:t>Макропен</a:t>
            </a:r>
            <a:r>
              <a:rPr lang="ru-RU"/>
              <a:t> </a:t>
            </a:r>
          </a:p>
          <a:p>
            <a:pPr>
              <a:lnSpc>
                <a:spcPct val="90000"/>
              </a:lnSpc>
            </a:pPr>
            <a:r>
              <a:rPr lang="ru-RU" u="sng">
                <a:hlinkClick r:id="rId7"/>
              </a:rPr>
              <a:t>Эритромицин</a:t>
            </a:r>
            <a:endParaRPr lang="ru-RU" u="sng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42925"/>
          </a:xfrm>
        </p:spPr>
        <p:txBody>
          <a:bodyPr/>
          <a:lstStyle/>
          <a:p>
            <a:r>
              <a:rPr lang="ru-RU" sz="3200">
                <a:solidFill>
                  <a:srgbClr val="FF3300"/>
                </a:solidFill>
              </a:rPr>
              <a:t>Профилактика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196975"/>
            <a:ext cx="7772400" cy="4935538"/>
          </a:xfrm>
        </p:spPr>
        <p:txBody>
          <a:bodyPr/>
          <a:lstStyle/>
          <a:p>
            <a:r>
              <a:rPr lang="ru-RU"/>
              <a:t>Изоляция больного на 7-10 дней</a:t>
            </a:r>
          </a:p>
          <a:p>
            <a:r>
              <a:rPr lang="ru-RU"/>
              <a:t>Посещение детских учреждений через 22 дня</a:t>
            </a:r>
          </a:p>
          <a:p>
            <a:r>
              <a:rPr lang="ru-RU"/>
              <a:t>Бициллинопрофилактика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solidFill>
                  <a:srgbClr val="FF3300"/>
                </a:solidFill>
              </a:rPr>
              <a:t>Стафилококковая инфекция со скарлатиноподобным синдромом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ru-RU" sz="2800"/>
              <a:t>Наличие первичного септического очага (инфицированная рана, панариций, флегмона ит.д.)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2800"/>
              <a:t>Сыпь появляется на 3-4 день, менее обильная, менее яркая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2800"/>
              <a:t>Менее выраженная интоксикация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2800"/>
              <a:t>Ангина может отсутствовать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Стафилококковая инфекция со скарлатиноподобным синдромом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123909" name="Picture 5" descr="Картинка 1 из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700213"/>
            <a:ext cx="6985000" cy="44656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Стафилококковая инфекция со скарлатиноподобным синдромом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6466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280580" name="Picture 4" descr="ста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628775"/>
            <a:ext cx="7488237" cy="48244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288772" name="Picture 4" descr="ста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60350"/>
            <a:ext cx="5113337" cy="63373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3300"/>
                </a:solidFill>
              </a:rPr>
              <a:t>Розеолезная сыпь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800" i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800" i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800" i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800" i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>
                <a:solidFill>
                  <a:srgbClr val="FFFF00"/>
                </a:solidFill>
              </a:rPr>
              <a:t>Инфекционные болезни                                          Неинфекционные</a:t>
            </a:r>
            <a:r>
              <a:rPr lang="ru-RU" sz="1600" b="1" i="1">
                <a:solidFill>
                  <a:srgbClr val="FFFF00"/>
                </a:solidFill>
              </a:rPr>
              <a:t> </a:t>
            </a:r>
            <a:r>
              <a:rPr lang="ru-RU" sz="1600" b="1">
                <a:solidFill>
                  <a:srgbClr val="FFFF00"/>
                </a:solidFill>
              </a:rPr>
              <a:t>болезни</a:t>
            </a:r>
            <a:endParaRPr lang="ru-RU" sz="1600" b="1" i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800" b="1" i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800" b="1" i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800" i="1"/>
              <a:t>                                                                 </a:t>
            </a:r>
            <a:endParaRPr lang="ru-RU" sz="1200"/>
          </a:p>
          <a:p>
            <a:pPr>
              <a:lnSpc>
                <a:spcPct val="80000"/>
              </a:lnSpc>
            </a:pPr>
            <a:r>
              <a:rPr lang="ru-RU" sz="1400"/>
              <a:t>Брюшной тиф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/>
              <a:t>                                                                                                                    Сифилис вторичный</a:t>
            </a:r>
          </a:p>
          <a:p>
            <a:pPr>
              <a:lnSpc>
                <a:spcPct val="80000"/>
              </a:lnSpc>
            </a:pPr>
            <a:r>
              <a:rPr lang="ru-RU" sz="1400"/>
              <a:t>Паратифы А и В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/>
              <a:t>                                                                                                                    Укусы насекомых</a:t>
            </a:r>
          </a:p>
          <a:p>
            <a:pPr>
              <a:lnSpc>
                <a:spcPct val="80000"/>
              </a:lnSpc>
            </a:pPr>
            <a:r>
              <a:rPr lang="ru-RU" sz="1400"/>
              <a:t>Сыпной тиф</a:t>
            </a:r>
          </a:p>
          <a:p>
            <a:pPr>
              <a:lnSpc>
                <a:spcPct val="80000"/>
              </a:lnSpc>
            </a:pPr>
            <a:endParaRPr lang="ru-RU" sz="1400"/>
          </a:p>
          <a:p>
            <a:pPr>
              <a:lnSpc>
                <a:spcPct val="80000"/>
              </a:lnSpc>
            </a:pPr>
            <a:r>
              <a:rPr lang="ru-RU" sz="1400"/>
              <a:t>Болезнь Брилла</a:t>
            </a:r>
          </a:p>
          <a:p>
            <a:pPr>
              <a:lnSpc>
                <a:spcPct val="80000"/>
              </a:lnSpc>
            </a:pPr>
            <a:endParaRPr lang="ru-RU" sz="1400"/>
          </a:p>
          <a:p>
            <a:pPr>
              <a:lnSpc>
                <a:spcPct val="80000"/>
              </a:lnSpc>
            </a:pPr>
            <a:r>
              <a:rPr lang="ru-RU" sz="1400"/>
              <a:t>Сальмонеллезы</a:t>
            </a:r>
          </a:p>
          <a:p>
            <a:pPr>
              <a:lnSpc>
                <a:spcPct val="80000"/>
              </a:lnSpc>
            </a:pPr>
            <a:endParaRPr lang="ru-RU" sz="1400"/>
          </a:p>
          <a:p>
            <a:pPr>
              <a:lnSpc>
                <a:spcPct val="80000"/>
              </a:lnSpc>
            </a:pPr>
            <a:r>
              <a:rPr lang="ru-RU" sz="1400"/>
              <a:t>Псевдотуберкулез</a:t>
            </a:r>
          </a:p>
          <a:p>
            <a:pPr>
              <a:lnSpc>
                <a:spcPct val="80000"/>
              </a:lnSpc>
            </a:pPr>
            <a:endParaRPr lang="ru-RU" sz="1400"/>
          </a:p>
          <a:p>
            <a:pPr>
              <a:lnSpc>
                <a:spcPct val="80000"/>
              </a:lnSpc>
            </a:pPr>
            <a:r>
              <a:rPr lang="ru-RU" sz="1400"/>
              <a:t>Лептоспироз</a:t>
            </a:r>
            <a:endParaRPr lang="ru-RU" sz="1400" b="1"/>
          </a:p>
          <a:p>
            <a:pPr>
              <a:lnSpc>
                <a:spcPct val="80000"/>
              </a:lnSpc>
            </a:pPr>
            <a:endParaRPr lang="ru-RU" sz="14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>
                <a:solidFill>
                  <a:srgbClr val="FF3300"/>
                </a:solidFill>
              </a:rPr>
              <a:t>Классификация инфекционных заболеваний по частоте встречаемости синдрома экзантемы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заболевания, при которых сыпь является обязательным компонентом (ветряная оспа, корь)</a:t>
            </a:r>
          </a:p>
          <a:p>
            <a:pPr>
              <a:lnSpc>
                <a:spcPct val="90000"/>
              </a:lnSpc>
            </a:pPr>
            <a:r>
              <a:rPr lang="ru-RU" sz="2800"/>
              <a:t>заболевания при которых сыпь чаще встречается, чем нет-50-70% (краснуха, тифо-паратифозные заболевания, псевдотуберкулез)</a:t>
            </a:r>
          </a:p>
          <a:p>
            <a:pPr>
              <a:lnSpc>
                <a:spcPct val="90000"/>
              </a:lnSpc>
            </a:pPr>
            <a:r>
              <a:rPr lang="ru-RU" sz="2800"/>
              <a:t>заболевания при которых сыпь чаще отсутствует (вирусный гепатит В, инфекционный мононуклеоз, грипп)</a:t>
            </a:r>
          </a:p>
          <a:p>
            <a:pPr>
              <a:lnSpc>
                <a:spcPct val="90000"/>
              </a:lnSpc>
            </a:pPr>
            <a:endParaRPr lang="ru-RU" sz="28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ru-RU">
                <a:solidFill>
                  <a:srgbClr val="FF3300"/>
                </a:solidFill>
              </a:rPr>
              <a:t>Брюшной тиф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4721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>
                <a:solidFill>
                  <a:srgbClr val="FFFF00"/>
                </a:solidFill>
              </a:rPr>
              <a:t>Позднее появление (7-10-й день болезни) </a:t>
            </a:r>
          </a:p>
          <a:p>
            <a:pPr>
              <a:lnSpc>
                <a:spcPct val="80000"/>
              </a:lnSpc>
            </a:pPr>
            <a:r>
              <a:rPr lang="ru-RU" sz="2000">
                <a:solidFill>
                  <a:srgbClr val="FFFF00"/>
                </a:solidFill>
              </a:rPr>
              <a:t> Мономорфность элементов и четкие края</a:t>
            </a:r>
          </a:p>
          <a:p>
            <a:pPr>
              <a:lnSpc>
                <a:spcPct val="80000"/>
              </a:lnSpc>
            </a:pPr>
            <a:r>
              <a:rPr lang="ru-RU" sz="2000">
                <a:solidFill>
                  <a:srgbClr val="FFFF00"/>
                </a:solidFill>
              </a:rPr>
              <a:t>Отсутствие тенденции к слиянию</a:t>
            </a:r>
          </a:p>
          <a:p>
            <a:pPr>
              <a:lnSpc>
                <a:spcPct val="80000"/>
              </a:lnSpc>
            </a:pPr>
            <a:r>
              <a:rPr lang="ru-RU" sz="2000">
                <a:solidFill>
                  <a:srgbClr val="FFFF00"/>
                </a:solidFill>
              </a:rPr>
              <a:t>Малочисленность. </a:t>
            </a:r>
          </a:p>
          <a:p>
            <a:pPr>
              <a:lnSpc>
                <a:spcPct val="80000"/>
              </a:lnSpc>
            </a:pPr>
            <a:r>
              <a:rPr lang="ru-RU" sz="2000" b="1" u="sng">
                <a:solidFill>
                  <a:srgbClr val="FFFF00"/>
                </a:solidFill>
              </a:rPr>
              <a:t>Локализация</a:t>
            </a:r>
            <a:r>
              <a:rPr lang="ru-RU" sz="2000" b="1">
                <a:solidFill>
                  <a:srgbClr val="FFFF00"/>
                </a:solidFill>
              </a:rPr>
              <a:t>: </a:t>
            </a:r>
            <a:r>
              <a:rPr lang="ru-RU" sz="2000">
                <a:solidFill>
                  <a:srgbClr val="FFFF00"/>
                </a:solidFill>
              </a:rPr>
              <a:t>Верхние отделы живота и нижние отделы грудной клетки.</a:t>
            </a:r>
          </a:p>
          <a:p>
            <a:pPr>
              <a:lnSpc>
                <a:spcPct val="80000"/>
              </a:lnSpc>
            </a:pPr>
            <a:r>
              <a:rPr lang="ru-RU" sz="2000" b="1" u="sng">
                <a:solidFill>
                  <a:srgbClr val="FFFF00"/>
                </a:solidFill>
              </a:rPr>
              <a:t>Срок существования </a:t>
            </a:r>
            <a:r>
              <a:rPr lang="ru-RU" sz="2000">
                <a:solidFill>
                  <a:srgbClr val="FFFF00"/>
                </a:solidFill>
              </a:rPr>
              <a:t>отдельных элементов </a:t>
            </a:r>
            <a:r>
              <a:rPr lang="en-US" sz="2000">
                <a:solidFill>
                  <a:srgbClr val="FFFF00"/>
                </a:solidFill>
              </a:rPr>
              <a:t>&lt;</a:t>
            </a:r>
            <a:r>
              <a:rPr lang="ru-RU" sz="2000">
                <a:solidFill>
                  <a:srgbClr val="FFFF00"/>
                </a:solidFill>
              </a:rPr>
              <a:t>2-4 дня, исчезают бесследно. </a:t>
            </a:r>
          </a:p>
          <a:p>
            <a:pPr>
              <a:lnSpc>
                <a:spcPct val="80000"/>
              </a:lnSpc>
            </a:pPr>
            <a:r>
              <a:rPr lang="ru-RU" sz="2000">
                <a:solidFill>
                  <a:srgbClr val="FFFF00"/>
                </a:solidFill>
              </a:rPr>
              <a:t>На высоте лихорадки возможно </a:t>
            </a:r>
            <a:r>
              <a:rPr lang="ru-RU" sz="2000" u="sng">
                <a:solidFill>
                  <a:srgbClr val="FFFF00"/>
                </a:solidFill>
              </a:rPr>
              <a:t>подсыпание</a:t>
            </a:r>
          </a:p>
          <a:p>
            <a:pPr>
              <a:lnSpc>
                <a:spcPct val="80000"/>
              </a:lnSpc>
            </a:pPr>
            <a:r>
              <a:rPr lang="ru-RU" sz="2000" b="1" u="sng">
                <a:solidFill>
                  <a:srgbClr val="FFFF00"/>
                </a:solidFill>
              </a:rPr>
              <a:t>Типичные симптомы бр. тифа </a:t>
            </a:r>
            <a:r>
              <a:rPr lang="ru-RU" sz="2000" u="sng">
                <a:solidFill>
                  <a:srgbClr val="FFFF00"/>
                </a:solidFill>
              </a:rPr>
              <a:t>: </a:t>
            </a:r>
            <a:r>
              <a:rPr lang="ru-RU" sz="2000">
                <a:solidFill>
                  <a:srgbClr val="FFFF00"/>
                </a:solidFill>
              </a:rPr>
              <a:t>лихорадка постоянного типа, гепатоспленомегалия, дикротия пульса, относительная брадикардия …</a:t>
            </a:r>
          </a:p>
          <a:p>
            <a:pPr>
              <a:lnSpc>
                <a:spcPct val="80000"/>
              </a:lnSpc>
            </a:pPr>
            <a:r>
              <a:rPr lang="ru-RU" sz="2000" b="1" u="sng">
                <a:solidFill>
                  <a:srgbClr val="FFFF00"/>
                </a:solidFill>
              </a:rPr>
              <a:t>Эпид. Анамнез:</a:t>
            </a:r>
            <a:r>
              <a:rPr lang="ru-RU" sz="2000" u="sng">
                <a:solidFill>
                  <a:srgbClr val="FFFF00"/>
                </a:solidFill>
              </a:rPr>
              <a:t> </a:t>
            </a:r>
            <a:r>
              <a:rPr lang="ru-RU" sz="2000">
                <a:solidFill>
                  <a:srgbClr val="FFFF00"/>
                </a:solidFill>
              </a:rPr>
              <a:t>Характерна летне-осенняя сезонность, преимущественно водный, хотя возможны пищевой и бытовой пути передачи.</a:t>
            </a:r>
            <a:endParaRPr lang="ru-RU" sz="2000" b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b="1" u="sng">
                <a:solidFill>
                  <a:srgbClr val="FFFF00"/>
                </a:solidFill>
              </a:rPr>
              <a:t>Лабораторные данные: </a:t>
            </a:r>
            <a:r>
              <a:rPr lang="ru-RU" sz="2000" b="1">
                <a:solidFill>
                  <a:srgbClr val="FFFF00"/>
                </a:solidFill>
              </a:rPr>
              <a:t> </a:t>
            </a:r>
            <a:r>
              <a:rPr lang="ru-RU" sz="2000">
                <a:solidFill>
                  <a:srgbClr val="FFFF00"/>
                </a:solidFill>
              </a:rPr>
              <a:t>Лейкопения, лимфоцитоз, анэозинофилия, </a:t>
            </a:r>
          </a:p>
          <a:p>
            <a:pPr>
              <a:lnSpc>
                <a:spcPct val="80000"/>
              </a:lnSpc>
            </a:pPr>
            <a:r>
              <a:rPr lang="ru-RU" sz="2000">
                <a:solidFill>
                  <a:srgbClr val="FFFF00"/>
                </a:solidFill>
              </a:rPr>
              <a:t>Р-ция Видаля, РПГА, гемо-, урино, копрокультура и тд.</a:t>
            </a:r>
          </a:p>
          <a:p>
            <a:pPr>
              <a:lnSpc>
                <a:spcPct val="80000"/>
              </a:lnSpc>
            </a:pPr>
            <a:endParaRPr lang="ru-RU" sz="200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68350"/>
          </a:xfrm>
        </p:spPr>
        <p:txBody>
          <a:bodyPr/>
          <a:lstStyle/>
          <a:p>
            <a:r>
              <a:rPr lang="ru-RU" sz="3200">
                <a:solidFill>
                  <a:srgbClr val="FF3300"/>
                </a:solidFill>
              </a:rPr>
              <a:t>Брюшной тиф</a:t>
            </a:r>
          </a:p>
        </p:txBody>
      </p:sp>
      <p:pic>
        <p:nvPicPr>
          <p:cNvPr id="124933" name="Picture 5" descr="1212233788_89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5538"/>
            <a:ext cx="4319588" cy="5472112"/>
          </a:xfrm>
          <a:prstGeom prst="rect">
            <a:avLst/>
          </a:prstGeom>
          <a:noFill/>
        </p:spPr>
      </p:pic>
      <p:pic>
        <p:nvPicPr>
          <p:cNvPr id="124939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2205038"/>
            <a:ext cx="4197350" cy="3213100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7362"/>
          </a:xfrm>
        </p:spPr>
        <p:txBody>
          <a:bodyPr/>
          <a:lstStyle/>
          <a:p>
            <a:r>
              <a:rPr lang="ru-RU" sz="4000">
                <a:solidFill>
                  <a:srgbClr val="FF3300"/>
                </a:solidFill>
              </a:rPr>
              <a:t>Диагностика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908050"/>
            <a:ext cx="7772400" cy="5224463"/>
          </a:xfrm>
        </p:spPr>
        <p:txBody>
          <a:bodyPr/>
          <a:lstStyle/>
          <a:p>
            <a:r>
              <a:rPr lang="ru-RU" sz="2800"/>
              <a:t>Гемокультура</a:t>
            </a:r>
          </a:p>
          <a:p>
            <a:r>
              <a:rPr lang="ru-RU" sz="2800"/>
              <a:t>Уринокультура</a:t>
            </a:r>
          </a:p>
          <a:p>
            <a:r>
              <a:rPr lang="ru-RU" sz="2800"/>
              <a:t>Посев кала</a:t>
            </a:r>
          </a:p>
          <a:p>
            <a:r>
              <a:rPr lang="ru-RU" sz="2800"/>
              <a:t>Посев желчи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solidFill>
                  <a:srgbClr val="FFFF00"/>
                </a:solidFill>
              </a:rPr>
              <a:t>Серология:</a:t>
            </a:r>
          </a:p>
          <a:p>
            <a:r>
              <a:rPr lang="ru-RU" sz="2800"/>
              <a:t>Реакция Видаля</a:t>
            </a:r>
          </a:p>
          <a:p>
            <a:r>
              <a:rPr lang="ru-RU" sz="2800"/>
              <a:t>РНГА с использованием эритроцитарных О,Н, и </a:t>
            </a:r>
            <a:r>
              <a:rPr lang="en-US" sz="2800"/>
              <a:t>Vi</a:t>
            </a:r>
            <a:r>
              <a:rPr lang="ru-RU" sz="2800"/>
              <a:t> антигенов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373062"/>
          </a:xfrm>
        </p:spPr>
        <p:txBody>
          <a:bodyPr/>
          <a:lstStyle/>
          <a:p>
            <a:r>
              <a:rPr lang="ru-RU" sz="3200">
                <a:solidFill>
                  <a:srgbClr val="FF3300"/>
                </a:solidFill>
              </a:rPr>
              <a:t>Лечение брюшного тифа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642350" cy="5616575"/>
          </a:xfrm>
        </p:spPr>
        <p:txBody>
          <a:bodyPr/>
          <a:lstStyle/>
          <a:p>
            <a:r>
              <a:rPr lang="ru-RU" sz="2800" dirty="0"/>
              <a:t>Питание больных предусматривает резкое ограничение механических и химических раздражителей слизистой оболочки желудочно-кишечного тракта, исключение продуктов и блюд, усиливающих процессы брожения и гниения в кишечнике. </a:t>
            </a:r>
            <a:endParaRPr lang="en-US" sz="2800" dirty="0" smtClean="0"/>
          </a:p>
          <a:p>
            <a:r>
              <a:rPr lang="ru-RU" sz="2800" dirty="0" smtClean="0"/>
              <a:t>Обязательным </a:t>
            </a:r>
            <a:r>
              <a:rPr lang="ru-RU" sz="2800" dirty="0"/>
              <a:t>является прием комплекса витаминов (аскорбиновой кислоты - до 900 мг в сутки, витамины В и В2 по 9 мг, РР - 60 мг, Р - 300 мг в сутки).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713787" cy="64801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       </a:t>
            </a:r>
            <a:r>
              <a:rPr lang="ru-RU">
                <a:solidFill>
                  <a:srgbClr val="FF3300"/>
                </a:solidFill>
              </a:rPr>
              <a:t>Этиотропная терапия</a:t>
            </a:r>
            <a:r>
              <a:rPr lang="ru-RU"/>
              <a:t> занимает ведущее место в лечении брюшного тифа. Курс этиотропной терапии должен продолжаться до 10-го дня нормальной температуры тела вне зависимости от тяжести течения и быстроты клинического выздоровления больного. Если в течение ближайших 4-5 дней после начала этиотропного лечения состояние больного не меняется, то назначенный препарат заменяют.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61928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/>
              <a:t>Основным антимикробным препаратом является левомицетин (</a:t>
            </a:r>
            <a:r>
              <a:rPr lang="ru-RU" sz="2000" dirty="0" err="1"/>
              <a:t>хлорамфеникол</a:t>
            </a:r>
            <a:r>
              <a:rPr lang="ru-RU" sz="2000" dirty="0"/>
              <a:t>). Его назначают </a:t>
            </a:r>
            <a:r>
              <a:rPr lang="ru-RU" sz="2000" dirty="0" smtClean="0"/>
              <a:t>внутрь </a:t>
            </a:r>
            <a:r>
              <a:rPr lang="ru-RU" sz="2000" dirty="0"/>
              <a:t>за 20-30 мин до еды в суточной дозе 50 мг/кг, разделенной на 4 приема. </a:t>
            </a:r>
            <a:r>
              <a:rPr lang="ru-RU" sz="2000" dirty="0" smtClean="0"/>
              <a:t>В </a:t>
            </a:r>
            <a:r>
              <a:rPr lang="ru-RU" sz="2000" dirty="0"/>
              <a:t>случаях невозможности перорального приема (из-за тошноты, рвоты, боли в </a:t>
            </a:r>
            <a:r>
              <a:rPr lang="ru-RU" sz="2000" dirty="0" err="1"/>
              <a:t>эпигастрии</a:t>
            </a:r>
            <a:r>
              <a:rPr lang="ru-RU" sz="2000" dirty="0"/>
              <a:t>) препарат назначают внутривенно или внутримышечно в виде левомицетина </a:t>
            </a:r>
            <a:r>
              <a:rPr lang="ru-RU" sz="2000" dirty="0" err="1"/>
              <a:t>сукцината</a:t>
            </a:r>
            <a:r>
              <a:rPr lang="ru-RU" sz="2000" dirty="0"/>
              <a:t> по 3 г в сутки или в свечах.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Наиболее часто вместо левомицетина для лечения брюшного тифа применяют ампициллин. Препарат назначают взрослым внутрь после еды (ампициллина </a:t>
            </a:r>
            <a:r>
              <a:rPr lang="ru-RU" sz="2000" dirty="0" err="1" smtClean="0"/>
              <a:t>тригидрат</a:t>
            </a:r>
            <a:r>
              <a:rPr lang="ru-RU" sz="2000" dirty="0" smtClean="0"/>
              <a:t>)</a:t>
            </a:r>
            <a:r>
              <a:rPr lang="en-US" sz="2000" dirty="0" smtClean="0"/>
              <a:t> </a:t>
            </a:r>
            <a:r>
              <a:rPr lang="ru-RU" sz="2000" dirty="0" smtClean="0"/>
              <a:t>из  расчета 100-200 мг/кг/</a:t>
            </a:r>
            <a:r>
              <a:rPr lang="ru-RU" sz="2000" dirty="0" err="1" smtClean="0"/>
              <a:t>сут</a:t>
            </a:r>
            <a:r>
              <a:rPr lang="ru-RU" sz="2000" dirty="0" smtClean="0"/>
              <a:t>. в 4 приема. Эффективность </a:t>
            </a:r>
            <a:r>
              <a:rPr lang="ru-RU" sz="2000" dirty="0"/>
              <a:t>ампициллина ниже, чем левомицетина. Противопоказанием к применению является непереносимость препаратов пенициллина.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Патогенетическая терапия больных брюшным тифом должна способствовать </a:t>
            </a:r>
            <a:r>
              <a:rPr lang="ru-RU" sz="2000" dirty="0" err="1"/>
              <a:t>дезинтоксикации</a:t>
            </a:r>
            <a:r>
              <a:rPr lang="ru-RU" sz="2000" dirty="0"/>
              <a:t>, коррекции гомеостаза, повышению резистентности организма и стимуляции </a:t>
            </a:r>
            <a:r>
              <a:rPr lang="ru-RU" sz="2000" dirty="0" err="1"/>
              <a:t>репаративных</a:t>
            </a:r>
            <a:r>
              <a:rPr lang="ru-RU" sz="2000" dirty="0"/>
              <a:t> процессов, профилактике и лечению осложнений.</a:t>
            </a:r>
          </a:p>
          <a:p>
            <a:pPr>
              <a:lnSpc>
                <a:spcPct val="80000"/>
              </a:lnSpc>
            </a:pPr>
            <a:endParaRPr lang="ru-RU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rgbClr val="FF3300"/>
                </a:solidFill>
              </a:rPr>
              <a:t>Сыпной тиф и болезнь Брилла.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33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На 4-5 –й день</a:t>
            </a:r>
          </a:p>
          <a:p>
            <a:pPr>
              <a:lnSpc>
                <a:spcPct val="90000"/>
              </a:lnSpc>
            </a:pPr>
            <a:r>
              <a:rPr lang="ru-RU" sz="2400"/>
              <a:t> Достаточно обильная</a:t>
            </a:r>
          </a:p>
          <a:p>
            <a:pPr>
              <a:lnSpc>
                <a:spcPct val="90000"/>
              </a:lnSpc>
            </a:pPr>
            <a:r>
              <a:rPr lang="ru-RU" sz="2400"/>
              <a:t> Локализация: боковые поверхности туловища, грудная клетка , сгибательные поверхности конечностей</a:t>
            </a:r>
          </a:p>
          <a:p>
            <a:pPr>
              <a:lnSpc>
                <a:spcPct val="90000"/>
              </a:lnSpc>
            </a:pPr>
            <a:r>
              <a:rPr lang="ru-RU" sz="2400"/>
              <a:t> Наряду с розеолами часто отмечаются первичные и вторичные петехии</a:t>
            </a:r>
          </a:p>
          <a:p>
            <a:pPr>
              <a:lnSpc>
                <a:spcPct val="90000"/>
              </a:lnSpc>
            </a:pPr>
            <a:r>
              <a:rPr lang="ru-RU" sz="2400"/>
              <a:t> Специфический с-м Киари - Авцына-расплывчатое фиолетово-пурпурное пятно на переходной складке нижнего века.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Сыпной тиф</a:t>
            </a:r>
          </a:p>
        </p:txBody>
      </p:sp>
      <p:pic>
        <p:nvPicPr>
          <p:cNvPr id="126981" name="Picture 5" descr="Картинка 1 из 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628775"/>
            <a:ext cx="3816350" cy="4321175"/>
          </a:xfrm>
          <a:prstGeom prst="rect">
            <a:avLst/>
          </a:prstGeom>
          <a:noFill/>
        </p:spPr>
      </p:pic>
      <p:pic>
        <p:nvPicPr>
          <p:cNvPr id="12698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1557338"/>
            <a:ext cx="3960813" cy="4464050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>
                <a:solidFill>
                  <a:srgbClr val="FF3300"/>
                </a:solidFill>
              </a:rPr>
              <a:t>Лечение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Препараты тетрациклинового ряда:</a:t>
            </a:r>
          </a:p>
          <a:p>
            <a:r>
              <a:rPr lang="ru-RU" dirty="0"/>
              <a:t>Тетрациклин</a:t>
            </a:r>
          </a:p>
          <a:p>
            <a:r>
              <a:rPr lang="ru-RU" dirty="0" err="1"/>
              <a:t>Олететрин</a:t>
            </a:r>
            <a:endParaRPr lang="ru-RU" dirty="0"/>
          </a:p>
          <a:p>
            <a:r>
              <a:rPr lang="ru-RU" dirty="0" err="1" smtClean="0"/>
              <a:t>Сигмамицин</a:t>
            </a:r>
            <a:endParaRPr lang="ru-RU" dirty="0" smtClean="0"/>
          </a:p>
          <a:p>
            <a:r>
              <a:rPr lang="ru-RU" dirty="0" err="1" smtClean="0"/>
              <a:t>Доксициклин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559800" cy="4752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Широко распространенный зооноз</a:t>
            </a:r>
          </a:p>
          <a:p>
            <a:pPr>
              <a:lnSpc>
                <a:spcPct val="90000"/>
              </a:lnSpc>
            </a:pPr>
            <a:r>
              <a:rPr lang="ru-RU" sz="2800"/>
              <a:t>Преимущественно водный путь передачи (питьевая вода, купание в водоемах)</a:t>
            </a:r>
          </a:p>
          <a:p>
            <a:pPr>
              <a:lnSpc>
                <a:spcPct val="90000"/>
              </a:lnSpc>
            </a:pPr>
            <a:r>
              <a:rPr lang="ru-RU" sz="2800"/>
              <a:t>Резервуар и источник инфекции грызуны, дополнительные -домашние животные (крупный рогатый скот, свиньи, собаки). Роль человека не велика.</a:t>
            </a:r>
          </a:p>
          <a:p>
            <a:pPr>
              <a:lnSpc>
                <a:spcPct val="90000"/>
              </a:lnSpc>
            </a:pPr>
            <a:r>
              <a:rPr lang="ru-RU" sz="2800"/>
              <a:t>Сезонность с максимумом заболеваемости в августе</a:t>
            </a:r>
          </a:p>
          <a:p>
            <a:pPr>
              <a:lnSpc>
                <a:spcPct val="90000"/>
              </a:lnSpc>
            </a:pPr>
            <a:r>
              <a:rPr lang="ru-RU" sz="2800"/>
              <a:t>У 15-40% заразившихся инфекция клинически не проявляется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b"/>
          <a:lstStyle/>
          <a:p>
            <a:r>
              <a:rPr lang="ru-RU">
                <a:solidFill>
                  <a:srgbClr val="FF3300"/>
                </a:solidFill>
              </a:rPr>
              <a:t>Лептоспироз </a:t>
            </a:r>
            <a:r>
              <a:rPr lang="ru-RU" sz="1600">
                <a:solidFill>
                  <a:srgbClr val="FF3300"/>
                </a:solidFill>
              </a:rPr>
              <a:t>(</a:t>
            </a:r>
            <a:r>
              <a:rPr lang="ru-RU" sz="1600"/>
              <a:t>больше 200 серотипов)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00075"/>
          </a:xfrm>
        </p:spPr>
        <p:txBody>
          <a:bodyPr/>
          <a:lstStyle/>
          <a:p>
            <a:r>
              <a:rPr lang="ru-RU" sz="4000">
                <a:solidFill>
                  <a:srgbClr val="FF3300"/>
                </a:solidFill>
              </a:rPr>
              <a:t>Механизмы появления сыпи: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     В результате воздействия возбудителя, его токсинов  или иммунных комплексов на  сосудистую стенку происходят изменения от легкой сосудистой реакции с повышением проницаемости до появления выраженных воспалительных инфильтратов и деструкций.</a:t>
            </a:r>
          </a:p>
          <a:p>
            <a:pPr>
              <a:buFont typeface="Wingdings" pitchFamily="2" charset="2"/>
              <a:buNone/>
            </a:pPr>
            <a:endParaRPr lang="ru-RU" b="1"/>
          </a:p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3300"/>
                </a:solidFill>
              </a:rPr>
              <a:t>Лептоспироз.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Чаще без сыпи</a:t>
            </a:r>
          </a:p>
          <a:p>
            <a:pPr>
              <a:lnSpc>
                <a:spcPct val="90000"/>
              </a:lnSpc>
            </a:pPr>
            <a:r>
              <a:rPr lang="ru-RU" sz="2400"/>
              <a:t>Более характерны уртикарные и пятнистые высыпания с геморрагическим компонентом 7-9-й день</a:t>
            </a:r>
          </a:p>
          <a:p>
            <a:pPr>
              <a:lnSpc>
                <a:spcPct val="90000"/>
              </a:lnSpc>
            </a:pPr>
            <a:r>
              <a:rPr lang="ru-RU" sz="2400"/>
              <a:t> Частый исход-шелушение.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      </a:t>
            </a:r>
            <a:r>
              <a:rPr lang="ru-RU" sz="2400">
                <a:solidFill>
                  <a:srgbClr val="FFFF00"/>
                </a:solidFill>
              </a:rPr>
              <a:t>Основные клинические признаки:</a:t>
            </a:r>
            <a:r>
              <a:rPr lang="ru-RU" sz="2400"/>
              <a:t> </a:t>
            </a:r>
          </a:p>
          <a:p>
            <a:pPr>
              <a:lnSpc>
                <a:spcPct val="90000"/>
              </a:lnSpc>
            </a:pPr>
            <a:r>
              <a:rPr lang="ru-RU" sz="2400"/>
              <a:t>Интоксикация</a:t>
            </a:r>
          </a:p>
          <a:p>
            <a:pPr>
              <a:lnSpc>
                <a:spcPct val="90000"/>
              </a:lnSpc>
            </a:pPr>
            <a:r>
              <a:rPr lang="ru-RU" sz="2400"/>
              <a:t>Гепатит</a:t>
            </a:r>
          </a:p>
          <a:p>
            <a:pPr>
              <a:lnSpc>
                <a:spcPct val="90000"/>
              </a:lnSpc>
            </a:pPr>
            <a:r>
              <a:rPr lang="ru-RU" sz="2400"/>
              <a:t> Миалгии</a:t>
            </a:r>
          </a:p>
          <a:p>
            <a:pPr>
              <a:lnSpc>
                <a:spcPct val="90000"/>
              </a:lnSpc>
            </a:pPr>
            <a:r>
              <a:rPr lang="ru-RU" sz="2400"/>
              <a:t> Поражение почек</a:t>
            </a:r>
          </a:p>
          <a:p>
            <a:pPr>
              <a:lnSpc>
                <a:spcPct val="90000"/>
              </a:lnSpc>
            </a:pPr>
            <a:r>
              <a:rPr lang="ru-RU" sz="2400"/>
              <a:t> Этиотропная терапия пенициллином</a:t>
            </a:r>
          </a:p>
          <a:p>
            <a:pPr>
              <a:lnSpc>
                <a:spcPct val="90000"/>
              </a:lnSpc>
            </a:pPr>
            <a:endParaRPr lang="ru-RU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Лептоспироз, розеолезная сыпь</a:t>
            </a:r>
          </a:p>
        </p:txBody>
      </p:sp>
      <p:pic>
        <p:nvPicPr>
          <p:cNvPr id="253957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1341438"/>
            <a:ext cx="6551613" cy="5256212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rgbClr val="FF3300"/>
                </a:solidFill>
              </a:rPr>
              <a:t>Лептоспироз (б-нь Вейла- Васильева)</a:t>
            </a:r>
          </a:p>
        </p:txBody>
      </p:sp>
      <p:pic>
        <p:nvPicPr>
          <p:cNvPr id="199684" name="Picture 4" descr="011-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700213"/>
            <a:ext cx="3600450" cy="3394075"/>
          </a:xfrm>
          <a:noFill/>
          <a:ln/>
        </p:spPr>
      </p:pic>
      <p:pic>
        <p:nvPicPr>
          <p:cNvPr id="199685" name="Picture 5" descr="i?id=106056428&amp;tov=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700213"/>
            <a:ext cx="3600450" cy="33845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3" name="Picture 5" descr="Картинка 7 из 40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196975"/>
            <a:ext cx="6192837" cy="4895850"/>
          </a:xfrm>
          <a:prstGeom prst="rect">
            <a:avLst/>
          </a:prstGeom>
          <a:noFill/>
        </p:spPr>
      </p:pic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1619250" y="692150"/>
            <a:ext cx="5184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chemeClr val="tx2"/>
                </a:solidFill>
                <a:latin typeface="Tahoma" pitchFamily="34" charset="0"/>
              </a:rPr>
              <a:t>Пути передачи лептоспироза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836613"/>
            <a:ext cx="7772400" cy="52959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ru-RU" sz="2800">
                <a:solidFill>
                  <a:srgbClr val="FF3300"/>
                </a:solidFill>
              </a:rPr>
              <a:t>Основное патологическое действие: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     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     </a:t>
            </a:r>
            <a:r>
              <a:rPr lang="ru-RU" sz="2800">
                <a:solidFill>
                  <a:schemeClr val="tx2"/>
                </a:solidFill>
              </a:rPr>
              <a:t>Повреждение лептоспирами эндотелия капилляров</a:t>
            </a:r>
            <a:r>
              <a:rPr lang="ru-RU" sz="2800">
                <a:solidFill>
                  <a:schemeClr val="tx2"/>
                </a:solidFill>
                <a:cs typeface="Arial" charset="0"/>
              </a:rPr>
              <a:t>→развитие васкулита, с чем связано большинство проявлений болезни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ru-RU" sz="2800">
              <a:solidFill>
                <a:schemeClr val="tx2"/>
              </a:solidFill>
              <a:cs typeface="Arial" charset="0"/>
            </a:endParaRP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ru-RU" sz="2800">
                <a:solidFill>
                  <a:schemeClr val="tx2"/>
                </a:solidFill>
                <a:cs typeface="Arial" charset="0"/>
              </a:rPr>
              <a:t>  </a:t>
            </a:r>
            <a:r>
              <a:rPr lang="ru-RU" sz="2800">
                <a:solidFill>
                  <a:srgbClr val="FFFF00"/>
                </a:solidFill>
                <a:cs typeface="Arial" charset="0"/>
              </a:rPr>
              <a:t>2 фазы: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ru-RU" sz="2800">
                <a:solidFill>
                  <a:schemeClr val="tx2"/>
                </a:solidFill>
                <a:cs typeface="Arial" charset="0"/>
              </a:rPr>
              <a:t>     1. острая (лептоспиремическая)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ru-RU" sz="2800">
                <a:solidFill>
                  <a:schemeClr val="tx2"/>
                </a:solidFill>
                <a:cs typeface="Arial" charset="0"/>
              </a:rPr>
              <a:t>     2.иммунная (лептоспирурическая)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ru-RU" sz="2800">
              <a:solidFill>
                <a:schemeClr val="tx2"/>
              </a:solidFill>
              <a:cs typeface="Arial" charset="0"/>
            </a:endParaRP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ru-RU" sz="2800">
                <a:solidFill>
                  <a:schemeClr val="tx2"/>
                </a:solidFill>
                <a:cs typeface="Arial" charset="0"/>
              </a:rPr>
              <a:t>   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42925"/>
          </a:xfrm>
        </p:spPr>
        <p:txBody>
          <a:bodyPr/>
          <a:lstStyle/>
          <a:p>
            <a:r>
              <a:rPr lang="ru-RU" sz="2800">
                <a:solidFill>
                  <a:srgbClr val="FF3300"/>
                </a:solidFill>
              </a:rPr>
              <a:t>Опорно-диагностические признаки: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052513"/>
            <a:ext cx="8270875" cy="5545137"/>
          </a:xfrm>
        </p:spPr>
        <p:txBody>
          <a:bodyPr/>
          <a:lstStyle/>
          <a:p>
            <a:r>
              <a:rPr lang="ru-RU" sz="2400"/>
              <a:t>Инкубационный период 4-14 дней (7-9)</a:t>
            </a:r>
          </a:p>
          <a:p>
            <a:r>
              <a:rPr lang="ru-RU" sz="2400"/>
              <a:t>90%-легкие и среднетяжелые формы</a:t>
            </a:r>
          </a:p>
          <a:p>
            <a:r>
              <a:rPr lang="ru-RU" sz="2400"/>
              <a:t>Острое начало, фебрильная лихорадка</a:t>
            </a:r>
          </a:p>
          <a:p>
            <a:r>
              <a:rPr lang="ru-RU" sz="2400"/>
              <a:t>Мышечные боли (икроножные),интенсивность вплоть до ограничения движений</a:t>
            </a:r>
          </a:p>
          <a:p>
            <a:r>
              <a:rPr lang="ru-RU" sz="2400"/>
              <a:t>Гиперемия, одутловатость лица,инъекция склер</a:t>
            </a:r>
          </a:p>
          <a:p>
            <a:r>
              <a:rPr lang="ru-RU" sz="2400"/>
              <a:t>Волнообразный характер лихорадки (в течение недели, затем снижение и новый подъем)</a:t>
            </a:r>
          </a:p>
          <a:p>
            <a:r>
              <a:rPr lang="ru-RU" sz="2400"/>
              <a:t>Геморрагический синдром</a:t>
            </a:r>
          </a:p>
          <a:p>
            <a:r>
              <a:rPr lang="ru-RU" sz="2400"/>
              <a:t>Желтушный синдром (тяжелые формы)</a:t>
            </a:r>
          </a:p>
          <a:p>
            <a:r>
              <a:rPr lang="ru-RU" sz="2400"/>
              <a:t>Почечный синдром</a:t>
            </a:r>
          </a:p>
          <a:p>
            <a:r>
              <a:rPr lang="ru-RU" sz="2400"/>
              <a:t>Лейкоцитоз, нейтрофильный сдвиг влево, ускорение СОЭ</a:t>
            </a:r>
          </a:p>
          <a:p>
            <a:endParaRPr lang="ru-RU" sz="2400"/>
          </a:p>
          <a:p>
            <a:endParaRPr lang="ru-RU" sz="28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00075"/>
          </a:xfrm>
        </p:spPr>
        <p:txBody>
          <a:bodyPr/>
          <a:lstStyle/>
          <a:p>
            <a:r>
              <a:rPr lang="ru-RU" sz="2800"/>
              <a:t>Осложнения: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125538"/>
            <a:ext cx="7772400" cy="5006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Энцефалит</a:t>
            </a:r>
          </a:p>
          <a:p>
            <a:pPr>
              <a:lnSpc>
                <a:spcPct val="90000"/>
              </a:lnSpc>
            </a:pPr>
            <a:r>
              <a:rPr lang="ru-RU" sz="2800"/>
              <a:t>Менингит</a:t>
            </a:r>
          </a:p>
          <a:p>
            <a:pPr>
              <a:lnSpc>
                <a:spcPct val="90000"/>
              </a:lnSpc>
            </a:pPr>
            <a:r>
              <a:rPr lang="ru-RU" sz="2800"/>
              <a:t>Иридоциклит</a:t>
            </a:r>
          </a:p>
          <a:p>
            <a:pPr>
              <a:lnSpc>
                <a:spcPct val="90000"/>
              </a:lnSpc>
            </a:pPr>
            <a:r>
              <a:rPr lang="ru-RU" sz="2800"/>
              <a:t>Ирит</a:t>
            </a:r>
          </a:p>
          <a:p>
            <a:pPr>
              <a:lnSpc>
                <a:spcPct val="90000"/>
              </a:lnSpc>
            </a:pPr>
            <a:r>
              <a:rPr lang="ru-RU" sz="2800"/>
              <a:t>Геморрагическая пневмония</a:t>
            </a:r>
          </a:p>
          <a:p>
            <a:pPr>
              <a:lnSpc>
                <a:spcPct val="90000"/>
              </a:lnSpc>
            </a:pPr>
            <a:r>
              <a:rPr lang="ru-RU" sz="2800"/>
              <a:t>Почечная недостаточность</a:t>
            </a:r>
          </a:p>
          <a:p>
            <a:pPr>
              <a:lnSpc>
                <a:spcPct val="90000"/>
              </a:lnSpc>
            </a:pPr>
            <a:r>
              <a:rPr lang="ru-RU" sz="2800"/>
              <a:t>Миокардит</a:t>
            </a:r>
          </a:p>
          <a:p>
            <a:pPr>
              <a:lnSpc>
                <a:spcPct val="90000"/>
              </a:lnSpc>
            </a:pPr>
            <a:r>
              <a:rPr lang="ru-RU" sz="2800"/>
              <a:t>Сердечная недостаточность</a:t>
            </a:r>
          </a:p>
          <a:p>
            <a:pPr>
              <a:lnSpc>
                <a:spcPct val="90000"/>
              </a:lnSpc>
            </a:pPr>
            <a:r>
              <a:rPr lang="ru-RU" sz="2800"/>
              <a:t>Анемия</a:t>
            </a:r>
          </a:p>
          <a:p>
            <a:pPr>
              <a:lnSpc>
                <a:spcPct val="90000"/>
              </a:lnSpc>
            </a:pPr>
            <a:r>
              <a:rPr lang="ru-RU" sz="2800"/>
              <a:t>Полиорганная недостаточность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b="1" u="sng">
                <a:solidFill>
                  <a:srgbClr val="FFFF00"/>
                </a:solidFill>
              </a:rPr>
              <a:t>Лабораторная диагностика</a:t>
            </a:r>
            <a:r>
              <a:rPr lang="ru-RU" sz="2000">
                <a:solidFill>
                  <a:srgbClr val="FFFF00"/>
                </a:solidFill>
              </a:rPr>
              <a:t>: </a:t>
            </a:r>
          </a:p>
          <a:p>
            <a:pPr>
              <a:buFont typeface="Wingdings" pitchFamily="2" charset="2"/>
              <a:buNone/>
            </a:pPr>
            <a:endParaRPr lang="ru-RU" sz="2000">
              <a:solidFill>
                <a:srgbClr val="FFFF00"/>
              </a:solidFill>
            </a:endParaRPr>
          </a:p>
          <a:p>
            <a:r>
              <a:rPr lang="ru-RU" sz="2000"/>
              <a:t>реакция микроагглютинации (РМА)</a:t>
            </a:r>
          </a:p>
          <a:p>
            <a:r>
              <a:rPr lang="ru-RU" sz="2000"/>
              <a:t> РСК</a:t>
            </a:r>
          </a:p>
          <a:p>
            <a:r>
              <a:rPr lang="ru-RU" sz="2000"/>
              <a:t> РНИФ.</a:t>
            </a:r>
          </a:p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373062"/>
          </a:xfrm>
        </p:spPr>
        <p:txBody>
          <a:bodyPr/>
          <a:lstStyle/>
          <a:p>
            <a:r>
              <a:rPr lang="ru-RU" sz="2800">
                <a:solidFill>
                  <a:srgbClr val="FF3300"/>
                </a:solidFill>
              </a:rPr>
              <a:t>Лечение лептоспироза: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765175"/>
            <a:ext cx="8704263" cy="57594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dirty="0">
                <a:solidFill>
                  <a:schemeClr val="hlink"/>
                </a:solidFill>
              </a:rPr>
              <a:t>Легкие формы</a:t>
            </a:r>
            <a:r>
              <a:rPr lang="ru-RU" sz="2800" dirty="0"/>
              <a:t> (</a:t>
            </a:r>
            <a:r>
              <a:rPr lang="ru-RU" sz="2800" dirty="0" err="1"/>
              <a:t>монотерапия</a:t>
            </a:r>
            <a:r>
              <a:rPr lang="ru-RU" sz="2800" dirty="0"/>
              <a:t>):</a:t>
            </a:r>
          </a:p>
          <a:p>
            <a:r>
              <a:rPr lang="ru-RU" sz="2800" dirty="0" err="1"/>
              <a:t>Доксициклин</a:t>
            </a:r>
            <a:r>
              <a:rPr lang="ru-RU" sz="2800" dirty="0"/>
              <a:t> </a:t>
            </a:r>
            <a:r>
              <a:rPr lang="ru-RU" sz="2800" dirty="0" smtClean="0"/>
              <a:t> детям 8-12 лет – 4 мг/кг/</a:t>
            </a:r>
            <a:r>
              <a:rPr lang="ru-RU" sz="2800" dirty="0" err="1" smtClean="0"/>
              <a:t>сут</a:t>
            </a:r>
            <a:r>
              <a:rPr lang="ru-RU" sz="2800" dirty="0" smtClean="0"/>
              <a:t>., старше 12 лет по 100 </a:t>
            </a:r>
            <a:r>
              <a:rPr lang="ru-RU" sz="2800" dirty="0"/>
              <a:t>мг </a:t>
            </a:r>
            <a:r>
              <a:rPr lang="en-US" sz="2800" dirty="0"/>
              <a:t>per </a:t>
            </a:r>
            <a:r>
              <a:rPr lang="en-US" sz="2800" dirty="0" err="1"/>
              <a:t>os</a:t>
            </a:r>
            <a:r>
              <a:rPr lang="ru-RU" sz="2800" dirty="0"/>
              <a:t> 2 раза в сутки</a:t>
            </a:r>
          </a:p>
          <a:p>
            <a:r>
              <a:rPr lang="ru-RU" sz="2800" dirty="0"/>
              <a:t>Ампициллин </a:t>
            </a:r>
            <a:r>
              <a:rPr lang="ru-RU" sz="2800" dirty="0" smtClean="0"/>
              <a:t>100-200 мг/кг/</a:t>
            </a:r>
            <a:r>
              <a:rPr lang="ru-RU" sz="2800" dirty="0" err="1" smtClean="0"/>
              <a:t>сут</a:t>
            </a:r>
            <a:r>
              <a:rPr lang="ru-RU" sz="2800" dirty="0" smtClean="0"/>
              <a:t>. в 4 приема</a:t>
            </a:r>
          </a:p>
          <a:p>
            <a:r>
              <a:rPr lang="ru-RU" sz="2800" dirty="0" smtClean="0"/>
              <a:t>Амоксициллин 0,125</a:t>
            </a:r>
            <a:r>
              <a:rPr lang="ru-RU" sz="2800" dirty="0"/>
              <a:t> </a:t>
            </a:r>
            <a:r>
              <a:rPr lang="ru-RU" sz="2800" dirty="0" smtClean="0"/>
              <a:t>– 0,25 г 3 раза </a:t>
            </a:r>
            <a:r>
              <a:rPr lang="ru-RU" sz="2800" dirty="0"/>
              <a:t>в сутки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solidFill>
                  <a:schemeClr val="tx2"/>
                </a:solidFill>
              </a:rPr>
              <a:t>Курс лечения 7 дней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solidFill>
                  <a:schemeClr val="hlink"/>
                </a:solidFill>
              </a:rPr>
              <a:t>Средне- и тяжелые формы </a:t>
            </a:r>
            <a:r>
              <a:rPr lang="ru-RU" sz="2800" dirty="0"/>
              <a:t>(</a:t>
            </a:r>
            <a:r>
              <a:rPr lang="ru-RU" sz="2800" dirty="0" err="1"/>
              <a:t>монотерапия</a:t>
            </a:r>
            <a:r>
              <a:rPr lang="ru-RU" sz="2800" dirty="0"/>
              <a:t>):</a:t>
            </a:r>
          </a:p>
          <a:p>
            <a:r>
              <a:rPr lang="ru-RU" sz="2800" dirty="0" err="1" smtClean="0"/>
              <a:t>Бензилпенициллин</a:t>
            </a:r>
            <a:r>
              <a:rPr lang="ru-RU" sz="2800" dirty="0" smtClean="0"/>
              <a:t> 100-200 мг/кг/</a:t>
            </a:r>
            <a:r>
              <a:rPr lang="ru-RU" sz="2800" dirty="0" err="1" smtClean="0"/>
              <a:t>сут</a:t>
            </a:r>
            <a:r>
              <a:rPr lang="ru-RU" sz="2800" dirty="0" smtClean="0"/>
              <a:t>. в/в</a:t>
            </a:r>
            <a:endParaRPr lang="ru-RU" sz="2800" dirty="0"/>
          </a:p>
          <a:p>
            <a:r>
              <a:rPr lang="ru-RU" sz="2800" dirty="0"/>
              <a:t>Ампициллин 100-200 мг/кг/</a:t>
            </a:r>
            <a:r>
              <a:rPr lang="ru-RU" sz="2800" dirty="0" err="1"/>
              <a:t>сут</a:t>
            </a:r>
            <a:r>
              <a:rPr lang="ru-RU" sz="2800" dirty="0"/>
              <a:t>. </a:t>
            </a:r>
            <a:r>
              <a:rPr lang="ru-RU" sz="2800" dirty="0" smtClean="0"/>
              <a:t>в/в</a:t>
            </a:r>
          </a:p>
          <a:p>
            <a:r>
              <a:rPr lang="ru-RU" sz="2800" dirty="0" smtClean="0"/>
              <a:t>Эритромицин 20 мг/кг/</a:t>
            </a:r>
            <a:r>
              <a:rPr lang="ru-RU" sz="2800" dirty="0" err="1" smtClean="0"/>
              <a:t>сут</a:t>
            </a:r>
            <a:r>
              <a:rPr lang="ru-RU" sz="2800" dirty="0" smtClean="0"/>
              <a:t>. в/в </a:t>
            </a:r>
            <a:r>
              <a:rPr lang="ru-RU" sz="2800" dirty="0" err="1" smtClean="0"/>
              <a:t>в</a:t>
            </a:r>
            <a:r>
              <a:rPr lang="ru-RU" sz="2800" dirty="0" smtClean="0"/>
              <a:t> 4 приема</a:t>
            </a:r>
          </a:p>
          <a:p>
            <a:r>
              <a:rPr lang="ru-RU" sz="2800" dirty="0" smtClean="0"/>
              <a:t>Амоксициллин 0,125-0,25 г. </a:t>
            </a:r>
            <a:r>
              <a:rPr lang="en-US" sz="2800" dirty="0" smtClean="0"/>
              <a:t>per </a:t>
            </a:r>
            <a:r>
              <a:rPr lang="en-US" sz="2800" dirty="0" err="1"/>
              <a:t>os</a:t>
            </a:r>
            <a:r>
              <a:rPr lang="ru-RU" sz="2800" dirty="0"/>
              <a:t> </a:t>
            </a:r>
            <a:r>
              <a:rPr lang="ru-RU" sz="2800" dirty="0" smtClean="0"/>
              <a:t>3 </a:t>
            </a:r>
            <a:r>
              <a:rPr lang="ru-RU" sz="2800" dirty="0"/>
              <a:t>раза в сутки</a:t>
            </a:r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3300"/>
                </a:solidFill>
              </a:rPr>
              <a:t>Вторичный сифилис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Через 40-50 дней после первичной сифиломы на фоне нормального  состояния. Длительность высыпания до 3 недель</a:t>
            </a:r>
            <a:endParaRPr lang="ru-RU" b="1"/>
          </a:p>
          <a:p>
            <a:pPr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847725"/>
          </a:xfrm>
        </p:spPr>
        <p:txBody>
          <a:bodyPr/>
          <a:lstStyle/>
          <a:p>
            <a:r>
              <a:rPr lang="ru-RU" sz="3600" b="1">
                <a:solidFill>
                  <a:srgbClr val="FF3300"/>
                </a:solidFill>
              </a:rPr>
              <a:t>Три механизма появления инфекционной экзантемы:</a:t>
            </a:r>
            <a:r>
              <a:rPr lang="ru-RU" sz="4000" b="1"/>
              <a:t/>
            </a:r>
            <a:br>
              <a:rPr lang="ru-RU" sz="4000" b="1"/>
            </a:br>
            <a:endParaRPr lang="ru-RU" sz="4000" b="1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инфильтративный</a:t>
            </a:r>
          </a:p>
          <a:p>
            <a:endParaRPr lang="ru-RU"/>
          </a:p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19149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149725"/>
            <a:ext cx="251936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49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4149725"/>
            <a:ext cx="251936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49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4149725"/>
            <a:ext cx="259238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49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1628775"/>
            <a:ext cx="25193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498" name="Picture 7"/>
          <p:cNvPicPr>
            <a:picLocks noChangeAspect="1" noChangeArrowheads="1"/>
          </p:cNvPicPr>
          <p:nvPr/>
        </p:nvPicPr>
        <p:blipFill>
          <a:blip r:embed="rId6" cstate="print"/>
          <a:srcRect l="12061" t="12163"/>
          <a:stretch>
            <a:fillRect/>
          </a:stretch>
        </p:blipFill>
        <p:spPr bwMode="auto">
          <a:xfrm>
            <a:off x="2195513" y="2276475"/>
            <a:ext cx="2305050" cy="16573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Вторичный сифилис</a:t>
            </a:r>
          </a:p>
        </p:txBody>
      </p:sp>
      <p:pic>
        <p:nvPicPr>
          <p:cNvPr id="128005" name="Picture 5" descr="i?id=47141562&amp;tov=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73238"/>
            <a:ext cx="3527425" cy="4248150"/>
          </a:xfrm>
          <a:prstGeom prst="rect">
            <a:avLst/>
          </a:prstGeom>
          <a:noFill/>
        </p:spPr>
      </p:pic>
      <p:pic>
        <p:nvPicPr>
          <p:cNvPr id="128006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1773238"/>
            <a:ext cx="3816350" cy="4248150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/>
              <a:t>Вторичный сифилис</a:t>
            </a:r>
          </a:p>
        </p:txBody>
      </p:sp>
      <p:pic>
        <p:nvPicPr>
          <p:cNvPr id="20582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268413"/>
            <a:ext cx="7127875" cy="5040312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919162"/>
          </a:xfrm>
        </p:spPr>
        <p:txBody>
          <a:bodyPr/>
          <a:lstStyle/>
          <a:p>
            <a:r>
              <a:rPr lang="ru-RU"/>
              <a:t>Вторичный сифилис</a:t>
            </a:r>
          </a:p>
        </p:txBody>
      </p:sp>
      <p:pic>
        <p:nvPicPr>
          <p:cNvPr id="203780" name="Picture 4" descr="syphililsfe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73238"/>
            <a:ext cx="2952750" cy="3671887"/>
          </a:xfrm>
          <a:prstGeom prst="rect">
            <a:avLst/>
          </a:prstGeom>
          <a:noFill/>
        </p:spPr>
      </p:pic>
      <p:pic>
        <p:nvPicPr>
          <p:cNvPr id="20378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48038" y="1773238"/>
            <a:ext cx="2592387" cy="3671887"/>
          </a:xfrm>
          <a:noFill/>
          <a:ln/>
        </p:spPr>
      </p:pic>
      <p:pic>
        <p:nvPicPr>
          <p:cNvPr id="203782" name="Picture 6" descr="syphilis-f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1844675"/>
            <a:ext cx="2808288" cy="36004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r>
              <a:rPr lang="ru-RU" sz="3600">
                <a:solidFill>
                  <a:srgbClr val="FF3300"/>
                </a:solidFill>
              </a:rPr>
              <a:t>Пятнистая сыпь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841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FFFF00"/>
                </a:solidFill>
              </a:rPr>
              <a:t>Инфекционные болезни                                 Неинфекционные болезни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/>
              <a:t>                                  </a:t>
            </a:r>
          </a:p>
          <a:p>
            <a:pPr>
              <a:lnSpc>
                <a:spcPct val="80000"/>
              </a:lnSpc>
            </a:pPr>
            <a:r>
              <a:rPr lang="ru-RU" sz="1800"/>
              <a:t>Корь                                                                Сифилис вторичный                                                                                </a:t>
            </a:r>
          </a:p>
          <a:p>
            <a:pPr>
              <a:lnSpc>
                <a:spcPct val="80000"/>
              </a:lnSpc>
            </a:pPr>
            <a:r>
              <a:rPr lang="ru-RU" sz="1800"/>
              <a:t>Краснуха                                                         Медикаментозный дерматит</a:t>
            </a:r>
          </a:p>
          <a:p>
            <a:pPr>
              <a:lnSpc>
                <a:spcPct val="80000"/>
              </a:lnSpc>
            </a:pPr>
            <a:r>
              <a:rPr lang="ru-RU" sz="1800"/>
              <a:t>Инфекционная эритема Розинберга            Розовый лишай</a:t>
            </a:r>
          </a:p>
          <a:p>
            <a:pPr>
              <a:lnSpc>
                <a:spcPct val="80000"/>
              </a:lnSpc>
            </a:pPr>
            <a:r>
              <a:rPr lang="ru-RU" sz="1800"/>
              <a:t>Инфекционный мононуклеоз                         Болезнь Кавасаки</a:t>
            </a:r>
          </a:p>
          <a:p>
            <a:pPr>
              <a:lnSpc>
                <a:spcPct val="80000"/>
              </a:lnSpc>
            </a:pPr>
            <a:r>
              <a:rPr lang="ru-RU" sz="1800"/>
              <a:t>Лептоспироз</a:t>
            </a:r>
          </a:p>
          <a:p>
            <a:pPr>
              <a:lnSpc>
                <a:spcPct val="80000"/>
              </a:lnSpc>
            </a:pPr>
            <a:r>
              <a:rPr lang="ru-RU" sz="1800"/>
              <a:t>Энтеровирусная инфекция</a:t>
            </a:r>
          </a:p>
          <a:p>
            <a:pPr>
              <a:lnSpc>
                <a:spcPct val="80000"/>
              </a:lnSpc>
            </a:pPr>
            <a:r>
              <a:rPr lang="ru-RU" sz="1800"/>
              <a:t>Гельминтозы</a:t>
            </a:r>
          </a:p>
          <a:p>
            <a:pPr>
              <a:lnSpc>
                <a:spcPct val="80000"/>
              </a:lnSpc>
            </a:pPr>
            <a:endParaRPr lang="ru-RU" sz="18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3300"/>
                </a:solidFill>
              </a:rPr>
              <a:t>Корь</a:t>
            </a:r>
            <a:r>
              <a:rPr lang="ru-RU" sz="1800"/>
              <a:t> инкубационный период 7-17 дней</a:t>
            </a:r>
            <a:endParaRPr lang="ru-RU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ru-RU" sz="2800"/>
              <a:t>     Основные диагностические признаки: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2800">
                <a:solidFill>
                  <a:srgbClr val="FF3300"/>
                </a:solidFill>
              </a:rPr>
              <a:t>Острое начало</a:t>
            </a:r>
          </a:p>
          <a:p>
            <a:pPr marL="609600" indent="-609600"/>
            <a:r>
              <a:rPr lang="ru-RU" sz="2800"/>
              <a:t>интоксикация</a:t>
            </a:r>
          </a:p>
          <a:p>
            <a:pPr marL="609600" indent="-609600"/>
            <a:r>
              <a:rPr lang="ru-RU" sz="2800"/>
              <a:t>катаральный синдром (коньюктивит, ринит,ларингит)</a:t>
            </a:r>
          </a:p>
          <a:p>
            <a:pPr marL="609600" indent="-609600"/>
            <a:r>
              <a:rPr lang="ru-RU" sz="2800"/>
              <a:t>«пестрые» слизистые</a:t>
            </a:r>
          </a:p>
          <a:p>
            <a:pPr marL="609600" indent="-609600">
              <a:buFont typeface="Wingdings" pitchFamily="2" charset="2"/>
              <a:buAutoNum type="arabicPeriod" startAt="2"/>
            </a:pPr>
            <a:r>
              <a:rPr lang="ru-RU" sz="2800">
                <a:solidFill>
                  <a:srgbClr val="FF3300"/>
                </a:solidFill>
              </a:rPr>
              <a:t>Цикличность</a:t>
            </a:r>
          </a:p>
          <a:p>
            <a:pPr marL="609600" indent="-609600">
              <a:buFont typeface="Wingdings" pitchFamily="2" charset="2"/>
              <a:buAutoNum type="arabicPeriod" startAt="2"/>
            </a:pPr>
            <a:r>
              <a:rPr lang="ru-RU" sz="2800">
                <a:solidFill>
                  <a:srgbClr val="FF3300"/>
                </a:solidFill>
              </a:rPr>
              <a:t>Характерная сыпь</a:t>
            </a:r>
            <a:r>
              <a:rPr lang="ru-RU" sz="2800"/>
              <a:t> (появление на 4-5 день этапно)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3300"/>
                </a:solidFill>
              </a:rPr>
              <a:t>Корь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87044" name="Picture 4" descr="сыпько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557338"/>
            <a:ext cx="6192838" cy="50403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Корь</a:t>
            </a:r>
          </a:p>
        </p:txBody>
      </p:sp>
      <p:pic>
        <p:nvPicPr>
          <p:cNvPr id="130052" name="Picture 4" descr="Картинка 5 из 86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2275" y="1700213"/>
            <a:ext cx="6192838" cy="4752975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Корь (2-е сутки)</a:t>
            </a:r>
          </a:p>
        </p:txBody>
      </p:sp>
      <p:pic>
        <p:nvPicPr>
          <p:cNvPr id="293892" name="Picture 4" descr="ко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628775"/>
            <a:ext cx="5111750" cy="48244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Корь </a:t>
            </a:r>
            <a:br>
              <a:rPr lang="ru-RU"/>
            </a:br>
            <a:r>
              <a:rPr lang="ru-RU"/>
              <a:t>(вторые сутки высыпаний)</a:t>
            </a:r>
          </a:p>
        </p:txBody>
      </p:sp>
      <p:pic>
        <p:nvPicPr>
          <p:cNvPr id="573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2133600"/>
            <a:ext cx="5334000" cy="4041775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685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836613"/>
            <a:ext cx="6119813" cy="5440362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/>
              <a:t>экссудативный</a:t>
            </a:r>
          </a:p>
        </p:txBody>
      </p:sp>
      <p:pic>
        <p:nvPicPr>
          <p:cNvPr id="16487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3933825"/>
            <a:ext cx="27368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7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933825"/>
            <a:ext cx="25193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7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484313"/>
            <a:ext cx="25209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3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908050"/>
            <a:ext cx="7993063" cy="5616575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8"/>
          <a:stretch>
            <a:fillRect/>
          </a:stretch>
        </p:blipFill>
        <p:spPr>
          <a:xfrm>
            <a:off x="2195512" y="1431131"/>
            <a:ext cx="4806554" cy="3995738"/>
          </a:xfrm>
        </p:spPr>
      </p:pic>
    </p:spTree>
    <p:extLst>
      <p:ext uri="{BB962C8B-B14F-4D97-AF65-F5344CB8AC3E}">
        <p14:creationId xmlns:p14="http://schemas.microsoft.com/office/powerpoint/2010/main" val="1613365874"/>
      </p:ext>
    </p:extLst>
  </p:cSld>
  <p:clrMapOvr>
    <a:masterClrMapping/>
  </p:clrMapOvr>
  <p:transition spd="slow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85888" y="1107281"/>
            <a:ext cx="3294460" cy="85725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/>
              <a:t>Пятна Бельского-Филатова - Коплика</a:t>
            </a: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119" y="3267075"/>
            <a:ext cx="2646760" cy="2733675"/>
          </a:xfrm>
        </p:spPr>
      </p:pic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619" y="3408760"/>
            <a:ext cx="2915841" cy="245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619" y="998935"/>
            <a:ext cx="2867025" cy="232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76142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endParaRPr lang="ru-RU"/>
          </a:p>
          <a:p>
            <a:r>
              <a:rPr lang="ru-RU"/>
              <a:t>Пролиферативный</a:t>
            </a:r>
          </a:p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16691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2997200"/>
            <a:ext cx="25923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3300"/>
                </a:solidFill>
              </a:rPr>
              <a:t>Элементы сыпи: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7772400" cy="48355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>
                <a:solidFill>
                  <a:srgbClr val="FFFF00"/>
                </a:solidFill>
              </a:rPr>
              <a:t>Первичные:</a:t>
            </a:r>
          </a:p>
          <a:p>
            <a:pPr>
              <a:lnSpc>
                <a:spcPct val="80000"/>
              </a:lnSpc>
            </a:pPr>
            <a:r>
              <a:rPr lang="ru-RU" sz="2400"/>
              <a:t>Мелкоточечная сыпь (до 1 мм)</a:t>
            </a:r>
          </a:p>
          <a:p>
            <a:pPr>
              <a:lnSpc>
                <a:spcPct val="80000"/>
              </a:lnSpc>
            </a:pPr>
            <a:r>
              <a:rPr lang="ru-RU" sz="2400"/>
              <a:t>Розеола (2-5 мм)</a:t>
            </a:r>
          </a:p>
          <a:p>
            <a:pPr>
              <a:lnSpc>
                <a:spcPct val="80000"/>
              </a:lnSpc>
            </a:pPr>
            <a:r>
              <a:rPr lang="ru-RU" sz="2400"/>
              <a:t>Пятно (5-20 мм)</a:t>
            </a:r>
          </a:p>
          <a:p>
            <a:pPr>
              <a:lnSpc>
                <a:spcPct val="80000"/>
              </a:lnSpc>
            </a:pPr>
            <a:r>
              <a:rPr lang="ru-RU" sz="2400"/>
              <a:t>Эритема (</a:t>
            </a:r>
            <a:r>
              <a:rPr lang="en-US" sz="2400"/>
              <a:t>&gt;</a:t>
            </a:r>
            <a:r>
              <a:rPr lang="ru-RU" sz="2400"/>
              <a:t>20 мм)</a:t>
            </a:r>
          </a:p>
          <a:p>
            <a:pPr>
              <a:lnSpc>
                <a:spcPct val="80000"/>
              </a:lnSpc>
            </a:pPr>
            <a:r>
              <a:rPr lang="ru-RU" sz="2400"/>
              <a:t>Папула</a:t>
            </a:r>
          </a:p>
          <a:p>
            <a:pPr>
              <a:lnSpc>
                <a:spcPct val="80000"/>
              </a:lnSpc>
            </a:pPr>
            <a:r>
              <a:rPr lang="ru-RU" sz="2400"/>
              <a:t>Волдырь (уртика)</a:t>
            </a:r>
          </a:p>
          <a:p>
            <a:pPr>
              <a:lnSpc>
                <a:spcPct val="80000"/>
              </a:lnSpc>
            </a:pPr>
            <a:r>
              <a:rPr lang="ru-RU" sz="2400"/>
              <a:t>Везикула (пузырек) (1,5-5 мм)</a:t>
            </a:r>
          </a:p>
          <a:p>
            <a:pPr>
              <a:lnSpc>
                <a:spcPct val="80000"/>
              </a:lnSpc>
            </a:pPr>
            <a:r>
              <a:rPr lang="ru-RU" sz="2400"/>
              <a:t>Булла (пузырь) (</a:t>
            </a:r>
            <a:r>
              <a:rPr lang="en-US" sz="2400"/>
              <a:t>&gt;</a:t>
            </a:r>
            <a:r>
              <a:rPr lang="ru-RU" sz="2400"/>
              <a:t>5мм)</a:t>
            </a:r>
          </a:p>
          <a:p>
            <a:pPr>
              <a:lnSpc>
                <a:spcPct val="80000"/>
              </a:lnSpc>
            </a:pPr>
            <a:r>
              <a:rPr lang="ru-RU" sz="2400"/>
              <a:t>Геморрагии (петехии,экхимозы)</a:t>
            </a:r>
          </a:p>
          <a:p>
            <a:pPr>
              <a:lnSpc>
                <a:spcPct val="80000"/>
              </a:lnSpc>
            </a:pPr>
            <a:r>
              <a:rPr lang="ru-RU" sz="2400"/>
              <a:t>Бугорок (3-20 мм)</a:t>
            </a:r>
          </a:p>
          <a:p>
            <a:pPr>
              <a:lnSpc>
                <a:spcPct val="80000"/>
              </a:lnSpc>
            </a:pPr>
            <a:r>
              <a:rPr lang="ru-RU" sz="2400"/>
              <a:t>Узел (1-5 см)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3300"/>
                </a:solidFill>
              </a:rPr>
              <a:t>Элементы сыпи: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>
                <a:solidFill>
                  <a:srgbClr val="FFFF00"/>
                </a:solidFill>
              </a:rPr>
              <a:t>Вторичные:</a:t>
            </a:r>
          </a:p>
          <a:p>
            <a:r>
              <a:rPr lang="ru-RU" sz="2800"/>
              <a:t>Эрозии</a:t>
            </a:r>
            <a:r>
              <a:rPr lang="en-US" sz="2800"/>
              <a:t> (erosio)</a:t>
            </a:r>
            <a:endParaRPr lang="ru-RU" sz="2800"/>
          </a:p>
          <a:p>
            <a:r>
              <a:rPr lang="ru-RU" sz="2800"/>
              <a:t>Язва</a:t>
            </a:r>
            <a:r>
              <a:rPr lang="en-US" sz="2800"/>
              <a:t> (ulcus)</a:t>
            </a:r>
            <a:endParaRPr lang="ru-RU" sz="2800"/>
          </a:p>
          <a:p>
            <a:r>
              <a:rPr lang="ru-RU" sz="2800"/>
              <a:t>Дисхромия кожи</a:t>
            </a:r>
            <a:r>
              <a:rPr lang="en-US" sz="2800"/>
              <a:t> (dischromia cutis)</a:t>
            </a:r>
            <a:endParaRPr lang="ru-RU" sz="2800"/>
          </a:p>
          <a:p>
            <a:r>
              <a:rPr lang="ru-RU" sz="2800"/>
              <a:t>Чешуйки (мелкопластинчатое и крупнопластинчатое шелушение)</a:t>
            </a:r>
            <a:r>
              <a:rPr lang="en-US" sz="2800"/>
              <a:t> (squama)</a:t>
            </a:r>
            <a:endParaRPr lang="ru-RU" sz="2800"/>
          </a:p>
          <a:p>
            <a:r>
              <a:rPr lang="ru-RU" sz="2800"/>
              <a:t>Корка</a:t>
            </a:r>
            <a:r>
              <a:rPr lang="en-US" sz="2800"/>
              <a:t> (crusta)</a:t>
            </a:r>
            <a:endParaRPr lang="ru-RU" sz="2800"/>
          </a:p>
          <a:p>
            <a:r>
              <a:rPr lang="ru-RU" sz="2800"/>
              <a:t>Рубец</a:t>
            </a:r>
            <a:r>
              <a:rPr lang="en-US" sz="2800"/>
              <a:t> (cicatrix)</a:t>
            </a:r>
            <a:endParaRPr lang="ru-RU" sz="2800"/>
          </a:p>
          <a:p>
            <a:endParaRPr lang="ru-RU" sz="28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1412</TotalTime>
  <Words>1422</Words>
  <Application>Microsoft Office PowerPoint</Application>
  <PresentationFormat>Экран (4:3)</PresentationFormat>
  <Paragraphs>296</Paragraphs>
  <Slides>62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62</vt:i4>
      </vt:variant>
    </vt:vector>
  </HeadingPairs>
  <TitlesOfParts>
    <vt:vector size="68" baseType="lpstr">
      <vt:lpstr>Arial</vt:lpstr>
      <vt:lpstr>Calibri</vt:lpstr>
      <vt:lpstr>Tahoma</vt:lpstr>
      <vt:lpstr>Wingdings</vt:lpstr>
      <vt:lpstr>Лучи</vt:lpstr>
      <vt:lpstr>1_Лучи</vt:lpstr>
      <vt:lpstr>Дифференциальная     диагностика заболеваний, протекающих с синдромом экзантемы  1 часть </vt:lpstr>
      <vt:lpstr>Дифференциально-диагностические особенности заболеваний, протекающих с синдромом экзантемы инфекционной природы</vt:lpstr>
      <vt:lpstr>Классификация инфекционных заболеваний по частоте встречаемости синдрома экзантемы</vt:lpstr>
      <vt:lpstr>Механизмы появления сыпи:</vt:lpstr>
      <vt:lpstr>Три механизма появления инфекционной экзантемы: </vt:lpstr>
      <vt:lpstr>Презентация PowerPoint</vt:lpstr>
      <vt:lpstr>Презентация PowerPoint</vt:lpstr>
      <vt:lpstr>Элементы сыпи:</vt:lpstr>
      <vt:lpstr>Элементы сыпи:</vt:lpstr>
      <vt:lpstr>Оценка синдрома экзантемы</vt:lpstr>
      <vt:lpstr>Виды экзантем:</vt:lpstr>
      <vt:lpstr>Мелкоточечная сыпь</vt:lpstr>
      <vt:lpstr>Скарлатина инкубационный период 2-7 дней</vt:lpstr>
      <vt:lpstr>Обложенный язык (1-2 день) </vt:lpstr>
      <vt:lpstr>Малиновый язык 4-6 день</vt:lpstr>
      <vt:lpstr>«Маска» Филатова</vt:lpstr>
      <vt:lpstr>Презентация PowerPoint</vt:lpstr>
      <vt:lpstr>Презентация PowerPoint</vt:lpstr>
      <vt:lpstr>Презентация PowerPoint</vt:lpstr>
      <vt:lpstr>Презентация PowerPoint</vt:lpstr>
      <vt:lpstr>дермографизм</vt:lpstr>
      <vt:lpstr>Лабораторная диагностика</vt:lpstr>
      <vt:lpstr>Антибиотикотерапия 7 дней</vt:lpstr>
      <vt:lpstr>Профилактика</vt:lpstr>
      <vt:lpstr>Стафилококковая инфекция со скарлатиноподобным синдромом</vt:lpstr>
      <vt:lpstr>Стафилококковая инфекция со скарлатиноподобным синдромом</vt:lpstr>
      <vt:lpstr>Стафилококковая инфекция со скарлатиноподобным синдромом</vt:lpstr>
      <vt:lpstr>Презентация PowerPoint</vt:lpstr>
      <vt:lpstr>Розеолезная сыпь</vt:lpstr>
      <vt:lpstr>Брюшной тиф</vt:lpstr>
      <vt:lpstr>Брюшной тиф</vt:lpstr>
      <vt:lpstr>Диагностика</vt:lpstr>
      <vt:lpstr>Лечение брюшного тифа</vt:lpstr>
      <vt:lpstr>Презентация PowerPoint</vt:lpstr>
      <vt:lpstr>Презентация PowerPoint</vt:lpstr>
      <vt:lpstr>Сыпной тиф и болезнь Брилла.</vt:lpstr>
      <vt:lpstr>Сыпной тиф</vt:lpstr>
      <vt:lpstr>Лечение</vt:lpstr>
      <vt:lpstr>Лептоспироз (больше 200 серотипов)</vt:lpstr>
      <vt:lpstr>Лептоспироз.</vt:lpstr>
      <vt:lpstr>Лептоспироз, розеолезная сыпь</vt:lpstr>
      <vt:lpstr>Лептоспироз (б-нь Вейла- Васильева)</vt:lpstr>
      <vt:lpstr>Презентация PowerPoint</vt:lpstr>
      <vt:lpstr>Презентация PowerPoint</vt:lpstr>
      <vt:lpstr>Опорно-диагностические признаки:</vt:lpstr>
      <vt:lpstr>Осложнения:</vt:lpstr>
      <vt:lpstr>Презентация PowerPoint</vt:lpstr>
      <vt:lpstr>Лечение лептоспироза:</vt:lpstr>
      <vt:lpstr>Вторичный сифилис</vt:lpstr>
      <vt:lpstr>Вторичный сифилис</vt:lpstr>
      <vt:lpstr>Вторичный сифилис</vt:lpstr>
      <vt:lpstr>Вторичный сифилис</vt:lpstr>
      <vt:lpstr>Пятнистая сыпь</vt:lpstr>
      <vt:lpstr>Корь инкубационный период 7-17 дней</vt:lpstr>
      <vt:lpstr>Корь</vt:lpstr>
      <vt:lpstr>Корь</vt:lpstr>
      <vt:lpstr>Корь (2-е сутки)</vt:lpstr>
      <vt:lpstr>Корь  (вторые сутки высыпаний)</vt:lpstr>
      <vt:lpstr>Презентация PowerPoint</vt:lpstr>
      <vt:lpstr>Презентация PowerPoint</vt:lpstr>
      <vt:lpstr>Презентация PowerPoint</vt:lpstr>
      <vt:lpstr>Пятна Бельского-Филатова - Коплика</vt:lpstr>
    </vt:vector>
  </TitlesOfParts>
  <Company>911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Инфекционные экзантемы</dc:title>
  <dc:creator>911</dc:creator>
  <cp:lastModifiedBy>ольга ким</cp:lastModifiedBy>
  <cp:revision>181</cp:revision>
  <dcterms:created xsi:type="dcterms:W3CDTF">2006-10-16T14:32:18Z</dcterms:created>
  <dcterms:modified xsi:type="dcterms:W3CDTF">2020-04-08T17:42:02Z</dcterms:modified>
</cp:coreProperties>
</file>