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0" r:id="rId1"/>
  </p:sldMasterIdLst>
  <p:notesMasterIdLst>
    <p:notesMasterId r:id="rId98"/>
  </p:notesMasterIdLst>
  <p:sldIdLst>
    <p:sldId id="342" r:id="rId2"/>
    <p:sldId id="343" r:id="rId3"/>
    <p:sldId id="275" r:id="rId4"/>
    <p:sldId id="344" r:id="rId5"/>
    <p:sldId id="345" r:id="rId6"/>
    <p:sldId id="352" r:id="rId7"/>
    <p:sldId id="347" r:id="rId8"/>
    <p:sldId id="348" r:id="rId9"/>
    <p:sldId id="349" r:id="rId10"/>
    <p:sldId id="351" r:id="rId11"/>
    <p:sldId id="357" r:id="rId12"/>
    <p:sldId id="358" r:id="rId13"/>
    <p:sldId id="359" r:id="rId14"/>
    <p:sldId id="361" r:id="rId15"/>
    <p:sldId id="362" r:id="rId16"/>
    <p:sldId id="365" r:id="rId17"/>
    <p:sldId id="367" r:id="rId18"/>
    <p:sldId id="369" r:id="rId19"/>
    <p:sldId id="368" r:id="rId20"/>
    <p:sldId id="370" r:id="rId21"/>
    <p:sldId id="374" r:id="rId22"/>
    <p:sldId id="450" r:id="rId23"/>
    <p:sldId id="378" r:id="rId24"/>
    <p:sldId id="442" r:id="rId25"/>
    <p:sldId id="379" r:id="rId26"/>
    <p:sldId id="373" r:id="rId27"/>
    <p:sldId id="380" r:id="rId28"/>
    <p:sldId id="381" r:id="rId29"/>
    <p:sldId id="383" r:id="rId30"/>
    <p:sldId id="382" r:id="rId31"/>
    <p:sldId id="384" r:id="rId32"/>
    <p:sldId id="432" r:id="rId33"/>
    <p:sldId id="385" r:id="rId34"/>
    <p:sldId id="386" r:id="rId35"/>
    <p:sldId id="387" r:id="rId36"/>
    <p:sldId id="433" r:id="rId37"/>
    <p:sldId id="434" r:id="rId38"/>
    <p:sldId id="435" r:id="rId39"/>
    <p:sldId id="438" r:id="rId40"/>
    <p:sldId id="439" r:id="rId41"/>
    <p:sldId id="440" r:id="rId42"/>
    <p:sldId id="388" r:id="rId43"/>
    <p:sldId id="389" r:id="rId44"/>
    <p:sldId id="441" r:id="rId45"/>
    <p:sldId id="390" r:id="rId46"/>
    <p:sldId id="443" r:id="rId47"/>
    <p:sldId id="444" r:id="rId48"/>
    <p:sldId id="392" r:id="rId49"/>
    <p:sldId id="393" r:id="rId50"/>
    <p:sldId id="396" r:id="rId51"/>
    <p:sldId id="397" r:id="rId52"/>
    <p:sldId id="446" r:id="rId53"/>
    <p:sldId id="447" r:id="rId54"/>
    <p:sldId id="391" r:id="rId55"/>
    <p:sldId id="394" r:id="rId56"/>
    <p:sldId id="398" r:id="rId57"/>
    <p:sldId id="395" r:id="rId58"/>
    <p:sldId id="400" r:id="rId59"/>
    <p:sldId id="459" r:id="rId60"/>
    <p:sldId id="399" r:id="rId61"/>
    <p:sldId id="466" r:id="rId62"/>
    <p:sldId id="467" r:id="rId63"/>
    <p:sldId id="468" r:id="rId64"/>
    <p:sldId id="469" r:id="rId65"/>
    <p:sldId id="470" r:id="rId66"/>
    <p:sldId id="403" r:id="rId67"/>
    <p:sldId id="402" r:id="rId68"/>
    <p:sldId id="404" r:id="rId69"/>
    <p:sldId id="405" r:id="rId70"/>
    <p:sldId id="401" r:id="rId71"/>
    <p:sldId id="406" r:id="rId72"/>
    <p:sldId id="408" r:id="rId73"/>
    <p:sldId id="410" r:id="rId74"/>
    <p:sldId id="409" r:id="rId75"/>
    <p:sldId id="411" r:id="rId76"/>
    <p:sldId id="412" r:id="rId77"/>
    <p:sldId id="413" r:id="rId78"/>
    <p:sldId id="414" r:id="rId79"/>
    <p:sldId id="417" r:id="rId80"/>
    <p:sldId id="416" r:id="rId81"/>
    <p:sldId id="418" r:id="rId82"/>
    <p:sldId id="421" r:id="rId83"/>
    <p:sldId id="451" r:id="rId84"/>
    <p:sldId id="415" r:id="rId85"/>
    <p:sldId id="429" r:id="rId86"/>
    <p:sldId id="419" r:id="rId87"/>
    <p:sldId id="430" r:id="rId88"/>
    <p:sldId id="420" r:id="rId89"/>
    <p:sldId id="423" r:id="rId90"/>
    <p:sldId id="422" r:id="rId91"/>
    <p:sldId id="425" r:id="rId92"/>
    <p:sldId id="424" r:id="rId93"/>
    <p:sldId id="460" r:id="rId94"/>
    <p:sldId id="462" r:id="rId95"/>
    <p:sldId id="463" r:id="rId96"/>
    <p:sldId id="465" r:id="rId9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1398" autoAdjust="0"/>
  </p:normalViewPr>
  <p:slideViewPr>
    <p:cSldViewPr>
      <p:cViewPr>
        <p:scale>
          <a:sx n="74" d="100"/>
          <a:sy n="74" d="100"/>
        </p:scale>
        <p:origin x="-12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E5AA-595D-4CEC-BBA3-B507B602A884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92A9-1774-4071-99D0-956AB86AE2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92A9-1774-4071-99D0-956AB86AE2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4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92A9-1774-4071-99D0-956AB86AE2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92A9-1774-4071-99D0-956AB86AE2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92A9-1774-4071-99D0-956AB86AE2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92A9-1774-4071-99D0-956AB86AE24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ФГБОУ    ВО   «Астраханский   государственный   медицинский   университет»   Минздрава России</a:t>
            </a:r>
          </a:p>
          <a:p>
            <a:pPr algn="ctr"/>
            <a:r>
              <a:rPr lang="ru-RU" sz="2600" b="1" dirty="0" smtClean="0">
                <a:solidFill>
                  <a:srgbClr val="FFC000"/>
                </a:solidFill>
              </a:rPr>
              <a:t>Кафедра поликлинического дела и скорой медицинской помощи с курсом семейной медицины</a:t>
            </a:r>
            <a:endParaRPr lang="ru-RU" sz="2600" b="1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6000" b="1" dirty="0" smtClean="0"/>
              <a:t>Клиническая</a:t>
            </a:r>
          </a:p>
          <a:p>
            <a:pPr algn="ctr"/>
            <a:r>
              <a:rPr lang="ru-RU" sz="6000" b="1" dirty="0" smtClean="0"/>
              <a:t>фармакология</a:t>
            </a:r>
          </a:p>
          <a:p>
            <a:pPr algn="ctr"/>
            <a:r>
              <a:rPr lang="ru-RU" sz="6000" b="1" dirty="0" smtClean="0"/>
              <a:t>лекарственных   средств</a:t>
            </a:r>
          </a:p>
          <a:p>
            <a:pPr algn="ctr"/>
            <a:r>
              <a:rPr lang="ru-RU" sz="6000" b="1" dirty="0" smtClean="0"/>
              <a:t>у   беременных</a:t>
            </a:r>
          </a:p>
          <a:p>
            <a:pPr algn="ctr"/>
            <a:endParaRPr lang="ru-RU" sz="3000" b="1" dirty="0" smtClean="0">
              <a:solidFill>
                <a:srgbClr val="FFC000"/>
              </a:solidFill>
            </a:endParaRPr>
          </a:p>
          <a:p>
            <a:pPr algn="r"/>
            <a:r>
              <a:rPr lang="ru-RU" sz="3000" b="1" dirty="0" smtClean="0">
                <a:solidFill>
                  <a:srgbClr val="FFC000"/>
                </a:solidFill>
              </a:rPr>
              <a:t>Доцент,    к.м.н.     Н.Г.    Андросюк</a:t>
            </a:r>
            <a:endParaRPr lang="ru-RU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4" y="285728"/>
          <a:ext cx="8786874" cy="57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/>
                <a:gridCol w="1428760"/>
                <a:gridCol w="1607357"/>
                <a:gridCol w="1464479"/>
                <a:gridCol w="1464479"/>
                <a:gridCol w="1464479"/>
              </a:tblGrid>
              <a:tr h="8572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Диагностические    критерии    железодефицитных    состояний    у    родильниц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 ПДЖ 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ЛДЖ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МДЖ 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лёгкой 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степени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МДЖ 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средней 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степени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МДЖ 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тяжёлой</a:t>
                      </a:r>
                    </a:p>
                    <a:p>
                      <a:pPr algn="ctr"/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степени 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Гемогло-бин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  г/л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120 –124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101 – 119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90 – 100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70 – 89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&lt;70 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Эритро-циты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,  х10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3,9 – 4</a:t>
                      </a:r>
                      <a:endParaRPr lang="ru-R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3,3 – 3,9</a:t>
                      </a:r>
                      <a:endParaRPr lang="ru-R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2,8 – 3,3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2,5 – 2,8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2 – 2,5 </a:t>
                      </a:r>
                      <a:endParaRPr lang="ru-R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Рекомендации    по    профилактике железодефицитных    состояний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0435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Беременным    и    родильницам    при   нормативных    значениях    показателей   гемоглобина,   эритроцитов,      рекомендуется     проводить     профилактику    развития    </a:t>
            </a:r>
            <a:r>
              <a:rPr lang="ru-RU" dirty="0" err="1" smtClean="0"/>
              <a:t>предлатентного</a:t>
            </a:r>
            <a:r>
              <a:rPr lang="ru-RU" dirty="0" smtClean="0"/>
              <a:t>     и   латентного  дефицита    железа    путём    назначения    поливитаминных   препаратов       для    беременных    и    кормящих,    содержащих    не    менее    20    мг    элементарного    железа    в    суточной    дозе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Рекомендации    по    профилактике железодефицитных    состояний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0435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dirty="0" smtClean="0"/>
              <a:t>При     латентном    дефиците   железа   помимо   поливитаминных    препаратов    (1    таблетка в сутки),     в    течение     6    недель    показан   приём    Fe</a:t>
            </a:r>
            <a:r>
              <a:rPr lang="ru-RU" sz="4000" baseline="30000" dirty="0" smtClean="0"/>
              <a:t>3+    </a:t>
            </a:r>
            <a:r>
              <a:rPr lang="ru-RU" sz="4000" dirty="0" smtClean="0"/>
              <a:t>по    100   мг   элементарного    железа    в    сутки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747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Рекомендации    по    лечению    </a:t>
            </a:r>
            <a:r>
              <a:rPr lang="ru-RU" sz="3200" b="1" dirty="0" err="1" smtClean="0">
                <a:solidFill>
                  <a:srgbClr val="FFFF00"/>
                </a:solidFill>
              </a:rPr>
              <a:t>манифестного</a:t>
            </a:r>
            <a:r>
              <a:rPr lang="ru-RU" sz="3200" b="1" dirty="0" smtClean="0">
                <a:solidFill>
                  <a:srgbClr val="FFFF00"/>
                </a:solidFill>
              </a:rPr>
              <a:t>    дефицита   железа   лёгкой  степени  тяжести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35785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900" dirty="0" smtClean="0"/>
              <a:t>«Золотым»    стандартом»   является  применение    препаратов    Fe</a:t>
            </a:r>
            <a:r>
              <a:rPr lang="ru-RU" sz="3900" baseline="30000" dirty="0" smtClean="0"/>
              <a:t>3+    </a:t>
            </a:r>
            <a:r>
              <a:rPr lang="ru-RU" sz="3900" dirty="0" smtClean="0"/>
              <a:t>по    100   - 200   мг   в    сутки    внутрь   в   течении    6  - 8   </a:t>
            </a:r>
            <a:r>
              <a:rPr lang="ru-RU" sz="3900" dirty="0" err="1" smtClean="0"/>
              <a:t>нед</a:t>
            </a:r>
            <a:r>
              <a:rPr lang="ru-RU" sz="39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900" dirty="0" smtClean="0"/>
              <a:t>В   последующем   проводится   еще   3    этапа   восполнения    дефицита   железа   в   той   же   дозе.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900" dirty="0" smtClean="0"/>
              <a:t>Общая  продолжительность   лечения:   16 – 18  </a:t>
            </a:r>
            <a:r>
              <a:rPr lang="ru-RU" sz="3900" dirty="0" err="1" smtClean="0"/>
              <a:t>нед</a:t>
            </a:r>
            <a:endParaRPr lang="ru-RU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747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Рекомендации    по    лечению    </a:t>
            </a:r>
            <a:r>
              <a:rPr lang="ru-RU" sz="3200" b="1" dirty="0" err="1" smtClean="0">
                <a:solidFill>
                  <a:srgbClr val="FFFF00"/>
                </a:solidFill>
              </a:rPr>
              <a:t>манифестного</a:t>
            </a:r>
            <a:r>
              <a:rPr lang="ru-RU" sz="3200" b="1" dirty="0" smtClean="0">
                <a:solidFill>
                  <a:srgbClr val="FFFF00"/>
                </a:solidFill>
              </a:rPr>
              <a:t>    дефицита   железа   лёгкой степени тяжести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900" dirty="0" smtClean="0"/>
              <a:t>Оценка    эффективности    лечения   проводится    через    2 - 3    недели    от    начала    лечения.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900" dirty="0" smtClean="0"/>
              <a:t>Повышения    гемоглобина    менее   чем   на   6%;    эритроцитов   –   менее   чем   на   3%   свидетельствуют    о    неэффективности    лечения.</a:t>
            </a:r>
            <a:endParaRPr lang="ru-RU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2747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Рекомендации    по    лечению    </a:t>
            </a:r>
            <a:r>
              <a:rPr lang="ru-RU" sz="3200" b="1" dirty="0" err="1" smtClean="0">
                <a:solidFill>
                  <a:srgbClr val="FFFF00"/>
                </a:solidFill>
              </a:rPr>
              <a:t>манифестного</a:t>
            </a:r>
            <a:r>
              <a:rPr lang="ru-RU" sz="3200" b="1" dirty="0" smtClean="0">
                <a:solidFill>
                  <a:srgbClr val="FFFF00"/>
                </a:solidFill>
              </a:rPr>
              <a:t>    дефицита   железа   лёгкой степени тяжести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300" dirty="0" smtClean="0"/>
              <a:t>При   неэффективности   лечения  </a:t>
            </a:r>
            <a:r>
              <a:rPr lang="ru-RU" sz="4300" dirty="0" err="1" smtClean="0"/>
              <a:t>манифестного</a:t>
            </a:r>
            <a:r>
              <a:rPr lang="ru-RU" sz="4300" dirty="0" smtClean="0"/>
              <a:t>   дефицита   железа   легкой    степени   тяжести: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 smtClean="0"/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300" dirty="0" smtClean="0"/>
              <a:t>В/</a:t>
            </a:r>
            <a:r>
              <a:rPr lang="ru-RU" sz="4300" dirty="0" err="1" smtClean="0"/>
              <a:t>в</a:t>
            </a:r>
            <a:r>
              <a:rPr lang="ru-RU" sz="4300" dirty="0" smtClean="0"/>
              <a:t>    введение   препаратов  Fe</a:t>
            </a:r>
            <a:r>
              <a:rPr lang="ru-RU" sz="4300" baseline="30000" dirty="0" smtClean="0"/>
              <a:t>3+  </a:t>
            </a:r>
            <a:r>
              <a:rPr lang="ru-RU" sz="4300" dirty="0" smtClean="0"/>
              <a:t>(после   20   нед   беременности)</a:t>
            </a:r>
            <a:r>
              <a:rPr lang="ru-RU" sz="4300" baseline="30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03348"/>
          </a:xfrm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Рекомендации    по    лечению   </a:t>
            </a:r>
            <a:r>
              <a:rPr lang="ru-RU" sz="33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манифестного</a:t>
            </a:r>
            <a:r>
              <a:rPr lang="ru-RU" sz="33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дефицита   железа  средней   степени   тяжести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Применение    препаратов    Fe</a:t>
            </a:r>
            <a:r>
              <a:rPr lang="ru-RU" sz="3400" baseline="30000" dirty="0" smtClean="0"/>
              <a:t>3+    </a:t>
            </a:r>
            <a:r>
              <a:rPr lang="ru-RU" sz="3400" dirty="0" smtClean="0"/>
              <a:t>по    150мг   в    сутки    внутрь   в   течении    3  - 4   </a:t>
            </a:r>
            <a:r>
              <a:rPr lang="ru-RU" sz="3400" dirty="0" err="1" smtClean="0"/>
              <a:t>нед</a:t>
            </a:r>
            <a:r>
              <a:rPr lang="ru-RU" sz="3400" dirty="0" smtClean="0"/>
              <a:t>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7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В   последующем   проводится   еще   4    этапа   восполнения    дефицита   железа.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Общая  продолжительность   лечения:   19 – 22  </a:t>
            </a:r>
            <a:r>
              <a:rPr lang="ru-RU" sz="3400" dirty="0" err="1" smtClean="0"/>
              <a:t>нед</a:t>
            </a:r>
            <a:endParaRPr lang="ru-RU" sz="3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17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В/</a:t>
            </a:r>
            <a:r>
              <a:rPr lang="ru-RU" sz="3400" dirty="0" err="1" smtClean="0"/>
              <a:t>в</a:t>
            </a:r>
            <a:r>
              <a:rPr lang="ru-RU" sz="3400" dirty="0" smtClean="0"/>
              <a:t>    препаратов    Fe</a:t>
            </a:r>
            <a:r>
              <a:rPr lang="ru-RU" sz="3400" baseline="30000" dirty="0" smtClean="0"/>
              <a:t>3+   </a:t>
            </a:r>
            <a:r>
              <a:rPr lang="ru-RU" sz="3400" dirty="0" smtClean="0"/>
              <a:t> после  20   нед   беременности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20334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FFFF00"/>
                </a:solidFill>
              </a:rPr>
              <a:t>Рекомендации    по    лечению   </a:t>
            </a:r>
            <a:r>
              <a:rPr lang="ru-RU" sz="3300" b="1" dirty="0" err="1" smtClean="0">
                <a:solidFill>
                  <a:srgbClr val="FFFF00"/>
                </a:solidFill>
              </a:rPr>
              <a:t>манифестного</a:t>
            </a:r>
            <a:r>
              <a:rPr lang="ru-RU" sz="3300" b="1" dirty="0" smtClean="0">
                <a:solidFill>
                  <a:srgbClr val="FFFF00"/>
                </a:solidFill>
              </a:rPr>
              <a:t>    дефицита   железа  тяжелой   степени   тяжести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Применение    препаратов    Fe</a:t>
            </a:r>
            <a:r>
              <a:rPr lang="ru-RU" sz="3400" baseline="30000" dirty="0" smtClean="0"/>
              <a:t>3+    </a:t>
            </a:r>
            <a:r>
              <a:rPr lang="ru-RU" sz="3400" dirty="0" smtClean="0"/>
              <a:t>по    200  мг   в    сутки    внутрь   в   течении    2  - 3   </a:t>
            </a:r>
            <a:r>
              <a:rPr lang="ru-RU" sz="3400" dirty="0" err="1" smtClean="0"/>
              <a:t>нед</a:t>
            </a:r>
            <a:r>
              <a:rPr lang="ru-RU" sz="3400" dirty="0" smtClean="0"/>
              <a:t>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В   последующем   проводится   еще   5    этапов   восполнения    дефицита   железа.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Общая  продолжительность   лечения:   21 – 24  </a:t>
            </a:r>
            <a:r>
              <a:rPr lang="ru-RU" sz="3400" dirty="0" err="1" smtClean="0"/>
              <a:t>нед</a:t>
            </a:r>
            <a:endParaRPr lang="ru-RU" sz="3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400" dirty="0" smtClean="0"/>
              <a:t>В/</a:t>
            </a:r>
            <a:r>
              <a:rPr lang="ru-RU" sz="3400" dirty="0" err="1" smtClean="0"/>
              <a:t>в</a:t>
            </a:r>
            <a:r>
              <a:rPr lang="ru-RU" sz="3400" dirty="0" smtClean="0"/>
              <a:t>    препаратов    Fe</a:t>
            </a:r>
            <a:r>
              <a:rPr lang="ru-RU" sz="3400" baseline="30000" dirty="0" smtClean="0"/>
              <a:t>3+   </a:t>
            </a:r>
            <a:r>
              <a:rPr lang="ru-RU" sz="3400" dirty="0" smtClean="0"/>
              <a:t> после  20   нед   беременности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C000"/>
                </a:solidFill>
              </a:rPr>
              <a:t>Необходимая     доза    железа   для    в/</a:t>
            </a:r>
            <a:r>
              <a:rPr lang="ru-RU" sz="3000" b="1" dirty="0" err="1" smtClean="0">
                <a:solidFill>
                  <a:srgbClr val="FFC000"/>
                </a:solidFill>
              </a:rPr>
              <a:t>в</a:t>
            </a:r>
            <a:r>
              <a:rPr lang="ru-RU" sz="3000" b="1" dirty="0" smtClean="0">
                <a:solidFill>
                  <a:srgbClr val="FFC000"/>
                </a:solidFill>
              </a:rPr>
              <a:t>    введения    в    мг    рассчитывается    по    формуле: </a:t>
            </a:r>
            <a:endParaRPr lang="ru-RU" sz="3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4292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Доза   железа   (мг)   =   (целевая    концентрация    гемоглобина   (г/л)   –    концентрация    гемоглобина   (г/л)    пациента)    </a:t>
            </a:r>
            <a:r>
              <a:rPr lang="ru-RU" dirty="0" err="1" smtClean="0"/>
              <a:t>х</a:t>
            </a:r>
            <a:r>
              <a:rPr lang="ru-RU" dirty="0" smtClean="0"/>
              <a:t>   (масса   тела    </a:t>
            </a:r>
            <a:r>
              <a:rPr lang="ru-RU" dirty="0" err="1" smtClean="0"/>
              <a:t>х</a:t>
            </a:r>
            <a:r>
              <a:rPr lang="ru-RU" dirty="0" smtClean="0"/>
              <a:t>    0,24)   +   500 мг*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0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Целевой   уровень   гемоглобин:    120  - 140   г/л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0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</a:t>
            </a:r>
            <a:r>
              <a:rPr lang="ru-RU" sz="2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Примечание:     дополнительные    500    мг    применимы    только    для     пациентов    с    массой   выше    35    кг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Расчет   дозы   железа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4292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mtClean="0"/>
              <a:t>Необходимая     доза    железа   для    в/в    введения    в    мг    рассчитывается    по    формуле:      (</a:t>
            </a:r>
            <a:r>
              <a:rPr lang="ru-RU" dirty="0" smtClean="0"/>
              <a:t>целевая    концентрация    гемоглобина   (г / л)   –    концентрация    гемоглобина   (г / л)    пациента)    </a:t>
            </a:r>
            <a:r>
              <a:rPr lang="ru-RU" dirty="0" err="1" smtClean="0"/>
              <a:t>х</a:t>
            </a:r>
            <a:r>
              <a:rPr lang="ru-RU" dirty="0" smtClean="0"/>
              <a:t>   (масса   тела    </a:t>
            </a:r>
            <a:r>
              <a:rPr lang="ru-RU" dirty="0" err="1" smtClean="0"/>
              <a:t>х</a:t>
            </a:r>
            <a:r>
              <a:rPr lang="ru-RU" dirty="0" smtClean="0"/>
              <a:t>    0,24)   +    500   мг*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0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Целевой   уровень   гемоглобин:    120  - 140   г/л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0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</a:t>
            </a:r>
            <a:r>
              <a:rPr lang="ru-RU" sz="26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Примечание:     дополнительные    500    мг    применимы    только    для     пациентов    с    массой   выше    35    кг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643998" cy="5929354"/>
          </a:xfrm>
        </p:spPr>
        <p:txBody>
          <a:bodyPr>
            <a:noAutofit/>
          </a:bodyPr>
          <a:lstStyle/>
          <a:p>
            <a:pPr marL="0" indent="0" algn="just" fontAlgn="auto"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ДИАГНОСТИКА,     ПРОФИЛАКТИКА    И </a:t>
            </a: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ЛЕЧЕНИЕ     ЖЕЛЕЗОДЕФИЦИТНЫХ </a:t>
            </a: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СОСТОЯНИЙ   У   БЕРЕМЕННЫХ </a:t>
            </a: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5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   РОДИЛЬНИЦ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Препараты   железа    для    парентерального    введения    противопоказаны    при: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1.   Печеночной    недостаточности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2.   Острых    инфекционных    заболеваниях,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3.   В     I     триместре    беременности.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    препаратов    </a:t>
            </a:r>
            <a:r>
              <a:rPr lang="ru-RU" sz="3000" b="1" u="sng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эритропоэтина</a:t>
            </a:r>
            <a:r>
              <a:rPr lang="ru-RU" sz="30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противопоказано    при 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1.   При    сроке   беременности    менее    20   недель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/>
              <a:t>2.   Неконтролируемой     артериальной     гипертензии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50"/>
            <a:ext cx="850112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643998" cy="6286544"/>
          </a:xfrm>
        </p:spPr>
        <p:txBody>
          <a:bodyPr>
            <a:noAutofit/>
          </a:bodyPr>
          <a:lstStyle/>
          <a:p>
            <a:pPr marL="0" indent="0" algn="r" fontAlgn="auto">
              <a:spcBef>
                <a:spcPts val="0"/>
              </a:spcBef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 marL="0" indent="0" algn="r" fontAlgn="auto"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ДИАГНОСТИКА,</a:t>
            </a:r>
          </a:p>
          <a:p>
            <a:pPr marL="0" indent="0" algn="r" fontAlgn="auto"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ПРОФИЛАКТИКА    И</a:t>
            </a:r>
          </a:p>
          <a:p>
            <a:pPr marL="0" indent="0" algn="r" fontAlgn="auto"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ЛЕЧЕНИЕ</a:t>
            </a:r>
          </a:p>
          <a:p>
            <a:pPr marL="0" indent="0" algn="r" fontAlgn="auto"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САХАРНОГО   ДИАБЕТА</a:t>
            </a:r>
          </a:p>
          <a:p>
            <a:pPr marL="0" indent="0" algn="r" fontAlgn="auto">
              <a:spcBef>
                <a:spcPts val="0"/>
              </a:spcBef>
              <a:buNone/>
            </a:pPr>
            <a:r>
              <a:rPr lang="ru-RU" sz="6500" b="1" dirty="0" smtClean="0">
                <a:solidFill>
                  <a:srgbClr val="FFFF00"/>
                </a:solidFill>
              </a:rPr>
              <a:t>У БЕРЕМЕННЫХ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Зачатие  у    больных    сахарным   диабетом  нежелательно  при: 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72164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Уровне   HbA1c  &gt;  7,0 %;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Уровне   креатинина   плазмы  &gt;  120  мкмоль/л;  скорости  клубочковой   фильтрации  &lt;  60 мл/мин/1,73 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;    суточной    протеинурией   ≥ 3,0 г;   неконтролируемой   артериальной   гипертензией;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Пролиферативной   </a:t>
            </a:r>
            <a:r>
              <a:rPr lang="ru-RU" sz="2000" dirty="0" err="1" smtClean="0"/>
              <a:t>ретинопатии</a:t>
            </a:r>
            <a:r>
              <a:rPr lang="ru-RU" sz="2000" dirty="0" smtClean="0"/>
              <a:t>   и   </a:t>
            </a:r>
            <a:r>
              <a:rPr lang="ru-RU" sz="2000" dirty="0" err="1" smtClean="0"/>
              <a:t>макулопатии</a:t>
            </a:r>
            <a:r>
              <a:rPr lang="ru-RU" sz="2000" dirty="0" smtClean="0"/>
              <a:t>   до   проведения лазерной коагуляции сетчатки;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ИБС;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Неконтролируемая  артериальная  гипертензия  (АД ≥ 130/80 мм </a:t>
            </a:r>
            <a:r>
              <a:rPr lang="ru-RU" sz="2000" dirty="0" err="1" smtClean="0"/>
              <a:t>рт</a:t>
            </a:r>
            <a:r>
              <a:rPr lang="ru-RU" sz="2000" dirty="0" smtClean="0"/>
              <a:t> </a:t>
            </a:r>
            <a:r>
              <a:rPr lang="ru-RU" sz="2000" dirty="0" err="1" smtClean="0"/>
              <a:t>ст</a:t>
            </a:r>
            <a:r>
              <a:rPr lang="ru-RU" sz="2000" dirty="0" smtClean="0"/>
              <a:t>   на  фоне  разрешенной  во  время    беременности гипотензивной терапии);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Тяжелой    </a:t>
            </a:r>
            <a:r>
              <a:rPr lang="ru-RU" sz="2000" dirty="0" err="1" smtClean="0"/>
              <a:t>гастро-энтеропатии</a:t>
            </a:r>
            <a:r>
              <a:rPr lang="ru-RU" sz="2000" dirty="0" smtClean="0"/>
              <a:t>:   </a:t>
            </a:r>
            <a:r>
              <a:rPr lang="ru-RU" sz="2000" dirty="0" err="1" smtClean="0"/>
              <a:t>гастропарез</a:t>
            </a:r>
            <a:r>
              <a:rPr lang="ru-RU" sz="2000" dirty="0" smtClean="0"/>
              <a:t>,   диарея  –    беременность   возможно   только   при  условии   использования   помповой  инсулинотерапии;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dirty="0" smtClean="0"/>
              <a:t>Наличии   острых   и   обострении   хронически  </a:t>
            </a:r>
            <a:r>
              <a:rPr lang="ru-RU" sz="2000" dirty="0" err="1" smtClean="0"/>
              <a:t>х</a:t>
            </a:r>
            <a:r>
              <a:rPr lang="ru-RU" sz="2000" dirty="0" smtClean="0"/>
              <a:t> инфекционно-воспалительных    заболеваний.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400" dirty="0" smtClean="0"/>
              <a:t>Соблюдение    адекватной    диеты:    питание    с    достаточным    количеством    углеводов    для    предупреждения       «голодного»    </a:t>
            </a:r>
            <a:r>
              <a:rPr lang="ru-RU" sz="3400" dirty="0" err="1" smtClean="0"/>
              <a:t>кетоза</a:t>
            </a:r>
            <a:r>
              <a:rPr lang="ru-RU" sz="3400" dirty="0" smtClean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400" dirty="0" smtClean="0"/>
              <a:t>Использование    препаратов    инсулина    человека    короткой    и    средней    продолжительности    действия,    аналогов    инсулина    ультракороткого    действия    и     длительного    действия    разрешено.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28641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/>
              <a:t>3.  Любые    пероральные    </a:t>
            </a:r>
            <a:r>
              <a:rPr lang="ru-RU" sz="5000" dirty="0" err="1" smtClean="0"/>
              <a:t>сахароснижающие</a:t>
            </a:r>
            <a:r>
              <a:rPr lang="ru-RU" sz="5000" dirty="0" smtClean="0"/>
              <a:t>    средства    </a:t>
            </a:r>
            <a:r>
              <a:rPr lang="ru-RU" sz="5000" b="1" u="sng" dirty="0" smtClean="0"/>
              <a:t>противопоказаны</a:t>
            </a:r>
            <a:r>
              <a:rPr lang="ru-RU" sz="5000" dirty="0" smtClean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 startAt="4"/>
            </a:pPr>
            <a:endParaRPr lang="ru-RU" sz="4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4"/>
            </a:pPr>
            <a:r>
              <a:rPr lang="ru-RU" sz="5000" b="1" u="sng" dirty="0" smtClean="0"/>
              <a:t>Запрещается</a:t>
            </a:r>
            <a:r>
              <a:rPr lang="ru-RU" sz="5000" dirty="0" smtClean="0"/>
              <a:t>   во    время    беременности    использование    </a:t>
            </a:r>
            <a:r>
              <a:rPr lang="ru-RU" sz="5000" dirty="0" err="1" smtClean="0"/>
              <a:t>биоподобных</a:t>
            </a:r>
            <a:r>
              <a:rPr lang="ru-RU" sz="5000" dirty="0" smtClean="0"/>
              <a:t>    инсулиновых    препаратов.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4"/>
            </a:pPr>
            <a:endParaRPr lang="ru-RU" sz="43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4"/>
            </a:pPr>
            <a:r>
              <a:rPr lang="ru-RU" sz="5000" dirty="0" smtClean="0"/>
              <a:t>Ежедневный    контроль     гликемии:    не    менее   7   раз   в    сутки   (перед    и   через   1    час   после   приемов   пищи,   на    ночь),    при    необходимости    –    в   3  и  6  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/>
              <a:t>6.   Цели    лечения   по    гликемии: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/>
              <a:t>глюкоза    плазмы    натощак / перед   едой / перед  сном / ночью  &lt;    5,3 ммоль/л;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endParaRPr lang="ru-RU" sz="20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/>
              <a:t>глюкоза    плазмы    через    1    час    после    еды    &lt; 7,0    ммоль/л;   через   2   часа   после еды   &lt; 6,7   ммоль/л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endParaRPr lang="ru-RU" sz="20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/>
              <a:t>HbA1c    &lt;    6,0 %.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7.  Контроль    </a:t>
            </a:r>
            <a:r>
              <a:rPr lang="ru-RU" dirty="0" err="1" smtClean="0"/>
              <a:t>кетонурии</a:t>
            </a:r>
            <a:r>
              <a:rPr lang="ru-RU" dirty="0" smtClean="0"/>
              <a:t>,    особенно    при    раннем    </a:t>
            </a:r>
            <a:r>
              <a:rPr lang="ru-RU" dirty="0" err="1" smtClean="0"/>
              <a:t>гестозе</a:t>
            </a:r>
            <a:r>
              <a:rPr lang="ru-RU" dirty="0" smtClean="0"/>
              <a:t>   и    после    28  –  30 недель беременности (повышение    потребности    в    инсулине    и    риска    диабетического   </a:t>
            </a:r>
            <a:r>
              <a:rPr lang="ru-RU" dirty="0" err="1" smtClean="0"/>
              <a:t>кетоацидоза</a:t>
            </a:r>
            <a:r>
              <a:rPr lang="ru-RU" dirty="0" smtClean="0"/>
              <a:t>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8"/>
            </a:pPr>
            <a:endParaRPr lang="ru-RU" sz="20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8"/>
            </a:pPr>
            <a:r>
              <a:rPr lang="ru-RU" dirty="0" smtClean="0"/>
              <a:t>Контроль    HbA1c   (</a:t>
            </a:r>
            <a:r>
              <a:rPr lang="ru-RU" dirty="0" err="1" smtClean="0"/>
              <a:t>гликированного</a:t>
            </a:r>
            <a:r>
              <a:rPr lang="ru-RU" dirty="0" smtClean="0"/>
              <a:t>   гемоглобина)    не    реже   1   раза    в    6  -  8 нед.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Железодефицитная   анемия   у   беременных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Autofit/>
          </a:bodyPr>
          <a:lstStyle/>
          <a:p>
            <a:pPr marL="0" indent="0" algn="just" fontAlgn="auto">
              <a:spcBef>
                <a:spcPts val="0"/>
              </a:spcBef>
              <a:buNone/>
            </a:pPr>
            <a:r>
              <a:rPr lang="ru-RU" sz="3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Предлатентный</a:t>
            </a:r>
            <a:r>
              <a:rPr lang="ru-RU" sz="3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дефицит   железа   (ПДЖ</a:t>
            </a:r>
            <a:r>
              <a:rPr lang="ru-RU" sz="3400" dirty="0" smtClean="0"/>
              <a:t>)   характеризуется    отсутствием    клинических и    биохимических    признаков   дефицита железа.</a:t>
            </a: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3400" dirty="0" smtClean="0"/>
              <a:t>В    физиологических    условиях    (при    беременности)   ПДЖ  развивается  к </a:t>
            </a: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3400" dirty="0" smtClean="0"/>
              <a:t>концу  III  триместра и  характеризуется снижением  (в   пределах нормативных значений) показателей всех фондов метаболизма    железа.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9"/>
            </a:pPr>
            <a:r>
              <a:rPr lang="ru-RU" dirty="0" err="1" smtClean="0"/>
              <a:t>Фолиевая</a:t>
            </a:r>
            <a:r>
              <a:rPr lang="ru-RU" dirty="0" smtClean="0"/>
              <a:t>    кислота    500    мкг    в    сутки    до    12 - </a:t>
            </a:r>
            <a:r>
              <a:rPr lang="ru-RU" dirty="0" err="1" smtClean="0"/>
              <a:t>й</a:t>
            </a:r>
            <a:r>
              <a:rPr lang="ru-RU" dirty="0" smtClean="0"/>
              <a:t>    недели    включительно;    иодид    калия    250    мкг    в    сутки    в    течение    всей    беременности.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10"/>
            </a:pPr>
            <a:r>
              <a:rPr lang="ru-RU" dirty="0" err="1" smtClean="0"/>
              <a:t>Антибиотикотерапия</a:t>
            </a:r>
            <a:r>
              <a:rPr lang="ru-RU" dirty="0" smtClean="0"/>
              <a:t>    при    выявлении    инфекции    мочевыводящих    путей    (пенициллины    в    I    триместре,      пенициллины    или    </a:t>
            </a:r>
            <a:r>
              <a:rPr lang="ru-RU" dirty="0" err="1" smtClean="0"/>
              <a:t>цефалоспорины</a:t>
            </a:r>
            <a:r>
              <a:rPr lang="ru-RU" dirty="0" smtClean="0"/>
              <a:t>    –    во    II    или    III    триместрах)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lnSpcReduction="10000"/>
          </a:bodyPr>
          <a:lstStyle/>
          <a:p>
            <a:pPr marL="540000" indent="-540000">
              <a:lnSpc>
                <a:spcPct val="120000"/>
              </a:lnSpc>
              <a:spcBef>
                <a:spcPts val="0"/>
              </a:spcBef>
              <a:buAutoNum type="arabicPeriod" startAt="11"/>
            </a:pPr>
            <a:r>
              <a:rPr lang="ru-RU" sz="3400" dirty="0" smtClean="0"/>
              <a:t> Наблюдение    акушера  -  гинеколога,    эндокринолога    (измерение    массы    тела,    АД,    общий   анализ    мочи,    анализ    мочи    на  </a:t>
            </a:r>
            <a:r>
              <a:rPr lang="ru-RU" sz="3400" dirty="0" err="1" smtClean="0"/>
              <a:t>микроальбуминурию</a:t>
            </a:r>
            <a:r>
              <a:rPr lang="ru-RU" sz="3400" dirty="0" smtClean="0"/>
              <a:t>):</a:t>
            </a:r>
          </a:p>
          <a:p>
            <a:pPr marL="540000" indent="-540000">
              <a:lnSpc>
                <a:spcPct val="120000"/>
              </a:lnSpc>
              <a:spcBef>
                <a:spcPts val="0"/>
              </a:spcBef>
              <a:buAutoNum type="arabicPeriod" startAt="11"/>
            </a:pPr>
            <a:endParaRPr lang="ru-RU" sz="2000" dirty="0" smtClean="0"/>
          </a:p>
          <a:p>
            <a:pPr marL="985838" indent="-539750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/>
              <a:t>до    34    недель    беременности    –   каждые    2    недели;</a:t>
            </a:r>
          </a:p>
          <a:p>
            <a:pPr marL="985838" indent="-539750">
              <a:lnSpc>
                <a:spcPct val="120000"/>
              </a:lnSpc>
              <a:spcBef>
                <a:spcPts val="0"/>
              </a:spcBef>
            </a:pPr>
            <a:endParaRPr lang="ru-RU" sz="2000" dirty="0" smtClean="0"/>
          </a:p>
          <a:p>
            <a:pPr marL="985838" indent="-539750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/>
              <a:t>после    34    недель    –    еженедельно.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беременности   у    больных    сахарным   диабетом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786874" cy="514353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Во   втором   триместре   беременности   инсулин   можно   вводить   по   всей   площади   живота,   но   необходимо   правильное   формирование    кожной    складки.   Боковые  области   живота   могут   использоваться   для инъекций   инсулина   без   формирования   кожной   складки.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В   третьем   триместре   инъекции   можно   осуществлять   только   в   боковые   области  живота   при   условии   правильного   формирования   кожной   складки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    время    беременности ПРОТИВОПОКАЗАНЫ: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/>
              <a:t>Любые     </a:t>
            </a:r>
            <a:r>
              <a:rPr lang="ru-RU" sz="4000" dirty="0" err="1" smtClean="0"/>
              <a:t>таблетированные</a:t>
            </a:r>
            <a:r>
              <a:rPr lang="ru-RU" sz="4000" dirty="0" smtClean="0"/>
              <a:t>     </a:t>
            </a:r>
            <a:r>
              <a:rPr lang="ru-RU" sz="4000" dirty="0" err="1" smtClean="0"/>
              <a:t>сахароснижающие</a:t>
            </a:r>
            <a:r>
              <a:rPr lang="ru-RU" sz="4000" dirty="0" smtClean="0"/>
              <a:t>    препараты;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/>
              <a:t>Ингибиторы    АПФ    и    </a:t>
            </a:r>
            <a:r>
              <a:rPr lang="ru-RU" sz="4000" dirty="0" err="1" smtClean="0"/>
              <a:t>сартаны</a:t>
            </a:r>
            <a:r>
              <a:rPr lang="ru-RU" sz="4000" dirty="0" smtClean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dirty="0" err="1" smtClean="0"/>
              <a:t>Ганглиоблокаторы</a:t>
            </a:r>
            <a:r>
              <a:rPr lang="ru-RU" sz="4000" dirty="0" smtClean="0"/>
              <a:t>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dirty="0" smtClean="0"/>
              <a:t>Антибиотики    (</a:t>
            </a:r>
            <a:r>
              <a:rPr lang="ru-RU" sz="4000" dirty="0" err="1" smtClean="0"/>
              <a:t>аминогликозиды</a:t>
            </a:r>
            <a:r>
              <a:rPr lang="ru-RU" sz="4000" dirty="0" smtClean="0"/>
              <a:t>,    тетрациклины,    </a:t>
            </a:r>
            <a:r>
              <a:rPr lang="ru-RU" sz="4000" dirty="0" err="1" smtClean="0"/>
              <a:t>макролиды</a:t>
            </a:r>
            <a:r>
              <a:rPr lang="ru-RU" sz="4000" dirty="0" smtClean="0"/>
              <a:t>    и    др.);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4000" dirty="0" err="1" smtClean="0"/>
              <a:t>Статины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Антигипертензивная</a:t>
            </a:r>
            <a:r>
              <a:rPr lang="ru-RU" b="1" dirty="0" smtClean="0">
                <a:solidFill>
                  <a:srgbClr val="FFC000"/>
                </a:solidFill>
              </a:rPr>
              <a:t>    терапия    во время    беременности 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3400" dirty="0" smtClean="0"/>
              <a:t>Препарат    выбора    –    </a:t>
            </a:r>
            <a:r>
              <a:rPr lang="ru-RU" sz="3400" dirty="0" err="1" smtClean="0"/>
              <a:t>метилдопа</a:t>
            </a:r>
            <a:r>
              <a:rPr lang="ru-RU" dirty="0" smtClean="0"/>
              <a:t>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2600" dirty="0" smtClean="0"/>
          </a:p>
          <a:p>
            <a:pPr marL="514800" indent="-5148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2.  </a:t>
            </a:r>
            <a:r>
              <a:rPr lang="ru-RU" sz="3400" dirty="0" smtClean="0"/>
              <a:t>При    недостаточной    эффективности   </a:t>
            </a:r>
            <a:r>
              <a:rPr lang="ru-RU" sz="3400" dirty="0" err="1" smtClean="0"/>
              <a:t>метилдопы</a:t>
            </a:r>
            <a:r>
              <a:rPr lang="ru-RU" sz="3400" dirty="0" smtClean="0"/>
              <a:t>    могут    назначаться:</a:t>
            </a:r>
          </a:p>
          <a:p>
            <a:pPr marL="892175" indent="0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   </a:t>
            </a:r>
            <a:r>
              <a:rPr lang="ru-RU" sz="3400" dirty="0" err="1" smtClean="0"/>
              <a:t>блокаторы</a:t>
            </a:r>
            <a:r>
              <a:rPr lang="ru-RU" sz="3400" dirty="0" smtClean="0"/>
              <a:t>    кальциевых    каналов   (нифедипин);</a:t>
            </a:r>
          </a:p>
          <a:p>
            <a:pPr marL="892175" indent="0">
              <a:lnSpc>
                <a:spcPct val="110000"/>
              </a:lnSpc>
              <a:spcBef>
                <a:spcPts val="0"/>
              </a:spcBef>
            </a:pPr>
            <a:r>
              <a:rPr lang="ru-RU" sz="3400" dirty="0" smtClean="0"/>
              <a:t>   </a:t>
            </a:r>
            <a:r>
              <a:rPr lang="el-GR" sz="3400" dirty="0" smtClean="0"/>
              <a:t>β</a:t>
            </a:r>
            <a:r>
              <a:rPr lang="ru-RU" sz="3400" dirty="0" smtClean="0"/>
              <a:t>1 - селективные    адреноблокаторы  (</a:t>
            </a:r>
            <a:r>
              <a:rPr lang="ru-RU" sz="3400" dirty="0" err="1" smtClean="0"/>
              <a:t>метопролола</a:t>
            </a:r>
            <a:r>
              <a:rPr lang="ru-RU" sz="3400" dirty="0" smtClean="0"/>
              <a:t>   </a:t>
            </a:r>
            <a:r>
              <a:rPr lang="ru-RU" sz="3400" dirty="0" err="1" smtClean="0"/>
              <a:t>тартрат</a:t>
            </a:r>
            <a:r>
              <a:rPr lang="ru-RU" sz="3400" dirty="0" smtClean="0"/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600" dirty="0" smtClean="0"/>
          </a:p>
          <a:p>
            <a:pPr marL="514800" indent="-5148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3.  </a:t>
            </a:r>
            <a:r>
              <a:rPr lang="ru-RU" sz="3400" dirty="0" smtClean="0"/>
              <a:t>Диуретики    –    по    жизненным    показаниям    (</a:t>
            </a:r>
            <a:r>
              <a:rPr lang="ru-RU" sz="3400" dirty="0" err="1" smtClean="0"/>
              <a:t>олигурия</a:t>
            </a:r>
            <a:r>
              <a:rPr lang="ru-RU" sz="3400" dirty="0" smtClean="0"/>
              <a:t>,    отек    легких,   сердечная    недостаточность)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</a:rPr>
              <a:t>Ведение    родов    при    сахарном   диабете</a:t>
            </a:r>
            <a:endParaRPr lang="ru-RU" sz="3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Плановая    госпитализация   (не   позднее  37 нед  беременности)</a:t>
            </a:r>
          </a:p>
          <a:p>
            <a:endParaRPr lang="ru-RU" sz="2700" dirty="0" smtClean="0"/>
          </a:p>
          <a:p>
            <a:r>
              <a:rPr lang="ru-RU" sz="4000" dirty="0" smtClean="0"/>
              <a:t>Срок   и  метод   </a:t>
            </a:r>
            <a:r>
              <a:rPr lang="ru-RU" sz="4000" dirty="0" err="1" smtClean="0"/>
              <a:t>родоразрешения</a:t>
            </a:r>
            <a:r>
              <a:rPr lang="ru-RU" sz="4000" dirty="0" smtClean="0"/>
              <a:t> –   определяются   акушерскими   показаниями.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Инсулинотерапия   во   время   родов   через естественные   родовые   пути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Контроль   гликемии   в    родах    проводится   каждые   1 - 2   часа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В   родах   через   естественные   родовые   пути   потребность   в   инсулине   снижается,    необходима   своевременная   коррекция   инсулинотерапии.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Целевые   показатели   глюкозы   плазмы   в   родах   4,5 – 7,0  ммоль/л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Инсулинотерапия   во   время   родов   через естественные   родовые   пути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При   гипергликемии   более   7,9   ммоль/л необходимо   введение   коррекционного    под контролем  гликемии.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При   уровне   глюкозы   плазмы   &lt; 4,5 ммоль/л:   в   I   периоде     прием   12  г    углеводов,    во   II   и   III   периоде   родов   в/</a:t>
            </a:r>
            <a:r>
              <a:rPr lang="ru-RU" sz="4000" dirty="0" err="1" smtClean="0"/>
              <a:t>в</a:t>
            </a:r>
            <a:r>
              <a:rPr lang="ru-RU" sz="4000" dirty="0" smtClean="0"/>
              <a:t>   введение   5%   или 10%   раствора   глюкозы.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Инсулинотерапия   во   время   родов   через естественные   родовые   пути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При   уровне   глюкозы   плазмы &gt; 11,0 ммоль/л   и   признаках   </a:t>
            </a:r>
            <a:r>
              <a:rPr lang="ru-RU" sz="4000" dirty="0" err="1" smtClean="0"/>
              <a:t>кетоацидоза</a:t>
            </a:r>
            <a:r>
              <a:rPr lang="ru-RU" sz="4000" dirty="0" smtClean="0"/>
              <a:t> начать   в/</a:t>
            </a:r>
            <a:r>
              <a:rPr lang="ru-RU" sz="4000" dirty="0" err="1" smtClean="0"/>
              <a:t>в</a:t>
            </a:r>
            <a:r>
              <a:rPr lang="ru-RU" sz="4000" dirty="0" smtClean="0"/>
              <a:t>   </a:t>
            </a:r>
            <a:r>
              <a:rPr lang="ru-RU" sz="4000" dirty="0" err="1" smtClean="0"/>
              <a:t>инфузию</a:t>
            </a:r>
            <a:r>
              <a:rPr lang="ru-RU" sz="4000" dirty="0" smtClean="0"/>
              <a:t>   инсулина (</a:t>
            </a:r>
            <a:r>
              <a:rPr lang="ru-RU" sz="4000" dirty="0" err="1" smtClean="0"/>
              <a:t>инфузомат</a:t>
            </a:r>
            <a:r>
              <a:rPr lang="ru-RU" sz="4000" dirty="0" smtClean="0"/>
              <a:t>)   из   расчета   0,1  -  0,13 ЕД/кг/ч.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Инсулинотерапия   во   время   родов   путем кесарева   сечения 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При   плановом   оперативном   </a:t>
            </a:r>
            <a:r>
              <a:rPr lang="ru-RU" sz="2800" dirty="0" err="1" smtClean="0"/>
              <a:t>родоразрешении</a:t>
            </a:r>
            <a:r>
              <a:rPr lang="ru-RU" sz="2800" dirty="0" smtClean="0"/>
              <a:t>   и   использовании   режима   многократных   инъекций   инсулина   дозу   инсулина   продленного  действия    накануне    операции    уменьшить   на   50 %.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При    целевом    уровне    гликемии    перед    операцией    инсулин   не   вводить.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После   извлечения   новорожденного  начать   в/</a:t>
            </a:r>
            <a:r>
              <a:rPr lang="ru-RU" sz="2800" dirty="0" err="1" smtClean="0"/>
              <a:t>в</a:t>
            </a:r>
            <a:r>
              <a:rPr lang="ru-RU" sz="2800" dirty="0" smtClean="0"/>
              <a:t>   введение   5%   раствора  глюкозы   в    течение   6 - 12   часов для    предотвращения    развития    метаболического    ацидоза.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Железодефицитная   анемия   у   беременных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Autofit/>
          </a:bodyPr>
          <a:lstStyle/>
          <a:p>
            <a:pPr marL="0" indent="0" algn="just" fontAlgn="auto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   латентном    дефиците  железа   (ЛДЖ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000" dirty="0" smtClean="0"/>
              <a:t>   отсутствуют    клинические   признаки  дефицита    железа. Характерным является снижение запасов железа в депо, однако уровень    </a:t>
            </a:r>
            <a:r>
              <a:rPr lang="ru-RU" sz="4000" dirty="0" err="1" smtClean="0"/>
              <a:t>Hb</a:t>
            </a:r>
            <a:r>
              <a:rPr lang="ru-RU" sz="4000" dirty="0" smtClean="0"/>
              <a:t>,  </a:t>
            </a:r>
            <a:r>
              <a:rPr lang="ru-RU" sz="4000" dirty="0" err="1" smtClean="0"/>
              <a:t>Ht</a:t>
            </a:r>
            <a:r>
              <a:rPr lang="ru-RU" sz="4000" dirty="0" smtClean="0"/>
              <a:t>  и количество  RBC  находятся    в    пределах   нормативных   значений.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Инсулинотерапия   во   время   родов   путем кесарева   сечения </a:t>
            </a:r>
            <a:endParaRPr lang="ru-RU" sz="3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429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При    использовании    инсулинотерапии   в режиме    постоянной    подкожной    инфузии    накануне   операции   с   21.00   скорость   введения   инсулина    уменьшить   на   50 %,    за   1 - 2    часа    перед    операцией    на    70 %   от    ранее    водимой   базальной   скорости  (под   контролем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гликемии).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0001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   экстренном   </a:t>
            </a:r>
            <a:r>
              <a:rPr lang="ru-RU" sz="4000" b="1" dirty="0" err="1" smtClean="0">
                <a:solidFill>
                  <a:srgbClr val="FF0000"/>
                </a:solidFill>
              </a:rPr>
              <a:t>родоразрешении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5007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При   использовании   режима многократных   инъекций   инсулина   начать   в/</a:t>
            </a:r>
            <a:r>
              <a:rPr lang="ru-RU" sz="3600" dirty="0" err="1" smtClean="0"/>
              <a:t>в</a:t>
            </a:r>
            <a:r>
              <a:rPr lang="ru-RU" sz="3600" dirty="0" smtClean="0"/>
              <a:t>   введение   5 – 10 %   раствора    глюкозы   в   течение    12 - 24   часов. 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При    использовании   режима   постоянной   подкожной   инфузии   инсулина   снизить    базальную   скорость   на   75%   (установить   один   стандартный режим   на   24   часа).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01122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C000"/>
                </a:solidFill>
              </a:rPr>
              <a:t>Показания    к    операции    кесарева   сечения</a:t>
            </a:r>
            <a:endParaRPr lang="ru-RU" sz="3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86874" cy="521497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общепринятые    в    акушерстве;</a:t>
            </a:r>
          </a:p>
          <a:p>
            <a:pPr marL="742950" indent="-742950">
              <a:buAutoNum type="arabicPeriod"/>
            </a:pPr>
            <a:endParaRPr lang="ru-RU" sz="2600" dirty="0" smtClean="0"/>
          </a:p>
          <a:p>
            <a:pPr marL="742950" indent="-742950">
              <a:buAutoNum type="arabicPeriod" startAt="2"/>
            </a:pPr>
            <a:r>
              <a:rPr lang="ru-RU" sz="4000" dirty="0" smtClean="0"/>
              <a:t>наличие    выраженных    или    прогрессирующих    осложнений   сахарного    диабета;</a:t>
            </a:r>
          </a:p>
          <a:p>
            <a:pPr marL="742950" indent="-742950">
              <a:buAutoNum type="arabicPeriod" startAt="2"/>
            </a:pPr>
            <a:endParaRPr lang="ru-RU" sz="2600" dirty="0" smtClean="0"/>
          </a:p>
          <a:p>
            <a:pPr>
              <a:buNone/>
            </a:pPr>
            <a:r>
              <a:rPr lang="ru-RU" sz="3600" dirty="0" smtClean="0"/>
              <a:t>3.   </a:t>
            </a:r>
            <a:r>
              <a:rPr lang="ru-RU" sz="4000" dirty="0" smtClean="0"/>
              <a:t>тазовое    </a:t>
            </a:r>
            <a:r>
              <a:rPr lang="ru-RU" sz="4000" dirty="0" err="1" smtClean="0"/>
              <a:t>предлежание</a:t>
            </a:r>
            <a:r>
              <a:rPr lang="ru-RU" sz="4000" dirty="0" smtClean="0"/>
              <a:t>    плода.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Ведение    послеродового    периода    при    сахарном   диабете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Контроль   гликемии   каждые   2 - 4   часа.  Целевой   уровень   глюкозы   плазмы   в   пределах    6,0  –  8,5  ммоль/л.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Углеводный   коэффициент   на   еду,   как   правило,   не   превышает   1  </a:t>
            </a:r>
            <a:r>
              <a:rPr lang="ru-RU" sz="3300" dirty="0" err="1" smtClean="0"/>
              <a:t>ед</a:t>
            </a:r>
            <a:r>
              <a:rPr lang="ru-RU" sz="3300" dirty="0" smtClean="0"/>
              <a:t>   инсулина   на   10-</a:t>
            </a:r>
          </a:p>
          <a:p>
            <a:pPr marL="0" indent="0">
              <a:spcBef>
                <a:spcPts val="0"/>
              </a:spcBef>
              <a:buAutoNum type="arabicPeriod"/>
            </a:pPr>
            <a:r>
              <a:rPr lang="ru-RU" sz="3300" dirty="0" smtClean="0"/>
              <a:t>12  г   углеводов (1 ХЕ). 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У   больных   СД   2  типа   инсулин   отменить   при достижении   целевых   значений   гликемии   на   фоне    диеты.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72476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Грудное   вскармливание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483" y="1142984"/>
            <a:ext cx="8795673" cy="55007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Сахарный   диабет  не   является   противопоказанием   для   лактации.   При грудном   вскармливании   доза     </a:t>
            </a:r>
            <a:r>
              <a:rPr lang="ru-RU" sz="3300" dirty="0" err="1" smtClean="0"/>
              <a:t>болюсного</a:t>
            </a:r>
            <a:r>
              <a:rPr lang="ru-RU" sz="3300" dirty="0" smtClean="0"/>
              <a:t>   инсулина   уменьшается   на   30 – 50%. </a:t>
            </a:r>
          </a:p>
          <a:p>
            <a:pPr marL="0" indent="0">
              <a:spcBef>
                <a:spcPts val="0"/>
              </a:spcBef>
              <a:buNone/>
            </a:pPr>
            <a:endParaRPr lang="ru-RU" sz="3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При   необходимости   проведения   терапии ингибиторами   АПФ или   </a:t>
            </a:r>
            <a:r>
              <a:rPr lang="ru-RU" sz="3300" dirty="0" err="1" smtClean="0"/>
              <a:t>сартанами</a:t>
            </a:r>
            <a:r>
              <a:rPr lang="ru-RU" sz="3300" dirty="0" smtClean="0"/>
              <a:t>   лактация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Противопоказана   (для   прерывания  лактации </a:t>
            </a:r>
            <a:r>
              <a:rPr lang="ru-RU" sz="3300" dirty="0" err="1" smtClean="0"/>
              <a:t>каберголин</a:t>
            </a:r>
            <a:r>
              <a:rPr lang="ru-RU" sz="3300" dirty="0" smtClean="0"/>
              <a:t>   0,5 мг,   1 таб. в день, </a:t>
            </a:r>
            <a:r>
              <a:rPr lang="ru-RU" sz="3300" smtClean="0"/>
              <a:t>в  течение </a:t>
            </a:r>
            <a:r>
              <a:rPr lang="ru-RU" sz="3300" dirty="0" smtClean="0"/>
              <a:t>2 дней).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74040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8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ГЕСТАЦИОННЫЙ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САХАРНЫЙ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8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ДИАБЕТ</a:t>
            </a:r>
            <a:endParaRPr lang="ru-RU" sz="8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72476" cy="8572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Гестационный</a:t>
            </a:r>
            <a:r>
              <a:rPr lang="ru-RU" b="1" dirty="0" smtClean="0">
                <a:solidFill>
                  <a:srgbClr val="FF0000"/>
                </a:solidFill>
              </a:rPr>
              <a:t> сахарный диабет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483" y="1142984"/>
            <a:ext cx="8795673" cy="55007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u="sng" dirty="0" err="1" smtClean="0"/>
              <a:t>Гестационный</a:t>
            </a:r>
            <a:r>
              <a:rPr lang="ru-RU" sz="3600" u="sng" dirty="0" smtClean="0"/>
              <a:t>   сахарный  диабет   </a:t>
            </a:r>
            <a:r>
              <a:rPr lang="ru-RU" sz="3300" dirty="0" smtClean="0"/>
              <a:t>–  это заболевание,    характеризующееся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/>
              <a:t>гипергликемией,   впервые    выявленной    во    время    беременности,    но    не    соответствующей    критериям   «</a:t>
            </a:r>
            <a:r>
              <a:rPr lang="ru-RU" sz="3300" dirty="0" err="1" smtClean="0"/>
              <a:t>манифестного</a:t>
            </a:r>
            <a:r>
              <a:rPr lang="ru-RU" sz="3300" dirty="0" smtClean="0"/>
              <a:t>»   сахарного </a:t>
            </a:r>
            <a:r>
              <a:rPr lang="ru-RU" sz="3300" dirty="0" err="1" smtClean="0"/>
              <a:t>диабте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72476" cy="857256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Диагностика   нарушения   углеводного обмена   во   время    беременности    проводится    в  2 этапа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483" y="1142984"/>
            <a:ext cx="8795673" cy="5500726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600" dirty="0" smtClean="0"/>
              <a:t>При  первом   обращении   беременной   к   врачу   любой   специальности   на   сроке   с    6 – 7  недели   до   24   недель    рекомендуется    определение    глюкозы    венозной    плазмы натощак.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ru-RU" sz="3600" dirty="0" smtClean="0"/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600" dirty="0" smtClean="0"/>
              <a:t>При   подозрении   на    </a:t>
            </a:r>
            <a:r>
              <a:rPr lang="ru-RU" sz="3600" dirty="0" err="1" smtClean="0"/>
              <a:t>манифестный</a:t>
            </a:r>
            <a:r>
              <a:rPr lang="ru-RU" sz="3600" dirty="0" smtClean="0"/>
              <a:t>    сахарный диабет    рекомендуется   определение    гликемии    в    любое   время   дня  независимо   от   приема    пищи   или   HbA1c.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endParaRPr lang="ru-RU" sz="3600" dirty="0" smtClean="0"/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600" dirty="0" smtClean="0"/>
              <a:t>Всем   женщинам,     которых   не  было   выявлено   нарушение   углеводного   обмена   на   ранних   сроках  беременности,   между   24   и   28   неделями   рекомендуется   проводить   пероральный    </a:t>
            </a:r>
            <a:r>
              <a:rPr lang="ru-RU" sz="3600" dirty="0" err="1" smtClean="0"/>
              <a:t>глюкозотолерантный</a:t>
            </a:r>
            <a:r>
              <a:rPr lang="ru-RU" sz="3600" dirty="0" smtClean="0"/>
              <a:t>  тест    (ПГТТ)   с    75  г   глюкозы    (тест   может   быть  проведен    вплоть   до   32  недели    беременности)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Железодефицитная   анемия   у   беременных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Autofit/>
          </a:bodyPr>
          <a:lstStyle/>
          <a:p>
            <a:pPr marL="0" indent="0" algn="just" fontAlgn="auto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buNone/>
            </a:pPr>
            <a:r>
              <a:rPr lang="ru-RU" sz="4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Манифестный</a:t>
            </a: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дефицит   железа   (МДЖ)</a:t>
            </a:r>
            <a:r>
              <a:rPr lang="ru-RU" sz="4000" dirty="0" smtClean="0"/>
              <a:t> у беременных имеет    два    клинических    варианта:  «МДЖ  у    беременных без хронического воспаления» и «МДЖ    у    беременных    с    хроническим    воспалением».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Лечение   </a:t>
            </a:r>
            <a:r>
              <a:rPr lang="ru-RU" dirty="0" err="1" smtClean="0">
                <a:solidFill>
                  <a:srgbClr val="FFFF00"/>
                </a:solidFill>
              </a:rPr>
              <a:t>гестационного</a:t>
            </a:r>
            <a:r>
              <a:rPr lang="ru-RU" dirty="0" smtClean="0">
                <a:solidFill>
                  <a:srgbClr val="FFFF00"/>
                </a:solidFill>
              </a:rPr>
              <a:t>   сахарного   диабета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/>
              <a:t>Ежедневный   самоконтроль   гликемии   с   помощью   </a:t>
            </a:r>
            <a:r>
              <a:rPr lang="ru-RU" sz="2600" dirty="0" err="1" smtClean="0"/>
              <a:t>глюкометров</a:t>
            </a:r>
            <a:r>
              <a:rPr lang="ru-RU" sz="2600" dirty="0" smtClean="0"/>
              <a:t>:    натощак,    через   1   час   от   начала   основных   приемов   пищи,   если   пациентка   находится   только   на    диетотерапии.    При   назначении    инсулинотерапии    –    ежедневный    </a:t>
            </a:r>
            <a:r>
              <a:rPr lang="ru-RU" sz="2600" dirty="0" err="1" smtClean="0"/>
              <a:t>самокнтроль</a:t>
            </a:r>
            <a:r>
              <a:rPr lang="ru-RU" sz="2600" dirty="0" smtClean="0"/>
              <a:t>    гликемии:    не    менее   7    раз   в   сутки    (перед   и   через   1   час    после    приемов   пищи,    на    ночь),   при   плохом    самочувствии,    при    необходимости    (риск    гипогликемии,   титрация   дозы   пролонгированного   инсулина) –  в   3  и  6 ч.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Лечение   </a:t>
            </a:r>
            <a:r>
              <a:rPr lang="ru-RU" dirty="0" err="1" smtClean="0">
                <a:solidFill>
                  <a:srgbClr val="FFFF00"/>
                </a:solidFill>
              </a:rPr>
              <a:t>гестационного</a:t>
            </a:r>
            <a:r>
              <a:rPr lang="ru-RU" dirty="0" smtClean="0">
                <a:solidFill>
                  <a:srgbClr val="FFFF00"/>
                </a:solidFill>
              </a:rPr>
              <a:t>   сахарного   диабета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Цели    </a:t>
            </a:r>
            <a:r>
              <a:rPr lang="ru-RU" sz="4000" dirty="0" err="1" smtClean="0">
                <a:solidFill>
                  <a:srgbClr val="FF0000"/>
                </a:solidFill>
              </a:rPr>
              <a:t>гликемического</a:t>
            </a:r>
            <a:r>
              <a:rPr lang="ru-RU" sz="4000" dirty="0" smtClean="0">
                <a:solidFill>
                  <a:srgbClr val="FF0000"/>
                </a:solidFill>
              </a:rPr>
              <a:t>    контроля: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1.   Глюкоза    плазмы   натощак / перед   едой / на  ночь / ночью  &lt; 5,1 ммоль/л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2.  Глюкоза  плазмы   через   1   час   после   еды  &lt;  7,0  ммоль/л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  </a:t>
            </a:r>
            <a:r>
              <a:rPr lang="ru-RU" dirty="0" err="1" smtClean="0"/>
              <a:t>гестационного</a:t>
            </a:r>
            <a:r>
              <a:rPr lang="ru-RU" dirty="0" smtClean="0"/>
              <a:t>   сахарного   диабета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Показания    к    инсулинотерапии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800" dirty="0" smtClean="0"/>
              <a:t>Невозможность    достижения    целевых значений    гликемии    (два   и   более   нецелевых    значения    гликемии)    в    течение    1 – 2    недель    с    помощью    диетотерапии.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sz="2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/>
              <a:t>2.   Наличие    признаков    диабетической   </a:t>
            </a:r>
            <a:r>
              <a:rPr lang="ru-RU" sz="3800" dirty="0" err="1" smtClean="0"/>
              <a:t>фетопатии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715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Тактика    после    родов    у   пациентки    с   </a:t>
            </a:r>
            <a:r>
              <a:rPr lang="ru-RU" sz="3600" b="1" dirty="0" err="1" smtClean="0">
                <a:solidFill>
                  <a:srgbClr val="FFFF00"/>
                </a:solidFill>
              </a:rPr>
              <a:t>гестационным</a:t>
            </a:r>
            <a:r>
              <a:rPr lang="ru-RU" sz="3600" b="1" dirty="0" smtClean="0">
                <a:solidFill>
                  <a:srgbClr val="FFFF00"/>
                </a:solidFill>
              </a:rPr>
              <a:t>   сахарным   диабетом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4292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После    родов    у    всех    пациенток    с    </a:t>
            </a:r>
            <a:r>
              <a:rPr lang="ru-RU" sz="2400" dirty="0" err="1" smtClean="0"/>
              <a:t>гестационным</a:t>
            </a:r>
            <a:r>
              <a:rPr lang="ru-RU" sz="2400" dirty="0" smtClean="0"/>
              <a:t>   сахарным    диабетом    отменяется инсулинотерапия.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В   течение   первых   2   суток   после    родов    обязательное   измерение   уровня    глюкозы    венозной   плазмы   натощак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Через   4  – 12   недель   после   родов   женщинам    с   уровнем   глюкозы    венозной    плазмы    натощак    &lt;  7,0   ммоль/л   проводится    ПГТТ   с   75  г    глюкозы    (исследование    глюкозы   плазмы   натощак   и   через   2  ч    после   нагрузки)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Диета, направленная    на    снижение    массы   при   ее   избытке.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Расширение    физической    активности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pPr algn="r"/>
            <a:r>
              <a:rPr lang="ru-RU" sz="10000" b="1" dirty="0" smtClean="0">
                <a:solidFill>
                  <a:srgbClr val="FFC000"/>
                </a:solidFill>
              </a:rPr>
              <a:t>Астма</a:t>
            </a:r>
            <a:br>
              <a:rPr lang="ru-RU" sz="10000" b="1" dirty="0" smtClean="0">
                <a:solidFill>
                  <a:srgbClr val="FFC000"/>
                </a:solidFill>
              </a:rPr>
            </a:br>
            <a:r>
              <a:rPr lang="ru-RU" sz="10000" b="1" dirty="0" smtClean="0">
                <a:solidFill>
                  <a:srgbClr val="FFC000"/>
                </a:solidFill>
              </a:rPr>
              <a:t>беременных</a:t>
            </a:r>
            <a:endParaRPr lang="ru-RU" sz="10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C000"/>
                </a:solidFill>
              </a:rPr>
              <a:t>Лекарственная	терапия   	у  беременных</a:t>
            </a:r>
            <a:endParaRPr lang="ru-RU" sz="3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7216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700" dirty="0" smtClean="0"/>
              <a:t>Используйте   по    обычным    показаниям	во    время    беременности: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Короткодействующие    β2 – </a:t>
            </a:r>
            <a:r>
              <a:rPr lang="ru-RU" sz="3700" dirty="0" err="1" smtClean="0"/>
              <a:t>агонисты</a:t>
            </a:r>
            <a:r>
              <a:rPr lang="ru-RU" sz="3700" dirty="0" smtClean="0"/>
              <a:t>   или   их    комбинацию   с    </a:t>
            </a:r>
            <a:r>
              <a:rPr lang="ru-RU" sz="3700" dirty="0" err="1" smtClean="0"/>
              <a:t>ипратроприя</a:t>
            </a:r>
            <a:r>
              <a:rPr lang="ru-RU" sz="3700" dirty="0" smtClean="0"/>
              <a:t>   бромидом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Пролонгированные    β2    </a:t>
            </a:r>
            <a:r>
              <a:rPr lang="ru-RU" sz="3700" dirty="0" err="1" smtClean="0"/>
              <a:t>агонисты</a:t>
            </a:r>
            <a:endParaRPr lang="ru-RU" sz="37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700" dirty="0" smtClean="0"/>
              <a:t>Ингаляционные    </a:t>
            </a:r>
            <a:r>
              <a:rPr lang="ru-RU" sz="3700" dirty="0" err="1" smtClean="0"/>
              <a:t>глюкокортикостероиды</a:t>
            </a:r>
            <a:endParaRPr lang="ru-RU" sz="37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2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3700" dirty="0" err="1" smtClean="0"/>
              <a:t>Стероидные</a:t>
            </a:r>
            <a:r>
              <a:rPr lang="ru-RU" sz="3700" dirty="0" smtClean="0"/>
              <a:t>    </a:t>
            </a:r>
            <a:r>
              <a:rPr lang="ru-RU" sz="3700" dirty="0" err="1" smtClean="0"/>
              <a:t>таблетированные</a:t>
            </a:r>
            <a:r>
              <a:rPr lang="ru-RU" sz="3700" dirty="0" smtClean="0"/>
              <a:t>    препараты,    если    есть    признаки   тяжелой    астмы.</a:t>
            </a: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solidFill>
                  <a:srgbClr val="FFC000"/>
                </a:solidFill>
              </a:rPr>
              <a:t>Обострение   астмы   у   беременных</a:t>
            </a:r>
            <a:endParaRPr lang="ru-RU" sz="42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721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 smtClean="0"/>
              <a:t>Назначайте   терапию   обострения   астмы   так   же,   как   у   небеременных,   включая   системные   стероиды   и   сульфат   магния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7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 smtClean="0"/>
              <a:t>Тяжелое   обострение   астмы   у   беременных   должно   лечиться   в   стационаре		</a:t>
            </a: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Лечение   бронхиальной   астмы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во   время   родов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504351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Необходимо    продолжать   прием   противоастматических  препаратов   во   время   родов</a:t>
            </a:r>
          </a:p>
          <a:p>
            <a:r>
              <a:rPr lang="ru-RU" dirty="0" smtClean="0"/>
              <a:t>В   отсутствие    обострения  бронхиальной    астмы  кесарево   сечение   проводится   по   обычным    акушерским    показаниям </a:t>
            </a:r>
          </a:p>
          <a:p>
            <a:r>
              <a:rPr lang="ru-RU" dirty="0" smtClean="0"/>
              <a:t>Если   беременной   женщине    с   бронхиальной   астмой   показана   анестезия,   то     региональная    блокада   более    предпочтительна,    чем   общий   наркоз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Терапия   кормящих	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5357850"/>
          </a:xfrm>
        </p:spPr>
        <p:txBody>
          <a:bodyPr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ru-RU" sz="3700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5000" dirty="0" smtClean="0"/>
              <a:t>Рекомендуйте   женщинам   грудное   вскармливание.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endParaRPr lang="ru-RU" sz="3700" dirty="0" smtClean="0"/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ru-RU" sz="5000" dirty="0" smtClean="0"/>
              <a:t>Используйте   базисную   противоастматическую   терапию   как   обычно.	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6286544"/>
          </a:xfrm>
        </p:spPr>
        <p:txBody>
          <a:bodyPr>
            <a:normAutofit/>
          </a:bodyPr>
          <a:lstStyle/>
          <a:p>
            <a:pPr algn="r"/>
            <a: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Применение</a:t>
            </a:r>
            <a:b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8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антимикробнных</a:t>
            </a:r>
            <a: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препаратов   при</a:t>
            </a:r>
            <a:b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беременности    и</a:t>
            </a:r>
            <a:b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лактации</a:t>
            </a:r>
            <a:endParaRPr lang="ru-RU" sz="8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11175"/>
            <a:ext cx="8966231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530225"/>
            <a:ext cx="903605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28641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6154758"/>
          </a:xfrm>
        </p:spPr>
        <p:txBody>
          <a:bodyPr>
            <a:noAutofit/>
          </a:bodyPr>
          <a:lstStyle/>
          <a:p>
            <a:pPr algn="l"/>
            <a:r>
              <a:rPr lang="ru-RU" sz="9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Артериальная</a:t>
            </a:r>
            <a:br>
              <a:rPr lang="ru-RU" sz="9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9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гипертония</a:t>
            </a:r>
            <a:br>
              <a:rPr lang="ru-RU" sz="9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9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   беременных</a:t>
            </a:r>
            <a:endParaRPr lang="ru-RU" sz="9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Артериальная  гипертония   у    беременных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142984"/>
            <a:ext cx="8572592" cy="53578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200" dirty="0" smtClean="0"/>
              <a:t>Артериальная   гипертония   у    беременных    считается повышение    САД  ≥   140  мм </a:t>
            </a:r>
            <a:r>
              <a:rPr lang="ru-RU" sz="4200" dirty="0" err="1" smtClean="0"/>
              <a:t>рт.ст</a:t>
            </a:r>
            <a:r>
              <a:rPr lang="ru-RU" sz="4200" dirty="0" smtClean="0"/>
              <a:t>.   И   ДАД    ≥    90  мм </a:t>
            </a:r>
            <a:r>
              <a:rPr lang="ru-RU" sz="4200" dirty="0" err="1" smtClean="0"/>
              <a:t>рт.ст</a:t>
            </a:r>
            <a:r>
              <a:rPr lang="ru-RU" sz="42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200" dirty="0" smtClean="0"/>
              <a:t>Граница    нормы    суточной    </a:t>
            </a:r>
            <a:r>
              <a:rPr lang="ru-RU" sz="4200" dirty="0" err="1" smtClean="0"/>
              <a:t>потеинурии</a:t>
            </a:r>
            <a:r>
              <a:rPr lang="ru-RU" sz="4200" dirty="0" smtClean="0"/>
              <a:t>    во    время    беременности    считается     0,3  г/л </a:t>
            </a:r>
            <a:endParaRPr 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Артериальная  гипертония   у    беременных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700" b="1" u="sng" dirty="0" smtClean="0"/>
              <a:t>Классификация</a:t>
            </a:r>
            <a:r>
              <a:rPr lang="ru-RU" sz="3700" dirty="0" smtClean="0"/>
              <a:t>: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700" dirty="0" smtClean="0"/>
              <a:t>Артериальная   гипертония,   имевшаяся   до   беременности — хроническая   АГ   (ХАГ):   гипертоническая   болезнь  или    симптоматическая    АГ;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700" dirty="0" err="1" smtClean="0"/>
              <a:t>Гестационная</a:t>
            </a:r>
            <a:r>
              <a:rPr lang="ru-RU" sz="3700" dirty="0" smtClean="0"/>
              <a:t>     артериальная гипертония;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700" dirty="0" smtClean="0"/>
              <a:t>ХАГ,    осложненная    </a:t>
            </a:r>
            <a:r>
              <a:rPr lang="ru-RU" sz="3700" dirty="0" err="1" smtClean="0"/>
              <a:t>преэклампсией</a:t>
            </a:r>
            <a:r>
              <a:rPr lang="ru-RU" sz="3700" dirty="0" smtClean="0"/>
              <a:t> ;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3700" dirty="0" err="1" smtClean="0"/>
              <a:t>Преэклампсия</a:t>
            </a:r>
            <a:r>
              <a:rPr lang="ru-RU" sz="3700" dirty="0" smtClean="0"/>
              <a:t>   /  Эклампсия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700" b="1" u="sng" dirty="0" err="1" smtClean="0">
                <a:solidFill>
                  <a:srgbClr val="FF0000"/>
                </a:solidFill>
              </a:rPr>
              <a:t>Гестационная</a:t>
            </a:r>
            <a:r>
              <a:rPr lang="ru-RU" sz="3700" b="1" u="sng" dirty="0" smtClean="0">
                <a:solidFill>
                  <a:srgbClr val="FF0000"/>
                </a:solidFill>
              </a:rPr>
              <a:t>    артериальная   гипертония   </a:t>
            </a:r>
            <a:r>
              <a:rPr lang="ru-RU" sz="3700" dirty="0" smtClean="0"/>
              <a:t>(индуцированная   беременностью)    АГ     –     это     повышение    АД,    </a:t>
            </a:r>
            <a:r>
              <a:rPr lang="ru-RU" sz="3700" u="sng" dirty="0" smtClean="0"/>
              <a:t>впервые   зафиксированное   после   20-й    недели   беременности </a:t>
            </a:r>
            <a:r>
              <a:rPr lang="ru-RU" sz="3700" dirty="0" smtClean="0"/>
              <a:t>   и    не    сопровождающееся    протеинурией.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700" dirty="0" smtClean="0"/>
              <a:t>При    сохранении    повышенного    АД    к    концу    12    недели    после    родов   диагноз    «</a:t>
            </a:r>
            <a:r>
              <a:rPr lang="ru-RU" sz="3700" dirty="0" err="1" smtClean="0"/>
              <a:t>гестационная</a:t>
            </a:r>
            <a:r>
              <a:rPr lang="ru-RU" sz="3700" dirty="0" smtClean="0"/>
              <a:t>    АГ»    меняется    на    диагноз    «хроническая    АГ»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48"/>
          <a:ext cx="8858310" cy="6507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16"/>
                <a:gridCol w="1285884"/>
                <a:gridCol w="1500198"/>
                <a:gridCol w="1857388"/>
                <a:gridCol w="1928824"/>
              </a:tblGrid>
              <a:tr h="821538">
                <a:tc gridSpan="5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FFFF00"/>
                          </a:solidFill>
                        </a:rPr>
                        <a:t>Диагностические    критерии    железодефицитных    состояний    у    беременных</a:t>
                      </a:r>
                      <a:endParaRPr lang="ru-RU" sz="3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ПДЖ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ЛДЖ 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МДЖ у </a:t>
                      </a: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беременных без   </a:t>
                      </a:r>
                      <a:r>
                        <a:rPr lang="ru-RU" sz="2100" b="1" dirty="0" err="1" smtClean="0">
                          <a:solidFill>
                            <a:schemeClr val="tx1"/>
                          </a:solidFill>
                        </a:rPr>
                        <a:t>хронич</a:t>
                      </a: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воспаления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МДЖ    у </a:t>
                      </a: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беременных</a:t>
                      </a: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с    </a:t>
                      </a:r>
                      <a:r>
                        <a:rPr lang="ru-RU" sz="2100" b="1" dirty="0" err="1" smtClean="0">
                          <a:solidFill>
                            <a:schemeClr val="tx1"/>
                          </a:solidFill>
                        </a:rPr>
                        <a:t>хронич</a:t>
                      </a:r>
                      <a:r>
                        <a:rPr lang="ru-RU" sz="2100" b="1" dirty="0" smtClean="0">
                          <a:solidFill>
                            <a:schemeClr val="tx1"/>
                          </a:solidFill>
                        </a:rPr>
                        <a:t>.  воспалением</a:t>
                      </a:r>
                      <a:endParaRPr lang="ru-RU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Анемический  и </a:t>
                      </a:r>
                    </a:p>
                    <a:p>
                      <a:r>
                        <a:rPr lang="ru-RU" sz="2300" dirty="0" err="1" smtClean="0">
                          <a:solidFill>
                            <a:schemeClr val="tx1"/>
                          </a:solidFill>
                        </a:rPr>
                        <a:t>Сидеропеничес-кий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 синдромы</a:t>
                      </a:r>
                      <a:endParaRPr lang="ru-RU" sz="23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есть или нет 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Наличие  заболеваний, </a:t>
                      </a:r>
                    </a:p>
                    <a:p>
                      <a:r>
                        <a:rPr lang="ru-RU" sz="2300" dirty="0" err="1" smtClean="0">
                          <a:solidFill>
                            <a:schemeClr val="tx1"/>
                          </a:solidFill>
                        </a:rPr>
                        <a:t>сопровождаю-щихся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 воспалением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 </a:t>
                      </a:r>
                    </a:p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или есть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  </a:t>
                      </a:r>
                    </a:p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или есть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есть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300" dirty="0" err="1" smtClean="0">
                          <a:solidFill>
                            <a:schemeClr val="tx1"/>
                          </a:solidFill>
                        </a:rPr>
                        <a:t>Гипохромия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 , </a:t>
                      </a:r>
                    </a:p>
                    <a:p>
                      <a:r>
                        <a:rPr lang="ru-RU" sz="2300" dirty="0" err="1" smtClean="0">
                          <a:solidFill>
                            <a:schemeClr val="tx1"/>
                          </a:solidFill>
                        </a:rPr>
                        <a:t>анизоцитоз</a:t>
                      </a:r>
                      <a:r>
                        <a:rPr lang="ru-RU" sz="23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r>
                        <a:rPr lang="ru-RU" sz="2300" dirty="0" err="1" smtClean="0">
                          <a:solidFill>
                            <a:schemeClr val="tx1"/>
                          </a:solidFill>
                        </a:rPr>
                        <a:t>пойкилоцитоз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</a:p>
                    <a:p>
                      <a:pPr algn="ctr"/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solidFill>
                            <a:schemeClr val="tx1"/>
                          </a:solidFill>
                        </a:rPr>
                        <a:t>есть или нет </a:t>
                      </a:r>
                      <a:endParaRPr lang="ru-RU" sz="2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Хроническая    АГ</a:t>
            </a:r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dirty="0" smtClean="0"/>
              <a:t>–    АГ,    диагностированная   до    наступления    беременности   или  до   20-й   недели    беременности;    АГ,    возникшая   после    20-й    недели    беременности,    но   не   исчезнувшая    после    родов    в    течение    12-ти    недель,    также    классифицируется    как   хроническая    АГ.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В    этой    ситуации    после    родов   необходимо   уточнение    генеза    АГ   (гипертоническая   болезнь    или   симптоматическая    АГ).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3579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u="sng" dirty="0" err="1" smtClean="0">
                <a:solidFill>
                  <a:srgbClr val="FF0000"/>
                </a:solidFill>
              </a:rPr>
              <a:t>Преэклампсия</a:t>
            </a:r>
            <a:r>
              <a:rPr lang="ru-RU" sz="4000" b="1" u="sng" dirty="0" smtClean="0">
                <a:solidFill>
                  <a:srgbClr val="FF0000"/>
                </a:solidFill>
              </a:rPr>
              <a:t>    (ПЭ)</a:t>
            </a:r>
            <a:r>
              <a:rPr lang="ru-RU" sz="4000" b="1" dirty="0" smtClean="0">
                <a:solidFill>
                  <a:srgbClr val="FFFF00"/>
                </a:solidFill>
              </a:rPr>
              <a:t>   </a:t>
            </a:r>
            <a:r>
              <a:rPr lang="ru-RU" dirty="0" smtClean="0"/>
              <a:t>–     </a:t>
            </a:r>
            <a:r>
              <a:rPr lang="ru-RU" sz="4000" dirty="0" smtClean="0"/>
              <a:t>синдром,   возникающий    во    второй    половине   беременности    (после    20–</a:t>
            </a:r>
            <a:r>
              <a:rPr lang="ru-RU" sz="4000" dirty="0" err="1" smtClean="0"/>
              <a:t>й</a:t>
            </a:r>
            <a:r>
              <a:rPr lang="ru-RU" sz="4000" dirty="0" smtClean="0"/>
              <a:t>    недели),   характеризующийся    артериальной    гипертензией    в    сочетании    с    протеинурией   (≥ 0,3  г/л    в   суточной   моче), проявлениями   </a:t>
            </a:r>
            <a:r>
              <a:rPr lang="ru-RU" sz="4000" dirty="0" err="1" smtClean="0"/>
              <a:t>полиорганной</a:t>
            </a:r>
            <a:r>
              <a:rPr lang="ru-RU" sz="4000" dirty="0" smtClean="0"/>
              <a:t> / </a:t>
            </a:r>
            <a:r>
              <a:rPr lang="ru-RU" sz="4000" dirty="0" err="1" smtClean="0"/>
              <a:t>полисистемной</a:t>
            </a:r>
            <a:r>
              <a:rPr lang="ru-RU" sz="4000" dirty="0" smtClean="0"/>
              <a:t>   недостаточности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3579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Эклампсия</a:t>
            </a:r>
            <a:r>
              <a:rPr lang="ru-RU" sz="4000" dirty="0" smtClean="0"/>
              <a:t>    диагностируется    в    случае    возникновения     судорожного     приступа   или    серии   судорожных    приступов   у    беременной    женщины    с    клиникой   </a:t>
            </a:r>
            <a:r>
              <a:rPr lang="ru-RU" sz="4000" dirty="0" err="1" smtClean="0"/>
              <a:t>преэклампсии</a:t>
            </a:r>
            <a:r>
              <a:rPr lang="ru-RU" sz="40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Основными    предвестниками    эклампсии   являются    головная    боль,   артериальная   гипертензия    и    судорожная    готовность.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FFC000"/>
                </a:solidFill>
              </a:rPr>
              <a:t>Умеренная   </a:t>
            </a:r>
            <a:r>
              <a:rPr lang="ru-RU" sz="5000" b="1" dirty="0" err="1" smtClean="0">
                <a:solidFill>
                  <a:srgbClr val="FFC000"/>
                </a:solidFill>
              </a:rPr>
              <a:t>преэклампсия</a:t>
            </a:r>
            <a:endParaRPr lang="ru-RU" sz="5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721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4000" dirty="0" smtClean="0"/>
              <a:t>Артериальная    гипертензия:    САД  140 – 159  мм </a:t>
            </a:r>
            <a:r>
              <a:rPr lang="ru-RU" sz="4000" dirty="0" err="1" smtClean="0"/>
              <a:t>рт</a:t>
            </a:r>
            <a:r>
              <a:rPr lang="ru-RU" sz="4000" dirty="0" smtClean="0"/>
              <a:t>. ст.    или    ДАД   90 – 109  мм </a:t>
            </a:r>
            <a:r>
              <a:rPr lang="ru-RU" sz="4000" dirty="0" err="1" smtClean="0"/>
              <a:t>рт</a:t>
            </a:r>
            <a:r>
              <a:rPr lang="ru-RU" sz="4000" dirty="0" smtClean="0"/>
              <a:t>. ст., возникшие    при     сроке   беременности  свыше   20    недель    у    женщины   с    нормальным    АД    в    анамнезе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600" dirty="0" smtClean="0"/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Плюс</a:t>
            </a:r>
          </a:p>
          <a:p>
            <a:pPr marL="514350" indent="-514350">
              <a:spcBef>
                <a:spcPts val="0"/>
              </a:spcBef>
              <a:buNone/>
            </a:pPr>
            <a:endParaRPr lang="ru-RU" sz="2600" b="1" dirty="0" smtClean="0">
              <a:solidFill>
                <a:srgbClr val="FFFF00"/>
              </a:solidFill>
            </a:endParaRPr>
          </a:p>
          <a:p>
            <a:pPr marL="514350" indent="-514350">
              <a:spcBef>
                <a:spcPts val="0"/>
              </a:spcBef>
              <a:buNone/>
            </a:pPr>
            <a:r>
              <a:rPr lang="ru-RU" sz="4000" dirty="0" smtClean="0"/>
              <a:t>2.   Протеинурия    от   0,3   г / л/ сут    до    5   г /л / сут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FFC000"/>
                </a:solidFill>
              </a:rPr>
              <a:t>Тяжелая   </a:t>
            </a:r>
            <a:r>
              <a:rPr lang="ru-RU" sz="5000" b="1" dirty="0" err="1" smtClean="0">
                <a:solidFill>
                  <a:srgbClr val="FFC000"/>
                </a:solidFill>
              </a:rPr>
              <a:t>преэклампсия</a:t>
            </a:r>
            <a:endParaRPr lang="ru-RU" sz="5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5721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4000" dirty="0" smtClean="0"/>
              <a:t>Артериальная    гипертензия:    САД ≥ 160  мм </a:t>
            </a:r>
            <a:r>
              <a:rPr lang="ru-RU" sz="4000" dirty="0" err="1" smtClean="0"/>
              <a:t>рт</a:t>
            </a:r>
            <a:r>
              <a:rPr lang="ru-RU" sz="4000" dirty="0" smtClean="0"/>
              <a:t>. ст.    или    ДАД  ≥  110  мм </a:t>
            </a:r>
            <a:r>
              <a:rPr lang="ru-RU" sz="4000" dirty="0" err="1" smtClean="0"/>
              <a:t>рт</a:t>
            </a:r>
            <a:r>
              <a:rPr lang="ru-RU" sz="4000" dirty="0" smtClean="0"/>
              <a:t>. ст.,    при    </a:t>
            </a:r>
            <a:r>
              <a:rPr lang="ru-RU" sz="4000" dirty="0" err="1" smtClean="0"/>
              <a:t>двухкратном</a:t>
            </a:r>
            <a:r>
              <a:rPr lang="ru-RU" sz="4000" dirty="0" smtClean="0"/>
              <a:t>    измерении    с    интервалом    в    6   часов    в   состоянии   покоя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sz="2600" dirty="0" smtClean="0"/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Плюс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ru-RU" sz="2600" dirty="0" smtClean="0"/>
          </a:p>
          <a:p>
            <a:pPr marL="514350" indent="-514350">
              <a:spcBef>
                <a:spcPts val="0"/>
              </a:spcBef>
              <a:buNone/>
            </a:pPr>
            <a:r>
              <a:rPr lang="ru-RU" sz="4000" dirty="0" smtClean="0"/>
              <a:t>2.   Протеинурия   ≥  5,0  г/л  белка / сут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5500" b="1" dirty="0" smtClean="0">
                <a:solidFill>
                  <a:srgbClr val="FFC000"/>
                </a:solidFill>
              </a:rPr>
              <a:t>Клиника   </a:t>
            </a:r>
            <a:r>
              <a:rPr lang="ru-RU" sz="5500" b="1" dirty="0" err="1" smtClean="0">
                <a:solidFill>
                  <a:srgbClr val="FFC000"/>
                </a:solidFill>
              </a:rPr>
              <a:t>преэклампсии</a:t>
            </a:r>
            <a:endParaRPr lang="ru-RU" sz="55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3578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Олигурия</a:t>
            </a:r>
            <a:r>
              <a:rPr lang="ru-RU" dirty="0" smtClean="0"/>
              <a:t>   &lt;   500   мл   /  сут</a:t>
            </a:r>
          </a:p>
          <a:p>
            <a:r>
              <a:rPr lang="ru-RU" dirty="0" smtClean="0"/>
              <a:t>Церебральные   или    зрительные   симптомы   (головная    боль,   мелькание    мушек и т.д.) </a:t>
            </a:r>
          </a:p>
          <a:p>
            <a:r>
              <a:rPr lang="ru-RU" dirty="0" smtClean="0"/>
              <a:t>Отек    легких</a:t>
            </a:r>
          </a:p>
          <a:p>
            <a:r>
              <a:rPr lang="ru-RU" dirty="0" smtClean="0"/>
              <a:t>Цианоз</a:t>
            </a:r>
          </a:p>
          <a:p>
            <a:r>
              <a:rPr lang="ru-RU" dirty="0" smtClean="0"/>
              <a:t>Боли    в    </a:t>
            </a:r>
            <a:r>
              <a:rPr lang="ru-RU" dirty="0" err="1" smtClean="0"/>
              <a:t>эпигастрии</a:t>
            </a:r>
            <a:endParaRPr lang="ru-RU" dirty="0" smtClean="0"/>
          </a:p>
          <a:p>
            <a:r>
              <a:rPr lang="ru-RU" dirty="0" smtClean="0"/>
              <a:t>Повышение   АЛТ,   АСТ</a:t>
            </a:r>
          </a:p>
          <a:p>
            <a:r>
              <a:rPr lang="ru-RU" dirty="0" smtClean="0"/>
              <a:t>Тромбоцитопения   ( &lt;  100 </a:t>
            </a:r>
            <a:r>
              <a:rPr lang="ru-RU" dirty="0" err="1" smtClean="0"/>
              <a:t>х</a:t>
            </a:r>
            <a:r>
              <a:rPr lang="ru-RU" dirty="0" smtClean="0"/>
              <a:t> 10</a:t>
            </a:r>
            <a:r>
              <a:rPr lang="ru-RU" baseline="30000" dirty="0" smtClean="0"/>
              <a:t>6</a:t>
            </a:r>
            <a:r>
              <a:rPr lang="ru-RU" dirty="0" smtClean="0"/>
              <a:t> /л)</a:t>
            </a:r>
          </a:p>
          <a:p>
            <a:r>
              <a:rPr lang="ru-RU" dirty="0" smtClean="0"/>
              <a:t>Задержка    внутриутробного   роста   плода.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Клиника   эклампсии</a:t>
            </a:r>
            <a:endParaRPr lang="ru-RU" sz="6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600" dirty="0" smtClean="0"/>
              <a:t>Мелкие    фибриллярные    подергивания   мышц   лица   с   дальнейшим  распространением   на   верхние   конечности  (при   эпилепсии  не   бывает)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2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 startAt="2"/>
            </a:pPr>
            <a:r>
              <a:rPr lang="ru-RU" sz="2600" dirty="0" smtClean="0"/>
              <a:t>Тонические    сокращения   всей   скелетной   мускулатуры   (потеря   сознания,    апноэ,    цианоз,   прикус   языка)    продолжительностью    до    30 сек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 startAt="2"/>
            </a:pPr>
            <a:endParaRPr lang="ru-RU" sz="2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 startAt="3"/>
            </a:pPr>
            <a:r>
              <a:rPr lang="ru-RU" sz="2600" dirty="0" err="1" smtClean="0"/>
              <a:t>Клонические</a:t>
            </a:r>
            <a:r>
              <a:rPr lang="ru-RU" sz="2600" dirty="0" smtClean="0"/>
              <a:t>    судороги    с    распространением   на нижние   конечности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 startAt="4"/>
            </a:pPr>
            <a:r>
              <a:rPr lang="ru-RU" sz="2600" dirty="0" smtClean="0"/>
              <a:t>Глубокий   вдох,    восстановление   дыхания   и   сознания,   амнезия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 startAt="4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Базовая    терапии  </a:t>
            </a:r>
            <a:r>
              <a:rPr lang="ru-RU" b="1" dirty="0" err="1" smtClean="0">
                <a:solidFill>
                  <a:srgbClr val="FFFF00"/>
                </a:solidFill>
              </a:rPr>
              <a:t>преэклампсии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5429288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ru-RU" sz="5200" dirty="0" err="1" smtClean="0"/>
              <a:t>Родоразрешение</a:t>
            </a:r>
            <a:endParaRPr lang="ru-RU" sz="5200" dirty="0" smtClean="0"/>
          </a:p>
          <a:p>
            <a:pPr marL="914400" indent="-914400">
              <a:spcBef>
                <a:spcPts val="0"/>
              </a:spcBef>
              <a:buAutoNum type="arabicPeriod"/>
            </a:pPr>
            <a:endParaRPr lang="ru-RU" sz="5000" dirty="0" smtClean="0"/>
          </a:p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ru-RU" sz="5200" dirty="0" smtClean="0"/>
              <a:t>Противосудорожная   терапия   сульфатом   магния</a:t>
            </a:r>
          </a:p>
          <a:p>
            <a:pPr marL="914400" indent="-914400">
              <a:spcBef>
                <a:spcPts val="0"/>
              </a:spcBef>
              <a:buAutoNum type="arabicPeriod" startAt="2"/>
            </a:pPr>
            <a:endParaRPr lang="ru-RU" sz="5000" dirty="0" smtClean="0"/>
          </a:p>
          <a:p>
            <a:pPr marL="914400" indent="-914400">
              <a:spcBef>
                <a:spcPts val="0"/>
              </a:spcBef>
              <a:buAutoNum type="arabicPeriod" startAt="2"/>
            </a:pPr>
            <a:r>
              <a:rPr lang="ru-RU" sz="5200" dirty="0" err="1" smtClean="0"/>
              <a:t>Антигипертензивная</a:t>
            </a:r>
            <a:r>
              <a:rPr lang="ru-RU" sz="5200" dirty="0" smtClean="0"/>
              <a:t>   терапия</a:t>
            </a:r>
            <a:endParaRPr lang="ru-RU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48"/>
          <a:ext cx="8858310" cy="67665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16"/>
                <a:gridCol w="1428760"/>
                <a:gridCol w="1428760"/>
                <a:gridCol w="1643074"/>
                <a:gridCol w="2071700"/>
              </a:tblGrid>
              <a:tr h="821538">
                <a:tc gridSpan="5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FFFF00"/>
                          </a:solidFill>
                        </a:rPr>
                        <a:t>Диагностические    критерии    железодефицитных    состояний    у    беременных</a:t>
                      </a:r>
                      <a:endParaRPr lang="ru-RU" sz="3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ПДЖ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ЛДЖ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МДЖ у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беременных без  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хронич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воспаления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МДЖ    у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беременных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   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хронич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.  воспалением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4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Гемоглобин,   г/л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122 – 126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110 – 120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90 – 110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90 – 110 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Эритроциты,  х10</a:t>
                      </a:r>
                      <a:r>
                        <a:rPr lang="ru-RU" sz="2000" baseline="30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/л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3,9 – 4,2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3,7 –3,85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3,3 – 3,7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3,3 – 3,7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Ферритин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сыво-ротки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  мкг/л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30 – 50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20 – 30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≤   20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&gt;   20 </a:t>
                      </a:r>
                    </a:p>
                    <a:p>
                      <a:pPr algn="ctr"/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Коэффициент насыщения </a:t>
                      </a:r>
                    </a:p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трансферрина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железом,  % 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/>
                        <a:t>≥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smtClean="0">
                          <a:solidFill>
                            <a:schemeClr val="tx1"/>
                          </a:solidFill>
                        </a:rPr>
                        <a:t>≥   16</a:t>
                      </a:r>
                      <a:endParaRPr lang="ru-RU" sz="2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&lt;   16</a:t>
                      </a:r>
                      <a:endParaRPr lang="ru-RU" sz="2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1-я  стадия  ≥ 16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2-я  стадия  &lt; 16 </a:t>
                      </a:r>
                      <a:endParaRPr lang="ru-RU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5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Железо сыворотки,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СЖ, мкмоль/л 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≥   13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≥   13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&lt;   12,5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1-я  стадия  ≥ 13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2-я  стадия&lt;12,5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28654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u="sng" dirty="0" smtClean="0">
                <a:solidFill>
                  <a:srgbClr val="FF0000"/>
                </a:solidFill>
              </a:rPr>
              <a:t>Показания    к    экстренному    </a:t>
            </a:r>
            <a:r>
              <a:rPr lang="ru-RU" sz="3000" b="1" u="sng" dirty="0" err="1" smtClean="0">
                <a:solidFill>
                  <a:srgbClr val="FF0000"/>
                </a:solidFill>
              </a:rPr>
              <a:t>родоразрешению</a:t>
            </a:r>
            <a:r>
              <a:rPr lang="ru-RU" sz="3000" b="1" u="sng" dirty="0" smtClean="0">
                <a:solidFill>
                  <a:srgbClr val="FF0000"/>
                </a:solidFill>
              </a:rPr>
              <a:t>    (минуты):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000" dirty="0" smtClean="0"/>
              <a:t>Кровотечение    из    родовых    путей,    подозрение    на     отслойку    плаценты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4000" dirty="0" smtClean="0"/>
              <a:t>Острая    гипоксия    плода,    в    сроке    беременности    более    22 недель 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722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Показания    к    срочному    </a:t>
            </a:r>
            <a:r>
              <a:rPr lang="ru-RU" b="1" u="sng" dirty="0" err="1" smtClean="0">
                <a:solidFill>
                  <a:srgbClr val="FF0000"/>
                </a:solidFill>
              </a:rPr>
              <a:t>родоразрешению</a:t>
            </a:r>
            <a:r>
              <a:rPr lang="ru-RU" b="1" u="sng" dirty="0" smtClean="0">
                <a:solidFill>
                  <a:srgbClr val="FF0000"/>
                </a:solidFill>
              </a:rPr>
              <a:t>     (часы):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u="sng" dirty="0" smtClean="0">
              <a:solidFill>
                <a:srgbClr val="FFFF00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500" dirty="0" smtClean="0"/>
              <a:t>Постоянная    головная    боль    и    зрительные    проявления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3500" dirty="0" smtClean="0"/>
              <a:t>Постоянная    </a:t>
            </a:r>
            <a:r>
              <a:rPr lang="ru-RU" sz="3500" dirty="0" err="1" smtClean="0"/>
              <a:t>эпигастральная</a:t>
            </a:r>
            <a:r>
              <a:rPr lang="ru-RU" sz="3500" dirty="0" smtClean="0"/>
              <a:t>    боль,    тошнота    или    рвота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3500" dirty="0" smtClean="0"/>
              <a:t>Прогрессирующее    ухудшение    функции    печени    и / или    почек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3500" dirty="0" smtClean="0"/>
              <a:t>Эклампсия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3500" dirty="0" smtClean="0"/>
              <a:t>Артериальная     гипертензия    не    поддающаяся    медикаментозной    коррекции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 startAt="2"/>
            </a:pPr>
            <a:r>
              <a:rPr lang="ru-RU" sz="3500" dirty="0" smtClean="0"/>
              <a:t>Количество    тромбоцитов    менее    100*10</a:t>
            </a:r>
            <a:r>
              <a:rPr lang="ru-RU" sz="3500" baseline="30000" dirty="0" smtClean="0"/>
              <a:t>9</a:t>
            </a:r>
            <a:r>
              <a:rPr lang="ru-RU" sz="3500" dirty="0" smtClean="0"/>
              <a:t>/л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FFC000"/>
                </a:solidFill>
              </a:rPr>
              <a:t>Противосудорожная   терапия</a:t>
            </a:r>
            <a:endParaRPr lang="ru-RU" sz="50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00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500" dirty="0" smtClean="0"/>
              <a:t>Для    профилактики   и   лечения   судорог    при   </a:t>
            </a:r>
            <a:r>
              <a:rPr lang="ru-RU" sz="4500" dirty="0" err="1" smtClean="0"/>
              <a:t>преэклампсии</a:t>
            </a:r>
            <a:r>
              <a:rPr lang="ru-RU" sz="4500" dirty="0" smtClean="0"/>
              <a:t>   и    эклампсии    применяют    </a:t>
            </a:r>
            <a:r>
              <a:rPr lang="ru-RU" sz="4500" b="1" u="sng" dirty="0" smtClean="0"/>
              <a:t>сульфат   магния</a:t>
            </a:r>
            <a:r>
              <a:rPr lang="ru-RU" sz="4500" dirty="0" smtClean="0"/>
              <a:t>   (16   мл,    за    15    мин,    в/</a:t>
            </a:r>
            <a:r>
              <a:rPr lang="ru-RU" sz="4500" dirty="0" err="1" smtClean="0"/>
              <a:t>в</a:t>
            </a:r>
            <a:r>
              <a:rPr lang="ru-RU" sz="4500" dirty="0" smtClean="0"/>
              <a:t>    медленно, затем    100  мл через    шприцевой    насос    со скоростью    4   мл / ч)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151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000" dirty="0" smtClean="0"/>
              <a:t>У   пациенток   с   эклампсией   и   тяжелой   </a:t>
            </a:r>
            <a:r>
              <a:rPr lang="ru-RU" sz="5000" dirty="0" err="1" smtClean="0"/>
              <a:t>преэклампсией</a:t>
            </a:r>
            <a:r>
              <a:rPr lang="ru-RU" sz="5000" dirty="0" smtClean="0"/>
              <a:t>    рекомендовано     немедленное    снижение    САД   ниже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000" dirty="0" smtClean="0"/>
              <a:t>мм </a:t>
            </a:r>
            <a:r>
              <a:rPr lang="ru-RU" sz="5000" dirty="0" err="1" smtClean="0"/>
              <a:t>рт</a:t>
            </a:r>
            <a:r>
              <a:rPr lang="ru-RU" sz="5000" dirty="0" smtClean="0"/>
              <a:t>. ст.   и   ДАД   ниже   105 мм </a:t>
            </a:r>
            <a:r>
              <a:rPr lang="ru-RU" sz="5000" dirty="0" err="1" smtClean="0"/>
              <a:t>рт</a:t>
            </a:r>
            <a:r>
              <a:rPr lang="ru-RU" sz="5000" dirty="0" smtClean="0"/>
              <a:t>. </a:t>
            </a:r>
            <a:r>
              <a:rPr lang="ru-RU" sz="5000" dirty="0" err="1" smtClean="0"/>
              <a:t>ст</a:t>
            </a:r>
            <a:endParaRPr lang="ru-RU" sz="50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4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Антигипертензивная</a:t>
            </a:r>
            <a:r>
              <a:rPr lang="ru-RU" sz="4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терапия</a:t>
            </a:r>
            <a:endParaRPr lang="ru-RU" sz="4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000" u="sng" dirty="0" smtClean="0"/>
              <a:t>Целевой    уровень    АД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5000" dirty="0" smtClean="0"/>
              <a:t>САД   130  -   150  мм </a:t>
            </a:r>
            <a:r>
              <a:rPr lang="ru-RU" sz="5000" dirty="0" err="1" smtClean="0"/>
              <a:t>рт.ст</a:t>
            </a:r>
            <a:r>
              <a:rPr lang="ru-RU" sz="5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3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5000" dirty="0" smtClean="0"/>
              <a:t>ДАД  80  -  95   мм  </a:t>
            </a:r>
            <a:r>
              <a:rPr lang="ru-RU" sz="5000" dirty="0" err="1" smtClean="0"/>
              <a:t>рт</a:t>
            </a:r>
            <a:r>
              <a:rPr lang="ru-RU" sz="5000" dirty="0" smtClean="0"/>
              <a:t>. ст.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500042"/>
            <a:ext cx="79502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Autofit/>
          </a:bodyPr>
          <a:lstStyle/>
          <a:p>
            <a:r>
              <a:rPr lang="ru-RU" sz="4500" b="1" dirty="0" err="1" smtClean="0">
                <a:solidFill>
                  <a:srgbClr val="FFC000"/>
                </a:solidFill>
              </a:rPr>
              <a:t>Антигипертензивные</a:t>
            </a:r>
            <a:r>
              <a:rPr lang="ru-RU" sz="4500" b="1" dirty="0" smtClean="0">
                <a:solidFill>
                  <a:srgbClr val="FFC000"/>
                </a:solidFill>
              </a:rPr>
              <a:t>    препараты</a:t>
            </a:r>
            <a:endParaRPr lang="ru-RU" sz="45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64360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AutoNum type="arabicPeriod"/>
            </a:pPr>
            <a:endParaRPr lang="ru-RU" sz="2200" dirty="0" smtClean="0"/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1.   </a:t>
            </a:r>
            <a:r>
              <a:rPr lang="ru-RU" sz="3600" dirty="0" err="1" smtClean="0">
                <a:solidFill>
                  <a:srgbClr val="FF0000"/>
                </a:solidFill>
              </a:rPr>
              <a:t>Метилдопа</a:t>
            </a:r>
            <a:r>
              <a:rPr lang="ru-RU" sz="3600" dirty="0" smtClean="0"/>
              <a:t>   (альфа2 – </a:t>
            </a:r>
            <a:r>
              <a:rPr lang="ru-RU" sz="3600" dirty="0" err="1" smtClean="0"/>
              <a:t>адреномиметик</a:t>
            </a:r>
            <a:r>
              <a:rPr lang="ru-RU" sz="3600" dirty="0" smtClean="0"/>
              <a:t>)</a:t>
            </a:r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            500   мг / сут   -   3000    мг / су</a:t>
            </a:r>
          </a:p>
          <a:p>
            <a:pPr marL="522000" indent="-522000">
              <a:spcBef>
                <a:spcPts val="0"/>
              </a:spcBef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2.   </a:t>
            </a:r>
            <a:r>
              <a:rPr lang="ru-RU" sz="3600" dirty="0" err="1" smtClean="0">
                <a:solidFill>
                  <a:srgbClr val="FF0000"/>
                </a:solidFill>
              </a:rPr>
              <a:t>Нифедипин</a:t>
            </a:r>
            <a:r>
              <a:rPr lang="ru-RU" sz="3600" dirty="0" smtClean="0">
                <a:solidFill>
                  <a:srgbClr val="FF0000"/>
                </a:solidFill>
              </a:rPr>
              <a:t>   с   медленным   высвобождением    активного    вещества </a:t>
            </a:r>
            <a:r>
              <a:rPr lang="ru-RU" sz="3600" dirty="0" smtClean="0"/>
              <a:t>(</a:t>
            </a:r>
            <a:r>
              <a:rPr lang="ru-RU" sz="3600" dirty="0" err="1" smtClean="0"/>
              <a:t>блокатор</a:t>
            </a:r>
            <a:r>
              <a:rPr lang="ru-RU" sz="3600" dirty="0" smtClean="0"/>
              <a:t> кальциевых  каналов)</a:t>
            </a:r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            20   мг / сут   -   60   мг / сут</a:t>
            </a:r>
          </a:p>
          <a:p>
            <a:pPr marL="522000" indent="-52200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3.   </a:t>
            </a:r>
            <a:r>
              <a:rPr lang="el-GR" sz="3600" dirty="0" smtClean="0"/>
              <a:t>β</a:t>
            </a:r>
            <a:r>
              <a:rPr lang="ru-RU" sz="3600" dirty="0" smtClean="0"/>
              <a:t> - </a:t>
            </a:r>
            <a:r>
              <a:rPr lang="ru-RU" sz="3600" dirty="0" err="1" smtClean="0"/>
              <a:t>адреноблокаторы</a:t>
            </a:r>
            <a:r>
              <a:rPr lang="ru-RU" sz="3600" dirty="0" smtClean="0"/>
              <a:t>:    </a:t>
            </a:r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</a:t>
            </a:r>
            <a:r>
              <a:rPr lang="ru-RU" sz="3600" dirty="0" err="1" smtClean="0">
                <a:solidFill>
                  <a:srgbClr val="FF0000"/>
                </a:solidFill>
              </a:rPr>
              <a:t>метопролола</a:t>
            </a:r>
            <a:r>
              <a:rPr lang="ru-RU" sz="3600" dirty="0" smtClean="0">
                <a:solidFill>
                  <a:srgbClr val="FF0000"/>
                </a:solidFill>
              </a:rPr>
              <a:t>   сукцинат   </a:t>
            </a:r>
            <a:r>
              <a:rPr lang="ru-RU" sz="3600" dirty="0" smtClean="0"/>
              <a:t>(25   мг / сут   -   200  мг  /  сут)</a:t>
            </a:r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бисопролол</a:t>
            </a:r>
            <a:r>
              <a:rPr lang="ru-RU" sz="3600" dirty="0" smtClean="0"/>
              <a:t>   (2,5   мг / сут   -   10  мг  / сут)</a:t>
            </a:r>
          </a:p>
          <a:p>
            <a:pPr marL="522000" indent="-52200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22000" indent="-522000">
              <a:spcBef>
                <a:spcPts val="0"/>
              </a:spcBef>
              <a:buNone/>
            </a:pPr>
            <a:r>
              <a:rPr lang="ru-RU" sz="3600" dirty="0" smtClean="0"/>
              <a:t>4.   </a:t>
            </a:r>
            <a:r>
              <a:rPr lang="ru-RU" sz="3600" dirty="0" smtClean="0">
                <a:solidFill>
                  <a:srgbClr val="FF0000"/>
                </a:solidFill>
              </a:rPr>
              <a:t>Верапамил</a:t>
            </a:r>
            <a:r>
              <a:rPr lang="ru-RU" sz="3600" dirty="0" smtClean="0"/>
              <a:t>  (80   -   360   мг / сут0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>
            <a:noAutofit/>
          </a:bodyPr>
          <a:lstStyle/>
          <a:p>
            <a:r>
              <a:rPr lang="ru-RU" sz="4500" b="1" dirty="0" err="1" smtClean="0">
                <a:solidFill>
                  <a:srgbClr val="FFC000"/>
                </a:solidFill>
              </a:rPr>
              <a:t>Антигипертензивные</a:t>
            </a:r>
            <a:r>
              <a:rPr lang="ru-RU" sz="4500" b="1" dirty="0" smtClean="0">
                <a:solidFill>
                  <a:srgbClr val="FFC000"/>
                </a:solidFill>
              </a:rPr>
              <a:t>    препараты</a:t>
            </a:r>
            <a:endParaRPr lang="ru-RU" sz="45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64360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AutoNum type="arabicPeriod"/>
            </a:pPr>
            <a:endParaRPr lang="ru-RU" sz="2200" dirty="0" smtClean="0"/>
          </a:p>
          <a:p>
            <a:pPr marL="522000" indent="-522000">
              <a:spcBef>
                <a:spcPts val="0"/>
              </a:spcBef>
              <a:buAutoNum type="arabicPeriod"/>
            </a:pPr>
            <a:r>
              <a:rPr lang="ru-RU" sz="3600" dirty="0" err="1" smtClean="0"/>
              <a:t>Метилдопа</a:t>
            </a:r>
            <a:r>
              <a:rPr lang="ru-RU" sz="3600" dirty="0" smtClean="0"/>
              <a:t>   (альфа2 – </a:t>
            </a:r>
            <a:r>
              <a:rPr lang="ru-RU" sz="3600" dirty="0" err="1" smtClean="0"/>
              <a:t>адреномиметик</a:t>
            </a:r>
            <a:r>
              <a:rPr lang="ru-RU" sz="3600" dirty="0" smtClean="0"/>
              <a:t>)</a:t>
            </a:r>
          </a:p>
          <a:p>
            <a:pPr marL="522000" indent="-52200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22000" indent="-522000">
              <a:spcBef>
                <a:spcPts val="0"/>
              </a:spcBef>
              <a:buAutoNum type="arabicPeriod"/>
            </a:pPr>
            <a:r>
              <a:rPr lang="ru-RU" sz="3600" dirty="0" err="1" smtClean="0"/>
              <a:t>Нифедипин</a:t>
            </a:r>
            <a:r>
              <a:rPr lang="ru-RU" sz="3600" dirty="0" smtClean="0"/>
              <a:t>   с   медленным   высвобождением    активного    вещества (</a:t>
            </a:r>
            <a:r>
              <a:rPr lang="ru-RU" sz="3600" dirty="0" err="1" smtClean="0"/>
              <a:t>блокатор</a:t>
            </a:r>
            <a:r>
              <a:rPr lang="ru-RU" sz="3600" dirty="0" smtClean="0"/>
              <a:t> кальциевых  каналов)</a:t>
            </a:r>
          </a:p>
          <a:p>
            <a:pPr marL="522000" indent="-52200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22000" indent="-522000">
              <a:spcBef>
                <a:spcPts val="0"/>
              </a:spcBef>
              <a:buAutoNum type="arabicPeriod"/>
            </a:pPr>
            <a:r>
              <a:rPr lang="el-GR" sz="3600" dirty="0" smtClean="0"/>
              <a:t>β</a:t>
            </a:r>
            <a:r>
              <a:rPr lang="ru-RU" sz="3600" dirty="0" smtClean="0"/>
              <a:t> - </a:t>
            </a:r>
            <a:r>
              <a:rPr lang="ru-RU" sz="3600" dirty="0" err="1" smtClean="0"/>
              <a:t>адреноблокаторы</a:t>
            </a:r>
            <a:r>
              <a:rPr lang="ru-RU" sz="3600" dirty="0" smtClean="0"/>
              <a:t>:     </a:t>
            </a:r>
            <a:r>
              <a:rPr lang="ru-RU" sz="3600" dirty="0" err="1" smtClean="0"/>
              <a:t>метопролола</a:t>
            </a:r>
            <a:r>
              <a:rPr lang="ru-RU" sz="3600" dirty="0" smtClean="0"/>
              <a:t>   сукцинат,    бисопролол</a:t>
            </a:r>
          </a:p>
          <a:p>
            <a:pPr marL="522000" indent="-52200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22000" indent="-522000">
              <a:spcBef>
                <a:spcPts val="0"/>
              </a:spcBef>
              <a:buAutoNum type="arabicPeriod"/>
            </a:pPr>
            <a:r>
              <a:rPr lang="ru-RU" sz="3600" dirty="0" smtClean="0"/>
              <a:t>При    наличии   показаний   возможно   использование  верапамила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35798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При    беременности  противопоказаны: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smtClean="0"/>
              <a:t>Ингибиторы   АПФ,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smtClean="0"/>
              <a:t>Антагонисты   рецепторов    </a:t>
            </a:r>
            <a:r>
              <a:rPr lang="ru-RU" sz="4000" dirty="0" err="1" smtClean="0"/>
              <a:t>ангиотензина</a:t>
            </a:r>
            <a:r>
              <a:rPr lang="ru-RU" sz="4000" dirty="0" smtClean="0"/>
              <a:t>  II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err="1" smtClean="0"/>
              <a:t>Спиронолактон</a:t>
            </a:r>
            <a:r>
              <a:rPr lang="ru-RU" sz="4000" dirty="0" smtClean="0"/>
              <a:t> 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smtClean="0"/>
              <a:t>Антагонисты   кальция   дилтиазем   и    </a:t>
            </a:r>
            <a:r>
              <a:rPr lang="ru-RU" sz="4000" dirty="0" err="1" smtClean="0"/>
              <a:t>фелодипин</a:t>
            </a:r>
            <a:endParaRPr lang="ru-RU" sz="4000" dirty="0" smtClean="0"/>
          </a:p>
          <a:p>
            <a:pPr marL="742950" indent="-742950">
              <a:spcBef>
                <a:spcPts val="0"/>
              </a:spcBef>
              <a:buAutoNum type="arabicPeriod"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700" b="1" dirty="0" smtClean="0">
                <a:solidFill>
                  <a:srgbClr val="FFC000"/>
                </a:solidFill>
              </a:rPr>
              <a:t>При   беременности   не   рекомендованы</a:t>
            </a:r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err="1" smtClean="0"/>
              <a:t>Атенолол</a:t>
            </a:r>
            <a:endParaRPr lang="ru-RU" sz="4000" dirty="0" smtClean="0"/>
          </a:p>
          <a:p>
            <a:pPr marL="742950" indent="-742950">
              <a:spcBef>
                <a:spcPts val="0"/>
              </a:spcBef>
              <a:buAutoNum type="arabicPeriod"/>
            </a:pPr>
            <a:r>
              <a:rPr lang="ru-RU" sz="4000" dirty="0" err="1" smtClean="0"/>
              <a:t>Празозин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58451"/>
          <a:ext cx="8858316" cy="655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12"/>
                <a:gridCol w="2178273"/>
                <a:gridCol w="2323490"/>
                <a:gridCol w="2686541"/>
              </a:tblGrid>
              <a:tr h="103822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Препараты    для    быстрого    снижения    уровня    АД    при    тяжелой    артериальной   гипертонии   в    период    беременности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382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Препарат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Дозы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способ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 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наступления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гипотензивного  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382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Нифедипин</a:t>
                      </a:r>
                      <a:endParaRPr lang="ru-RU" sz="2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   в   табл.,   внутрь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30 - 45  мин,   повторить   через   45 мин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Противопоказано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сублингвальное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применение.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0239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Клонидин</a:t>
                      </a:r>
                      <a:endParaRPr lang="ru-RU" sz="2200" b="1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0,075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0,15   мг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внутрь.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Возможно    в/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введение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-  15    мин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Противопоказан   при     ранних   сроках   беременности,   при   синдроме   слабости   синусового   узла,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АВ - блокаде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«МДЖ    у   беременных    с хроническим    воспалением» 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04351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1)   Заболевания     почек;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arenR" startAt="2"/>
            </a:pPr>
            <a:r>
              <a:rPr lang="ru-RU" dirty="0" smtClean="0"/>
              <a:t>Инфекционно -  воспалительные заболевания:    органов    дыхания;   </a:t>
            </a:r>
            <a:r>
              <a:rPr lang="ru-RU" dirty="0" err="1" smtClean="0"/>
              <a:t>урогенитальные</a:t>
            </a:r>
            <a:r>
              <a:rPr lang="ru-RU" dirty="0" smtClean="0"/>
              <a:t>    инфекции    (</a:t>
            </a:r>
            <a:r>
              <a:rPr lang="ru-RU" dirty="0" err="1" smtClean="0"/>
              <a:t>хламидиоз</a:t>
            </a:r>
            <a:r>
              <a:rPr lang="ru-RU" dirty="0" smtClean="0"/>
              <a:t>, трихомониаз,    </a:t>
            </a:r>
            <a:r>
              <a:rPr lang="ru-RU" dirty="0" err="1" smtClean="0"/>
              <a:t>уреаплазмоз</a:t>
            </a:r>
            <a:r>
              <a:rPr lang="ru-RU" dirty="0" smtClean="0"/>
              <a:t>,    бактериальный </a:t>
            </a:r>
            <a:r>
              <a:rPr lang="ru-RU" dirty="0" err="1" smtClean="0"/>
              <a:t>вагиноз</a:t>
            </a:r>
            <a:r>
              <a:rPr lang="ru-RU" dirty="0" smtClean="0"/>
              <a:t>    и    влагалищный кандидоз);   вирусная    инфекция (ВПГ,   ЦМВ,   ВИЧ,    гепатит А, В, С);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arenR" startAt="2"/>
            </a:pPr>
            <a:r>
              <a:rPr lang="ru-RU" dirty="0" smtClean="0"/>
              <a:t>Аутоиммунные    заболевания;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4)  Злокачественные    новообразования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21510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   любом   исходном   уровне   артериального   давления   его   снижение   должно   быть   плавным   -   на   10  -  20  мм </a:t>
            </a:r>
            <a:r>
              <a:rPr lang="ru-RU" sz="4000" dirty="0" err="1" smtClean="0"/>
              <a:t>рт.ст</a:t>
            </a:r>
            <a:r>
              <a:rPr lang="ru-RU" sz="4000" dirty="0" smtClean="0"/>
              <a:t>.   В   течение   каждых   20   мин</a:t>
            </a:r>
          </a:p>
          <a:p>
            <a:endParaRPr lang="ru-RU" sz="3000" dirty="0" smtClean="0"/>
          </a:p>
          <a:p>
            <a:r>
              <a:rPr lang="ru-RU" sz="4000" dirty="0" smtClean="0"/>
              <a:t>Если   на   фоне   проводимой   </a:t>
            </a:r>
            <a:r>
              <a:rPr lang="ru-RU" sz="4000" dirty="0" err="1" smtClean="0"/>
              <a:t>антигипертензивной</a:t>
            </a:r>
            <a:r>
              <a:rPr lang="ru-RU" sz="4000" dirty="0" smtClean="0"/>
              <a:t>   терапии вновь    отмечается   повышение   АД   -   решить  вопрос  о   </a:t>
            </a:r>
            <a:r>
              <a:rPr lang="ru-RU" sz="4000" dirty="0" err="1" smtClean="0"/>
              <a:t>родоразрешении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58451"/>
          <a:ext cx="8643998" cy="662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500858"/>
              </a:tblGrid>
              <a:tr h="10382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Препараты    для   плановой   терапии  АД   артериальной   гипертонии   у   беременных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06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Препарат</a:t>
                      </a:r>
                      <a:endParaRPr lang="ru-RU" sz="22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Дозы</a:t>
                      </a:r>
                      <a:r>
                        <a:rPr lang="ru-RU" sz="2200" b="1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  способ применения</a:t>
                      </a:r>
                      <a:endParaRPr lang="ru-RU" sz="22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2600" b="1" dirty="0" err="1" smtClean="0">
                          <a:solidFill>
                            <a:srgbClr val="FFFF00"/>
                          </a:solidFill>
                          <a:latin typeface="+mn-lt"/>
                        </a:rPr>
                        <a:t>Метилдопа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Табл.    250 мг.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  –  500  мг  –  1000  мг / сут   в   2 – 3    приема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Препарат   первой   линии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357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err="1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Нифедипин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Табл.  пролонгированного   действия  по  20,   30,  40   мг / таб.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Доза:   40 – 90  мг  в  2 – 3   приема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применять   короткодействующие   формы  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нифедипина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Метопролола</a:t>
                      </a:r>
                      <a:r>
                        <a:rPr lang="ru-RU" sz="2600" b="1" dirty="0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600" b="1" dirty="0" err="1" smtClean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тартрат</a:t>
                      </a:r>
                      <a:endParaRPr lang="ru-RU" sz="2600" b="1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Табл.   25 / 50 / 100  мг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  25 – 100  мг   за  2   приема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Антигипертензивная</a:t>
            </a:r>
            <a:r>
              <a:rPr lang="ru-RU" b="1" dirty="0" smtClean="0">
                <a:solidFill>
                  <a:srgbClr val="FFC000"/>
                </a:solidFill>
              </a:rPr>
              <a:t>    терапия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в   период    лактации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/>
              <a:t>Цель:   АД   должно   быть   ниже   140 / 90  мм </a:t>
            </a:r>
            <a:r>
              <a:rPr lang="ru-RU" sz="3600" dirty="0" err="1" smtClean="0"/>
              <a:t>рт.ст</a:t>
            </a:r>
            <a:r>
              <a:rPr lang="ru-RU" sz="3600" dirty="0" smtClean="0"/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/>
              <a:t>У   женщин   с   </a:t>
            </a:r>
            <a:r>
              <a:rPr lang="ru-RU" sz="3600" dirty="0" err="1" smtClean="0"/>
              <a:t>прегестационным</a:t>
            </a:r>
            <a:r>
              <a:rPr lang="ru-RU" sz="3600" dirty="0" smtClean="0"/>
              <a:t>   сахарным   диабетом   АД   должно   быть   менее   130/80   мм  </a:t>
            </a:r>
            <a:r>
              <a:rPr lang="ru-RU" sz="3600" dirty="0" err="1" smtClean="0"/>
              <a:t>рт.ст</a:t>
            </a:r>
            <a:r>
              <a:rPr lang="ru-RU" sz="3600" dirty="0" smtClean="0"/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ru-RU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3600" dirty="0" smtClean="0"/>
              <a:t>Разрешены:   пролонгированные   формы   </a:t>
            </a:r>
            <a:r>
              <a:rPr lang="ru-RU" sz="3600" dirty="0" err="1" smtClean="0"/>
              <a:t>нифедипина</a:t>
            </a:r>
            <a:r>
              <a:rPr lang="ru-RU" sz="3600" dirty="0" smtClean="0"/>
              <a:t>,    </a:t>
            </a:r>
            <a:r>
              <a:rPr lang="ru-RU" sz="3600" dirty="0" err="1" smtClean="0"/>
              <a:t>метилдопа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452438"/>
            <a:ext cx="89249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9525"/>
            <a:ext cx="61150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1095375"/>
            <a:ext cx="81216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612775"/>
            <a:ext cx="57340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</TotalTime>
  <Words>3326</Words>
  <Application>Microsoft Office PowerPoint</Application>
  <PresentationFormat>Экран (4:3)</PresentationFormat>
  <Paragraphs>508</Paragraphs>
  <Slides>96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Тема Office</vt:lpstr>
      <vt:lpstr>Презентация PowerPoint</vt:lpstr>
      <vt:lpstr>Презентация PowerPoint</vt:lpstr>
      <vt:lpstr>Железодефицитная   анемия   у   беременных</vt:lpstr>
      <vt:lpstr>Железодефицитная   анемия   у   беременных</vt:lpstr>
      <vt:lpstr>Железодефицитная   анемия   у   беременных</vt:lpstr>
      <vt:lpstr>Презентация PowerPoint</vt:lpstr>
      <vt:lpstr>Презентация PowerPoint</vt:lpstr>
      <vt:lpstr>Презентация PowerPoint</vt:lpstr>
      <vt:lpstr>«МДЖ    у   беременных    с хроническим    воспалением» </vt:lpstr>
      <vt:lpstr>Презентация PowerPoint</vt:lpstr>
      <vt:lpstr>Рекомендации    по    профилактике железодефицитных    состояний</vt:lpstr>
      <vt:lpstr>Рекомендации    по    профилактике железодефицитных    состояний</vt:lpstr>
      <vt:lpstr>Рекомендации    по    лечению    манифестного    дефицита   железа   лёгкой  степени  тяжести</vt:lpstr>
      <vt:lpstr>Рекомендации    по    лечению    манифестного    дефицита   железа   лёгкой степени тяжести</vt:lpstr>
      <vt:lpstr>Рекомендации    по    лечению    манифестного    дефицита   железа   лёгкой степени тяжести</vt:lpstr>
      <vt:lpstr>Рекомендации    по    лечению   манифестного    дефицита   железа  средней   степени   тяжести</vt:lpstr>
      <vt:lpstr>Рекомендации    по    лечению   манифестного    дефицита   железа  тяжелой   степени   тяжести</vt:lpstr>
      <vt:lpstr>Необходимая     доза    железа   для    в/в    введения    в    мг    рассчитывается    по    формуле: </vt:lpstr>
      <vt:lpstr>Расчет   дозы   железа</vt:lpstr>
      <vt:lpstr>Презентация PowerPoint</vt:lpstr>
      <vt:lpstr>Презентация PowerPoint</vt:lpstr>
      <vt:lpstr>Презентация PowerPoint</vt:lpstr>
      <vt:lpstr>Презентация PowerPoint</vt:lpstr>
      <vt:lpstr>Зачатие  у    больных    сахарным   диабетом  нежелательно  при: </vt:lpstr>
      <vt:lpstr>Презентация PowerPoint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Ведение    беременности   у    больных    сахарным   диабетом</vt:lpstr>
      <vt:lpstr>Во    время    беременности ПРОТИВОПОКАЗАНЫ:</vt:lpstr>
      <vt:lpstr>Антигипертензивная    терапия    во время    беременности  </vt:lpstr>
      <vt:lpstr>Ведение    родов    при    сахарном   диабете</vt:lpstr>
      <vt:lpstr>Инсулинотерапия   во   время   родов   через естественные   родовые   пути </vt:lpstr>
      <vt:lpstr>Инсулинотерапия   во   время   родов   через естественные   родовые   пути </vt:lpstr>
      <vt:lpstr>Инсулинотерапия   во   время   родов   через естественные   родовые   пути </vt:lpstr>
      <vt:lpstr>Инсулинотерапия   во   время   родов   путем кесарева   сечения </vt:lpstr>
      <vt:lpstr>Инсулинотерапия   во   время   родов   путем кесарева   сечения </vt:lpstr>
      <vt:lpstr>При   экстренном   родоразрешении </vt:lpstr>
      <vt:lpstr>Показания    к    операции    кесарева   сечения</vt:lpstr>
      <vt:lpstr>Ведение    послеродового    периода    при    сахарном   диабете</vt:lpstr>
      <vt:lpstr>Грудное   вскармливание</vt:lpstr>
      <vt:lpstr>Презентация PowerPoint</vt:lpstr>
      <vt:lpstr>Гестационный сахарный диабет</vt:lpstr>
      <vt:lpstr>Диагностика   нарушения   углеводного обмена   во   время    беременности    проводится    в  2 этапа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   гестационного   сахарного   диабета</vt:lpstr>
      <vt:lpstr>Лечение   гестационного   сахарного   диабета</vt:lpstr>
      <vt:lpstr>Лечение   гестационного   сахарного   диабета</vt:lpstr>
      <vt:lpstr>Тактика    после    родов    у   пациентки    с   гестационным   сахарным   диабетом</vt:lpstr>
      <vt:lpstr>Астма беременных</vt:lpstr>
      <vt:lpstr>Лекарственная терапия    у  беременных</vt:lpstr>
      <vt:lpstr>Обострение   астмы   у   беременных</vt:lpstr>
      <vt:lpstr>Лечение   бронхиальной   астмы во   время   родов </vt:lpstr>
      <vt:lpstr>Терапия   кормящих </vt:lpstr>
      <vt:lpstr>Применение антимикробнных препаратов   при беременности    и лактации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Артериальная гипертония у    беременных</vt:lpstr>
      <vt:lpstr>Артериальная  гипертония   у    беременных</vt:lpstr>
      <vt:lpstr>Артериальная  гипертония   у    беременных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Умеренная   преэклампсия</vt:lpstr>
      <vt:lpstr>Тяжелая   преэклампсия</vt:lpstr>
      <vt:lpstr>Клиника   преэклампсии</vt:lpstr>
      <vt:lpstr>Клиника   эклампсии</vt:lpstr>
      <vt:lpstr>Базовая    терапии  преэклампсии</vt:lpstr>
      <vt:lpstr>Презентация PowerPoint</vt:lpstr>
      <vt:lpstr>Презентация PowerPoint</vt:lpstr>
      <vt:lpstr>Презентация PowerPoint</vt:lpstr>
      <vt:lpstr>Противосудорожная   терапия</vt:lpstr>
      <vt:lpstr>Презентация PowerPoint</vt:lpstr>
      <vt:lpstr>Антигипертензивная    терапия</vt:lpstr>
      <vt:lpstr>Презентация PowerPoint</vt:lpstr>
      <vt:lpstr>Антигипертензивные    препараты</vt:lpstr>
      <vt:lpstr>Антигипертензивные    препараты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Антигипертензивная    терапия в   период    лактации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Nitrium</cp:lastModifiedBy>
  <cp:revision>919</cp:revision>
  <dcterms:created xsi:type="dcterms:W3CDTF">2013-02-06T20:04:14Z</dcterms:created>
  <dcterms:modified xsi:type="dcterms:W3CDTF">2020-04-06T09:35:49Z</dcterms:modified>
</cp:coreProperties>
</file>