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1" r:id="rId4"/>
    <p:sldId id="290" r:id="rId5"/>
    <p:sldId id="289" r:id="rId6"/>
    <p:sldId id="283" r:id="rId7"/>
    <p:sldId id="287" r:id="rId8"/>
    <p:sldId id="277" r:id="rId9"/>
    <p:sldId id="286" r:id="rId10"/>
    <p:sldId id="288" r:id="rId11"/>
    <p:sldId id="292" r:id="rId12"/>
    <p:sldId id="263" r:id="rId13"/>
    <p:sldId id="282" r:id="rId14"/>
    <p:sldId id="261" r:id="rId15"/>
    <p:sldId id="262" r:id="rId16"/>
    <p:sldId id="264" r:id="rId17"/>
    <p:sldId id="266" r:id="rId18"/>
    <p:sldId id="268" r:id="rId19"/>
    <p:sldId id="295" r:id="rId20"/>
    <p:sldId id="297" r:id="rId21"/>
    <p:sldId id="275" r:id="rId22"/>
    <p:sldId id="281" r:id="rId23"/>
    <p:sldId id="273" r:id="rId24"/>
    <p:sldId id="267" r:id="rId25"/>
    <p:sldId id="276" r:id="rId26"/>
    <p:sldId id="271" r:id="rId27"/>
    <p:sldId id="298" r:id="rId28"/>
    <p:sldId id="284" r:id="rId29"/>
    <p:sldId id="274" r:id="rId30"/>
    <p:sldId id="270" r:id="rId31"/>
    <p:sldId id="280" r:id="rId32"/>
    <p:sldId id="279" r:id="rId33"/>
    <p:sldId id="285" r:id="rId34"/>
    <p:sldId id="296" r:id="rId35"/>
    <p:sldId id="294" r:id="rId36"/>
    <p:sldId id="300" r:id="rId37"/>
    <p:sldId id="301" r:id="rId38"/>
    <p:sldId id="302" r:id="rId39"/>
    <p:sldId id="278" r:id="rId40"/>
    <p:sldId id="269" r:id="rId41"/>
    <p:sldId id="299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2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40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61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41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7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6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2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84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41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21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06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9AA5B-E26F-41E6-966E-370D9FDFF99A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A037E-AF77-4438-B7C8-B61D14363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65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31817" y="113254"/>
            <a:ext cx="12192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«АСТРАХАНСКИЙ ГОСУДАРСТВЕННЫЙ МЕДИЦИНСКИЙ УНИВЕРСИТЕТ»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21240" y="5842337"/>
            <a:ext cx="5195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ЗАВ. КАФЕДРОЙ ДЕТСКИХ ИНФЕКЦИЙ  «АСТРАХАНСКОГО ГМУ»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ХАРЧЕНКО Г.А.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69183" y="1777466"/>
            <a:ext cx="399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2"/>
                </a:solidFill>
              </a:rPr>
              <a:t>ИЕРСИНЕОЗ</a:t>
            </a:r>
            <a:endParaRPr lang="ru-RU" sz="5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9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3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273" b="18606"/>
          <a:stretch/>
        </p:blipFill>
        <p:spPr>
          <a:xfrm>
            <a:off x="0" y="0"/>
            <a:ext cx="12095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35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4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84"/>
            <a:ext cx="12192000" cy="68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1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54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9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1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5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3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3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7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17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12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28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3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4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2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15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-1"/>
            <a:ext cx="11942618" cy="67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17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0"/>
            <a:ext cx="12067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1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2150"/>
          <a:stretch/>
        </p:blipFill>
        <p:spPr>
          <a:xfrm>
            <a:off x="0" y="-1"/>
            <a:ext cx="11845636" cy="66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6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364" r="1999" b="212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07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909" b="47455"/>
          <a:stretch/>
        </p:blipFill>
        <p:spPr>
          <a:xfrm>
            <a:off x="0" y="0"/>
            <a:ext cx="12053455" cy="5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33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61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3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28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effectLst/>
                <a:latin typeface="yandex-sans"/>
              </a:rPr>
              <a:t>Медикаментозное лечение:</a:t>
            </a:r>
          </a:p>
          <a:p>
            <a:endParaRPr lang="ru-RU" b="0" i="0" dirty="0" smtClean="0">
              <a:solidFill>
                <a:srgbClr val="000000"/>
              </a:solidFill>
              <a:effectLst/>
              <a:latin typeface="yandex-sans"/>
            </a:endParaRPr>
          </a:p>
          <a:p>
            <a:r>
              <a:rPr lang="ru-RU" b="1" i="0" dirty="0" smtClean="0">
                <a:solidFill>
                  <a:srgbClr val="000000"/>
                </a:solidFill>
                <a:effectLst/>
                <a:latin typeface="yandex-sans"/>
              </a:rPr>
              <a:t>Этиотропная терапия.</a:t>
            </a:r>
          </a:p>
          <a:p>
            <a:endParaRPr lang="ru-RU" b="0" i="0" dirty="0" smtClean="0">
              <a:solidFill>
                <a:srgbClr val="000000"/>
              </a:solidFill>
              <a:effectLst/>
              <a:latin typeface="yandex-sans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Этиотропная терапия назначается после забора материала для лабораторно-этиологического исследования.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При лечении больных в условиях поликлиники целесообразно назначать один из нижеперечисленных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антибиотиков: 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Левомицетин, </a:t>
            </a:r>
            <a:r>
              <a:rPr lang="ru-RU" dirty="0" err="1" smtClean="0">
                <a:solidFill>
                  <a:srgbClr val="000000"/>
                </a:solidFill>
                <a:latin typeface="yandex-sans"/>
              </a:rPr>
              <a:t>Доксициклин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yandex-sans"/>
              </a:rPr>
              <a:t>Цефуроксим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yandex-sans"/>
              </a:rPr>
              <a:t>Супракс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yandex-sans"/>
              </a:rPr>
              <a:t>Панцеф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,</a:t>
            </a:r>
            <a:r>
              <a:rPr lang="ru-RU" dirty="0">
                <a:solidFill>
                  <a:srgbClr val="000000"/>
                </a:solidFill>
                <a:latin typeface="yandex-sans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Ц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ефалоспорины 3-4 поколения (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yandex-sans"/>
              </a:rPr>
              <a:t>Цефатоксим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, Цефтриаксон, Цефепим и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yandex-sans"/>
              </a:rPr>
              <a:t>др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); </a:t>
            </a:r>
            <a:r>
              <a:rPr lang="ru-RU" dirty="0" err="1" smtClean="0">
                <a:solidFill>
                  <a:srgbClr val="000000"/>
                </a:solidFill>
                <a:latin typeface="yandex-sans"/>
              </a:rPr>
              <a:t>Ципрофлоксацин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 или др. </a:t>
            </a:r>
            <a:r>
              <a:rPr lang="ru-RU" dirty="0" err="1" smtClean="0">
                <a:solidFill>
                  <a:srgbClr val="000000"/>
                </a:solidFill>
                <a:latin typeface="yandex-sans"/>
              </a:rPr>
              <a:t>фторхинолоны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; Амоксициллин, Рифампицин, препараты </a:t>
            </a:r>
            <a:r>
              <a:rPr lang="ru-RU" dirty="0" err="1" smtClean="0">
                <a:solidFill>
                  <a:srgbClr val="000000"/>
                </a:solidFill>
                <a:latin typeface="yandex-sans"/>
              </a:rPr>
              <a:t>нолидиксовой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 кислоты (Неграм, Невиграмон).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Антибактериальные препараты назначаются в средней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yandex-sans"/>
              </a:rPr>
              <a:t>терапавтической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 дозе в зависимости от массы тела ребенка.</a:t>
            </a:r>
          </a:p>
          <a:p>
            <a:r>
              <a:rPr lang="ru-RU" dirty="0" smtClean="0">
                <a:solidFill>
                  <a:srgbClr val="000000"/>
                </a:solidFill>
                <a:latin typeface="yandex-sans"/>
              </a:rPr>
              <a:t>Продолжительность курса лечения 7-10 дней.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При тяжелых формах может назначаться комбинированная терапия. При выборе и назначении антибиотика необходимо учитывать возрастные ограничения и побочные эффекты препарата, ограничивающие их применение у детей</a:t>
            </a:r>
            <a:endParaRPr lang="ru-RU" b="0" i="0" dirty="0" smtClean="0">
              <a:solidFill>
                <a:srgbClr val="000000"/>
              </a:solidFill>
              <a:effectLst/>
              <a:latin typeface="yandex-sans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В условиях</a:t>
            </a:r>
            <a:r>
              <a:rPr lang="ru-RU" dirty="0">
                <a:solidFill>
                  <a:srgbClr val="000000"/>
                </a:solidFill>
                <a:latin typeface="yandex-sans"/>
              </a:rPr>
              <a:t>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амбулаторной</a:t>
            </a:r>
            <a:r>
              <a:rPr lang="ru-RU" dirty="0">
                <a:solidFill>
                  <a:srgbClr val="000000"/>
                </a:solidFill>
                <a:latin typeface="yandex-sans"/>
              </a:rPr>
              <a:t>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терапии</a:t>
            </a:r>
            <a:r>
              <a:rPr lang="ru-RU" dirty="0">
                <a:solidFill>
                  <a:srgbClr val="000000"/>
                </a:solidFill>
                <a:latin typeface="yandex-sans"/>
              </a:rPr>
              <a:t>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целесообразно</a:t>
            </a:r>
            <a:r>
              <a:rPr lang="ru-RU" dirty="0">
                <a:solidFill>
                  <a:srgbClr val="000000"/>
                </a:solidFill>
                <a:latin typeface="yandex-sans"/>
              </a:rPr>
              <a:t>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назначать</a:t>
            </a:r>
            <a:r>
              <a:rPr lang="ru-RU" dirty="0">
                <a:solidFill>
                  <a:srgbClr val="000000"/>
                </a:solidFill>
                <a:latin typeface="yandex-sans"/>
              </a:rPr>
              <a:t>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препараты</a:t>
            </a:r>
            <a:r>
              <a:rPr lang="ru-RU" dirty="0">
                <a:solidFill>
                  <a:srgbClr val="000000"/>
                </a:solidFill>
                <a:latin typeface="yandex-sans"/>
              </a:rPr>
              <a:t>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принимаемые перорально.</a:t>
            </a:r>
          </a:p>
          <a:p>
            <a:endParaRPr lang="ru-RU" b="1" i="0" dirty="0" smtClean="0">
              <a:solidFill>
                <a:srgbClr val="000000"/>
              </a:solidFill>
              <a:effectLst/>
              <a:latin typeface="yandex-sans"/>
            </a:endParaRPr>
          </a:p>
          <a:p>
            <a:r>
              <a:rPr lang="ru-RU" b="1" i="0" dirty="0" smtClean="0">
                <a:solidFill>
                  <a:srgbClr val="000000"/>
                </a:solidFill>
                <a:effectLst/>
                <a:latin typeface="yandex-sans"/>
              </a:rPr>
              <a:t>Патогенетическая терапия:</a:t>
            </a:r>
          </a:p>
          <a:p>
            <a:endParaRPr lang="ru-RU" b="0" i="0" dirty="0" smtClean="0">
              <a:solidFill>
                <a:srgbClr val="000000"/>
              </a:solidFill>
              <a:effectLst/>
              <a:latin typeface="yandex-sans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обильное питье;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yandex-sans"/>
              </a:rPr>
              <a:t>При высокой лихорадке –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yandex-sans"/>
              </a:rPr>
              <a:t>пароцетамол</a:t>
            </a:r>
            <a:r>
              <a:rPr lang="ru-RU" dirty="0" smtClean="0">
                <a:solidFill>
                  <a:srgbClr val="000000"/>
                </a:solidFill>
                <a:latin typeface="yandex-sans"/>
              </a:rPr>
              <a:t>.</a:t>
            </a:r>
            <a:endParaRPr lang="ru-RU" b="0" i="0" dirty="0" smtClean="0">
              <a:solidFill>
                <a:srgbClr val="000000"/>
              </a:solidFill>
              <a:effectLst/>
              <a:latin typeface="yandex-sans"/>
            </a:endParaRPr>
          </a:p>
        </p:txBody>
      </p:sp>
    </p:spTree>
    <p:extLst>
      <p:ext uri="{BB962C8B-B14F-4D97-AF65-F5344CB8AC3E}">
        <p14:creationId xmlns:p14="http://schemas.microsoft.com/office/powerpoint/2010/main" val="22509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31489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Десенсибилизирующая терапия, один из нижеперечисленных в течение 3-5</a:t>
            </a:r>
          </a:p>
          <a:p>
            <a:r>
              <a:rPr lang="ru-RU" sz="2400" b="1" dirty="0"/>
              <a:t>дней:</a:t>
            </a:r>
          </a:p>
          <a:p>
            <a:endParaRPr lang="ru-RU" sz="2400" dirty="0" smtClean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цетиризин</a:t>
            </a:r>
            <a:r>
              <a:rPr lang="ru-RU" sz="2400" dirty="0" smtClean="0"/>
              <a:t> </a:t>
            </a:r>
            <a:r>
              <a:rPr lang="ru-RU" sz="2400" dirty="0"/>
              <a:t>внутрь по 0,005-0,01 г 1 раз в сутки;</a:t>
            </a:r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лоратадин</a:t>
            </a:r>
            <a:r>
              <a:rPr lang="ru-RU" sz="2400" dirty="0" smtClean="0"/>
              <a:t> </a:t>
            </a:r>
            <a:r>
              <a:rPr lang="ru-RU" sz="2400" dirty="0"/>
              <a:t>по 0,01 г внутрь 1 раз в сутки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370481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Патогенетическая терапия:</a:t>
            </a:r>
          </a:p>
          <a:p>
            <a:endParaRPr lang="ru-RU" sz="2400" b="1" dirty="0" smtClean="0"/>
          </a:p>
          <a:p>
            <a:r>
              <a:rPr lang="ru-RU" sz="2400" b="1" dirty="0" err="1" smtClean="0"/>
              <a:t>Дезинтоксикационная</a:t>
            </a:r>
            <a:r>
              <a:rPr lang="ru-RU" sz="2400" b="1" dirty="0" smtClean="0"/>
              <a:t> терапия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обильное питье;</a:t>
            </a:r>
          </a:p>
          <a:p>
            <a:r>
              <a:rPr lang="ru-RU" sz="2400" b="1" dirty="0" smtClean="0"/>
              <a:t>при тяжелом течении: </a:t>
            </a:r>
            <a:r>
              <a:rPr lang="ru-RU" sz="2400" dirty="0" smtClean="0"/>
              <a:t>внутривенное введение - 10 % раствор глюкозы.</a:t>
            </a:r>
          </a:p>
          <a:p>
            <a:r>
              <a:rPr lang="ru-RU" sz="2400" dirty="0" smtClean="0"/>
              <a:t>Соотношение и количество этих растворов определяется особенностями течения</a:t>
            </a:r>
          </a:p>
          <a:p>
            <a:r>
              <a:rPr lang="ru-RU" sz="2400" dirty="0" smtClean="0"/>
              <a:t>болезни и прежде всего выраженностью электролитных нарушений, состоянием</a:t>
            </a:r>
          </a:p>
          <a:p>
            <a:r>
              <a:rPr lang="ru-RU" sz="2400" dirty="0" smtClean="0"/>
              <a:t>функций почек.</a:t>
            </a:r>
          </a:p>
          <a:p>
            <a:r>
              <a:rPr lang="ru-RU" sz="2400" dirty="0" smtClean="0"/>
              <a:t>Объем </a:t>
            </a:r>
            <a:r>
              <a:rPr lang="ru-RU" sz="2400" dirty="0" err="1" smtClean="0"/>
              <a:t>инфузионной</a:t>
            </a:r>
            <a:r>
              <a:rPr lang="ru-RU" sz="2400" dirty="0" smtClean="0"/>
              <a:t> терапии рассчитывается исходя из суточной потребности</a:t>
            </a:r>
          </a:p>
          <a:p>
            <a:r>
              <a:rPr lang="ru-RU" sz="2400" smtClean="0"/>
              <a:t>+ </a:t>
            </a:r>
            <a:r>
              <a:rPr lang="ru-RU" sz="2400" dirty="0" smtClean="0"/>
              <a:t>патологические </a:t>
            </a:r>
            <a:r>
              <a:rPr lang="ru-RU" sz="2400" smtClean="0"/>
              <a:t>потери +объем </a:t>
            </a:r>
            <a:r>
              <a:rPr lang="ru-RU" sz="2400" dirty="0" smtClean="0"/>
              <a:t>возобновившегося диуреза.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28594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3990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Дегидратационная</a:t>
            </a:r>
            <a:r>
              <a:rPr lang="ru-RU" sz="2400" b="1" dirty="0" smtClean="0"/>
              <a:t> терапия:</a:t>
            </a:r>
          </a:p>
          <a:p>
            <a:endParaRPr lang="ru-RU" sz="2400" b="1" dirty="0" smtClean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маннитол</a:t>
            </a:r>
            <a:r>
              <a:rPr lang="ru-RU" sz="2400" dirty="0" smtClean="0"/>
              <a:t> (15% раствор) 0,5-1,5 г/кг, с фуросемидом </a:t>
            </a:r>
            <a:r>
              <a:rPr lang="ru-RU" sz="2400" dirty="0" smtClean="0"/>
              <a:t>1-2</a:t>
            </a:r>
            <a:r>
              <a:rPr lang="ru-RU" sz="2400" dirty="0" smtClean="0"/>
              <a:t>мг/кг </a:t>
            </a:r>
            <a:r>
              <a:rPr lang="ru-RU" sz="2400" dirty="0" smtClean="0"/>
              <a:t>под контролем</a:t>
            </a:r>
          </a:p>
          <a:p>
            <a:r>
              <a:rPr lang="ru-RU" sz="2400" dirty="0" smtClean="0"/>
              <a:t>содержания </a:t>
            </a:r>
            <a:r>
              <a:rPr lang="ru-RU" sz="2400" dirty="0" err="1" smtClean="0"/>
              <a:t>Na</a:t>
            </a:r>
            <a:r>
              <a:rPr lang="ru-RU" sz="2400" dirty="0" smtClean="0"/>
              <a:t>+ крови. </a:t>
            </a:r>
          </a:p>
          <a:p>
            <a:endParaRPr lang="ru-RU" sz="2400" dirty="0" smtClean="0"/>
          </a:p>
          <a:p>
            <a:r>
              <a:rPr lang="ru-RU" sz="2400" dirty="0" smtClean="0"/>
              <a:t>При содержании </a:t>
            </a:r>
            <a:r>
              <a:rPr lang="ru-RU" sz="2400" dirty="0" err="1" smtClean="0"/>
              <a:t>Na+крови</a:t>
            </a:r>
            <a:r>
              <a:rPr lang="ru-RU" sz="2400" dirty="0" smtClean="0"/>
              <a:t> на уровне верхней границы</a:t>
            </a:r>
          </a:p>
          <a:p>
            <a:r>
              <a:rPr lang="ru-RU" sz="2400" dirty="0" smtClean="0"/>
              <a:t>нормы и выше введение </a:t>
            </a:r>
            <a:r>
              <a:rPr lang="ru-RU" sz="2400" dirty="0" err="1" smtClean="0"/>
              <a:t>маннитола</a:t>
            </a:r>
            <a:r>
              <a:rPr lang="ru-RU" sz="2400" dirty="0" smtClean="0"/>
              <a:t> противопоказано в связи с изменением</a:t>
            </a:r>
          </a:p>
          <a:p>
            <a:r>
              <a:rPr lang="ru-RU" sz="2400" dirty="0" err="1" smtClean="0"/>
              <a:t>осмомолярности</a:t>
            </a:r>
            <a:r>
              <a:rPr lang="ru-RU" sz="2400" dirty="0" smtClean="0"/>
              <a:t> крови и угрозой развития набухания клеток головного мозга. </a:t>
            </a:r>
          </a:p>
          <a:p>
            <a:endParaRPr lang="ru-RU" sz="2400" dirty="0" smtClean="0"/>
          </a:p>
          <a:p>
            <a:r>
              <a:rPr lang="ru-RU" sz="2400" dirty="0" smtClean="0"/>
              <a:t>В этих случаях показано введение концентрированного раствора глюкозы 10%, 20%</a:t>
            </a:r>
          </a:p>
          <a:p>
            <a:r>
              <a:rPr lang="ru-RU" sz="2400" dirty="0" smtClean="0"/>
              <a:t>или 40% и 0,45% раствора </a:t>
            </a:r>
            <a:r>
              <a:rPr lang="ru-RU" sz="2400" dirty="0" err="1" smtClean="0"/>
              <a:t>NaCl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- преднизолон 3 мг/кг на 4 введения в сутки не более 3-х суток, доза</a:t>
            </a:r>
          </a:p>
          <a:p>
            <a:r>
              <a:rPr lang="ru-RU" sz="2400" dirty="0" smtClean="0"/>
              <a:t>учитывается от возрастной категории пациентов по инструкции данного</a:t>
            </a:r>
          </a:p>
          <a:p>
            <a:r>
              <a:rPr lang="ru-RU" sz="2400" dirty="0" smtClean="0"/>
              <a:t>препарата.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69008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053455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Клинико-лабораторные исследования:</a:t>
            </a:r>
          </a:p>
          <a:p>
            <a:endParaRPr lang="ru-RU" dirty="0" smtClean="0"/>
          </a:p>
          <a:p>
            <a:r>
              <a:rPr lang="ru-RU" sz="2000" dirty="0" smtClean="0"/>
              <a:t>общий анализ крови;</a:t>
            </a:r>
          </a:p>
          <a:p>
            <a:r>
              <a:rPr lang="ru-RU" sz="2000" dirty="0" smtClean="0"/>
              <a:t>общий анализ мочи;</a:t>
            </a:r>
          </a:p>
          <a:p>
            <a:r>
              <a:rPr lang="ru-RU" sz="2000" dirty="0" smtClean="0"/>
              <a:t>биохимический анализ крови (АЛТ, АСТ, общий билирубин и фракции (при подозрении на гепатитную форму);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Лабораторно-этиологические исследования:</a:t>
            </a:r>
          </a:p>
          <a:p>
            <a:r>
              <a:rPr lang="ru-RU" sz="2000" b="1" dirty="0" smtClean="0"/>
              <a:t>бактериологический метод:</a:t>
            </a:r>
          </a:p>
          <a:p>
            <a:r>
              <a:rPr lang="ru-RU" sz="2000" dirty="0" smtClean="0"/>
              <a:t>− бак. посев кала, мочи, мазка из зева, крови при всех формах;</a:t>
            </a:r>
          </a:p>
          <a:p>
            <a:r>
              <a:rPr lang="ru-RU" sz="2000" dirty="0" smtClean="0"/>
              <a:t>− бак. посев мокроты, ликвора, вагинального мазка, спермы, а также </a:t>
            </a:r>
            <a:r>
              <a:rPr lang="ru-RU" sz="2000" dirty="0" err="1" smtClean="0"/>
              <a:t>пунктата</a:t>
            </a:r>
            <a:r>
              <a:rPr lang="ru-RU" sz="2000" dirty="0"/>
              <a:t> </a:t>
            </a:r>
            <a:r>
              <a:rPr lang="ru-RU" sz="2000" dirty="0" smtClean="0"/>
              <a:t>увеличенных</a:t>
            </a:r>
            <a:r>
              <a:rPr lang="ru-RU" sz="2000" dirty="0"/>
              <a:t> </a:t>
            </a:r>
            <a:r>
              <a:rPr lang="ru-RU" sz="2000" dirty="0" smtClean="0"/>
              <a:t>лимфоузлов,</a:t>
            </a:r>
          </a:p>
          <a:p>
            <a:r>
              <a:rPr lang="ru-RU" sz="2000" dirty="0" smtClean="0"/>
              <a:t>аппендикса, других тканей при соответствующих формах;</a:t>
            </a:r>
          </a:p>
          <a:p>
            <a:r>
              <a:rPr lang="ru-RU" sz="2000" dirty="0" smtClean="0"/>
              <a:t>− с определением чувствительности к антибиотикам.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Серологические методы:</a:t>
            </a:r>
          </a:p>
          <a:p>
            <a:r>
              <a:rPr lang="ru-RU" sz="2000" dirty="0" smtClean="0"/>
              <a:t>- РПГА, диагностический титр 1:200 и более, или четырехкратное и более</a:t>
            </a:r>
          </a:p>
          <a:p>
            <a:r>
              <a:rPr lang="ru-RU" sz="2000" dirty="0" smtClean="0"/>
              <a:t>нарастание титра антител в парных сыворотках; при титре реакции менее 1:200, специфичность результата должна быть подтверждена другой серологической реакцией (РТГА и т.д.).</a:t>
            </a:r>
          </a:p>
          <a:p>
            <a:r>
              <a:rPr lang="ru-RU" sz="2000" dirty="0" smtClean="0"/>
              <a:t>- ИФА: выявление </a:t>
            </a:r>
            <a:r>
              <a:rPr lang="ru-RU" sz="2000" dirty="0" err="1" smtClean="0"/>
              <a:t>IgM</a:t>
            </a:r>
            <a:r>
              <a:rPr lang="ru-RU" sz="2000" dirty="0" smtClean="0"/>
              <a:t>, или нарастание титра </a:t>
            </a:r>
            <a:r>
              <a:rPr lang="ru-RU" sz="2000" dirty="0" err="1" smtClean="0"/>
              <a:t>IgG</a:t>
            </a:r>
            <a:r>
              <a:rPr lang="ru-RU" sz="2000" dirty="0" smtClean="0"/>
              <a:t> в парных сыворотках.</a:t>
            </a:r>
          </a:p>
          <a:p>
            <a:r>
              <a:rPr lang="ru-RU" sz="2000" dirty="0" smtClean="0"/>
              <a:t>- ПЦР крови, кала, мочи, мазка из зева, крови при всех формах;</a:t>
            </a:r>
          </a:p>
          <a:p>
            <a:r>
              <a:rPr lang="ru-RU" sz="2000" dirty="0" smtClean="0"/>
              <a:t>- ПЦР мокроты, ликвора, вагинального мазка, спермы, а также </a:t>
            </a:r>
            <a:r>
              <a:rPr lang="ru-RU" sz="2000" dirty="0" err="1" smtClean="0"/>
              <a:t>пунктата</a:t>
            </a:r>
            <a:r>
              <a:rPr lang="ru-RU" sz="2000" dirty="0"/>
              <a:t> </a:t>
            </a:r>
            <a:r>
              <a:rPr lang="ru-RU" sz="2000" dirty="0" smtClean="0"/>
              <a:t>увеличенных лимфоузлов, удаленных при хирургическом лечении лимфоузлов, аппендикса, других тканей при соответствующих формах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58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7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212" b="70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10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55" y="502228"/>
            <a:ext cx="6786563" cy="5715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20000" y="1149927"/>
            <a:ext cx="4391891" cy="25769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</a:t>
            </a: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4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6376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3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1164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5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57"/>
            <a:ext cx="12192000" cy="67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4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1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5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541</Words>
  <Application>Microsoft Office PowerPoint</Application>
  <PresentationFormat>Широкоэкранный</PresentationFormat>
  <Paragraphs>67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yandex-sans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D!akov RePack</dc:creator>
  <cp:lastModifiedBy>ольга ким</cp:lastModifiedBy>
  <cp:revision>16</cp:revision>
  <dcterms:created xsi:type="dcterms:W3CDTF">2019-02-18T07:57:40Z</dcterms:created>
  <dcterms:modified xsi:type="dcterms:W3CDTF">2020-04-08T16:33:37Z</dcterms:modified>
</cp:coreProperties>
</file>