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6" r:id="rId2"/>
    <p:sldId id="257" r:id="rId3"/>
    <p:sldId id="272" r:id="rId4"/>
    <p:sldId id="271" r:id="rId5"/>
    <p:sldId id="260" r:id="rId6"/>
    <p:sldId id="262" r:id="rId7"/>
    <p:sldId id="266" r:id="rId8"/>
    <p:sldId id="267" r:id="rId9"/>
    <p:sldId id="270" r:id="rId10"/>
    <p:sldId id="261" r:id="rId11"/>
    <p:sldId id="264" r:id="rId12"/>
    <p:sldId id="273" r:id="rId13"/>
    <p:sldId id="274" r:id="rId14"/>
    <p:sldId id="277" r:id="rId15"/>
    <p:sldId id="275" r:id="rId16"/>
    <p:sldId id="263" r:id="rId17"/>
    <p:sldId id="276" r:id="rId18"/>
    <p:sldId id="278" r:id="rId19"/>
    <p:sldId id="279" r:id="rId20"/>
    <p:sldId id="280" r:id="rId21"/>
    <p:sldId id="281" r:id="rId22"/>
    <p:sldId id="282" r:id="rId23"/>
    <p:sldId id="26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86478" autoAdjust="0"/>
  </p:normalViewPr>
  <p:slideViewPr>
    <p:cSldViewPr>
      <p:cViewPr varScale="1">
        <p:scale>
          <a:sx n="83" d="100"/>
          <a:sy n="83" d="100"/>
        </p:scale>
        <p:origin x="1402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1"/>
  <c:style val="2"/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696022477974194E-3"/>
          <c:y val="9.1551480631524698E-2"/>
          <c:w val="0.60292930424093105"/>
          <c:h val="0.804357529527558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explosion val="25"/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E1A-490C-8BF8-FD16B94EA291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E1A-490C-8BF8-FD16B94EA291}"/>
              </c:ext>
            </c:extLst>
          </c:dPt>
          <c:dLbls>
            <c:dLbl>
              <c:idx val="0"/>
              <c:layout>
                <c:manualLayout>
                  <c:x val="4.3102792249604914E-2"/>
                  <c:y val="2.213361220472476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90,0%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E1A-490C-8BF8-FD16B94EA291}"/>
                </c:ext>
              </c:extLst>
            </c:dLbl>
            <c:dLbl>
              <c:idx val="1"/>
              <c:layout>
                <c:manualLayout>
                  <c:x val="-0.11124439755770416"/>
                  <c:y val="-3.521751968503968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9,5%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1A-490C-8BF8-FD16B94EA291}"/>
                </c:ext>
              </c:extLst>
            </c:dLbl>
            <c:dLbl>
              <c:idx val="2"/>
              <c:layout>
                <c:manualLayout>
                  <c:x val="0.11167337729601567"/>
                  <c:y val="-5.735974409448850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0,5%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1A-490C-8BF8-FD16B94EA29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Облигатная  </c:v>
                </c:pt>
                <c:pt idx="1">
                  <c:v>Факультативная </c:v>
                </c:pt>
                <c:pt idx="2">
                  <c:v>Транзиторная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90</c:v>
                </c:pt>
                <c:pt idx="1">
                  <c:v>9.5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E1A-490C-8BF8-FD16B94EA2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b="0"/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58575197485696551"/>
          <c:y val="9.4112355079878474E-2"/>
          <c:w val="0.38735745705096591"/>
          <c:h val="0.82635602631870664"/>
        </c:manualLayout>
      </c:layout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402E1-1B26-442F-94F2-4DB5A29D6124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3D37A-3871-4A54-A16F-E040164E11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33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3D37A-3871-4A54-A16F-E040164E112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110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715404" cy="5429288"/>
          </a:xfrm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r>
              <a:rPr lang="ru-RU" sz="1800" dirty="0">
                <a:latin typeface="Georgia" panose="02040502050405020303" pitchFamily="18" charset="0"/>
              </a:rPr>
              <a:t>ФГБОУ ВО Астраханский ГМУ</a:t>
            </a:r>
            <a:br>
              <a:rPr lang="ru-RU" sz="1800" dirty="0">
                <a:latin typeface="Georgia" panose="02040502050405020303" pitchFamily="18" charset="0"/>
              </a:rPr>
            </a:br>
            <a:r>
              <a:rPr lang="ru-RU" sz="1800" dirty="0">
                <a:latin typeface="Georgia" panose="02040502050405020303" pitchFamily="18" charset="0"/>
              </a:rPr>
              <a:t>Минздрава России</a:t>
            </a:r>
            <a:br>
              <a:rPr lang="ru-RU" sz="1800" dirty="0">
                <a:latin typeface="Georgia" panose="02040502050405020303" pitchFamily="18" charset="0"/>
              </a:rPr>
            </a:br>
            <a:r>
              <a:rPr lang="ru-RU" sz="1800" dirty="0">
                <a:latin typeface="Georgia" panose="02040502050405020303" pitchFamily="18" charset="0"/>
              </a:rPr>
              <a:t>Кафедра микробиологии и вирусологии</a:t>
            </a:r>
            <a:br>
              <a:rPr lang="ru-RU" sz="1800" dirty="0">
                <a:latin typeface="Georgia" panose="02040502050405020303" pitchFamily="18" charset="0"/>
              </a:rPr>
            </a:br>
            <a:br>
              <a:rPr lang="ru-RU" sz="1800" dirty="0"/>
            </a:br>
            <a:br>
              <a:rPr lang="ru-RU" sz="1800" dirty="0"/>
            </a:br>
            <a:r>
              <a:rPr lang="ru-RU" sz="2700" dirty="0">
                <a:solidFill>
                  <a:schemeClr val="accent3"/>
                </a:solidFill>
              </a:rPr>
              <a:t>МИКРОБИОЦЕНОЗ ПОЛОСТИ РТА.</a:t>
            </a:r>
            <a:br>
              <a:rPr lang="ru-RU" sz="2700" dirty="0">
                <a:solidFill>
                  <a:schemeClr val="accent3"/>
                </a:solidFill>
              </a:rPr>
            </a:br>
            <a:r>
              <a:rPr lang="ru-RU" sz="2700" dirty="0">
                <a:solidFill>
                  <a:schemeClr val="accent3"/>
                </a:solidFill>
              </a:rPr>
              <a:t>ФАКТОРЫ СИМБИОЗА.</a:t>
            </a:r>
            <a:br>
              <a:rPr lang="ru-RU" sz="2700" dirty="0">
                <a:solidFill>
                  <a:schemeClr val="accent3"/>
                </a:solidFill>
              </a:rPr>
            </a:br>
            <a:r>
              <a:rPr lang="ru-RU" sz="2700" dirty="0">
                <a:solidFill>
                  <a:schemeClr val="accent3"/>
                </a:solidFill>
              </a:rPr>
              <a:t>ФОРМИРОВАНИЕ МИКРОБНЫХ </a:t>
            </a:r>
            <a:br>
              <a:rPr lang="ru-RU" sz="2700" dirty="0">
                <a:solidFill>
                  <a:schemeClr val="accent3"/>
                </a:solidFill>
              </a:rPr>
            </a:br>
            <a:r>
              <a:rPr lang="ru-RU" sz="2700" dirty="0">
                <a:solidFill>
                  <a:schemeClr val="accent3"/>
                </a:solidFill>
              </a:rPr>
              <a:t>АССОЦИАЦИЙ.</a:t>
            </a:r>
            <a:br>
              <a:rPr lang="ru-RU" sz="2700" dirty="0">
                <a:solidFill>
                  <a:srgbClr val="C00000"/>
                </a:solidFill>
              </a:rPr>
            </a:br>
            <a:br>
              <a:rPr lang="ru-RU" dirty="0">
                <a:solidFill>
                  <a:srgbClr val="C00000"/>
                </a:solidFill>
              </a:rPr>
            </a:br>
            <a:br>
              <a:rPr lang="ru-RU" sz="4000" dirty="0"/>
            </a:br>
            <a:br>
              <a:rPr lang="ru-RU" sz="4000" dirty="0"/>
            </a:br>
            <a:br>
              <a:rPr lang="ru-RU" sz="4000" dirty="0"/>
            </a:br>
            <a:br>
              <a:rPr lang="ru-RU" sz="4000"/>
            </a:br>
            <a:r>
              <a:rPr lang="ru-RU" sz="4000"/>
              <a:t>                                  </a:t>
            </a:r>
            <a:r>
              <a:rPr lang="ru-RU" sz="2200" dirty="0">
                <a:latin typeface="Georgia" panose="02040502050405020303" pitchFamily="18" charset="0"/>
              </a:rPr>
              <a:t>Разработчик: </a:t>
            </a:r>
            <a:r>
              <a:rPr lang="ru-RU" sz="2200" dirty="0" err="1">
                <a:latin typeface="Georgia" panose="02040502050405020303" pitchFamily="18" charset="0"/>
              </a:rPr>
              <a:t>к.б.н</a:t>
            </a:r>
            <a:r>
              <a:rPr lang="ru-RU" sz="2200" dirty="0">
                <a:latin typeface="Georgia" panose="02040502050405020303" pitchFamily="18" charset="0"/>
              </a:rPr>
              <a:t>, доцент Байрамова А.С</a:t>
            </a:r>
            <a:br>
              <a:rPr lang="ru-RU" sz="4400" dirty="0"/>
            </a:br>
            <a:br>
              <a:rPr lang="ru-RU" sz="4400" dirty="0"/>
            </a:br>
            <a:endParaRPr lang="ru-RU" sz="4400" dirty="0"/>
          </a:p>
        </p:txBody>
      </p:sp>
      <p:pic>
        <p:nvPicPr>
          <p:cNvPr id="3074" name="Picture 2" descr="C:\Documents and Settings\Алла\Рабочий стол\Новая папка (2)\микробы_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3906" y="3284984"/>
            <a:ext cx="3036156" cy="2277117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CB135F-180B-4473-923A-AB6A808C08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15" t="15654" r="84062" b="65030"/>
          <a:stretch/>
        </p:blipFill>
        <p:spPr>
          <a:xfrm>
            <a:off x="539552" y="214290"/>
            <a:ext cx="1600200" cy="1851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5786" y="142852"/>
            <a:ext cx="7715272" cy="857250"/>
          </a:xfrm>
        </p:spPr>
        <p:txBody>
          <a:bodyPr anchor="ctr">
            <a:normAutofit/>
          </a:bodyPr>
          <a:lstStyle/>
          <a:p>
            <a:pPr algn="l"/>
            <a:r>
              <a:rPr lang="ru-RU" sz="2900" b="1" i="1" kern="0" dirty="0">
                <a:solidFill>
                  <a:schemeClr val="accent3"/>
                </a:solidFill>
              </a:rPr>
              <a:t>Биотические взаимодействия (факторы)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928670"/>
            <a:ext cx="8715404" cy="1071570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u="sng" dirty="0">
                <a:solidFill>
                  <a:schemeClr val="tx1"/>
                </a:solidFill>
              </a:rPr>
              <a:t>Биотические факторы</a:t>
            </a:r>
            <a:r>
              <a:rPr lang="ru-RU" sz="2400" dirty="0">
                <a:solidFill>
                  <a:schemeClr val="tx1"/>
                </a:solidFill>
              </a:rPr>
              <a:t>  - это влияние жизнедеятельности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одних популяций организмов на другие.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71736" y="2214554"/>
            <a:ext cx="3429024" cy="928694"/>
          </a:xfrm>
          <a:prstGeom prst="roundRect">
            <a:avLst>
              <a:gd name="adj" fmla="val 16667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Основные формы биотических факторов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2071670" y="3143248"/>
            <a:ext cx="571504" cy="285752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929322" y="3143248"/>
            <a:ext cx="571504" cy="285752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85720" y="3429000"/>
            <a:ext cx="1857388" cy="785818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Антибиоз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29388" y="3429000"/>
            <a:ext cx="2000264" cy="785818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Симбиоз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2214546" y="4071942"/>
            <a:ext cx="41434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sng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характеру взаимоотношений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142844" y="4643446"/>
            <a:ext cx="1071570" cy="214314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428728" y="4214818"/>
            <a:ext cx="1285884" cy="1000132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7750991" y="4536289"/>
            <a:ext cx="1357322" cy="571504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143504" y="4214818"/>
            <a:ext cx="1357322" cy="1357322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214282" y="5286388"/>
            <a:ext cx="1857388" cy="785818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Конкуренция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43108" y="5286388"/>
            <a:ext cx="1857388" cy="785818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Антагонизм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357686" y="5572140"/>
            <a:ext cx="1857388" cy="785818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Мутуализм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929322" y="4786322"/>
            <a:ext cx="2286016" cy="571504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Комменсализм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286612" y="5572140"/>
            <a:ext cx="1857388" cy="785818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Паразитизм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24" name="Прямая со стрелкой 23"/>
          <p:cNvCxnSpPr>
            <a:stCxn id="13" idx="2"/>
          </p:cNvCxnSpPr>
          <p:nvPr/>
        </p:nvCxnSpPr>
        <p:spPr>
          <a:xfrm rot="5400000">
            <a:off x="7143768" y="4500570"/>
            <a:ext cx="571504" cy="1588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00034" y="214290"/>
            <a:ext cx="828680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>
              <a:defRPr/>
            </a:pPr>
            <a:endParaRPr lang="ru-RU" sz="2900" b="1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lvl="0">
              <a:defRPr/>
            </a:pPr>
            <a:r>
              <a:rPr lang="ru-RU" sz="2900" b="1" kern="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Факторы симбиоза </a:t>
            </a:r>
            <a:r>
              <a:rPr lang="ru-RU" sz="2800" dirty="0"/>
              <a:t>– фенотипические признаки микробной клетки, позволяющие ей взаимодействовать с клетками других микробов и с макроорганизмом.</a:t>
            </a:r>
          </a:p>
          <a:p>
            <a:pPr lvl="0">
              <a:defRPr/>
            </a:pPr>
            <a:endParaRPr lang="ru-RU" sz="2900" b="1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lvl="0">
              <a:defRPr/>
            </a:pPr>
            <a:endParaRPr lang="ru-RU" sz="2900" b="1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143116"/>
            <a:ext cx="864396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lvl="0" indent="-261938" algn="ctr">
              <a:buClr>
                <a:srgbClr val="FF0000"/>
              </a:buClr>
              <a:buSzPct val="100000"/>
            </a:pPr>
            <a:r>
              <a:rPr lang="ru-RU" sz="2800" u="sng" dirty="0"/>
              <a:t>Факторы симбиоза микробов с организмом хозяина:</a:t>
            </a:r>
          </a:p>
          <a:p>
            <a:pPr marL="261938" lvl="0" indent="-261938"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lang="ru-RU" sz="2400" dirty="0"/>
              <a:t>факторы </a:t>
            </a:r>
            <a:r>
              <a:rPr lang="ru-RU" sz="2400" b="1" kern="0" dirty="0">
                <a:latin typeface="+mj-lt"/>
                <a:ea typeface="+mj-ea"/>
                <a:cs typeface="+mj-cs"/>
              </a:rPr>
              <a:t>адгезии и колонизации</a:t>
            </a:r>
            <a:r>
              <a:rPr lang="ru-RU" sz="24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/>
              <a:t>- поверхностные структуры  бактерий</a:t>
            </a:r>
          </a:p>
          <a:p>
            <a:pPr lvl="0"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lang="ru-RU" sz="2400" dirty="0"/>
              <a:t>факторы </a:t>
            </a:r>
            <a:r>
              <a:rPr lang="ru-RU" sz="2400" b="1" kern="0" dirty="0">
                <a:latin typeface="+mj-lt"/>
                <a:ea typeface="+mj-ea"/>
                <a:cs typeface="+mj-cs"/>
              </a:rPr>
              <a:t>инвазии</a:t>
            </a:r>
            <a:r>
              <a:rPr lang="ru-RU" sz="24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ru-RU" sz="2400" b="1" kern="0" dirty="0">
                <a:latin typeface="+mj-lt"/>
                <a:ea typeface="+mj-ea"/>
                <a:cs typeface="+mj-cs"/>
              </a:rPr>
              <a:t>- </a:t>
            </a:r>
            <a:r>
              <a:rPr lang="ru-RU" sz="2400" kern="0" dirty="0">
                <a:latin typeface="+mj-lt"/>
                <a:ea typeface="+mj-ea"/>
                <a:cs typeface="+mj-cs"/>
              </a:rPr>
              <a:t>ферменты патогенности </a:t>
            </a:r>
          </a:p>
          <a:p>
            <a:pPr lvl="0"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lang="ru-RU" sz="2400" b="1" kern="0" dirty="0">
                <a:latin typeface="+mj-lt"/>
                <a:ea typeface="+mj-ea"/>
                <a:cs typeface="+mj-cs"/>
              </a:rPr>
              <a:t>Токсины</a:t>
            </a:r>
          </a:p>
          <a:p>
            <a:pPr>
              <a:buClr>
                <a:srgbClr val="FF0000"/>
              </a:buClr>
              <a:buSzPct val="100000"/>
            </a:pPr>
            <a:r>
              <a:rPr lang="ru-RU" sz="2400" u="sng" dirty="0"/>
              <a:t>   </a:t>
            </a:r>
            <a:r>
              <a:rPr lang="ru-RU" sz="2800" u="sng" dirty="0"/>
              <a:t>Факторы симбиоза микробов с другими микробами:</a:t>
            </a:r>
          </a:p>
          <a:p>
            <a:pPr lvl="0"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lang="ru-RU" sz="2800" dirty="0"/>
              <a:t>факторы </a:t>
            </a:r>
            <a:r>
              <a:rPr lang="ru-RU" sz="2800" b="1" kern="0" dirty="0"/>
              <a:t>адгезии</a:t>
            </a:r>
            <a:r>
              <a:rPr lang="ru-RU" sz="2800" b="1" kern="0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- поверхностные </a:t>
            </a:r>
          </a:p>
          <a:p>
            <a:pPr lvl="0">
              <a:buClr>
                <a:srgbClr val="FF0000"/>
              </a:buClr>
              <a:buSzPct val="100000"/>
            </a:pPr>
            <a:r>
              <a:rPr lang="ru-RU" sz="2800" dirty="0"/>
              <a:t>    структуры  бактерий</a:t>
            </a:r>
          </a:p>
          <a:p>
            <a:pPr lvl="0"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lang="ru-RU" sz="2800" dirty="0"/>
              <a:t>Особенности метаболизма</a:t>
            </a:r>
          </a:p>
          <a:p>
            <a:pPr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endParaRPr lang="ru-RU" sz="2800" u="sng" dirty="0"/>
          </a:p>
          <a:p>
            <a:pPr>
              <a:buClr>
                <a:srgbClr val="FF0000"/>
              </a:buClr>
              <a:buSzPct val="100000"/>
            </a:pPr>
            <a:endParaRPr lang="ru-RU" sz="2800" u="sng" dirty="0"/>
          </a:p>
          <a:p>
            <a:pPr lvl="0">
              <a:buClr>
                <a:srgbClr val="FF0000"/>
              </a:buClr>
              <a:buSzPct val="100000"/>
            </a:pPr>
            <a:endParaRPr lang="ru-RU" sz="2400" b="1" kern="0" dirty="0">
              <a:latin typeface="+mj-lt"/>
              <a:ea typeface="+mj-ea"/>
              <a:cs typeface="+mj-cs"/>
            </a:endParaRPr>
          </a:p>
          <a:p>
            <a:pPr>
              <a:buClr>
                <a:srgbClr val="FF0000"/>
              </a:buClr>
              <a:buSzPct val="100000"/>
            </a:pPr>
            <a:endParaRPr lang="ru-RU" sz="2400" dirty="0"/>
          </a:p>
          <a:p>
            <a:pPr>
              <a:buClr>
                <a:srgbClr val="002060"/>
              </a:buClr>
            </a:pPr>
            <a:endParaRPr lang="ru-RU" dirty="0"/>
          </a:p>
        </p:txBody>
      </p:sp>
      <p:pic>
        <p:nvPicPr>
          <p:cNvPr id="75778" name="Picture 2" descr="http://i.sunhome.ru/foto/165/mikrobi_pod_mikroskop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3" y="4572008"/>
            <a:ext cx="2857488" cy="228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>
                <a:solidFill>
                  <a:schemeClr val="accent3"/>
                </a:solidFill>
              </a:rPr>
              <a:t>Стимулирующее влияние симбионтов: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i="1" dirty="0"/>
              <a:t>Стрептококки</a:t>
            </a:r>
            <a:r>
              <a:rPr lang="ru-RU" sz="2800" dirty="0"/>
              <a:t> разлагают углеводы до кислоты – </a:t>
            </a:r>
            <a:r>
              <a:rPr lang="ru-RU" sz="2800" b="1" i="1" dirty="0"/>
              <a:t>вейлонеллы</a:t>
            </a:r>
            <a:r>
              <a:rPr lang="ru-RU" sz="2800" dirty="0"/>
              <a:t> используют кислоту как источник энергии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/>
              <a:t>Стрептококки</a:t>
            </a:r>
            <a:r>
              <a:rPr lang="ru-RU" sz="2800" dirty="0"/>
              <a:t> снижают </a:t>
            </a:r>
            <a:r>
              <a:rPr lang="ru-RU" sz="2800" dirty="0" err="1"/>
              <a:t>рН</a:t>
            </a:r>
            <a:r>
              <a:rPr lang="ru-RU" sz="2800" dirty="0"/>
              <a:t> – создают условия для размножения </a:t>
            </a:r>
            <a:r>
              <a:rPr lang="ru-RU" sz="2800" b="1" i="1" dirty="0" err="1"/>
              <a:t>лактобактерий</a:t>
            </a:r>
            <a:endParaRPr lang="ru-RU" sz="2800" b="1" i="1" dirty="0"/>
          </a:p>
          <a:p>
            <a:pPr>
              <a:buFont typeface="Wingdings" pitchFamily="2" charset="2"/>
              <a:buChar char="ü"/>
            </a:pPr>
            <a:r>
              <a:rPr lang="ru-RU" sz="2800" b="1" i="1" dirty="0"/>
              <a:t>Дрожжеподобные грибы </a:t>
            </a:r>
            <a:r>
              <a:rPr lang="ru-RU" sz="2800" dirty="0"/>
              <a:t>синтезируют витамины – стимулируют рост </a:t>
            </a:r>
            <a:r>
              <a:rPr lang="ru-RU" sz="2800" b="1" i="1" dirty="0" err="1"/>
              <a:t>лактобактерий</a:t>
            </a:r>
            <a:endParaRPr lang="ru-RU" sz="2800" b="1" i="1" dirty="0"/>
          </a:p>
          <a:p>
            <a:pPr>
              <a:buFont typeface="Wingdings" pitchFamily="2" charset="2"/>
              <a:buChar char="ü"/>
            </a:pPr>
            <a:r>
              <a:rPr lang="ru-RU" sz="2800" b="1" i="1" dirty="0"/>
              <a:t>Коринебактерии</a:t>
            </a:r>
            <a:r>
              <a:rPr lang="ru-RU" sz="2800" dirty="0"/>
              <a:t> снижают концентрацию О</a:t>
            </a:r>
            <a:r>
              <a:rPr lang="ru-RU" sz="1400" dirty="0"/>
              <a:t>2 </a:t>
            </a:r>
            <a:r>
              <a:rPr lang="ru-RU" sz="2800" dirty="0"/>
              <a:t>- создают условия для размножения </a:t>
            </a:r>
            <a:r>
              <a:rPr lang="ru-RU" sz="2800" b="1" i="1" dirty="0"/>
              <a:t>анаэробов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/>
              <a:t>Коринебактерии</a:t>
            </a:r>
            <a:r>
              <a:rPr lang="ru-RU" sz="2800" dirty="0"/>
              <a:t> синтезируют витамин К – стимулируют рост </a:t>
            </a:r>
            <a:r>
              <a:rPr lang="ru-RU" sz="2800" b="1" i="1" dirty="0"/>
              <a:t>бактероидов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i="1" dirty="0">
                <a:solidFill>
                  <a:schemeClr val="accent3"/>
                </a:solidFill>
              </a:rPr>
              <a:t>Тормозящее влияние антагонистов: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i="1" dirty="0"/>
              <a:t>Стрептококки</a:t>
            </a:r>
            <a:r>
              <a:rPr lang="ru-RU" sz="2800" dirty="0"/>
              <a:t> образуют молочную кислоту, перекись водорода, </a:t>
            </a:r>
            <a:r>
              <a:rPr lang="ru-RU" sz="2800" dirty="0" err="1"/>
              <a:t>бактериоцины</a:t>
            </a:r>
            <a:r>
              <a:rPr lang="ru-RU" sz="2800" dirty="0"/>
              <a:t>  –  тормозят рост </a:t>
            </a:r>
            <a:r>
              <a:rPr lang="ru-RU" sz="2800" b="1" i="1" dirty="0" err="1"/>
              <a:t>коринебактерий</a:t>
            </a:r>
            <a:r>
              <a:rPr lang="ru-RU" sz="2800" b="1" i="1" dirty="0"/>
              <a:t>, </a:t>
            </a:r>
            <a:r>
              <a:rPr lang="ru-RU" sz="2800" b="1" i="1" dirty="0" err="1"/>
              <a:t>фузобактерий</a:t>
            </a:r>
            <a:endParaRPr lang="ru-RU" sz="2800" b="1" i="1" dirty="0"/>
          </a:p>
          <a:p>
            <a:pPr>
              <a:buFont typeface="Wingdings" pitchFamily="2" charset="2"/>
              <a:buChar char="ü"/>
            </a:pPr>
            <a:r>
              <a:rPr lang="ru-RU" sz="2800" dirty="0"/>
              <a:t>Кислотообразующие бактерии (</a:t>
            </a:r>
            <a:r>
              <a:rPr lang="ru-RU" sz="2800" dirty="0" err="1"/>
              <a:t>ацидогены</a:t>
            </a:r>
            <a:r>
              <a:rPr lang="ru-RU" sz="2800" dirty="0"/>
              <a:t>) </a:t>
            </a:r>
            <a:r>
              <a:rPr lang="ru-RU" sz="2800" dirty="0" err="1"/>
              <a:t>закисляют</a:t>
            </a:r>
            <a:r>
              <a:rPr lang="ru-RU" sz="2800" dirty="0"/>
              <a:t> среду  –  угнетают рост протеолитических бактерий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/>
              <a:t>Резидентная микробиота – естественный антагонист патогенных микроорганизмов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kern="0" dirty="0">
                <a:solidFill>
                  <a:schemeClr val="accent2">
                    <a:lumMod val="75000"/>
                  </a:schemeClr>
                </a:solidFill>
              </a:rPr>
              <a:t>Формирование микробных ассоциаций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  <a:buNone/>
            </a:pPr>
            <a:r>
              <a:rPr lang="ru-RU" dirty="0"/>
              <a:t>Взаимодействия микробов между собой в одном биотопе формируют стабильные ассоциации (сообщества).</a:t>
            </a:r>
          </a:p>
          <a:p>
            <a:pPr>
              <a:buClr>
                <a:srgbClr val="FF0000"/>
              </a:buClr>
              <a:buNone/>
            </a:pPr>
            <a:r>
              <a:rPr lang="ru-RU" dirty="0"/>
              <a:t>Адгезия с помощью поверхностных структур (пили, </a:t>
            </a:r>
            <a:r>
              <a:rPr lang="ru-RU" dirty="0" err="1"/>
              <a:t>тейхоевых</a:t>
            </a:r>
            <a:r>
              <a:rPr lang="ru-RU" dirty="0"/>
              <a:t> кислоты). Природа </a:t>
            </a:r>
            <a:r>
              <a:rPr lang="ru-RU" dirty="0" err="1"/>
              <a:t>адгезинов</a:t>
            </a:r>
            <a:r>
              <a:rPr lang="ru-RU" dirty="0"/>
              <a:t> влияет на способность прикрепляться к той или иной поверхности: </a:t>
            </a:r>
            <a:r>
              <a:rPr lang="en-US" sz="2800" b="1" i="1" dirty="0"/>
              <a:t>Streptococcus </a:t>
            </a:r>
            <a:r>
              <a:rPr lang="en-US" sz="2800" b="1" i="1" dirty="0" err="1"/>
              <a:t>salivarius</a:t>
            </a:r>
            <a:r>
              <a:rPr lang="en-US" sz="2800" b="1" i="1" dirty="0"/>
              <a:t> </a:t>
            </a:r>
            <a:r>
              <a:rPr lang="ru-RU" sz="2800" b="1" i="1" dirty="0"/>
              <a:t>     -      </a:t>
            </a:r>
            <a:r>
              <a:rPr lang="ru-RU" dirty="0"/>
              <a:t>к</a:t>
            </a:r>
            <a:r>
              <a:rPr lang="ru-RU" i="1" dirty="0"/>
              <a:t> </a:t>
            </a:r>
            <a:r>
              <a:rPr lang="ru-RU" dirty="0"/>
              <a:t>эпителию гладкой слизистой, к поверхности языка; </a:t>
            </a:r>
            <a:r>
              <a:rPr lang="ru-RU" sz="2800" b="1" i="1" dirty="0"/>
              <a:t>другие виды стрептококков     -      </a:t>
            </a:r>
            <a:r>
              <a:rPr lang="ru-RU" sz="2800" dirty="0"/>
              <a:t>к другим бактериям</a:t>
            </a:r>
            <a:endParaRPr lang="ru-RU" sz="2800" b="1" i="1" dirty="0"/>
          </a:p>
          <a:p>
            <a:pPr>
              <a:buClr>
                <a:srgbClr val="FF0000"/>
              </a:buClr>
              <a:buNone/>
            </a:pPr>
            <a:r>
              <a:rPr lang="ru-RU" sz="2800" b="1" i="1" dirty="0"/>
              <a:t>    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://www.ukrgazeta.com/upload/c/c1f59866645ccc20e06d365047b4f32d.368x27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04"/>
            <a:ext cx="6286544" cy="4714908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428728" y="5214950"/>
            <a:ext cx="6286544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Бактерия </a:t>
            </a:r>
            <a:r>
              <a:rPr lang="ru-RU" sz="2000" dirty="0" err="1">
                <a:solidFill>
                  <a:schemeClr val="tx1"/>
                </a:solidFill>
              </a:rPr>
              <a:t>Streptococcus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mutans</a:t>
            </a:r>
            <a:r>
              <a:rPr lang="ru-RU" sz="2000" dirty="0">
                <a:solidFill>
                  <a:schemeClr val="tx1"/>
                </a:solidFill>
              </a:rPr>
              <a:t> участвует в формировании  </a:t>
            </a:r>
            <a:r>
              <a:rPr lang="ru-RU" sz="2000" dirty="0" err="1">
                <a:solidFill>
                  <a:schemeClr val="tx1"/>
                </a:solidFill>
              </a:rPr>
              <a:t>биопленкуи</a:t>
            </a:r>
            <a:r>
              <a:rPr lang="ru-RU" sz="2000" dirty="0">
                <a:solidFill>
                  <a:schemeClr val="tx1"/>
                </a:solidFill>
              </a:rPr>
              <a:t> на поверхности зубов, образуя «кукурузный початок»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85720" y="428604"/>
            <a:ext cx="6143668" cy="2643206"/>
          </a:xfrm>
          <a:prstGeom prst="rect">
            <a:avLst/>
          </a:prstGeom>
          <a:noFill/>
          <a:ln w="38100" cap="rnd" cmpd="dbl">
            <a:solidFill>
              <a:schemeClr val="tx1"/>
            </a:solidFill>
            <a:round/>
            <a:headEnd/>
            <a:tailEnd/>
          </a:ln>
          <a:effectLst/>
          <a:scene3d>
            <a:camera prst="perspectiveRigh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b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endParaRPr lang="ru-RU" sz="2000" u="sng" dirty="0"/>
          </a:p>
          <a:p>
            <a:endParaRPr lang="ru-RU" sz="2000" b="1" i="1" dirty="0">
              <a:solidFill>
                <a:srgbClr val="663300"/>
              </a:solidFill>
            </a:endParaRPr>
          </a:p>
          <a:p>
            <a:r>
              <a:rPr lang="ru-RU" sz="2800" b="1" i="1" dirty="0">
                <a:solidFill>
                  <a:schemeClr val="accent3"/>
                </a:solidFill>
              </a:rPr>
              <a:t>Эубиоз</a:t>
            </a:r>
            <a:r>
              <a:rPr lang="ru-RU" sz="2800" b="1" i="1" dirty="0">
                <a:solidFill>
                  <a:srgbClr val="663300"/>
                </a:solidFill>
              </a:rPr>
              <a:t> -</a:t>
            </a:r>
            <a:r>
              <a:rPr lang="ru-RU" sz="2800" b="1" dirty="0"/>
              <a:t> </a:t>
            </a:r>
            <a:r>
              <a:rPr lang="ru-RU" sz="2800" dirty="0"/>
              <a:t>состояние динамического равновесия между резидентной микробиотой и макроорганизмом.</a:t>
            </a:r>
          </a:p>
          <a:p>
            <a:pPr lvl="0"/>
            <a:endParaRPr lang="ru-RU" sz="20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857356" y="3571876"/>
            <a:ext cx="7000924" cy="2714644"/>
          </a:xfrm>
          <a:prstGeom prst="rect">
            <a:avLst/>
          </a:prstGeom>
          <a:noFill/>
          <a:ln w="41275" cap="rnd" cmpd="dbl">
            <a:solidFill>
              <a:schemeClr val="tx1"/>
            </a:solidFill>
            <a:round/>
            <a:headEnd/>
            <a:tailEnd/>
          </a:ln>
          <a:effectLst/>
          <a:scene3d>
            <a:camera prst="perspectiveLef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2000" b="1" dirty="0"/>
          </a:p>
          <a:p>
            <a:endParaRPr lang="ru-RU" sz="2000" b="1" dirty="0"/>
          </a:p>
          <a:p>
            <a:r>
              <a:rPr lang="ru-RU" sz="2800" b="1" i="1" dirty="0" err="1">
                <a:solidFill>
                  <a:schemeClr val="accent3"/>
                </a:solidFill>
              </a:rPr>
              <a:t>Дисбиоз</a:t>
            </a:r>
            <a:r>
              <a:rPr lang="ru-RU" sz="2800" b="1" i="1" dirty="0">
                <a:solidFill>
                  <a:schemeClr val="accent3"/>
                </a:solidFill>
              </a:rPr>
              <a:t> (</a:t>
            </a:r>
            <a:r>
              <a:rPr lang="ru-RU" sz="2800" b="1" i="1" dirty="0" err="1">
                <a:solidFill>
                  <a:schemeClr val="accent3"/>
                </a:solidFill>
              </a:rPr>
              <a:t>дисбактериоз</a:t>
            </a:r>
            <a:r>
              <a:rPr lang="ru-RU" sz="2800" b="1" i="1" dirty="0">
                <a:solidFill>
                  <a:schemeClr val="accent3"/>
                </a:solidFill>
              </a:rPr>
              <a:t>)</a:t>
            </a:r>
            <a:r>
              <a:rPr lang="ru-RU" sz="2800" dirty="0">
                <a:solidFill>
                  <a:schemeClr val="accent3"/>
                </a:solidFill>
              </a:rPr>
              <a:t> </a:t>
            </a:r>
            <a:r>
              <a:rPr lang="ru-RU" sz="2800" dirty="0"/>
              <a:t>- стойкое нарушение качественного (т.е. видового) и/или количественного состава микробиоты.</a:t>
            </a:r>
          </a:p>
          <a:p>
            <a:r>
              <a:rPr lang="ru-RU" sz="2000" dirty="0"/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 descr="http://old.consilium-medicum.com/media/viva/03_05/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572008"/>
            <a:ext cx="1882209" cy="2009962"/>
          </a:xfrm>
          <a:prstGeom prst="rect">
            <a:avLst/>
          </a:prstGeom>
          <a:noFill/>
        </p:spPr>
      </p:pic>
      <p:pic>
        <p:nvPicPr>
          <p:cNvPr id="3078" name="Picture 6" descr="http://img.passion.ru/health/img/0416hea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0245" y="428603"/>
            <a:ext cx="2052283" cy="2758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900" b="1" i="1" kern="0" dirty="0">
                <a:solidFill>
                  <a:srgbClr val="C00000"/>
                </a:solidFill>
              </a:rPr>
              <a:t>Основные биотопы полости рта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142984"/>
            <a:ext cx="7829576" cy="5429288"/>
          </a:xfrm>
        </p:spPr>
        <p:txBody>
          <a:bodyPr/>
          <a:lstStyle/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ru-RU" sz="2800" dirty="0"/>
              <a:t>Поверхность слизистой оболочки 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ru-RU" sz="2800" dirty="0"/>
              <a:t>Протоки слюнных желез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ru-RU" sz="2800" dirty="0"/>
              <a:t>Ротовая жидкость 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ru-RU" sz="2800" dirty="0" err="1"/>
              <a:t>Десневой</a:t>
            </a:r>
            <a:r>
              <a:rPr lang="ru-RU" sz="2800" dirty="0"/>
              <a:t> желобок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ru-RU" sz="2800" dirty="0"/>
              <a:t>Зубной налет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ru-RU" sz="2800" dirty="0"/>
          </a:p>
          <a:p>
            <a:pPr>
              <a:buClr>
                <a:srgbClr val="FF0000"/>
              </a:buClr>
              <a:buNone/>
            </a:pPr>
            <a:r>
              <a:rPr lang="ru-RU" sz="2800" dirty="0"/>
              <a:t>На состав микробиоты каждого биотопа влияют физико-химические особенности среды:</a:t>
            </a:r>
          </a:p>
          <a:p>
            <a:pPr>
              <a:buClr>
                <a:srgbClr val="FF0000"/>
              </a:buClr>
              <a:buNone/>
            </a:pPr>
            <a:r>
              <a:rPr lang="ru-RU" sz="2800" dirty="0"/>
              <a:t>    </a:t>
            </a:r>
            <a:r>
              <a:rPr lang="ru-RU" sz="2800" dirty="0" err="1"/>
              <a:t>рН</a:t>
            </a:r>
            <a:r>
              <a:rPr lang="ru-RU" sz="2800" dirty="0"/>
              <a:t>, вязкость, температура, присутствие О</a:t>
            </a:r>
            <a:r>
              <a:rPr lang="ru-RU" sz="2800" baseline="-25000" dirty="0"/>
              <a:t>2</a:t>
            </a:r>
            <a:r>
              <a:rPr lang="ru-RU" sz="2800" dirty="0"/>
              <a:t> , остатков пищи и др.</a:t>
            </a:r>
          </a:p>
          <a:p>
            <a:pPr>
              <a:buClr>
                <a:srgbClr val="FF0000"/>
              </a:buClr>
              <a:buNone/>
            </a:pPr>
            <a:endParaRPr lang="ru-RU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1. Поверхность слизистой оболочки</a:t>
            </a:r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Особенности биотопа: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Большая площадь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Участки гладкой и складчатой поверхности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Отсутствие в подъязычном пространстве О</a:t>
            </a:r>
            <a:r>
              <a:rPr lang="ru-RU" baseline="-25000" dirty="0"/>
              <a:t>2       </a:t>
            </a:r>
          </a:p>
          <a:p>
            <a:pPr>
              <a:buNone/>
            </a:pPr>
            <a:r>
              <a:rPr lang="ru-RU" dirty="0"/>
              <a:t> Изучение микробиоты проводят </a:t>
            </a:r>
          </a:p>
          <a:p>
            <a:pPr>
              <a:buNone/>
            </a:pPr>
            <a:r>
              <a:rPr lang="ru-RU" dirty="0"/>
              <a:t>а) микроскопическим методом путем отпечатков на стекле,</a:t>
            </a:r>
          </a:p>
          <a:p>
            <a:pPr>
              <a:buNone/>
            </a:pPr>
            <a:r>
              <a:rPr lang="ru-RU" dirty="0"/>
              <a:t>б) бактериологическим методом путем отпечатков на агаровые блоки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2. Протоки слюнных желез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5000660"/>
          </a:xfrm>
        </p:spPr>
        <p:txBody>
          <a:bodyPr>
            <a:normAutofit lnSpcReduction="10000"/>
          </a:bodyPr>
          <a:lstStyle/>
          <a:p>
            <a:pPr marL="514350" indent="-514350">
              <a:spcBef>
                <a:spcPts val="0"/>
              </a:spcBef>
              <a:buNone/>
            </a:pPr>
            <a:r>
              <a:rPr lang="ru-RU" sz="2800" dirty="0"/>
              <a:t>Слюна в протоках практически стерильна: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800" dirty="0"/>
              <a:t>Лизоцим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800" dirty="0"/>
              <a:t>Секреторные </a:t>
            </a:r>
            <a:r>
              <a:rPr lang="en-US" sz="2800" dirty="0" err="1"/>
              <a:t>IgA</a:t>
            </a:r>
            <a:endParaRPr lang="en-US" sz="2800" dirty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800" dirty="0"/>
              <a:t>Другие факторы специфической и неспецифической защиты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ru-RU" sz="2800" dirty="0"/>
              <a:t>Забор слюны делают с помощью канюли.</a:t>
            </a:r>
          </a:p>
          <a:p>
            <a:pPr marL="514350" indent="-514350">
              <a:spcBef>
                <a:spcPts val="0"/>
              </a:spcBef>
              <a:buNone/>
            </a:pPr>
            <a:endParaRPr lang="ru-RU" sz="2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/>
              <a:t>В полости рта микробиота слюны такая же, как на слизистых рта: </a:t>
            </a:r>
            <a:r>
              <a:rPr lang="en-US" sz="2800" dirty="0"/>
              <a:t>Streptococcus </a:t>
            </a:r>
            <a:r>
              <a:rPr lang="en-US" sz="2800" dirty="0" err="1"/>
              <a:t>salivarius</a:t>
            </a:r>
            <a:r>
              <a:rPr lang="en-US" sz="2800" dirty="0"/>
              <a:t> </a:t>
            </a:r>
            <a:r>
              <a:rPr lang="ru-RU" sz="2800" dirty="0"/>
              <a:t>и др.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/>
              <a:t>Количество в 1 мл = 10млн – 100 </a:t>
            </a:r>
            <a:r>
              <a:rPr lang="ru-RU" sz="2800" dirty="0" err="1"/>
              <a:t>млн</a:t>
            </a:r>
            <a:endParaRPr lang="ru-RU" sz="2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/>
              <a:t>Изучение микробиоты проводят бактериологическим методом.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14356"/>
            <a:ext cx="7072362" cy="1143000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  <a:tabLst>
                <a:tab pos="8882063" algn="l"/>
              </a:tabLst>
              <a:defRPr/>
            </a:pPr>
            <a:r>
              <a:rPr lang="ru-RU" sz="2900" b="1" kern="0" dirty="0">
                <a:solidFill>
                  <a:schemeClr val="accent3"/>
                </a:solidFill>
              </a:rPr>
              <a:t>Физико-химические условия в полости рта, благоприятные для жизни микробов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28802"/>
            <a:ext cx="8858280" cy="359726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dirty="0"/>
              <a:t>Присутствие питательных веществ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dirty="0"/>
              <a:t>Оптимальная температура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dirty="0"/>
              <a:t>Постоянная влажность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dirty="0"/>
              <a:t>Слабощелочная реакция среды</a:t>
            </a:r>
          </a:p>
          <a:p>
            <a:pPr>
              <a:buFont typeface="Wingdings" pitchFamily="2" charset="2"/>
              <a:buChar char="ü"/>
            </a:pP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Picture 4" descr="http://oldcsu.csu.ru/images/5%D0%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143248"/>
            <a:ext cx="2643174" cy="2667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796908"/>
          </a:xfrm>
        </p:spPr>
        <p:txBody>
          <a:bodyPr>
            <a:normAutofit fontScale="90000"/>
          </a:bodyPr>
          <a:lstStyle/>
          <a:p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3. Ротовая жидкость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Ротовая жидкость = слюна (как основа) + </a:t>
            </a:r>
            <a:r>
              <a:rPr lang="ru-RU" dirty="0" err="1"/>
              <a:t>десневая</a:t>
            </a:r>
            <a:r>
              <a:rPr lang="ru-RU" dirty="0"/>
              <a:t> жидкость (транссудат из крови, секретируемый в </a:t>
            </a:r>
            <a:r>
              <a:rPr lang="ru-RU" dirty="0" err="1"/>
              <a:t>десневом</a:t>
            </a:r>
            <a:r>
              <a:rPr lang="ru-RU" dirty="0"/>
              <a:t> желобке).</a:t>
            </a:r>
          </a:p>
          <a:p>
            <a:pPr>
              <a:buNone/>
            </a:pPr>
            <a:r>
              <a:rPr lang="ru-RU" dirty="0"/>
              <a:t>В ротовой жидкости находятся микробы со слизистой, из </a:t>
            </a:r>
            <a:r>
              <a:rPr lang="ru-RU" dirty="0" err="1"/>
              <a:t>десневого</a:t>
            </a:r>
            <a:r>
              <a:rPr lang="ru-RU" dirty="0"/>
              <a:t> желобка, из зубной бляшки.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Исследуют бактериологическим методом.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4. </a:t>
            </a:r>
            <a:r>
              <a:rPr lang="ru-RU" b="1" i="1" dirty="0" err="1">
                <a:solidFill>
                  <a:srgbClr val="C00000"/>
                </a:solidFill>
              </a:rPr>
              <a:t>Десневой</a:t>
            </a:r>
            <a:r>
              <a:rPr lang="ru-RU" b="1" i="1" dirty="0">
                <a:solidFill>
                  <a:srgbClr val="C00000"/>
                </a:solidFill>
              </a:rPr>
              <a:t> желобок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/>
              <a:t>Преобладают нитевидные и извитые облигатные анаэробы: </a:t>
            </a:r>
            <a:r>
              <a:rPr lang="ru-RU" dirty="0" err="1"/>
              <a:t>лептотрихии</a:t>
            </a:r>
            <a:r>
              <a:rPr lang="ru-RU" dirty="0"/>
              <a:t>, </a:t>
            </a:r>
            <a:r>
              <a:rPr lang="ru-RU" dirty="0" err="1"/>
              <a:t>фузобактерии</a:t>
            </a:r>
            <a:r>
              <a:rPr lang="ru-RU" dirty="0"/>
              <a:t>, спирохеты актиномицеты и др.</a:t>
            </a:r>
          </a:p>
          <a:p>
            <a:pPr marL="363538" indent="-363538"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/>
              <a:t>Основное место обитания бактероидов</a:t>
            </a:r>
          </a:p>
          <a:p>
            <a:pPr marL="363538" indent="-363538"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/>
              <a:t>Встречаются простейшие, дрожжеподобные грибы, </a:t>
            </a:r>
            <a:r>
              <a:rPr lang="ru-RU" dirty="0" err="1"/>
              <a:t>микоплазмы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5400684" cy="939784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5. Зубной налет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64360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   </a:t>
            </a:r>
            <a:r>
              <a:rPr lang="ru-RU" sz="2800" dirty="0"/>
              <a:t>Место наибольшего скопления микробов как по количеству (биомассе), так и по разнообразию видов.</a:t>
            </a:r>
          </a:p>
          <a:p>
            <a:pPr>
              <a:buNone/>
            </a:pPr>
            <a:r>
              <a:rPr lang="ru-RU" dirty="0"/>
              <a:t>   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   </a:t>
            </a:r>
          </a:p>
          <a:p>
            <a:pPr>
              <a:buNone/>
            </a:pPr>
            <a:endParaRPr lang="ru-RU" sz="2800" dirty="0"/>
          </a:p>
          <a:p>
            <a:pPr>
              <a:buNone/>
            </a:pPr>
            <a:endParaRPr lang="ru-RU" sz="2800" dirty="0"/>
          </a:p>
          <a:p>
            <a:pPr>
              <a:buNone/>
            </a:pPr>
            <a:r>
              <a:rPr lang="ru-RU" sz="2800" dirty="0"/>
              <a:t>Микробный состав различается в зубном налете в зависимости от локализации – на поверхности зуба, у корня зуба, в межзубных промежутках.</a:t>
            </a:r>
          </a:p>
        </p:txBody>
      </p:sp>
      <p:pic>
        <p:nvPicPr>
          <p:cNvPr id="4" name="Picture 2" descr="C:\Documents and Settings\Алла\Рабочий стол\Новая папка (2)\десн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214554"/>
            <a:ext cx="5179244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Спасибо за внимание !</a:t>
            </a:r>
          </a:p>
        </p:txBody>
      </p:sp>
      <p:pic>
        <p:nvPicPr>
          <p:cNvPr id="1026" name="Picture 2" descr="D:\Алла\ПРЕЗЕНТАЦИИ\рисунки (2)\the_sleep__by_m0thyyku-d34ng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142984"/>
            <a:ext cx="515289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2643206"/>
          </a:xfrm>
        </p:spPr>
        <p:txBody>
          <a:bodyPr>
            <a:noAutofit/>
          </a:bodyPr>
          <a:lstStyle/>
          <a:p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i="1" dirty="0">
                <a:solidFill>
                  <a:srgbClr val="002060"/>
                </a:solidFill>
              </a:rPr>
              <a:t>В полости рта выделяют несколько биотопов. </a:t>
            </a:r>
            <a:br>
              <a:rPr lang="ru-RU" sz="2800" dirty="0">
                <a:solidFill>
                  <a:srgbClr val="002060"/>
                </a:solidFill>
              </a:rPr>
            </a:b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b="1" i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Биотоп</a:t>
            </a:r>
            <a:r>
              <a:rPr lang="ru-RU" sz="2800" b="1" i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>
                <a:latin typeface="+mn-lt"/>
                <a:ea typeface="+mn-ea"/>
                <a:cs typeface="+mn-cs"/>
              </a:rPr>
              <a:t>(от греч.: </a:t>
            </a:r>
            <a:r>
              <a:rPr lang="en-US" sz="2800" dirty="0">
                <a:latin typeface="+mn-lt"/>
                <a:ea typeface="+mn-ea"/>
                <a:cs typeface="+mn-cs"/>
              </a:rPr>
              <a:t>bios</a:t>
            </a:r>
            <a:r>
              <a:rPr lang="ru-RU" sz="2800" dirty="0">
                <a:latin typeface="+mn-lt"/>
                <a:ea typeface="+mn-ea"/>
                <a:cs typeface="+mn-cs"/>
              </a:rPr>
              <a:t> - жизнь, 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topos</a:t>
            </a:r>
            <a:r>
              <a:rPr lang="en-US" sz="2800" dirty="0">
                <a:latin typeface="+mn-lt"/>
                <a:ea typeface="+mn-ea"/>
                <a:cs typeface="+mn-cs"/>
              </a:rPr>
              <a:t> –</a:t>
            </a:r>
            <a:r>
              <a:rPr lang="ru-RU" sz="2800" dirty="0">
                <a:latin typeface="+mn-lt"/>
                <a:ea typeface="+mn-ea"/>
                <a:cs typeface="+mn-cs"/>
              </a:rPr>
              <a:t> место) –определенное место обитания микроорганизмов с относительно однородными физико-химическими условиями .</a:t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/>
          </a:p>
        </p:txBody>
      </p:sp>
      <p:pic>
        <p:nvPicPr>
          <p:cNvPr id="2050" name="Picture 2" descr="C:\Users\Алла\Desktop\АЛЛА\ПРЕЗЕНТАЦИИ и картинки\КАРТИНКИ микробы\thCAEUNIY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500438"/>
            <a:ext cx="3143272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429684" cy="1357322"/>
          </a:xfrm>
        </p:spPr>
        <p:txBody>
          <a:bodyPr>
            <a:normAutofit fontScale="90000"/>
          </a:bodyPr>
          <a:lstStyle/>
          <a:p>
            <a:pPr algn="l"/>
            <a:br>
              <a:rPr lang="ru-RU" b="1" dirty="0">
                <a:solidFill>
                  <a:srgbClr val="002060"/>
                </a:solidFill>
              </a:rPr>
            </a:br>
            <a:br>
              <a:rPr lang="ru-RU" b="1" dirty="0">
                <a:solidFill>
                  <a:srgbClr val="002060"/>
                </a:solidFill>
              </a:rPr>
            </a:br>
            <a:br>
              <a:rPr lang="ru-RU" b="1" dirty="0">
                <a:solidFill>
                  <a:srgbClr val="002060"/>
                </a:solidFill>
              </a:rPr>
            </a:br>
            <a:br>
              <a:rPr lang="ru-RU" b="1" dirty="0">
                <a:solidFill>
                  <a:srgbClr val="002060"/>
                </a:solidFill>
              </a:rPr>
            </a:br>
            <a:r>
              <a:rPr lang="ru-RU" sz="3100" b="1" i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Микробиоценоз</a:t>
            </a:r>
            <a:r>
              <a:rPr lang="ru-RU" sz="3100" b="1" i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100" dirty="0">
                <a:latin typeface="+mn-lt"/>
                <a:ea typeface="+mn-ea"/>
                <a:cs typeface="+mn-cs"/>
              </a:rPr>
              <a:t>(от греч.: </a:t>
            </a:r>
            <a:r>
              <a:rPr lang="en-US" sz="3100" dirty="0">
                <a:latin typeface="+mn-lt"/>
                <a:ea typeface="+mn-ea"/>
                <a:cs typeface="+mn-cs"/>
              </a:rPr>
              <a:t>bios</a:t>
            </a:r>
            <a:r>
              <a:rPr lang="ru-RU" sz="3100" dirty="0">
                <a:latin typeface="+mn-lt"/>
                <a:ea typeface="+mn-ea"/>
                <a:cs typeface="+mn-cs"/>
              </a:rPr>
              <a:t> - жизнь, </a:t>
            </a:r>
            <a:r>
              <a:rPr lang="en-US" sz="3100" dirty="0" err="1">
                <a:latin typeface="+mn-lt"/>
                <a:ea typeface="+mn-ea"/>
                <a:cs typeface="+mn-cs"/>
              </a:rPr>
              <a:t>koinos</a:t>
            </a:r>
            <a:r>
              <a:rPr lang="en-US" sz="3100" dirty="0">
                <a:latin typeface="+mn-lt"/>
                <a:ea typeface="+mn-ea"/>
                <a:cs typeface="+mn-cs"/>
              </a:rPr>
              <a:t> – </a:t>
            </a:r>
            <a:r>
              <a:rPr lang="ru-RU" sz="3100" dirty="0">
                <a:latin typeface="+mn-lt"/>
                <a:ea typeface="+mn-ea"/>
                <a:cs typeface="+mn-cs"/>
              </a:rPr>
              <a:t>общий), или</a:t>
            </a:r>
            <a:r>
              <a:rPr lang="ru-RU" sz="3100" dirty="0">
                <a:solidFill>
                  <a:srgbClr val="002060"/>
                </a:solidFill>
              </a:rPr>
              <a:t> </a:t>
            </a:r>
            <a:r>
              <a:rPr lang="ru-RU" sz="3100" b="1" i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микробиота </a:t>
            </a:r>
            <a:r>
              <a:rPr lang="ru-RU" sz="3100" dirty="0">
                <a:latin typeface="+mn-lt"/>
                <a:ea typeface="+mn-ea"/>
                <a:cs typeface="+mn-cs"/>
              </a:rPr>
              <a:t>(устаревшее: микрофлора) – совокупность видов микробов в одном биотопе.</a:t>
            </a:r>
            <a:br>
              <a:rPr lang="ru-RU" sz="3100" dirty="0">
                <a:solidFill>
                  <a:srgbClr val="002060"/>
                </a:solidFill>
              </a:rPr>
            </a:br>
            <a:br>
              <a:rPr lang="ru-RU" b="1" dirty="0">
                <a:solidFill>
                  <a:srgbClr val="002060"/>
                </a:solidFill>
              </a:rPr>
            </a:br>
            <a:br>
              <a:rPr lang="ru-RU" b="1" dirty="0">
                <a:solidFill>
                  <a:srgbClr val="002060"/>
                </a:solidFill>
              </a:rPr>
            </a:br>
            <a:br>
              <a:rPr lang="ru-RU" b="1" dirty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2051" name="Picture 3" descr="C:\Documents and Settings\Алла\Рабочий стол\Новая папка (2)\bakterii-na-chelovecheskom-yazyk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85927"/>
            <a:ext cx="4857784" cy="257176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4572008"/>
            <a:ext cx="82153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Микробиота полости рта зависит от эндогенных (возраст, здоровье) и экзогенных (диета, условия проживания) факторов.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357166"/>
            <a:ext cx="8286750" cy="1295400"/>
          </a:xfrm>
        </p:spPr>
        <p:txBody>
          <a:bodyPr anchor="ctr">
            <a:normAutofit fontScale="90000"/>
          </a:bodyPr>
          <a:lstStyle/>
          <a:p>
            <a:pPr algn="l"/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b="1" kern="0" dirty="0">
                <a:solidFill>
                  <a:schemeClr val="accent3"/>
                </a:solidFill>
              </a:rPr>
              <a:t>Количественный состав микробиоты полости рта</a:t>
            </a:r>
            <a:br>
              <a:rPr lang="ru-RU" sz="3200" b="1" kern="0" dirty="0">
                <a:solidFill>
                  <a:schemeClr val="accent3"/>
                </a:solidFill>
              </a:rPr>
            </a:br>
            <a:r>
              <a:rPr lang="ru-RU" sz="3200" kern="0" dirty="0"/>
              <a:t>Сформировавшийся биоценоз  характеризуется постоянством видов</a:t>
            </a:r>
            <a:br>
              <a:rPr lang="ru-RU" sz="3200" b="1" kern="0" dirty="0">
                <a:solidFill>
                  <a:schemeClr val="accent3"/>
                </a:solidFill>
              </a:rPr>
            </a:br>
            <a:endParaRPr lang="ru-RU" sz="3200" b="1" kern="0" dirty="0">
              <a:solidFill>
                <a:schemeClr val="accent3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57158" y="1714488"/>
          <a:ext cx="8501122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28596" y="5643578"/>
            <a:ext cx="8286808" cy="7238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0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2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3500" b="1" kern="0" dirty="0">
                <a:latin typeface="+mj-lt"/>
                <a:ea typeface="+mj-ea"/>
                <a:cs typeface="+mj-cs"/>
              </a:rPr>
              <a:t>ОБЛИГАТНАЯ + ФАКУЛЬТАТИВНАЯ = </a:t>
            </a:r>
            <a:r>
              <a:rPr lang="ru-RU" sz="3400" b="1" kern="0" dirty="0">
                <a:latin typeface="+mj-lt"/>
                <a:ea typeface="+mj-ea"/>
                <a:cs typeface="+mj-cs"/>
              </a:rPr>
              <a:t>РЕЗИДЕНТНАЯ МИКРОБИОТА</a:t>
            </a:r>
            <a:endParaRPr lang="ru-RU" sz="2900" b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57158" y="0"/>
            <a:ext cx="614366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900" b="1" i="1" kern="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Основные позитивные функции облигатной микробиоты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1214422"/>
            <a:ext cx="8643998" cy="531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/>
              <a:t> Обеспечение колонизационной </a:t>
            </a:r>
          </a:p>
          <a:p>
            <a:pPr marL="342900" lvl="0" indent="-342900">
              <a:spcBef>
                <a:spcPct val="20000"/>
              </a:spcBef>
              <a:buClr>
                <a:srgbClr val="FF0000"/>
              </a:buClr>
            </a:pPr>
            <a:r>
              <a:rPr lang="ru-RU" sz="2400" dirty="0"/>
              <a:t>      резистентности – препятствует заселению </a:t>
            </a:r>
          </a:p>
          <a:p>
            <a:pPr marL="342900" lvl="0" indent="-342900">
              <a:spcBef>
                <a:spcPct val="20000"/>
              </a:spcBef>
              <a:buClr>
                <a:srgbClr val="FF0000"/>
              </a:buClr>
            </a:pPr>
            <a:r>
              <a:rPr lang="ru-RU" sz="2400" dirty="0"/>
              <a:t>     слизистой патогенными и условно патогенными микробами</a:t>
            </a:r>
          </a:p>
          <a:p>
            <a:pPr marL="342900" lvl="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/>
              <a:t> Активация иммунной системы – стимулирует развитие лимфоидной ткани, синтезирует лизоцим, цитокины,</a:t>
            </a:r>
          </a:p>
          <a:p>
            <a:pPr marL="342900" lvl="0" indent="-342900">
              <a:spcBef>
                <a:spcPct val="20000"/>
              </a:spcBef>
              <a:buClr>
                <a:srgbClr val="FF0000"/>
              </a:buClr>
            </a:pPr>
            <a:r>
              <a:rPr lang="ru-RU" sz="2400" dirty="0"/>
              <a:t>     иммуноглобулины, интерфероны</a:t>
            </a:r>
          </a:p>
          <a:p>
            <a:pPr marL="342900" lvl="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  <a:tabLst>
                <a:tab pos="3497263" algn="l"/>
              </a:tabLst>
            </a:pPr>
            <a:r>
              <a:rPr lang="ru-RU" sz="2400" dirty="0"/>
              <a:t>Подавление транслокации микробов во внутреннюю среду организма</a:t>
            </a:r>
          </a:p>
          <a:p>
            <a:pPr marL="342900" lvl="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/>
              <a:t> Синтез витаминов, аминокислот и других биологически активных веществ</a:t>
            </a:r>
          </a:p>
          <a:p>
            <a:pPr marL="342900" lvl="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/>
              <a:t> Стимуляция секреции слюнных желез</a:t>
            </a:r>
          </a:p>
          <a:p>
            <a:pPr lvl="0">
              <a:buClr>
                <a:srgbClr val="FF0000"/>
              </a:buClr>
            </a:pPr>
            <a:endParaRPr lang="ru-RU" sz="2400" dirty="0"/>
          </a:p>
          <a:p>
            <a:pPr>
              <a:buClr>
                <a:srgbClr val="002060"/>
              </a:buClr>
            </a:pPr>
            <a:endParaRPr lang="ru-RU" dirty="0"/>
          </a:p>
        </p:txBody>
      </p:sp>
      <p:pic>
        <p:nvPicPr>
          <p:cNvPr id="4098" name="Picture 2" descr="http://www.medicaldigests.ru/wp-content/uploads/2010/06/rentgen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6643702" y="285728"/>
            <a:ext cx="2285999" cy="1792940"/>
          </a:xfrm>
          <a:prstGeom prst="rect">
            <a:avLst/>
          </a:prstGeom>
          <a:noFill/>
          <a:scene3d>
            <a:camera prst="orthographicFront"/>
            <a:lightRig rig="brightRoom" dir="t"/>
          </a:scene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500042"/>
            <a:ext cx="7543800" cy="2500330"/>
          </a:xfrm>
        </p:spPr>
        <p:txBody>
          <a:bodyPr anchor="ctr">
            <a:normAutofit fontScale="90000"/>
          </a:bodyPr>
          <a:lstStyle/>
          <a:p>
            <a:pPr algn="l"/>
            <a:r>
              <a:rPr lang="ru-RU" sz="3600" b="1" kern="0" dirty="0">
                <a:solidFill>
                  <a:schemeClr val="accent3"/>
                </a:solidFill>
              </a:rPr>
              <a:t>Образование биопленки</a:t>
            </a:r>
            <a:br>
              <a:rPr lang="ru-RU" sz="3600" b="1" kern="0" dirty="0">
                <a:solidFill>
                  <a:schemeClr val="accent3"/>
                </a:solidFill>
              </a:rPr>
            </a:br>
            <a:br>
              <a:rPr lang="ru-RU" sz="2900" b="1" kern="0" dirty="0">
                <a:solidFill>
                  <a:schemeClr val="accent3"/>
                </a:solidFill>
              </a:rPr>
            </a:br>
            <a:r>
              <a:rPr lang="ru-RU" sz="2800" kern="0" dirty="0"/>
              <a:t>В естественных условиях бактерии формируют </a:t>
            </a:r>
            <a:r>
              <a:rPr lang="ru-RU" sz="2800" b="1" i="1" kern="0" dirty="0"/>
              <a:t>биопленки</a:t>
            </a:r>
            <a:r>
              <a:rPr lang="ru-RU" sz="2800" kern="0" dirty="0"/>
              <a:t> - организованное сообщество резидентных бактерий</a:t>
            </a:r>
            <a:br>
              <a:rPr lang="ru-RU" sz="2900" b="1" kern="0" dirty="0">
                <a:solidFill>
                  <a:schemeClr val="accent3"/>
                </a:solidFill>
              </a:rPr>
            </a:br>
            <a:br>
              <a:rPr lang="ru-RU" sz="2900" b="1" kern="0" dirty="0">
                <a:solidFill>
                  <a:schemeClr val="accent3"/>
                </a:solidFill>
              </a:rPr>
            </a:br>
            <a:endParaRPr lang="ru-RU" sz="2900" b="1" kern="0" dirty="0">
              <a:solidFill>
                <a:schemeClr val="accent3"/>
              </a:solidFill>
            </a:endParaRPr>
          </a:p>
        </p:txBody>
      </p:sp>
      <p:pic>
        <p:nvPicPr>
          <p:cNvPr id="12293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143248"/>
            <a:ext cx="8611172" cy="2454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658907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757242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b="1" i="1" kern="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Схема строения микробной биопленки зуба</a:t>
            </a:r>
          </a:p>
        </p:txBody>
      </p:sp>
      <p:pic>
        <p:nvPicPr>
          <p:cNvPr id="1027" name="Picture 3" descr="C:\Users\Алла\Desktop\АЛЛА\ПРЕЗЕНТАЦИИ и картинки\КАРТИНКИ микробы\биопленка на зубах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786190"/>
            <a:ext cx="4143404" cy="24288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5715016"/>
            <a:ext cx="3287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>
                <a:solidFill>
                  <a:schemeClr val="accent3">
                    <a:lumMod val="75000"/>
                  </a:schemeClr>
                </a:solidFill>
              </a:rPr>
              <a:t>Биопленка</a:t>
            </a:r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</a:rPr>
              <a:t> на зубах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лла\ПРЕЗЕНТАЦИИ\рисунки (2)\bakterii-na-chelovecheskom-yazy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14422"/>
            <a:ext cx="5572164" cy="300039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2976" y="28572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900" b="1" i="1" kern="0" dirty="0">
                <a:solidFill>
                  <a:schemeClr val="accent3"/>
                </a:solidFill>
              </a:rPr>
              <a:t>Рост микробиоты на языке человека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4429132"/>
            <a:ext cx="7500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Между разными видами микробов внутри сообщества, </a:t>
            </a:r>
          </a:p>
          <a:p>
            <a:r>
              <a:rPr lang="ru-RU" sz="2400" dirty="0"/>
              <a:t>а также между микробами и организмом хозяина действуют различные формы взаимного влияния (</a:t>
            </a:r>
            <a:r>
              <a:rPr lang="ru-RU" sz="2400" b="1" i="1" dirty="0"/>
              <a:t>биотические факторы)</a:t>
            </a:r>
            <a:r>
              <a:rPr lang="ru-RU" sz="2400" dirty="0"/>
              <a:t>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</TotalTime>
  <Words>869</Words>
  <Application>Microsoft Office PowerPoint</Application>
  <PresentationFormat>Экран (4:3)</PresentationFormat>
  <Paragraphs>130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Georgia</vt:lpstr>
      <vt:lpstr>Wingdings</vt:lpstr>
      <vt:lpstr>Тема Office</vt:lpstr>
      <vt:lpstr>     ФГБОУ ВО Астраханский ГМУ Минздрава России Кафедра микробиологии и вирусологии   МИКРОБИОЦЕНОЗ ПОЛОСТИ РТА. ФАКТОРЫ СИМБИОЗА. ФОРМИРОВАНИЕ МИКРОБНЫХ  АССОЦИАЦИЙ.                                        Разработчик: к.б.н, доцент Байрамова А.С  </vt:lpstr>
      <vt:lpstr>Физико-химические условия в полости рта, благоприятные для жизни микробов</vt:lpstr>
      <vt:lpstr> В полости рта выделяют несколько биотопов.   Биотоп (от греч.: bios - жизнь,  topos – место) –определенное место обитания микроорганизмов с относительно однородными физико-химическими условиями . </vt:lpstr>
      <vt:lpstr>    Микробиоценоз (от греч.: bios - жизнь, koinos – общий), или микробиота (устаревшее: микрофлора) – совокупность видов микробов в одном биотопе.    </vt:lpstr>
      <vt:lpstr> Количественный состав микробиоты полости рта Сформировавшийся биоценоз  характеризуется постоянством видов </vt:lpstr>
      <vt:lpstr>Презентация PowerPoint</vt:lpstr>
      <vt:lpstr>Образование биопленки  В естественных условиях бактерии формируют биопленки - организованное сообщество резидентных бактерий  </vt:lpstr>
      <vt:lpstr>Презентация PowerPoint</vt:lpstr>
      <vt:lpstr>Рост микробиоты на языке человека</vt:lpstr>
      <vt:lpstr>Биотические взаимодействия (факторы)</vt:lpstr>
      <vt:lpstr>Презентация PowerPoint</vt:lpstr>
      <vt:lpstr>Стимулирующее влияние симбионтов:</vt:lpstr>
      <vt:lpstr>Тормозящее влияние антагонистов:</vt:lpstr>
      <vt:lpstr>Формирование микробных ассоциаций</vt:lpstr>
      <vt:lpstr>Презентация PowerPoint</vt:lpstr>
      <vt:lpstr>Презентация PowerPoint</vt:lpstr>
      <vt:lpstr>Основные биотопы полости рта</vt:lpstr>
      <vt:lpstr>1. Поверхность слизистой оболочки </vt:lpstr>
      <vt:lpstr>2. Протоки слюнных желез</vt:lpstr>
      <vt:lpstr> 3. Ротовая жидкость  </vt:lpstr>
      <vt:lpstr>4. Десневой желобок</vt:lpstr>
      <vt:lpstr>5. Зубной налет</vt:lpstr>
      <vt:lpstr>Спасибо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adaudova@mail.ru</cp:lastModifiedBy>
  <cp:revision>148</cp:revision>
  <dcterms:modified xsi:type="dcterms:W3CDTF">2020-04-17T06:41:41Z</dcterms:modified>
</cp:coreProperties>
</file>