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81" r:id="rId7"/>
    <p:sldId id="282" r:id="rId8"/>
    <p:sldId id="262" r:id="rId9"/>
    <p:sldId id="263" r:id="rId10"/>
    <p:sldId id="264" r:id="rId11"/>
    <p:sldId id="279" r:id="rId12"/>
    <p:sldId id="266" r:id="rId13"/>
    <p:sldId id="274" r:id="rId14"/>
    <p:sldId id="267" r:id="rId15"/>
    <p:sldId id="280" r:id="rId16"/>
    <p:sldId id="269" r:id="rId17"/>
    <p:sldId id="270" r:id="rId18"/>
    <p:sldId id="271" r:id="rId19"/>
    <p:sldId id="272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350777048780913E-4"/>
          <c:w val="0.85469388772389698"/>
          <c:h val="0.859400667220035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B4-4B23-B3CE-B5C93ADF0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338506048908896"/>
          <c:y val="0.35118337352442486"/>
          <c:w val="0.64656526314136287"/>
          <c:h val="0.64799073549318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7-4A89-BCB7-F611A5DF1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E6446-DBEA-4886-8041-F811F3F82E8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BE93-DFBB-47F8-A20C-8726FE1C4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7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BE93-DFBB-47F8-A20C-8726FE1C417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4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33DF-6731-4F68-816A-BBCB4FADCBE1}" type="datetime1">
              <a:rPr lang="ru-RU" smtClean="0"/>
              <a:t>20.04.2020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E601-3988-49BC-8C06-09453F93443E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13F0-BBED-4570-9309-A8FF1EC44ACB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08A-C040-491E-A58C-235AD5A36D67}" type="datetime1">
              <a:rPr lang="ru-RU" smtClean="0"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ECB7-7EDD-4B3E-86F3-805675194F6F}" type="datetime1">
              <a:rPr lang="ru-RU" smtClean="0"/>
              <a:t>20.04.2020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9925-1EE1-440A-A43E-8738FAB72789}" type="datetime1">
              <a:rPr lang="ru-RU" smtClean="0"/>
              <a:t>20.04.2020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CAD6-64A1-402A-BC35-B73E6ABEC6A6}" type="datetime1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C544-F0A2-443E-A6C9-B291EB4E4CB7}" type="datetime1">
              <a:rPr lang="ru-RU" smtClean="0"/>
              <a:t>20.04.2020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9729-3CFA-4997-AF7A-8B9347CD92BB}" type="datetime1">
              <a:rPr lang="ru-RU" smtClean="0"/>
              <a:t>20.04.2020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9F95-4FFD-4071-94AB-49BB3382683A}" type="datetime1">
              <a:rPr lang="ru-RU" smtClean="0"/>
              <a:t>20.04.2020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D13A-A9D6-4CFF-8DA2-FDFDDBE65FD1}" type="datetime1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F2E72F-79EA-4DB7-B084-4536FEF25782}" type="datetime1">
              <a:rPr lang="ru-RU" smtClean="0"/>
              <a:t>20.04.2020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952" y="2110979"/>
            <a:ext cx="8881048" cy="32352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Резидентная </a:t>
            </a:r>
            <a:r>
              <a:rPr lang="ru-RU" sz="3200" b="1" dirty="0" err="1">
                <a:solidFill>
                  <a:schemeClr val="accent2"/>
                </a:solidFill>
              </a:rPr>
              <a:t>микРофлора</a:t>
            </a:r>
            <a:r>
              <a:rPr lang="ru-RU" sz="3200" b="1" dirty="0">
                <a:solidFill>
                  <a:schemeClr val="accent2"/>
                </a:solidFill>
              </a:rPr>
              <a:t> полости рта: </a:t>
            </a:r>
            <a:br>
              <a:rPr lang="ru-RU" sz="3200" b="1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основные представители, </a:t>
            </a:r>
            <a:br>
              <a:rPr lang="ru-RU" sz="3200" b="1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их роль в развитии оппортунистических </a:t>
            </a:r>
            <a:br>
              <a:rPr lang="ru-RU" sz="3200" b="1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инфекций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30CBC2-5D2C-45CD-9E10-544A71C2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1" y="174736"/>
            <a:ext cx="1687589" cy="195812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3B773D6-7BBB-49C0-8745-94134EFBE285}"/>
              </a:ext>
            </a:extLst>
          </p:cNvPr>
          <p:cNvSpPr/>
          <p:nvPr/>
        </p:nvSpPr>
        <p:spPr>
          <a:xfrm>
            <a:off x="2411760" y="182324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ФГБОУ ВО Астраханский ГМУ</a:t>
            </a:r>
          </a:p>
          <a:p>
            <a:pPr algn="ctr"/>
            <a:r>
              <a:rPr lang="ru-RU" sz="2000" dirty="0">
                <a:latin typeface="Georgia" panose="02040502050405020303" pitchFamily="18" charset="0"/>
              </a:rPr>
              <a:t>Минздрава России</a:t>
            </a:r>
          </a:p>
          <a:p>
            <a:pPr algn="ctr"/>
            <a:r>
              <a:rPr lang="ru-RU" sz="2000" dirty="0">
                <a:latin typeface="Georgia" panose="02040502050405020303" pitchFamily="18" charset="0"/>
              </a:rPr>
              <a:t>Кафедра микробиологии и вирусологии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346D421-3706-44A1-B564-4B574610E6EE}"/>
              </a:ext>
            </a:extLst>
          </p:cNvPr>
          <p:cNvSpPr/>
          <p:nvPr/>
        </p:nvSpPr>
        <p:spPr>
          <a:xfrm>
            <a:off x="3613164" y="5966120"/>
            <a:ext cx="5508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Разработчик: </a:t>
            </a:r>
            <a:r>
              <a:rPr lang="ru-RU" sz="2000" dirty="0" err="1">
                <a:latin typeface="Georgia" panose="02040502050405020303" pitchFamily="18" charset="0"/>
              </a:rPr>
              <a:t>к.б.н</a:t>
            </a:r>
            <a:r>
              <a:rPr lang="ru-RU" sz="2000" dirty="0">
                <a:latin typeface="Georgia" panose="02040502050405020303" pitchFamily="18" charset="0"/>
              </a:rPr>
              <a:t>, доцент Байрамова А.С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Вейлонеллы: </a:t>
            </a: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en-US" sz="2700" i="1" dirty="0" err="1">
                <a:solidFill>
                  <a:srgbClr val="7030A0"/>
                </a:solidFill>
              </a:rPr>
              <a:t>Veillonella</a:t>
            </a:r>
            <a:r>
              <a:rPr lang="en-US" sz="2700" i="1" dirty="0">
                <a:solidFill>
                  <a:srgbClr val="7030A0"/>
                </a:solidFill>
              </a:rPr>
              <a:t> </a:t>
            </a:r>
            <a:r>
              <a:rPr lang="en-US" sz="2700" i="1" dirty="0" err="1">
                <a:solidFill>
                  <a:srgbClr val="7030A0"/>
                </a:solidFill>
              </a:rPr>
              <a:t>parvula</a:t>
            </a:r>
            <a:r>
              <a:rPr lang="ru-RU" sz="2000" i="1" dirty="0">
                <a:solidFill>
                  <a:srgbClr val="7030A0"/>
                </a:solidFill>
              </a:rPr>
              <a:t/>
            </a:r>
            <a:br>
              <a:rPr lang="ru-RU" sz="2000" i="1" dirty="0">
                <a:solidFill>
                  <a:srgbClr val="7030A0"/>
                </a:solidFill>
              </a:rPr>
            </a:b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472486" cy="4525963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/>
              <a:t>Кокки, короткие цепи, гроздья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/>
              <a:t>Грам(-)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/>
              <a:t>Облигатные анаэробы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/>
              <a:t>Разлагают кислоты до Н</a:t>
            </a:r>
            <a:r>
              <a:rPr lang="ru-RU" sz="2800" baseline="-25000" dirty="0"/>
              <a:t>2</a:t>
            </a:r>
            <a:r>
              <a:rPr lang="ru-RU" sz="2800" dirty="0"/>
              <a:t>О и СО</a:t>
            </a:r>
            <a:r>
              <a:rPr lang="ru-RU" sz="2800" baseline="-25000" dirty="0"/>
              <a:t>2</a:t>
            </a:r>
            <a:r>
              <a:rPr lang="ru-RU" sz="2800" dirty="0"/>
              <a:t>, повышают </a:t>
            </a:r>
            <a:r>
              <a:rPr lang="ru-RU" sz="2800" dirty="0" err="1"/>
              <a:t>рН</a:t>
            </a:r>
            <a:r>
              <a:rPr lang="ru-RU" sz="2800" dirty="0"/>
              <a:t>  среды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/>
              <a:t>Защищают от кариеса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 descr="C:\Users\Алла\Desktop\АЛЛА\ПРЕЗЕНТАЦИИ и картинки\samples КАРТИНКИ\velonel_parv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71480"/>
            <a:ext cx="2714644" cy="235745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8382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Лактобактерии</a:t>
            </a:r>
            <a:r>
              <a:rPr lang="en-US" sz="3200" dirty="0">
                <a:solidFill>
                  <a:schemeClr val="accent2"/>
                </a:solidFill>
              </a:rPr>
              <a:t>: 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en-US" sz="2400" i="1" dirty="0">
                <a:solidFill>
                  <a:srgbClr val="7030A0"/>
                </a:solidFill>
              </a:rPr>
              <a:t>Lactobacillus </a:t>
            </a:r>
            <a:r>
              <a:rPr lang="en-US" sz="2400" i="1" dirty="0" err="1">
                <a:solidFill>
                  <a:srgbClr val="7030A0"/>
                </a:solidFill>
              </a:rPr>
              <a:t>casei</a:t>
            </a:r>
            <a:r>
              <a:rPr lang="en-US" sz="2400" i="1" dirty="0">
                <a:solidFill>
                  <a:srgbClr val="7030A0"/>
                </a:solidFill>
              </a:rPr>
              <a:t>, L. </a:t>
            </a:r>
            <a:r>
              <a:rPr lang="en-US" sz="2400" i="1" dirty="0" err="1">
                <a:solidFill>
                  <a:srgbClr val="7030A0"/>
                </a:solidFill>
              </a:rPr>
              <a:t>salivarius</a:t>
            </a:r>
            <a:r>
              <a:rPr lang="en-US" sz="2400" i="1" dirty="0">
                <a:solidFill>
                  <a:srgbClr val="7030A0"/>
                </a:solidFill>
              </a:rPr>
              <a:t>, </a:t>
            </a:r>
            <a:r>
              <a:rPr lang="ru-RU" sz="2400" i="1" dirty="0">
                <a:solidFill>
                  <a:srgbClr val="7030A0"/>
                </a:solidFill>
              </a:rPr>
              <a:t/>
            </a:r>
            <a:br>
              <a:rPr lang="ru-RU" sz="2400" i="1" dirty="0">
                <a:solidFill>
                  <a:srgbClr val="7030A0"/>
                </a:solidFill>
              </a:rPr>
            </a:br>
            <a:r>
              <a:rPr lang="en-US" sz="2400" i="1" dirty="0">
                <a:solidFill>
                  <a:srgbClr val="7030A0"/>
                </a:solidFill>
              </a:rPr>
              <a:t>L. acidophilus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37147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  <a:p>
            <a:pPr marL="354013" lvl="0" indent="-354013">
              <a:buClrTx/>
              <a:buFont typeface="+mj-lt"/>
              <a:buAutoNum type="arabicPeriod"/>
            </a:pPr>
            <a:r>
              <a:rPr lang="ru-RU" sz="4100" dirty="0"/>
              <a:t>Палочки, размеры от 1 до 10 мкм</a:t>
            </a:r>
          </a:p>
          <a:p>
            <a:pPr marL="354013" lvl="0" indent="-354013">
              <a:buClrTx/>
              <a:buFont typeface="+mj-lt"/>
              <a:buAutoNum type="arabicPeriod"/>
            </a:pPr>
            <a:r>
              <a:rPr lang="ru-RU" sz="4100" dirty="0"/>
              <a:t>Грам(+)</a:t>
            </a:r>
          </a:p>
          <a:p>
            <a:pPr marL="354013" lvl="0" indent="-354013">
              <a:buClrTx/>
              <a:buFont typeface="+mj-lt"/>
              <a:buAutoNum type="arabicPeriod"/>
            </a:pPr>
            <a:r>
              <a:rPr lang="ru-RU" sz="4100" dirty="0"/>
              <a:t>Облигатные анаэробы, </a:t>
            </a:r>
            <a:r>
              <a:rPr lang="ru-RU" sz="4100" dirty="0" err="1"/>
              <a:t>микроаэрофилы</a:t>
            </a:r>
            <a:endParaRPr lang="ru-RU" sz="4100" dirty="0"/>
          </a:p>
          <a:p>
            <a:pPr marL="354013" lvl="0" indent="-354013">
              <a:buClrTx/>
              <a:buFont typeface="+mj-lt"/>
              <a:buAutoNum type="arabicPeriod"/>
            </a:pPr>
            <a:r>
              <a:rPr lang="ru-RU" sz="4100" dirty="0"/>
              <a:t>Ацидогены и ацидофилы</a:t>
            </a:r>
          </a:p>
          <a:p>
            <a:pPr marL="354013" lvl="0" indent="-354013">
              <a:buClrTx/>
              <a:buFont typeface="+mj-lt"/>
              <a:buAutoNum type="arabicPeriod"/>
            </a:pPr>
            <a:r>
              <a:rPr lang="ru-RU" sz="4100" dirty="0"/>
              <a:t>Участвуют в развитии кариеса, стимулируют рост бактероидов за счет синтеза витаминов В, К</a:t>
            </a:r>
          </a:p>
          <a:p>
            <a:endParaRPr lang="ru-RU" dirty="0"/>
          </a:p>
        </p:txBody>
      </p:sp>
      <p:pic>
        <p:nvPicPr>
          <p:cNvPr id="4" name="Picture 2" descr="C:\Documents and Settings\Алла\Рабочий стол\Новая папка (2)\bakterii-00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72198" y="571480"/>
            <a:ext cx="2847996" cy="216337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58204" cy="2082792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2"/>
                </a:solidFill>
              </a:rPr>
              <a:t>Дифтероиды</a:t>
            </a:r>
            <a:r>
              <a:rPr lang="ru-RU" sz="3200" dirty="0">
                <a:solidFill>
                  <a:schemeClr val="accent2"/>
                </a:solidFill>
              </a:rPr>
              <a:t> :</a:t>
            </a:r>
            <a:r>
              <a:rPr lang="ru-RU" sz="2700" dirty="0">
                <a:solidFill>
                  <a:schemeClr val="accent2"/>
                </a:solidFill>
              </a:rPr>
              <a:t/>
            </a:r>
            <a:br>
              <a:rPr lang="ru-RU" sz="2700" dirty="0">
                <a:solidFill>
                  <a:schemeClr val="accent2"/>
                </a:solidFill>
              </a:rPr>
            </a:br>
            <a:r>
              <a:rPr lang="ru-RU" sz="2400" i="1" dirty="0">
                <a:solidFill>
                  <a:schemeClr val="accent2"/>
                </a:solidFill>
              </a:rPr>
              <a:t>роды:    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en-US" sz="2400" i="1" dirty="0" err="1">
                <a:solidFill>
                  <a:srgbClr val="7030A0"/>
                </a:solidFill>
              </a:rPr>
              <a:t>Corynebacterium</a:t>
            </a:r>
            <a:r>
              <a:rPr lang="ru-RU" sz="2200" i="1" dirty="0">
                <a:solidFill>
                  <a:srgbClr val="7030A0"/>
                </a:solidFill>
              </a:rPr>
              <a:t> (</a:t>
            </a:r>
            <a:r>
              <a:rPr lang="en-US" sz="2200" i="1" dirty="0">
                <a:solidFill>
                  <a:srgbClr val="7030A0"/>
                </a:solidFill>
              </a:rPr>
              <a:t>C</a:t>
            </a:r>
            <a:r>
              <a:rPr lang="ru-RU" sz="2200" i="1" dirty="0">
                <a:solidFill>
                  <a:srgbClr val="7030A0"/>
                </a:solidFill>
              </a:rPr>
              <a:t>. </a:t>
            </a:r>
            <a:r>
              <a:rPr lang="en-US" sz="2200" i="1" dirty="0" err="1">
                <a:solidFill>
                  <a:srgbClr val="7030A0"/>
                </a:solidFill>
              </a:rPr>
              <a:t>pseudodiphtheriticum</a:t>
            </a:r>
            <a:r>
              <a:rPr lang="ru-RU" sz="2200" i="1" dirty="0">
                <a:solidFill>
                  <a:srgbClr val="7030A0"/>
                </a:solidFill>
              </a:rPr>
              <a:t>)</a:t>
            </a:r>
            <a:br>
              <a:rPr lang="ru-RU" sz="2200" i="1" dirty="0">
                <a:solidFill>
                  <a:srgbClr val="7030A0"/>
                </a:solidFill>
              </a:rPr>
            </a:b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en-US" sz="2400" i="1" dirty="0" err="1">
                <a:solidFill>
                  <a:srgbClr val="7030A0"/>
                </a:solidFill>
              </a:rPr>
              <a:t>Actinomyces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200" i="1" dirty="0">
                <a:solidFill>
                  <a:srgbClr val="7030A0"/>
                </a:solidFill>
              </a:rPr>
              <a:t>(</a:t>
            </a:r>
            <a:r>
              <a:rPr lang="en-US" sz="2200" i="1" dirty="0">
                <a:solidFill>
                  <a:srgbClr val="7030A0"/>
                </a:solidFill>
              </a:rPr>
              <a:t>A</a:t>
            </a:r>
            <a:r>
              <a:rPr lang="ru-RU" sz="2200" i="1" dirty="0">
                <a:solidFill>
                  <a:srgbClr val="7030A0"/>
                </a:solidFill>
              </a:rPr>
              <a:t>. </a:t>
            </a:r>
            <a:r>
              <a:rPr lang="en-US" sz="2200" i="1" dirty="0" err="1">
                <a:solidFill>
                  <a:srgbClr val="7030A0"/>
                </a:solidFill>
              </a:rPr>
              <a:t>israelii</a:t>
            </a:r>
            <a:r>
              <a:rPr lang="ru-RU" sz="2200" i="1" dirty="0">
                <a:solidFill>
                  <a:srgbClr val="7030A0"/>
                </a:solidFill>
              </a:rPr>
              <a:t>, </a:t>
            </a:r>
            <a:r>
              <a:rPr lang="en-US" sz="2200" i="1" dirty="0">
                <a:solidFill>
                  <a:srgbClr val="7030A0"/>
                </a:solidFill>
              </a:rPr>
              <a:t>A</a:t>
            </a:r>
            <a:r>
              <a:rPr lang="ru-RU" sz="2200" i="1" dirty="0">
                <a:solidFill>
                  <a:srgbClr val="7030A0"/>
                </a:solidFill>
              </a:rPr>
              <a:t>. </a:t>
            </a:r>
            <a:r>
              <a:rPr lang="en-US" sz="2200" i="1" dirty="0" err="1">
                <a:solidFill>
                  <a:srgbClr val="7030A0"/>
                </a:solidFill>
              </a:rPr>
              <a:t>viscosus</a:t>
            </a:r>
            <a:r>
              <a:rPr lang="ru-RU" sz="2200" i="1" dirty="0">
                <a:solidFill>
                  <a:srgbClr val="7030A0"/>
                </a:solidFill>
              </a:rPr>
              <a:t>, </a:t>
            </a:r>
            <a:r>
              <a:rPr lang="en-US" sz="2200" i="1" dirty="0">
                <a:solidFill>
                  <a:srgbClr val="7030A0"/>
                </a:solidFill>
              </a:rPr>
              <a:t>A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  <a:r>
              <a:rPr lang="en-US" sz="2200" i="1" dirty="0" err="1">
                <a:solidFill>
                  <a:srgbClr val="7030A0"/>
                </a:solidFill>
              </a:rPr>
              <a:t>odontolyticus</a:t>
            </a:r>
            <a:r>
              <a:rPr lang="ru-RU" sz="2200" i="1" dirty="0">
                <a:solidFill>
                  <a:srgbClr val="7030A0"/>
                </a:solidFill>
              </a:rPr>
              <a:t>)                </a:t>
            </a:r>
            <a:r>
              <a:rPr lang="en-US" sz="2400" i="1" dirty="0" err="1">
                <a:solidFill>
                  <a:srgbClr val="7030A0"/>
                </a:solidFill>
              </a:rPr>
              <a:t>Bifidobacterium</a:t>
            </a:r>
            <a:r>
              <a:rPr lang="ru-RU" sz="2200" i="1" dirty="0">
                <a:solidFill>
                  <a:srgbClr val="7030A0"/>
                </a:solidFill>
              </a:rPr>
              <a:t> (</a:t>
            </a:r>
            <a:r>
              <a:rPr lang="en-US" sz="2200" i="1" dirty="0">
                <a:solidFill>
                  <a:srgbClr val="7030A0"/>
                </a:solidFill>
              </a:rPr>
              <a:t>B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  <a:r>
              <a:rPr lang="en-US" sz="2200" i="1" dirty="0" err="1">
                <a:solidFill>
                  <a:srgbClr val="7030A0"/>
                </a:solidFill>
              </a:rPr>
              <a:t>dentium</a:t>
            </a:r>
            <a:r>
              <a:rPr lang="ru-RU" sz="2200" i="1" dirty="0">
                <a:solidFill>
                  <a:srgbClr val="7030A0"/>
                </a:solidFill>
              </a:rPr>
              <a:t>, </a:t>
            </a:r>
            <a:r>
              <a:rPr lang="en-US" sz="2200" i="1" dirty="0">
                <a:solidFill>
                  <a:srgbClr val="7030A0"/>
                </a:solidFill>
              </a:rPr>
              <a:t>B</a:t>
            </a:r>
            <a:r>
              <a:rPr lang="ru-RU" sz="2200" i="1" dirty="0">
                <a:solidFill>
                  <a:srgbClr val="7030A0"/>
                </a:solidFill>
              </a:rPr>
              <a:t>.</a:t>
            </a:r>
            <a:r>
              <a:rPr lang="en-US" sz="2200" i="1" dirty="0" err="1">
                <a:solidFill>
                  <a:srgbClr val="7030A0"/>
                </a:solidFill>
              </a:rPr>
              <a:t>bifidum</a:t>
            </a:r>
            <a:r>
              <a:rPr lang="ru-RU" sz="2200" i="1" dirty="0">
                <a:solidFill>
                  <a:srgbClr val="7030A0"/>
                </a:solidFill>
              </a:rPr>
              <a:t>)</a:t>
            </a:r>
            <a:r>
              <a:rPr lang="ru-RU" sz="2200" i="1" dirty="0"/>
              <a:t/>
            </a:r>
            <a:br>
              <a:rPr lang="ru-RU" sz="2200" i="1" dirty="0"/>
            </a:br>
            <a:endParaRPr lang="ru-RU" sz="2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8858312" cy="4071965"/>
          </a:xfrm>
        </p:spPr>
        <p:txBody>
          <a:bodyPr>
            <a:normAutofit/>
          </a:bodyPr>
          <a:lstStyle/>
          <a:p>
            <a:pPr marL="355600" indent="-355600">
              <a:buClrTx/>
              <a:buFont typeface="+mj-lt"/>
              <a:buAutoNum type="arabicPeriod"/>
            </a:pPr>
            <a:r>
              <a:rPr lang="ru-RU" sz="2600" dirty="0"/>
              <a:t>Палочки с утолщениями на концах или ветвящиеся</a:t>
            </a:r>
          </a:p>
          <a:p>
            <a:pPr marL="355600" indent="-355600">
              <a:buClrTx/>
              <a:buFont typeface="+mj-lt"/>
              <a:buAutoNum type="arabicPeriod"/>
            </a:pPr>
            <a:r>
              <a:rPr lang="ru-RU" sz="2600" dirty="0"/>
              <a:t>Грам(+)</a:t>
            </a:r>
          </a:p>
          <a:p>
            <a:pPr marL="355600" indent="-355600">
              <a:buClrTx/>
              <a:buFont typeface="+mj-lt"/>
              <a:buAutoNum type="arabicPeriod"/>
            </a:pPr>
            <a:r>
              <a:rPr lang="ru-RU" sz="2600" dirty="0"/>
              <a:t>Строгие или факультативные анаэробы</a:t>
            </a:r>
          </a:p>
          <a:p>
            <a:pPr marL="355600" indent="-355600">
              <a:buClrTx/>
              <a:buFont typeface="+mj-lt"/>
              <a:buAutoNum type="arabicPeriod"/>
            </a:pPr>
            <a:r>
              <a:rPr lang="ru-RU" sz="2600" dirty="0"/>
              <a:t>Биологические свойства различаются</a:t>
            </a:r>
          </a:p>
          <a:p>
            <a:pPr marL="355600" indent="-355600">
              <a:buClrTx/>
              <a:buFont typeface="+mj-lt"/>
              <a:buAutoNum type="arabicPeriod"/>
              <a:tabLst>
                <a:tab pos="7889875" algn="l"/>
              </a:tabLst>
            </a:pPr>
            <a:r>
              <a:rPr lang="ru-RU" sz="2600" dirty="0"/>
              <a:t>Коринебактерии снижают </a:t>
            </a:r>
            <a:r>
              <a:rPr lang="ru-RU" sz="2600" dirty="0" err="1"/>
              <a:t>окислительно-восста-новительный</a:t>
            </a:r>
            <a:r>
              <a:rPr lang="ru-RU" sz="2600" dirty="0"/>
              <a:t> потенциал, создают анаэробные условия; стимулируют рост бактероидов за счет синтеза витамина К; участвуют в заболеваниях пародонта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Актиномицеты</a:t>
            </a:r>
          </a:p>
        </p:txBody>
      </p:sp>
      <p:pic>
        <p:nvPicPr>
          <p:cNvPr id="65538" name="Picture 2" descr="http://t0.gstatic.com/images?q=tbn:ANd9GcSyOMh_uIdxOFnvjZaJ6tcP9sre64WC-c1hD69CB0SZPL188X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311821" cy="3071834"/>
          </a:xfrm>
          <a:prstGeom prst="rect">
            <a:avLst/>
          </a:prstGeom>
          <a:noFill/>
        </p:spPr>
      </p:pic>
      <p:pic>
        <p:nvPicPr>
          <p:cNvPr id="65540" name="Picture 4" descr="http://upload.wikimedia.org/wikipedia/commons/d/dd/Actinomyces_israel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4745402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286388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Мазок чистой культуры актиномицетов, окрашенный по Граму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4810" y="5357826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Эл</a:t>
            </a:r>
            <a:r>
              <a:rPr lang="en-US" sz="2000" dirty="0">
                <a:solidFill>
                  <a:schemeClr val="tx2"/>
                </a:solidFill>
              </a:rPr>
              <a:t>e</a:t>
            </a:r>
            <a:r>
              <a:rPr lang="ru-RU" sz="2000" dirty="0" err="1">
                <a:solidFill>
                  <a:schemeClr val="tx2"/>
                </a:solidFill>
              </a:rPr>
              <a:t>ктронносканирующая</a:t>
            </a:r>
            <a:r>
              <a:rPr lang="ru-RU" sz="2000" dirty="0">
                <a:solidFill>
                  <a:schemeClr val="tx2"/>
                </a:solidFill>
              </a:rPr>
              <a:t> микрофотография </a:t>
            </a:r>
            <a:r>
              <a:rPr lang="en-US" sz="2000" dirty="0" err="1">
                <a:solidFill>
                  <a:schemeClr val="tx2"/>
                </a:solidFill>
              </a:rPr>
              <a:t>Actinomyces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israelii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Актиномицеты </a:t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en-US" sz="2700" i="1" dirty="0" err="1">
                <a:solidFill>
                  <a:srgbClr val="7030A0"/>
                </a:solidFill>
              </a:rPr>
              <a:t>Actinomyces</a:t>
            </a:r>
            <a:r>
              <a:rPr lang="ru-RU" sz="2700" i="1" dirty="0">
                <a:solidFill>
                  <a:srgbClr val="7030A0"/>
                </a:solidFill>
              </a:rPr>
              <a:t>  (</a:t>
            </a:r>
            <a:r>
              <a:rPr lang="en-US" sz="2700" i="1" dirty="0">
                <a:solidFill>
                  <a:srgbClr val="7030A0"/>
                </a:solidFill>
              </a:rPr>
              <a:t>A</a:t>
            </a:r>
            <a:r>
              <a:rPr lang="ru-RU" sz="2700" i="1" dirty="0">
                <a:solidFill>
                  <a:srgbClr val="7030A0"/>
                </a:solidFill>
              </a:rPr>
              <a:t>.</a:t>
            </a:r>
            <a:r>
              <a:rPr lang="en-US" sz="2700" i="1" dirty="0" err="1">
                <a:solidFill>
                  <a:srgbClr val="7030A0"/>
                </a:solidFill>
              </a:rPr>
              <a:t>israelii</a:t>
            </a:r>
            <a:r>
              <a:rPr lang="ru-RU" sz="2700" i="1" dirty="0">
                <a:solidFill>
                  <a:srgbClr val="7030A0"/>
                </a:solidFill>
              </a:rPr>
              <a:t>, </a:t>
            </a:r>
            <a:r>
              <a:rPr lang="en-US" sz="2700" i="1" dirty="0">
                <a:solidFill>
                  <a:srgbClr val="7030A0"/>
                </a:solidFill>
              </a:rPr>
              <a:t>A</a:t>
            </a:r>
            <a:r>
              <a:rPr lang="ru-RU" sz="2700" i="1" dirty="0">
                <a:solidFill>
                  <a:srgbClr val="7030A0"/>
                </a:solidFill>
              </a:rPr>
              <a:t>.</a:t>
            </a:r>
            <a:r>
              <a:rPr lang="en-US" sz="2700" i="1" dirty="0" err="1">
                <a:solidFill>
                  <a:srgbClr val="7030A0"/>
                </a:solidFill>
              </a:rPr>
              <a:t>viscosus</a:t>
            </a:r>
            <a:r>
              <a:rPr lang="ru-RU" sz="2700" i="1" dirty="0">
                <a:solidFill>
                  <a:srgbClr val="7030A0"/>
                </a:solidFill>
              </a:rPr>
              <a:t>, </a:t>
            </a:r>
            <a:r>
              <a:rPr lang="en-US" sz="2700" i="1" dirty="0">
                <a:solidFill>
                  <a:srgbClr val="7030A0"/>
                </a:solidFill>
              </a:rPr>
              <a:t>A</a:t>
            </a:r>
            <a:r>
              <a:rPr lang="ru-RU" sz="2700" i="1" dirty="0">
                <a:solidFill>
                  <a:srgbClr val="7030A0"/>
                </a:solidFill>
              </a:rPr>
              <a:t>. </a:t>
            </a:r>
            <a:r>
              <a:rPr lang="en-US" sz="2700" i="1" dirty="0" err="1">
                <a:solidFill>
                  <a:srgbClr val="7030A0"/>
                </a:solidFill>
              </a:rPr>
              <a:t>odontolyticus</a:t>
            </a:r>
            <a:r>
              <a:rPr lang="ru-RU" sz="2700" i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3"/>
            <a:ext cx="8686800" cy="4429155"/>
          </a:xfrm>
        </p:spPr>
        <p:txBody>
          <a:bodyPr>
            <a:normAutofit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ru-RU" sz="2400" dirty="0"/>
              <a:t>Палочки, могут образовывать ветвящиеся и </a:t>
            </a:r>
            <a:r>
              <a:rPr lang="ru-RU" sz="2400" dirty="0" err="1"/>
              <a:t>мицелиальные</a:t>
            </a:r>
            <a:r>
              <a:rPr lang="ru-RU" sz="2400" dirty="0"/>
              <a:t> формы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400" dirty="0"/>
              <a:t>Грам(+)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400" dirty="0"/>
              <a:t>Род включает анаэробные и аэробные виды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400" dirty="0"/>
              <a:t>Ацидогены – образуют молочную, уксусную, муравьиную, янтарную кислоты; имеют слабую протеолитическую активность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400" dirty="0"/>
              <a:t>Составляют строму зубного камня, обитают в кариозных полостях, патологических </a:t>
            </a:r>
            <a:r>
              <a:rPr lang="ru-RU" sz="2400" dirty="0" err="1"/>
              <a:t>десневых</a:t>
            </a:r>
            <a:r>
              <a:rPr lang="ru-RU" sz="2400" dirty="0"/>
              <a:t> карманах. Вызывают абсцессы и системные актиномикозы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686800" cy="8382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Бактероиды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ru-RU" sz="3200" dirty="0">
                <a:solidFill>
                  <a:schemeClr val="accent2"/>
                </a:solidFill>
              </a:rPr>
              <a:t>:</a:t>
            </a: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РОДЫ: </a:t>
            </a:r>
            <a:r>
              <a:rPr lang="en-US" sz="2400" i="1" dirty="0" err="1">
                <a:solidFill>
                  <a:srgbClr val="7030A0"/>
                </a:solidFill>
              </a:rPr>
              <a:t>Bacteroides</a:t>
            </a:r>
            <a:r>
              <a:rPr lang="en-US" sz="2000" i="1" dirty="0">
                <a:solidFill>
                  <a:srgbClr val="7030A0"/>
                </a:solidFill>
              </a:rPr>
              <a:t> (</a:t>
            </a:r>
            <a:r>
              <a:rPr lang="en-US" sz="2000" i="1" dirty="0" err="1">
                <a:solidFill>
                  <a:srgbClr val="7030A0"/>
                </a:solidFill>
              </a:rPr>
              <a:t>B.fragilis</a:t>
            </a:r>
            <a:r>
              <a:rPr lang="en-US" sz="2000" i="1" dirty="0">
                <a:solidFill>
                  <a:srgbClr val="7030A0"/>
                </a:solidFill>
              </a:rPr>
              <a:t>), </a:t>
            </a:r>
            <a:r>
              <a:rPr lang="ru-RU" sz="2000" i="1" dirty="0">
                <a:solidFill>
                  <a:srgbClr val="7030A0"/>
                </a:solidFill>
              </a:rPr>
              <a:t/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               </a:t>
            </a:r>
            <a:r>
              <a:rPr lang="en-US" sz="2400" i="1" dirty="0" err="1">
                <a:solidFill>
                  <a:srgbClr val="7030A0"/>
                </a:solidFill>
              </a:rPr>
              <a:t>Prevotella</a:t>
            </a:r>
            <a:r>
              <a:rPr lang="en-US" sz="2000" i="1" dirty="0">
                <a:solidFill>
                  <a:srgbClr val="7030A0"/>
                </a:solidFill>
              </a:rPr>
              <a:t> (</a:t>
            </a:r>
            <a:r>
              <a:rPr lang="en-US" sz="2000" i="1" dirty="0" err="1">
                <a:solidFill>
                  <a:srgbClr val="7030A0"/>
                </a:solidFill>
              </a:rPr>
              <a:t>P.melaninogenica</a:t>
            </a:r>
            <a:r>
              <a:rPr lang="en-US" sz="2000" i="1" dirty="0">
                <a:solidFill>
                  <a:srgbClr val="7030A0"/>
                </a:solidFill>
              </a:rPr>
              <a:t>) </a:t>
            </a:r>
            <a:r>
              <a:rPr lang="ru-RU" sz="2000" i="1" dirty="0">
                <a:solidFill>
                  <a:srgbClr val="7030A0"/>
                </a:solidFill>
              </a:rPr>
              <a:t/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              </a:t>
            </a:r>
            <a:r>
              <a:rPr lang="en-US" sz="2400" i="1" dirty="0" err="1">
                <a:solidFill>
                  <a:srgbClr val="7030A0"/>
                </a:solidFill>
              </a:rPr>
              <a:t>Fusobacterium</a:t>
            </a:r>
            <a:r>
              <a:rPr lang="en-US" sz="2000" i="1" dirty="0">
                <a:solidFill>
                  <a:srgbClr val="7030A0"/>
                </a:solidFill>
              </a:rPr>
              <a:t> (F. </a:t>
            </a:r>
            <a:r>
              <a:rPr lang="en-US" sz="2000" i="1" dirty="0" err="1">
                <a:solidFill>
                  <a:srgbClr val="7030A0"/>
                </a:solidFill>
              </a:rPr>
              <a:t>necrophorum</a:t>
            </a:r>
            <a:r>
              <a:rPr lang="en-US" sz="2000" i="1" dirty="0">
                <a:solidFill>
                  <a:srgbClr val="7030A0"/>
                </a:solidFill>
              </a:rPr>
              <a:t>)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686800" cy="42148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/>
              <a:t>Палочки, полиморфные, вариабельны по размерам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/>
              <a:t>Грам(-)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/>
              <a:t>Облигатные анаэробы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/>
              <a:t>Протеолитические, при разложении аминокислот вызывают дурной запах изо рта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/>
              <a:t>Участвуют в развитии гингивита, пародонтита, среднего и глубокого кариеса, пульпита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Documents and Settings\Алла\Рабочий стол\Новая папка (2)\кишечные bacteriaSP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3049965" cy="19926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15328" cy="7969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solidFill>
                  <a:schemeClr val="accent2"/>
                </a:solidFill>
              </a:rPr>
              <a:t>Лептотрихии:</a:t>
            </a:r>
            <a:r>
              <a:rPr lang="ru-RU" sz="2700" dirty="0">
                <a:solidFill>
                  <a:schemeClr val="accent2"/>
                </a:solidFill>
              </a:rPr>
              <a:t/>
            </a:r>
            <a:br>
              <a:rPr lang="ru-RU" sz="2700" dirty="0">
                <a:solidFill>
                  <a:schemeClr val="accent2"/>
                </a:solidFill>
              </a:rPr>
            </a:br>
            <a:r>
              <a:rPr lang="ru-RU" sz="2700" dirty="0">
                <a:solidFill>
                  <a:schemeClr val="accent2"/>
                </a:solidFill>
              </a:rPr>
              <a:t/>
            </a:r>
            <a:br>
              <a:rPr lang="ru-RU" sz="2700" dirty="0">
                <a:solidFill>
                  <a:schemeClr val="accent2"/>
                </a:solidFill>
              </a:rPr>
            </a:br>
            <a:r>
              <a:rPr lang="en-US" sz="2700" i="1" dirty="0" err="1">
                <a:solidFill>
                  <a:srgbClr val="7030A0"/>
                </a:solidFill>
              </a:rPr>
              <a:t>Leptotrichia</a:t>
            </a:r>
            <a:r>
              <a:rPr lang="en-US" sz="2700" i="1" dirty="0">
                <a:solidFill>
                  <a:srgbClr val="7030A0"/>
                </a:solidFill>
              </a:rPr>
              <a:t> </a:t>
            </a:r>
            <a:r>
              <a:rPr lang="en-US" sz="2700" i="1" dirty="0" err="1">
                <a:solidFill>
                  <a:srgbClr val="7030A0"/>
                </a:solidFill>
              </a:rPr>
              <a:t>buccalis</a:t>
            </a:r>
            <a:r>
              <a:rPr lang="ru-RU" sz="2700" i="1" dirty="0">
                <a:solidFill>
                  <a:schemeClr val="accent2"/>
                </a:solidFill>
              </a:rPr>
              <a:t/>
            </a:r>
            <a:br>
              <a:rPr lang="ru-RU" sz="2700" i="1" dirty="0">
                <a:solidFill>
                  <a:schemeClr val="accent2"/>
                </a:solidFill>
              </a:rPr>
            </a:br>
            <a:endParaRPr lang="ru-RU" sz="2700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34442" cy="371477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2800" dirty="0"/>
              <a:t>                                </a:t>
            </a:r>
          </a:p>
          <a:p>
            <a:pPr marL="180975" lvl="0" indent="-3175">
              <a:spcBef>
                <a:spcPts val="0"/>
              </a:spcBef>
              <a:buNone/>
            </a:pPr>
            <a:r>
              <a:rPr lang="ru-RU" sz="2800" dirty="0"/>
              <a:t>1. Палочки длиной до 15 мкм,</a:t>
            </a:r>
          </a:p>
          <a:p>
            <a:pPr marL="180975" lvl="0" indent="-3175">
              <a:spcBef>
                <a:spcPts val="0"/>
              </a:spcBef>
              <a:buNone/>
            </a:pPr>
            <a:r>
              <a:rPr lang="ru-RU" sz="2800" dirty="0"/>
              <a:t>    располагаются попарно</a:t>
            </a:r>
          </a:p>
          <a:p>
            <a:pPr marL="180975" lvl="0" indent="-3175">
              <a:spcBef>
                <a:spcPts val="0"/>
              </a:spcBef>
              <a:buNone/>
            </a:pPr>
            <a:r>
              <a:rPr lang="ru-RU" sz="2800" dirty="0"/>
              <a:t>2. </a:t>
            </a:r>
            <a:r>
              <a:rPr lang="ru-RU" sz="2800" dirty="0" err="1"/>
              <a:t>Грам</a:t>
            </a:r>
            <a:r>
              <a:rPr lang="ru-RU" sz="2800" dirty="0"/>
              <a:t>(-)</a:t>
            </a:r>
          </a:p>
          <a:p>
            <a:pPr marL="180975" lvl="0" indent="-3175">
              <a:spcBef>
                <a:spcPts val="0"/>
              </a:spcBef>
              <a:buNone/>
            </a:pPr>
            <a:r>
              <a:rPr lang="ru-RU" sz="2800" dirty="0"/>
              <a:t>3. Анаэробы</a:t>
            </a:r>
          </a:p>
          <a:p>
            <a:pPr marL="534988" lvl="0" indent="-357188">
              <a:spcBef>
                <a:spcPts val="0"/>
              </a:spcBef>
              <a:buNone/>
            </a:pPr>
            <a:r>
              <a:rPr lang="ru-RU" sz="2800" dirty="0"/>
              <a:t>4. </a:t>
            </a:r>
            <a:r>
              <a:rPr lang="ru-RU" sz="2800" dirty="0" err="1"/>
              <a:t>Ацидогены</a:t>
            </a:r>
            <a:r>
              <a:rPr lang="ru-RU" sz="2800" dirty="0"/>
              <a:t> – ферментируют глюкозу до молочной    кислоты, снижая </a:t>
            </a:r>
            <a:r>
              <a:rPr lang="ru-RU" sz="2800" dirty="0" err="1"/>
              <a:t>рН</a:t>
            </a:r>
            <a:r>
              <a:rPr lang="ru-RU" sz="2800" dirty="0"/>
              <a:t> до 4,5</a:t>
            </a:r>
          </a:p>
          <a:p>
            <a:pPr marL="180975" lvl="0" indent="-3175">
              <a:spcBef>
                <a:spcPts val="0"/>
              </a:spcBef>
              <a:buNone/>
            </a:pPr>
            <a:r>
              <a:rPr lang="ru-RU" sz="2800" dirty="0"/>
              <a:t>5. Участвуют в развитии заболеваний пародонта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7" name="Picture 2" descr="C:\Documents and Settings\Алла\Рабочий стол\Новая папка (2)\лептотрих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28"/>
            <a:ext cx="2714612" cy="202691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28588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/>
                </a:solidFill>
              </a:rPr>
              <a:t>Спирохеты </a:t>
            </a: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en-US" sz="2400" i="1" dirty="0">
                <a:solidFill>
                  <a:srgbClr val="7030A0"/>
                </a:solidFill>
              </a:rPr>
              <a:t>Treponema </a:t>
            </a:r>
            <a:r>
              <a:rPr lang="ru-RU" sz="2400" i="1" dirty="0">
                <a:solidFill>
                  <a:srgbClr val="7030A0"/>
                </a:solidFill>
              </a:rPr>
              <a:t> (</a:t>
            </a:r>
            <a:r>
              <a:rPr lang="en-US" sz="2000" i="1" dirty="0">
                <a:solidFill>
                  <a:srgbClr val="7030A0"/>
                </a:solidFill>
              </a:rPr>
              <a:t>T</a:t>
            </a:r>
            <a:r>
              <a:rPr lang="ru-RU" sz="2000" i="1" dirty="0">
                <a:solidFill>
                  <a:srgbClr val="7030A0"/>
                </a:solidFill>
              </a:rPr>
              <a:t>. </a:t>
            </a:r>
            <a:r>
              <a:rPr lang="en-US" sz="2000" i="1" dirty="0" err="1">
                <a:solidFill>
                  <a:srgbClr val="7030A0"/>
                </a:solidFill>
              </a:rPr>
              <a:t>macrodentium</a:t>
            </a:r>
            <a:r>
              <a:rPr lang="ru-RU" sz="2000" i="1" dirty="0">
                <a:solidFill>
                  <a:srgbClr val="7030A0"/>
                </a:solidFill>
              </a:rPr>
              <a:t>, </a:t>
            </a:r>
            <a:r>
              <a:rPr lang="en-US" sz="2000" i="1" dirty="0">
                <a:solidFill>
                  <a:srgbClr val="7030A0"/>
                </a:solidFill>
              </a:rPr>
              <a:t/>
            </a:r>
            <a:br>
              <a:rPr lang="en-US" sz="2000" i="1" dirty="0">
                <a:solidFill>
                  <a:srgbClr val="7030A0"/>
                </a:solidFill>
              </a:rPr>
            </a:br>
            <a:r>
              <a:rPr lang="en-US" sz="2000" i="1" dirty="0">
                <a:solidFill>
                  <a:srgbClr val="7030A0"/>
                </a:solidFill>
              </a:rPr>
              <a:t>T</a:t>
            </a:r>
            <a:r>
              <a:rPr lang="ru-RU" sz="2000" i="1" dirty="0">
                <a:solidFill>
                  <a:srgbClr val="7030A0"/>
                </a:solidFill>
              </a:rPr>
              <a:t>.</a:t>
            </a:r>
            <a:r>
              <a:rPr lang="en-US" sz="2000" i="1" dirty="0" err="1">
                <a:solidFill>
                  <a:srgbClr val="7030A0"/>
                </a:solidFill>
              </a:rPr>
              <a:t>denticola</a:t>
            </a:r>
            <a:r>
              <a:rPr lang="ru-RU" sz="2000" i="1" dirty="0">
                <a:solidFill>
                  <a:srgbClr val="7030A0"/>
                </a:solidFill>
              </a:rPr>
              <a:t>, </a:t>
            </a:r>
            <a:r>
              <a:rPr lang="en-US" sz="2000" i="1" dirty="0">
                <a:solidFill>
                  <a:srgbClr val="7030A0"/>
                </a:solidFill>
              </a:rPr>
              <a:t>T</a:t>
            </a:r>
            <a:r>
              <a:rPr lang="ru-RU" sz="2000" i="1" dirty="0">
                <a:solidFill>
                  <a:srgbClr val="7030A0"/>
                </a:solidFill>
              </a:rPr>
              <a:t>.</a:t>
            </a:r>
            <a:r>
              <a:rPr lang="en-US" sz="2000" i="1" dirty="0" err="1">
                <a:solidFill>
                  <a:srgbClr val="7030A0"/>
                </a:solidFill>
              </a:rPr>
              <a:t>orale</a:t>
            </a:r>
            <a:r>
              <a:rPr lang="ru-RU" sz="2000" i="1" dirty="0">
                <a:solidFill>
                  <a:srgbClr val="7030A0"/>
                </a:solidFill>
              </a:rPr>
              <a:t>, </a:t>
            </a:r>
            <a:r>
              <a:rPr lang="en-US" sz="2000" i="1" dirty="0" err="1">
                <a:solidFill>
                  <a:srgbClr val="7030A0"/>
                </a:solidFill>
              </a:rPr>
              <a:t>t.vincentii</a:t>
            </a:r>
            <a:r>
              <a:rPr lang="en-US" sz="2000" i="1" dirty="0">
                <a:solidFill>
                  <a:srgbClr val="7030A0"/>
                </a:solidFill>
              </a:rPr>
              <a:t>)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400" i="1" dirty="0">
                <a:solidFill>
                  <a:srgbClr val="7030A0"/>
                </a:solidFill>
              </a:rPr>
              <a:t/>
            </a:r>
            <a:br>
              <a:rPr lang="ru-RU" sz="2400" i="1" dirty="0">
                <a:solidFill>
                  <a:srgbClr val="7030A0"/>
                </a:solidFill>
              </a:rPr>
            </a:br>
            <a:r>
              <a:rPr lang="en-US" sz="2400" i="1" dirty="0" err="1">
                <a:solidFill>
                  <a:srgbClr val="7030A0"/>
                </a:solidFill>
              </a:rPr>
              <a:t>Borrelia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(</a:t>
            </a:r>
            <a:r>
              <a:rPr lang="en-US" sz="2000" i="1" dirty="0">
                <a:solidFill>
                  <a:srgbClr val="7030A0"/>
                </a:solidFill>
              </a:rPr>
              <a:t>B</a:t>
            </a:r>
            <a:r>
              <a:rPr lang="ru-RU" sz="2000" i="1" dirty="0">
                <a:solidFill>
                  <a:srgbClr val="7030A0"/>
                </a:solidFill>
              </a:rPr>
              <a:t>.</a:t>
            </a:r>
            <a:r>
              <a:rPr lang="en-US" sz="2000" i="1" dirty="0" err="1">
                <a:solidFill>
                  <a:srgbClr val="7030A0"/>
                </a:solidFill>
              </a:rPr>
              <a:t>buccalis</a:t>
            </a:r>
            <a:r>
              <a:rPr lang="en-US" sz="2000" i="1" dirty="0">
                <a:solidFill>
                  <a:srgbClr val="7030A0"/>
                </a:solidFill>
              </a:rPr>
              <a:t>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572560" cy="45005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273050" indent="-27305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Спиралевидные, встречаются редко, менее 1,8% случаев</a:t>
            </a:r>
          </a:p>
          <a:p>
            <a:pPr marL="273050" indent="-273050">
              <a:buClrTx/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</a:rPr>
              <a:t>Грам</a:t>
            </a:r>
            <a:r>
              <a:rPr lang="ru-RU" sz="2400" dirty="0">
                <a:solidFill>
                  <a:schemeClr val="tx1"/>
                </a:solidFill>
              </a:rPr>
              <a:t>(-)</a:t>
            </a:r>
          </a:p>
          <a:p>
            <a:pPr marL="273050" indent="-27305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Анаэробы, обитают в </a:t>
            </a:r>
            <a:r>
              <a:rPr lang="ru-RU" sz="2400" dirty="0" err="1">
                <a:solidFill>
                  <a:schemeClr val="tx1"/>
                </a:solidFill>
              </a:rPr>
              <a:t>десневых</a:t>
            </a:r>
            <a:r>
              <a:rPr lang="ru-RU" sz="2400" dirty="0">
                <a:solidFill>
                  <a:schemeClr val="tx1"/>
                </a:solidFill>
              </a:rPr>
              <a:t> карманах, на слизистой щек</a:t>
            </a:r>
          </a:p>
          <a:p>
            <a:pPr marL="273050" indent="-27305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Протеолитические, а </a:t>
            </a:r>
            <a:r>
              <a:rPr lang="ru-RU" sz="2400" dirty="0" err="1">
                <a:solidFill>
                  <a:schemeClr val="tx1"/>
                </a:solidFill>
              </a:rPr>
              <a:t>таже</a:t>
            </a:r>
            <a:r>
              <a:rPr lang="ru-RU" sz="2400" dirty="0">
                <a:solidFill>
                  <a:schemeClr val="tx1"/>
                </a:solidFill>
              </a:rPr>
              <a:t> обладают небольшой </a:t>
            </a:r>
            <a:r>
              <a:rPr lang="ru-RU" sz="2400" dirty="0" err="1">
                <a:solidFill>
                  <a:schemeClr val="tx1"/>
                </a:solidFill>
              </a:rPr>
              <a:t>сахаролитической</a:t>
            </a:r>
            <a:r>
              <a:rPr lang="ru-RU" sz="2400" dirty="0">
                <a:solidFill>
                  <a:schemeClr val="tx1"/>
                </a:solidFill>
              </a:rPr>
              <a:t> активностью</a:t>
            </a:r>
          </a:p>
          <a:p>
            <a:pPr marL="273050" indent="-273050">
              <a:buClrTx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Участвуют в развитии </a:t>
            </a:r>
            <a:r>
              <a:rPr lang="ru-RU" sz="2400" dirty="0" err="1">
                <a:solidFill>
                  <a:schemeClr val="tx1"/>
                </a:solidFill>
              </a:rPr>
              <a:t>пародонтитов</a:t>
            </a:r>
            <a:r>
              <a:rPr lang="ru-RU" sz="2400" dirty="0">
                <a:solidFill>
                  <a:schemeClr val="tx1"/>
                </a:solidFill>
              </a:rPr>
              <a:t> (при этом их количество возрастает до 40%). </a:t>
            </a: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r>
              <a:rPr lang="en-US" sz="2400" dirty="0" err="1">
                <a:solidFill>
                  <a:schemeClr val="tx1"/>
                </a:solidFill>
              </a:rPr>
              <a:t>vincentii</a:t>
            </a:r>
            <a:r>
              <a:rPr lang="ru-RU" sz="2400" dirty="0">
                <a:solidFill>
                  <a:schemeClr val="tx1"/>
                </a:solidFill>
              </a:rPr>
              <a:t> – возбудитель </a:t>
            </a:r>
            <a:r>
              <a:rPr lang="ru-RU" sz="2400" dirty="0" err="1">
                <a:solidFill>
                  <a:schemeClr val="tx1"/>
                </a:solidFill>
              </a:rPr>
              <a:t>гингивостоматита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Венсана</a:t>
            </a:r>
            <a:endParaRPr lang="ru-RU" sz="2400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1026" name="Picture 2" descr="C:\Users\Алла\Desktop\АЛЛА\ПРЕЗЕНТАЦИИ и картинки\samples КАРТИНКИ\trepon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"/>
            <a:ext cx="2428892" cy="2357429"/>
          </a:xfrm>
          <a:prstGeom prst="rect">
            <a:avLst/>
          </a:prstGeom>
          <a:noFill/>
        </p:spPr>
      </p:pic>
      <p:pic>
        <p:nvPicPr>
          <p:cNvPr id="1027" name="Picture 3" descr="C:\Users\Алла\Desktop\АЛЛА\ПРЕЗЕНТАЦИИ и картинки\samples КАРТИНКИ\b19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2071670" cy="207170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Возрастные изменения микробиоты полости рта.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/>
              <a:t>В первые месяцы жизни - преобладают аэробы и факультативные анаэробы</a:t>
            </a:r>
          </a:p>
          <a:p>
            <a:r>
              <a:rPr lang="ru-RU" sz="3000" dirty="0"/>
              <a:t>При </a:t>
            </a:r>
            <a:r>
              <a:rPr lang="ru-RU" sz="3000" dirty="0" err="1"/>
              <a:t>прорезывани</a:t>
            </a:r>
            <a:r>
              <a:rPr lang="ru-RU" sz="3000" dirty="0"/>
              <a:t> зубов - появляются и быстро размножаются строгие анаэробы</a:t>
            </a:r>
          </a:p>
          <a:p>
            <a:r>
              <a:rPr lang="ru-RU" sz="3000" dirty="0"/>
              <a:t>В период полового созревания микробиота соответствует взрослому организму</a:t>
            </a:r>
          </a:p>
          <a:p>
            <a:r>
              <a:rPr lang="ru-RU" sz="3000" dirty="0"/>
              <a:t>В старческом возрасте при потере зубов и ношении протезов - может развиться </a:t>
            </a:r>
            <a:r>
              <a:rPr lang="ru-RU" sz="3000" dirty="0" err="1"/>
              <a:t>кандидозный</a:t>
            </a:r>
            <a:r>
              <a:rPr lang="ru-RU" sz="3000" dirty="0"/>
              <a:t> протезный стоматит, появиться случайные микробы из дыхательных путей, ЖКТ: эшерихии, энтерокок­ки, пневмококки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86766" cy="172560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Роль резидентной микробиоты в развитии оппортунистических инфекций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38401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/>
              <a:t>Оппортунистические инфекции</a:t>
            </a:r>
            <a:r>
              <a:rPr lang="ru-RU" sz="2800" dirty="0"/>
              <a:t> – это заболевания, вызванные условно-патогенными микроорганизмами.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Оппортунистические инфекции - это эндогенные инфекции (то есть происходящие за счет собственной микрофлоры); развиваются при снижении иммунитета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К оппортунистическим инфекциям можно отнести </a:t>
            </a:r>
            <a:r>
              <a:rPr lang="ru-RU" sz="2800" b="1" dirty="0" err="1"/>
              <a:t>одонтогенные</a:t>
            </a:r>
            <a:r>
              <a:rPr lang="ru-RU" sz="2800" b="1" dirty="0"/>
              <a:t> инфекции </a:t>
            </a:r>
            <a:r>
              <a:rPr lang="ru-RU" sz="2800" dirty="0"/>
              <a:t>челюстно-лицевой области; при гематогенной диссеминации микроорганизмов – инфекционный эндокардит (</a:t>
            </a:r>
            <a:r>
              <a:rPr lang="en-US" sz="2800" b="1" i="1" dirty="0">
                <a:solidFill>
                  <a:schemeClr val="tx1"/>
                </a:solidFill>
              </a:rPr>
              <a:t>S. </a:t>
            </a:r>
            <a:r>
              <a:rPr lang="en-US" sz="2800" b="1" i="1" dirty="0" err="1">
                <a:solidFill>
                  <a:schemeClr val="tx1"/>
                </a:solidFill>
              </a:rPr>
              <a:t>mutans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b="1" i="1" dirty="0">
                <a:solidFill>
                  <a:schemeClr val="tx1"/>
                </a:solidFill>
              </a:rPr>
              <a:t>S. </a:t>
            </a:r>
            <a:r>
              <a:rPr lang="en-US" sz="2800" b="1" i="1" dirty="0" err="1">
                <a:solidFill>
                  <a:schemeClr val="tx1"/>
                </a:solidFill>
              </a:rPr>
              <a:t>sanguis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обладают адгезией к клапанам сердца)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72518" cy="12858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Основные группы представителей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резидентной микробиоты полости рта: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58246" cy="471490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7030A0"/>
                </a:solidFill>
              </a:rPr>
              <a:t>Грам(+) аэробные и факультативно-анаэробные бактерии: </a:t>
            </a:r>
          </a:p>
          <a:p>
            <a:pPr marL="628650" indent="-363538">
              <a:spcBef>
                <a:spcPts val="0"/>
              </a:spcBef>
              <a:buNone/>
            </a:pPr>
            <a:r>
              <a:rPr lang="ru-RU" sz="2800" b="1" i="1" dirty="0"/>
              <a:t>    стрептококки, лактобактерии,        актиномицеты, </a:t>
            </a:r>
            <a:r>
              <a:rPr lang="ru-RU" sz="2800" b="1" i="1" dirty="0" err="1"/>
              <a:t>коринебактерии</a:t>
            </a:r>
            <a:endParaRPr lang="ru-RU" sz="2800" b="1" i="1" dirty="0"/>
          </a:p>
          <a:p>
            <a:pPr>
              <a:spcBef>
                <a:spcPts val="0"/>
              </a:spcBef>
            </a:pPr>
            <a:r>
              <a:rPr lang="ru-RU" sz="2800" b="1" dirty="0"/>
              <a:t> </a:t>
            </a:r>
            <a:r>
              <a:rPr lang="ru-RU" sz="2800" b="1" dirty="0">
                <a:solidFill>
                  <a:srgbClr val="7030A0"/>
                </a:solidFill>
              </a:rPr>
              <a:t>Грам(+) анаэробные бактерии: </a:t>
            </a:r>
            <a:r>
              <a:rPr lang="ru-RU" sz="2800" b="1" i="1" dirty="0"/>
              <a:t>пептококки,  пептострептококки, </a:t>
            </a:r>
            <a:r>
              <a:rPr lang="ru-RU" sz="2800" b="1" i="1" dirty="0" err="1"/>
              <a:t>бифидобактерии</a:t>
            </a:r>
            <a:endParaRPr lang="ru-RU" sz="2800" b="1" i="1" dirty="0"/>
          </a:p>
          <a:p>
            <a:pPr>
              <a:spcBef>
                <a:spcPts val="0"/>
              </a:spcBef>
            </a:pPr>
            <a:r>
              <a:rPr lang="ru-RU" sz="2800" b="1" dirty="0"/>
              <a:t> </a:t>
            </a:r>
            <a:r>
              <a:rPr lang="ru-RU" sz="2800" b="1" dirty="0">
                <a:solidFill>
                  <a:srgbClr val="7030A0"/>
                </a:solidFill>
              </a:rPr>
              <a:t>Грам(-) анаэробные бактерии: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i="1" dirty="0"/>
              <a:t>вейлонеллы, бактероиды (в </a:t>
            </a:r>
            <a:r>
              <a:rPr lang="ru-RU" sz="2800" b="1" i="1" dirty="0" err="1"/>
              <a:t>т.ч</a:t>
            </a:r>
            <a:r>
              <a:rPr lang="ru-RU" sz="2800" b="1" i="1" dirty="0"/>
              <a:t>. </a:t>
            </a:r>
            <a:r>
              <a:rPr lang="ru-RU" sz="2800" b="1" i="1" dirty="0" err="1"/>
              <a:t>фузобактерии</a:t>
            </a:r>
            <a:r>
              <a:rPr lang="ru-RU" sz="2800" b="1" i="1" dirty="0"/>
              <a:t>), лептотрихии, трепонемы, боррелии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Анаэробы преобладают над аэробами в соотношении 15:1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Спасибо за внимание !</a:t>
            </a:r>
          </a:p>
        </p:txBody>
      </p:sp>
      <p:pic>
        <p:nvPicPr>
          <p:cNvPr id="1026" name="Picture 2" descr="D:\Алла\ПРЕЗЕНТАЦИИ\рисунки (2)\the_sleep__by_m0thyyku-d34ng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928802"/>
            <a:ext cx="4509957" cy="396124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</a:rPr>
              <a:t>Преобладающие бактерии в ротовой полости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Стрептококки и </a:t>
            </a:r>
            <a:r>
              <a:rPr lang="ru-RU" sz="2800" dirty="0" err="1">
                <a:solidFill>
                  <a:schemeClr val="tx1"/>
                </a:solidFill>
              </a:rPr>
              <a:t>пептострептококки</a:t>
            </a:r>
            <a:r>
              <a:rPr lang="ru-RU" sz="2800" dirty="0">
                <a:solidFill>
                  <a:schemeClr val="tx1"/>
                </a:solidFill>
              </a:rPr>
              <a:t> – более 50%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solidFill>
                  <a:schemeClr val="tx1"/>
                </a:solidFill>
              </a:rPr>
              <a:t>Вейлонеллы</a:t>
            </a:r>
            <a:r>
              <a:rPr lang="ru-RU" sz="2800" dirty="0">
                <a:solidFill>
                  <a:schemeClr val="tx1"/>
                </a:solidFill>
              </a:rPr>
              <a:t> – менее 25%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solidFill>
                  <a:schemeClr val="tx1"/>
                </a:solidFill>
              </a:rPr>
              <a:t>Дифтероиды</a:t>
            </a:r>
            <a:r>
              <a:rPr lang="ru-RU" sz="2800" dirty="0">
                <a:solidFill>
                  <a:schemeClr val="tx1"/>
                </a:solidFill>
              </a:rPr>
              <a:t> (коринебактерии и родственные им бактерии: актиномицеты, </a:t>
            </a:r>
            <a:r>
              <a:rPr lang="ru-RU" sz="2800" dirty="0" err="1">
                <a:solidFill>
                  <a:schemeClr val="tx1"/>
                </a:solidFill>
              </a:rPr>
              <a:t>эубактерии</a:t>
            </a:r>
            <a:r>
              <a:rPr lang="ru-RU" sz="2800" dirty="0">
                <a:solidFill>
                  <a:schemeClr val="tx1"/>
                </a:solidFill>
              </a:rPr>
              <a:t>, бифидобактерии-</a:t>
            </a:r>
            <a:r>
              <a:rPr lang="ru-RU" sz="2800" dirty="0" err="1">
                <a:solidFill>
                  <a:schemeClr val="tx1"/>
                </a:solidFill>
              </a:rPr>
              <a:t>пропионобактерии</a:t>
            </a:r>
            <a:r>
              <a:rPr lang="ru-RU" sz="2800" dirty="0">
                <a:solidFill>
                  <a:schemeClr val="tx1"/>
                </a:solidFill>
              </a:rPr>
              <a:t>) – менее 25%</a:t>
            </a:r>
          </a:p>
          <a:p>
            <a:pPr marL="514350" indent="-514350">
              <a:buAutoNum type="arabicPeriod" startAt="3"/>
            </a:pPr>
            <a:endParaRPr lang="ru-RU" sz="2800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714480" y="3429000"/>
          <a:ext cx="585791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129697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Критерии для краткой характеристики бактерий  - резидентов микробиоты полости 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01122" cy="4857784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None/>
            </a:pPr>
            <a:r>
              <a:rPr lang="ru-RU" sz="2400" dirty="0"/>
              <a:t>1. </a:t>
            </a:r>
            <a:r>
              <a:rPr lang="ru-RU" sz="2400" b="1" dirty="0"/>
              <a:t>Морфологический тип</a:t>
            </a:r>
            <a:r>
              <a:rPr lang="ru-RU" sz="2400" dirty="0"/>
              <a:t> (кокки, палочки и др.)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400" dirty="0"/>
              <a:t>2. </a:t>
            </a:r>
            <a:r>
              <a:rPr lang="ru-RU" sz="2400" b="1" dirty="0"/>
              <a:t>Окраска по </a:t>
            </a:r>
            <a:r>
              <a:rPr lang="ru-RU" sz="2400" b="1" dirty="0" err="1"/>
              <a:t>Граму</a:t>
            </a:r>
            <a:endParaRPr lang="ru-RU" sz="2400" b="1" dirty="0"/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400" dirty="0"/>
              <a:t>3. </a:t>
            </a:r>
            <a:r>
              <a:rPr lang="ru-RU" sz="2400" b="1" dirty="0"/>
              <a:t>Тип дыхания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400" dirty="0"/>
              <a:t>4. </a:t>
            </a:r>
            <a:r>
              <a:rPr lang="ru-RU" sz="2400" b="1" dirty="0"/>
              <a:t>Биохимическая активность 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400" dirty="0"/>
              <a:t>     а) </a:t>
            </a:r>
            <a:r>
              <a:rPr lang="ru-RU" sz="2400" dirty="0" err="1"/>
              <a:t>ацидогены</a:t>
            </a:r>
            <a:r>
              <a:rPr lang="ru-RU" sz="2400" dirty="0"/>
              <a:t> – </a:t>
            </a:r>
            <a:r>
              <a:rPr lang="ru-RU" sz="2400" dirty="0" err="1"/>
              <a:t>кислотообразователи</a:t>
            </a:r>
            <a:r>
              <a:rPr lang="ru-RU" sz="2400" dirty="0"/>
              <a:t>, снижают </a:t>
            </a:r>
            <a:r>
              <a:rPr lang="ru-RU" sz="2400" dirty="0" err="1"/>
              <a:t>рН</a:t>
            </a:r>
            <a:r>
              <a:rPr lang="ru-RU" sz="2400" dirty="0"/>
              <a:t>; 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400" dirty="0"/>
              <a:t>     б) </a:t>
            </a:r>
            <a:r>
              <a:rPr lang="ru-RU" sz="2400" dirty="0" err="1"/>
              <a:t>ацидофилы</a:t>
            </a:r>
            <a:r>
              <a:rPr lang="ru-RU" sz="2400" dirty="0"/>
              <a:t> (оптимум роста при </a:t>
            </a:r>
            <a:r>
              <a:rPr lang="ru-RU" sz="2400" dirty="0" err="1"/>
              <a:t>рН</a:t>
            </a:r>
            <a:r>
              <a:rPr lang="ru-RU" sz="2400" dirty="0"/>
              <a:t> менее 7,0) 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400" dirty="0"/>
              <a:t>     в)) протеолитические - разлагают аминокислоты, разрушают ткани)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400" dirty="0"/>
              <a:t>     г) не относятся ни к той, ни к другой группе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400" dirty="0"/>
              <a:t>5. </a:t>
            </a:r>
            <a:r>
              <a:rPr lang="ru-RU" sz="2400" b="1" dirty="0"/>
              <a:t>Роль в патологии полости рта</a:t>
            </a:r>
            <a:r>
              <a:rPr lang="ru-RU" sz="2400" dirty="0"/>
              <a:t>:</a:t>
            </a:r>
          </a:p>
          <a:p>
            <a:pPr marL="514350" indent="-514350" algn="just">
              <a:spcBef>
                <a:spcPts val="0"/>
              </a:spcBef>
              <a:buNone/>
            </a:pPr>
            <a:r>
              <a:rPr lang="ru-RU" sz="2400" dirty="0"/>
              <a:t>кариесогенные, пародонтопатогенные, возбудители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гнойно-воспалительных или анаэробно-некротических процессов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b="1" dirty="0">
                <a:solidFill>
                  <a:schemeClr val="accent2"/>
                </a:solidFill>
              </a:rPr>
              <a:t>Стрептококки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  </a:t>
            </a:r>
            <a:r>
              <a:rPr lang="ru-RU" sz="2700" dirty="0">
                <a:solidFill>
                  <a:schemeClr val="accent2"/>
                </a:solidFill>
              </a:rPr>
              <a:t/>
            </a:r>
            <a:br>
              <a:rPr lang="ru-RU" sz="2700" dirty="0">
                <a:solidFill>
                  <a:schemeClr val="accent2"/>
                </a:solidFill>
              </a:rPr>
            </a:br>
            <a:r>
              <a:rPr lang="ru-RU" sz="2700" dirty="0">
                <a:solidFill>
                  <a:schemeClr val="accent2"/>
                </a:solidFill>
              </a:rPr>
              <a:t>                     </a:t>
            </a:r>
            <a:br>
              <a:rPr lang="ru-RU" sz="2700" dirty="0">
                <a:solidFill>
                  <a:schemeClr val="accent2"/>
                </a:solidFill>
              </a:rPr>
            </a:br>
            <a:r>
              <a:rPr lang="en-US" sz="2200" b="1" i="1" dirty="0">
                <a:solidFill>
                  <a:srgbClr val="7030A0"/>
                </a:solidFill>
              </a:rPr>
              <a:t>Streptococcus</a:t>
            </a:r>
            <a:r>
              <a:rPr lang="ru-RU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mutans</a:t>
            </a:r>
            <a:r>
              <a:rPr lang="en-US" sz="2200" b="1" i="1" dirty="0">
                <a:solidFill>
                  <a:srgbClr val="7030A0"/>
                </a:solidFill>
              </a:rPr>
              <a:t>, S.  </a:t>
            </a:r>
            <a:r>
              <a:rPr lang="en-US" sz="2200" b="1" i="1" dirty="0" err="1">
                <a:solidFill>
                  <a:srgbClr val="7030A0"/>
                </a:solidFill>
              </a:rPr>
              <a:t>salivarius</a:t>
            </a:r>
            <a:r>
              <a:rPr lang="en-US" sz="2200" b="1" i="1" dirty="0">
                <a:solidFill>
                  <a:srgbClr val="7030A0"/>
                </a:solidFill>
              </a:rPr>
              <a:t>, S. </a:t>
            </a:r>
            <a:r>
              <a:rPr lang="en-US" sz="2200" b="1" i="1" dirty="0" err="1">
                <a:solidFill>
                  <a:srgbClr val="7030A0"/>
                </a:solidFill>
              </a:rPr>
              <a:t>sanguis</a:t>
            </a:r>
            <a:r>
              <a:rPr lang="en-US" sz="2200" b="1" i="1" dirty="0">
                <a:solidFill>
                  <a:srgbClr val="7030A0"/>
                </a:solidFill>
              </a:rPr>
              <a:t>, </a:t>
            </a:r>
            <a:r>
              <a:rPr lang="ru-RU" sz="2200" b="1" i="1" dirty="0">
                <a:solidFill>
                  <a:srgbClr val="7030A0"/>
                </a:solidFill>
              </a:rPr>
              <a:t/>
            </a:r>
            <a:br>
              <a:rPr lang="ru-RU" sz="2200" b="1" i="1" dirty="0">
                <a:solidFill>
                  <a:srgbClr val="7030A0"/>
                </a:solidFill>
              </a:rPr>
            </a:br>
            <a:r>
              <a:rPr lang="en-US" sz="2200" b="1" i="1" dirty="0">
                <a:solidFill>
                  <a:srgbClr val="7030A0"/>
                </a:solidFill>
              </a:rPr>
              <a:t>S. </a:t>
            </a:r>
            <a:r>
              <a:rPr lang="en-US" sz="2200" b="1" i="1" dirty="0" err="1">
                <a:solidFill>
                  <a:srgbClr val="7030A0"/>
                </a:solidFill>
              </a:rPr>
              <a:t>mitis</a:t>
            </a:r>
            <a:r>
              <a:rPr lang="en-US" sz="2200" b="1" i="1" dirty="0">
                <a:solidFill>
                  <a:srgbClr val="7030A0"/>
                </a:solidFill>
              </a:rPr>
              <a:t>, S. </a:t>
            </a:r>
            <a:r>
              <a:rPr lang="en-US" sz="2200" b="1" i="1" dirty="0" err="1">
                <a:solidFill>
                  <a:srgbClr val="7030A0"/>
                </a:solidFill>
              </a:rPr>
              <a:t>milleRi</a:t>
            </a:r>
            <a:r>
              <a:rPr lang="en-US" sz="2200" b="1" i="1" dirty="0">
                <a:solidFill>
                  <a:srgbClr val="7030A0"/>
                </a:solidFill>
              </a:rPr>
              <a:t>, S. </a:t>
            </a:r>
            <a:r>
              <a:rPr lang="en-US" sz="2200" b="1" i="1" dirty="0" err="1">
                <a:solidFill>
                  <a:srgbClr val="7030A0"/>
                </a:solidFill>
              </a:rPr>
              <a:t>intermedius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472518" cy="3643338"/>
          </a:xfrm>
        </p:spPr>
        <p:txBody>
          <a:bodyPr>
            <a:normAutofit fontScale="77500" lnSpcReduction="20000"/>
          </a:bodyPr>
          <a:lstStyle/>
          <a:p>
            <a:pPr marL="355600" lvl="0" indent="-355600">
              <a:buClrTx/>
              <a:buFont typeface="+mj-lt"/>
              <a:buAutoNum type="arabicPeriod"/>
            </a:pPr>
            <a:r>
              <a:rPr lang="ru-RU" sz="3400" dirty="0"/>
              <a:t>Кокки, цепочки</a:t>
            </a:r>
          </a:p>
          <a:p>
            <a:pPr marL="355600" lvl="0" indent="-355600">
              <a:buClrTx/>
              <a:buFont typeface="+mj-lt"/>
              <a:buAutoNum type="arabicPeriod"/>
            </a:pPr>
            <a:r>
              <a:rPr lang="ru-RU" sz="3400" dirty="0"/>
              <a:t>Грам(+)</a:t>
            </a:r>
          </a:p>
          <a:p>
            <a:pPr marL="355600" lvl="0" indent="-355600">
              <a:buClrTx/>
              <a:buFont typeface="+mj-lt"/>
              <a:buAutoNum type="arabicPeriod"/>
            </a:pPr>
            <a:r>
              <a:rPr lang="ru-RU" sz="3400" dirty="0"/>
              <a:t>Аэробы и анаэробы (</a:t>
            </a:r>
            <a:r>
              <a:rPr lang="en-US" sz="3400" i="1" dirty="0"/>
              <a:t>S</a:t>
            </a:r>
            <a:r>
              <a:rPr lang="ru-RU" sz="3400" i="1" dirty="0"/>
              <a:t>.</a:t>
            </a:r>
            <a:r>
              <a:rPr lang="en-US" sz="3400" i="1" dirty="0"/>
              <a:t> </a:t>
            </a:r>
            <a:r>
              <a:rPr lang="en-US" sz="3400" i="1" dirty="0" err="1"/>
              <a:t>intermedius</a:t>
            </a:r>
            <a:r>
              <a:rPr lang="ru-RU" sz="3400" dirty="0"/>
              <a:t>)</a:t>
            </a:r>
          </a:p>
          <a:p>
            <a:pPr marL="355600" lvl="0" indent="-355600">
              <a:buClrTx/>
              <a:buFont typeface="+mj-lt"/>
              <a:buAutoNum type="arabicPeriod"/>
            </a:pPr>
            <a:r>
              <a:rPr lang="ru-RU" sz="3400" dirty="0"/>
              <a:t>Ацидогены, разлагают углеводы до кислоты, снижают </a:t>
            </a:r>
            <a:r>
              <a:rPr lang="ru-RU" sz="3400" dirty="0" err="1"/>
              <a:t>рН</a:t>
            </a:r>
            <a:r>
              <a:rPr lang="ru-RU" sz="3400" dirty="0"/>
              <a:t>  среды</a:t>
            </a:r>
          </a:p>
          <a:p>
            <a:pPr marL="355600" lvl="0" indent="-355600">
              <a:buClrTx/>
              <a:buFont typeface="+mj-lt"/>
              <a:buAutoNum type="arabicPeriod"/>
            </a:pPr>
            <a:r>
              <a:rPr lang="ru-RU" sz="3400" dirty="0"/>
              <a:t>Вызывают  ГВЗ челюстно-лицевой области: пульпиты, периодонтиты, остеомиелиты, абсцессы и флегмоны. </a:t>
            </a:r>
            <a:r>
              <a:rPr lang="ru-RU" sz="3400" b="1" i="1" dirty="0"/>
              <a:t>S. </a:t>
            </a:r>
            <a:r>
              <a:rPr lang="ru-RU" sz="3400" b="1" i="1" dirty="0" err="1"/>
              <a:t>mutans</a:t>
            </a:r>
            <a:r>
              <a:rPr lang="ru-RU" sz="3400" b="1" i="1" dirty="0"/>
              <a:t> и S. </a:t>
            </a:r>
            <a:r>
              <a:rPr lang="ru-RU" sz="3400" b="1" i="1" dirty="0" err="1"/>
              <a:t>sanguis</a:t>
            </a:r>
            <a:r>
              <a:rPr lang="ru-RU" sz="3400" b="1" i="1" dirty="0"/>
              <a:t> </a:t>
            </a:r>
            <a:r>
              <a:rPr lang="ru-RU" sz="3400" i="1" dirty="0"/>
              <a:t>–</a:t>
            </a:r>
            <a:r>
              <a:rPr lang="ru-RU" sz="3400" dirty="0"/>
              <a:t> основной этиологический фактор развития кариеса; </a:t>
            </a:r>
            <a:r>
              <a:rPr lang="ru-RU" sz="3400" b="1" i="1" dirty="0"/>
              <a:t>S. </a:t>
            </a:r>
            <a:r>
              <a:rPr lang="ru-RU" sz="3400" b="1" i="1" dirty="0" err="1"/>
              <a:t>milleгi</a:t>
            </a:r>
            <a:r>
              <a:rPr lang="ru-RU" sz="3400" b="1" i="1" dirty="0"/>
              <a:t> </a:t>
            </a:r>
            <a:r>
              <a:rPr lang="ru-RU" sz="3400" dirty="0"/>
              <a:t>– стоматитов и гингивитов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218122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286084" y="4214794"/>
          <a:ext cx="585791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Патогенные свойства стрептококков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4525963"/>
          </a:xfrm>
        </p:spPr>
        <p:txBody>
          <a:bodyPr>
            <a:normAutofit/>
          </a:bodyPr>
          <a:lstStyle/>
          <a:p>
            <a:pPr marL="514350" indent="-339725">
              <a:buClrTx/>
              <a:buSzPct val="80000"/>
              <a:buFont typeface="Wingdings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Большинство – </a:t>
            </a:r>
            <a:r>
              <a:rPr lang="el-GR" sz="2800" dirty="0">
                <a:solidFill>
                  <a:schemeClr val="tx1"/>
                </a:solidFill>
              </a:rPr>
              <a:t>α</a:t>
            </a:r>
            <a:r>
              <a:rPr lang="ru-RU" sz="2800" dirty="0">
                <a:solidFill>
                  <a:schemeClr val="tx1"/>
                </a:solidFill>
              </a:rPr>
              <a:t>-гемолитические и </a:t>
            </a:r>
            <a:r>
              <a:rPr lang="ru-RU" sz="2800" dirty="0" err="1">
                <a:solidFill>
                  <a:schemeClr val="tx1"/>
                </a:solidFill>
              </a:rPr>
              <a:t>негемолитические</a:t>
            </a:r>
            <a:r>
              <a:rPr lang="ru-RU" sz="2800" dirty="0">
                <a:solidFill>
                  <a:schemeClr val="tx1"/>
                </a:solidFill>
              </a:rPr>
              <a:t>, исключение - </a:t>
            </a:r>
            <a:r>
              <a:rPr lang="en-US" sz="2800" b="1" i="1" dirty="0">
                <a:solidFill>
                  <a:schemeClr val="tx1"/>
                </a:solidFill>
              </a:rPr>
              <a:t>S. </a:t>
            </a:r>
            <a:r>
              <a:rPr lang="en-US" sz="2800" b="1" i="1" dirty="0" err="1">
                <a:solidFill>
                  <a:schemeClr val="tx1"/>
                </a:solidFill>
              </a:rPr>
              <a:t>milleri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endParaRPr lang="ru-RU" sz="2800" b="1" i="1" dirty="0">
              <a:solidFill>
                <a:schemeClr val="tx1"/>
              </a:solidFill>
            </a:endParaRPr>
          </a:p>
          <a:p>
            <a:pPr marL="514350" indent="-339725">
              <a:buClrTx/>
              <a:buSzPct val="80000"/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tx1"/>
                </a:solidFill>
              </a:rPr>
              <a:t>S. </a:t>
            </a:r>
            <a:r>
              <a:rPr lang="en-US" sz="2800" b="1" i="1" dirty="0" err="1">
                <a:solidFill>
                  <a:schemeClr val="tx1"/>
                </a:solidFill>
              </a:rPr>
              <a:t>intermedius</a:t>
            </a:r>
            <a:r>
              <a:rPr lang="ru-RU" sz="2800" b="1" i="1" dirty="0">
                <a:solidFill>
                  <a:schemeClr val="tx1"/>
                </a:solidFill>
              </a:rPr>
              <a:t> – </a:t>
            </a:r>
            <a:r>
              <a:rPr lang="ru-RU" sz="2800" dirty="0" err="1">
                <a:solidFill>
                  <a:schemeClr val="tx1"/>
                </a:solidFill>
              </a:rPr>
              <a:t>парадонтогенный</a:t>
            </a:r>
            <a:r>
              <a:rPr lang="ru-RU" sz="2800" dirty="0">
                <a:solidFill>
                  <a:schemeClr val="tx1"/>
                </a:solidFill>
              </a:rPr>
              <a:t> вид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339725">
              <a:buClrTx/>
              <a:buSzPct val="80000"/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tx1"/>
                </a:solidFill>
              </a:rPr>
              <a:t>S. </a:t>
            </a:r>
            <a:r>
              <a:rPr lang="en-US" sz="2800" b="1" i="1" dirty="0" err="1">
                <a:solidFill>
                  <a:schemeClr val="tx1"/>
                </a:solidFill>
              </a:rPr>
              <a:t>sanguis</a:t>
            </a:r>
            <a:r>
              <a:rPr lang="ru-RU" sz="2800" b="1" i="1" dirty="0">
                <a:solidFill>
                  <a:schemeClr val="tx1"/>
                </a:solidFill>
              </a:rPr>
              <a:t> – </a:t>
            </a:r>
            <a:r>
              <a:rPr lang="ru-RU" sz="2800" dirty="0">
                <a:solidFill>
                  <a:schemeClr val="tx1"/>
                </a:solidFill>
              </a:rPr>
              <a:t>при стоматологических вмешательствах может вызывать </a:t>
            </a:r>
            <a:r>
              <a:rPr lang="ru-RU" sz="2800" dirty="0" err="1">
                <a:solidFill>
                  <a:schemeClr val="tx1"/>
                </a:solidFill>
              </a:rPr>
              <a:t>бактеремию</a:t>
            </a:r>
            <a:r>
              <a:rPr lang="ru-RU" sz="2800" dirty="0">
                <a:solidFill>
                  <a:schemeClr val="tx1"/>
                </a:solidFill>
              </a:rPr>
              <a:t>, септический эндокардит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accent6"/>
                </a:solidFill>
              </a:rPr>
              <a:t>Места обитания стрептококков (биотопы)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>
                <a:solidFill>
                  <a:schemeClr val="tx1"/>
                </a:solidFill>
              </a:rPr>
              <a:t>Зависят от различной </a:t>
            </a:r>
            <a:r>
              <a:rPr lang="ru-RU" dirty="0" err="1">
                <a:solidFill>
                  <a:schemeClr val="tx1"/>
                </a:solidFill>
              </a:rPr>
              <a:t>адгезивной</a:t>
            </a:r>
            <a:r>
              <a:rPr lang="ru-RU" dirty="0">
                <a:solidFill>
                  <a:schemeClr val="tx1"/>
                </a:solidFill>
              </a:rPr>
              <a:t> активности:</a:t>
            </a:r>
          </a:p>
          <a:p>
            <a:pPr marL="514350" indent="-514350">
              <a:buClrTx/>
              <a:buFont typeface="+mj-lt"/>
              <a:buAutoNum type="alphaLcParenR"/>
            </a:pPr>
            <a:r>
              <a:rPr lang="en-US" b="1" i="1" dirty="0">
                <a:solidFill>
                  <a:schemeClr val="tx1"/>
                </a:solidFill>
              </a:rPr>
              <a:t>S. </a:t>
            </a:r>
            <a:r>
              <a:rPr lang="en-US" b="1" i="1" dirty="0" err="1">
                <a:solidFill>
                  <a:schemeClr val="tx1"/>
                </a:solidFill>
              </a:rPr>
              <a:t>mutans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b="1" i="1" dirty="0">
                <a:solidFill>
                  <a:schemeClr val="tx1"/>
                </a:solidFill>
              </a:rPr>
              <a:t>S. </a:t>
            </a:r>
            <a:r>
              <a:rPr lang="en-US" b="1" i="1" dirty="0" err="1">
                <a:solidFill>
                  <a:schemeClr val="tx1"/>
                </a:solidFill>
              </a:rPr>
              <a:t>sanguis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прилипают к эмали и доминируют в зубной бляшке</a:t>
            </a:r>
          </a:p>
          <a:p>
            <a:pPr marL="514350" indent="-514350">
              <a:buClrTx/>
              <a:buFont typeface="+mj-lt"/>
              <a:buAutoNum type="alphaLcParenR"/>
            </a:pPr>
            <a:r>
              <a:rPr lang="en-US" b="1" i="1" dirty="0">
                <a:solidFill>
                  <a:schemeClr val="tx1"/>
                </a:solidFill>
              </a:rPr>
              <a:t>S. </a:t>
            </a:r>
            <a:r>
              <a:rPr lang="en-US" b="1" i="1" dirty="0" err="1">
                <a:solidFill>
                  <a:schemeClr val="tx1"/>
                </a:solidFill>
              </a:rPr>
              <a:t>salivarius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доминируют на спинке языка и в слюне</a:t>
            </a:r>
            <a:endParaRPr lang="en-US" b="1" i="1" dirty="0">
              <a:solidFill>
                <a:schemeClr val="tx1"/>
              </a:solidFill>
            </a:endParaRPr>
          </a:p>
          <a:p>
            <a:pPr marL="514350" indent="-514350">
              <a:buClrTx/>
              <a:buFont typeface="+mj-lt"/>
              <a:buAutoNum type="alphaLcParenR"/>
            </a:pPr>
            <a:r>
              <a:rPr lang="en-US" b="1" i="1" dirty="0">
                <a:solidFill>
                  <a:schemeClr val="tx1"/>
                </a:solidFill>
              </a:rPr>
              <a:t>S. </a:t>
            </a:r>
            <a:r>
              <a:rPr lang="en-US" b="1" i="1" dirty="0" err="1">
                <a:solidFill>
                  <a:schemeClr val="tx1"/>
                </a:solidFill>
              </a:rPr>
              <a:t>mitis</a:t>
            </a:r>
            <a:r>
              <a:rPr lang="en-US" b="1" i="1" dirty="0">
                <a:solidFill>
                  <a:schemeClr val="tx1"/>
                </a:solidFill>
              </a:rPr>
              <a:t>, </a:t>
            </a:r>
            <a:r>
              <a:rPr lang="en-US" b="1" i="1" dirty="0" err="1">
                <a:solidFill>
                  <a:schemeClr val="tx1"/>
                </a:solidFill>
              </a:rPr>
              <a:t>S.milleri</a:t>
            </a:r>
            <a:r>
              <a:rPr lang="en-US" b="1" i="1" dirty="0">
                <a:solidFill>
                  <a:schemeClr val="tx1"/>
                </a:solidFill>
              </a:rPr>
              <a:t>, S. </a:t>
            </a:r>
            <a:r>
              <a:rPr lang="en-US" b="1" i="1" dirty="0" err="1">
                <a:solidFill>
                  <a:schemeClr val="tx1"/>
                </a:solidFill>
              </a:rPr>
              <a:t>Sanguis</a:t>
            </a:r>
            <a:r>
              <a:rPr lang="ru-RU" dirty="0">
                <a:solidFill>
                  <a:schemeClr val="tx1"/>
                </a:solidFill>
              </a:rPr>
              <a:t> высоко </a:t>
            </a:r>
            <a:r>
              <a:rPr lang="ru-RU" dirty="0" err="1">
                <a:solidFill>
                  <a:schemeClr val="tx1"/>
                </a:solidFill>
              </a:rPr>
              <a:t>адгезивны</a:t>
            </a:r>
            <a:r>
              <a:rPr lang="ru-RU" dirty="0">
                <a:solidFill>
                  <a:schemeClr val="tx1"/>
                </a:solidFill>
              </a:rPr>
              <a:t> к эпителию слизистой</a:t>
            </a:r>
            <a:endParaRPr lang="ru-RU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solidFill>
                  <a:schemeClr val="accent2"/>
                </a:solidFill>
              </a:rPr>
              <a:t>Пептострептококки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ru-RU" sz="2700" dirty="0">
                <a:solidFill>
                  <a:schemeClr val="accent2"/>
                </a:solidFill>
              </a:rPr>
              <a:t/>
            </a:r>
            <a:br>
              <a:rPr lang="ru-RU" sz="2700" dirty="0">
                <a:solidFill>
                  <a:schemeClr val="accent2"/>
                </a:solidFill>
              </a:rPr>
            </a:br>
            <a:r>
              <a:rPr lang="ru-RU" sz="2700" dirty="0">
                <a:solidFill>
                  <a:schemeClr val="accent2"/>
                </a:solidFill>
              </a:rPr>
              <a:t/>
            </a:r>
            <a:br>
              <a:rPr lang="ru-RU" sz="2700" dirty="0">
                <a:solidFill>
                  <a:schemeClr val="accent2"/>
                </a:solidFill>
              </a:rPr>
            </a:br>
            <a:r>
              <a:rPr lang="en-US" sz="2700" b="1" i="1" dirty="0" err="1">
                <a:solidFill>
                  <a:srgbClr val="7030A0"/>
                </a:solidFill>
              </a:rPr>
              <a:t>peptoStreptococcus</a:t>
            </a:r>
            <a:r>
              <a:rPr lang="ru-RU" sz="2700" b="1" i="1" dirty="0">
                <a:solidFill>
                  <a:srgbClr val="7030A0"/>
                </a:solidFill>
              </a:rPr>
              <a:t> </a:t>
            </a:r>
            <a:r>
              <a:rPr lang="en-US" sz="2700" b="1" i="1" dirty="0">
                <a:solidFill>
                  <a:srgbClr val="7030A0"/>
                </a:solidFill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</a:rPr>
              <a:t>anaerobius</a:t>
            </a:r>
            <a:r>
              <a:rPr lang="ru-RU" sz="2700" b="1" i="1" dirty="0">
                <a:solidFill>
                  <a:srgbClr val="7030A0"/>
                </a:solidFill>
              </a:rPr>
              <a:t/>
            </a:r>
            <a:br>
              <a:rPr lang="ru-RU" sz="2700" b="1" i="1" dirty="0">
                <a:solidFill>
                  <a:srgbClr val="7030A0"/>
                </a:solidFill>
              </a:rPr>
            </a:br>
            <a:endParaRPr lang="ru-RU" sz="27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/>
              <a:t>Кокки, цепочки  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/>
              <a:t>Грам(+)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/>
              <a:t>Облигатные анаэробы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/>
              <a:t>Протеолитические - разлагают пептоны и аминокислоты. </a:t>
            </a:r>
            <a:r>
              <a:rPr lang="ru-RU" sz="2800" dirty="0" err="1"/>
              <a:t>Сахаролитическая</a:t>
            </a:r>
            <a:r>
              <a:rPr lang="ru-RU" sz="2800" dirty="0"/>
              <a:t> активность слабо выражена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/>
              <a:t>Участвуют в развитии кариеса, пульпита, пародонтита, абсцессах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5728"/>
            <a:ext cx="3143272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05880" cy="11144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Стафилококк: 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en-US" sz="2700" i="1" dirty="0">
                <a:solidFill>
                  <a:srgbClr val="7030A0"/>
                </a:solidFill>
              </a:rPr>
              <a:t>Staphylococcus </a:t>
            </a:r>
            <a:r>
              <a:rPr lang="en-US" sz="2700" i="1" dirty="0" err="1">
                <a:solidFill>
                  <a:srgbClr val="7030A0"/>
                </a:solidFill>
              </a:rPr>
              <a:t>epidermidis</a:t>
            </a:r>
            <a:r>
              <a:rPr lang="ru-RU" sz="2700" i="1" dirty="0"/>
              <a:t/>
            </a:r>
            <a:br>
              <a:rPr lang="ru-RU" sz="2700" i="1" dirty="0"/>
            </a:br>
            <a:endParaRPr lang="ru-RU" sz="2700" i="1" dirty="0">
              <a:solidFill>
                <a:schemeClr val="accent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500174"/>
            <a:ext cx="8329642" cy="3714776"/>
          </a:xfrm>
        </p:spPr>
        <p:txBody>
          <a:bodyPr>
            <a:normAutofit lnSpcReduction="1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Кокки, «виноградная гроздь»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Грам(+)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факультативные анаэробы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Не снижают </a:t>
            </a:r>
            <a:r>
              <a:rPr lang="ru-RU" sz="2800" dirty="0" err="1">
                <a:solidFill>
                  <a:schemeClr val="tx1"/>
                </a:solidFill>
              </a:rPr>
              <a:t>рН</a:t>
            </a:r>
            <a:r>
              <a:rPr lang="ru-RU" sz="2800" dirty="0">
                <a:solidFill>
                  <a:schemeClr val="tx1"/>
                </a:solidFill>
              </a:rPr>
              <a:t> среды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Являются УПМ – представителями факультативной микрофлоры, могут вызывать стоматит, фарингит и др. гнойно-воспалительные заболевания в полости рта</a:t>
            </a:r>
          </a:p>
          <a:p>
            <a:endParaRPr lang="ru-RU" dirty="0"/>
          </a:p>
        </p:txBody>
      </p:sp>
      <p:pic>
        <p:nvPicPr>
          <p:cNvPr id="8" name="Picture 2" descr="D:\Алла\ПРЕЗЕНТАЦИИ\рисунки (2)\стафилококк_thumb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72166" y="214290"/>
            <a:ext cx="2714644" cy="27146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548</TotalTime>
  <Words>808</Words>
  <Application>Microsoft Office PowerPoint</Application>
  <PresentationFormat>Экран (4:3)</PresentationFormat>
  <Paragraphs>142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Резидентная микРофлора полости рта:  основные представители,  их роль в развитии оппортунистических  инфекций</vt:lpstr>
      <vt:lpstr>Основные группы представителей резидентной микробиоты полости рта:</vt:lpstr>
      <vt:lpstr>Преобладающие бактерии в ротовой полости</vt:lpstr>
      <vt:lpstr>Критерии для краткой характеристики бактерий  - резидентов микробиоты полости рта</vt:lpstr>
      <vt:lpstr>   Стрептококки:                          Streptococcus mutans, S.  salivarius, S. sanguis,  S. mitis, S. milleRi, S. intermedius </vt:lpstr>
      <vt:lpstr>Патогенные свойства стрептококков</vt:lpstr>
      <vt:lpstr>Места обитания стрептококков (биотопы)</vt:lpstr>
      <vt:lpstr> Пептострептококки:   peptoStreptococcus  anaerobius </vt:lpstr>
      <vt:lpstr> Стафилококк:  Staphylococcus epidermidis </vt:lpstr>
      <vt:lpstr> Вейлонеллы:   Veillonella parvula </vt:lpstr>
      <vt:lpstr>Лактобактерии:   Lactobacillus casei, L. salivarius,  L. acidophilus</vt:lpstr>
      <vt:lpstr>Дифтероиды : роды:     Corynebacterium (C. pseudodiphtheriticum)  Actinomyces (A. israelii, A. viscosus, A.odontolyticus)                Bifidobacterium (B.dentium, B.bifidum) </vt:lpstr>
      <vt:lpstr>Презентация PowerPoint</vt:lpstr>
      <vt:lpstr>Актиномицеты   Actinomyces  (A.israelii, A.viscosus, A. odontolyticus)</vt:lpstr>
      <vt:lpstr>Бактероиды :  РОДЫ: Bacteroides (B.fragilis),                 Prevotella (P.melaninogenica)                Fusobacterium (F. necrophorum)</vt:lpstr>
      <vt:lpstr> Лептотрихии:  Leptotrichia buccalis </vt:lpstr>
      <vt:lpstr>  Спирохеты  Treponema  (T. macrodentium,  T.denticola, T.orale, t.vincentii)  Borrelia (B.buccalis) </vt:lpstr>
      <vt:lpstr>Возрастные изменения микробиоты полости рта. </vt:lpstr>
      <vt:lpstr>Роль резидентной микробиоты в развитии оппортунистических инфекций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Резидентная микрофлора  полости рта: основные представители, их роль в развитии  оппортунистических</dc:title>
  <dc:creator>NATALYA</dc:creator>
  <cp:lastModifiedBy>Nitrium</cp:lastModifiedBy>
  <cp:revision>181</cp:revision>
  <dcterms:modified xsi:type="dcterms:W3CDTF">2020-04-20T16:04:29Z</dcterms:modified>
</cp:coreProperties>
</file>