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88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835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29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699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62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9189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81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2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890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161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336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9079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3ECC56C-FAC2-48DB-B6A2-03C29492E3BA}" type="datetimeFigureOut">
              <a:rPr lang="ru-RU" smtClean="0"/>
              <a:t>17.04.2020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3057D09-5B37-4818-9261-F26F0DFCBA58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05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95536" y="220486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Зубной налет. </a:t>
            </a:r>
            <a:br>
              <a:rPr lang="ru-RU" dirty="0"/>
            </a:br>
            <a:r>
              <a:rPr lang="ru-RU" dirty="0"/>
              <a:t>Роль в развитии кариеса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3EB57232-E0B7-4BD5-9B24-2C10480BAE0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15" t="15654" r="84062" b="65030"/>
          <a:stretch/>
        </p:blipFill>
        <p:spPr>
          <a:xfrm>
            <a:off x="539552" y="116632"/>
            <a:ext cx="1600200" cy="18510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одзаголовок 2">
            <a:extLst>
              <a:ext uri="{FF2B5EF4-FFF2-40B4-BE49-F238E27FC236}">
                <a16:creationId xmlns:a16="http://schemas.microsoft.com/office/drawing/2014/main" id="{B2838DF2-DC16-48CC-8CF8-5723235C208F}"/>
              </a:ext>
            </a:extLst>
          </p:cNvPr>
          <p:cNvSpPr txBox="1">
            <a:spLocks/>
          </p:cNvSpPr>
          <p:nvPr/>
        </p:nvSpPr>
        <p:spPr>
          <a:xfrm>
            <a:off x="2483769" y="534195"/>
            <a:ext cx="5472608" cy="79454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Georgia" panose="02040502050405020303" pitchFamily="18" charset="0"/>
              </a:rPr>
              <a:t>ФГБОУ ВО Астраханский ГМУ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Georgia" panose="02040502050405020303" pitchFamily="18" charset="0"/>
              </a:rPr>
              <a:t>Минздрава России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000" dirty="0">
                <a:latin typeface="Georgia" panose="02040502050405020303" pitchFamily="18" charset="0"/>
              </a:rPr>
              <a:t>Кафедра микробиологии и вирусологии</a:t>
            </a:r>
          </a:p>
          <a:p>
            <a:endParaRPr lang="ru-RU" sz="2000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2E7FDC73-FF0E-4EC4-BC15-E29590EEEB3F}"/>
              </a:ext>
            </a:extLst>
          </p:cNvPr>
          <p:cNvSpPr txBox="1">
            <a:spLocks/>
          </p:cNvSpPr>
          <p:nvPr/>
        </p:nvSpPr>
        <p:spPr>
          <a:xfrm>
            <a:off x="4544291" y="5782877"/>
            <a:ext cx="4413176" cy="575169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ru-RU" sz="3800" dirty="0">
                <a:latin typeface="Georgia" panose="02040502050405020303" pitchFamily="18" charset="0"/>
              </a:rPr>
              <a:t>Разработчик: </a:t>
            </a:r>
            <a:r>
              <a:rPr lang="ru-RU" sz="3800" dirty="0" err="1">
                <a:latin typeface="Georgia" panose="02040502050405020303" pitchFamily="18" charset="0"/>
              </a:rPr>
              <a:t>к.м.н</a:t>
            </a:r>
            <a:r>
              <a:rPr lang="ru-RU" sz="3800" dirty="0">
                <a:latin typeface="Georgia" panose="02040502050405020303" pitchFamily="18" charset="0"/>
              </a:rPr>
              <a:t>, доцент </a:t>
            </a:r>
            <a:r>
              <a:rPr lang="ru-RU" sz="3800" dirty="0" err="1">
                <a:latin typeface="Georgia" panose="02040502050405020303" pitchFamily="18" charset="0"/>
              </a:rPr>
              <a:t>Стемпковская</a:t>
            </a:r>
            <a:r>
              <a:rPr lang="ru-RU" sz="3800" dirty="0">
                <a:latin typeface="Georgia" panose="02040502050405020303" pitchFamily="18" charset="0"/>
              </a:rPr>
              <a:t> Н.И</a:t>
            </a:r>
          </a:p>
          <a:p>
            <a:endParaRPr lang="ru-RU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7674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Механизмы деминерализации эмали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37361"/>
            <a:ext cx="7543800" cy="4264084"/>
          </a:xfrm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D6A41DD-4A18-4E3F-AFE4-11F308D90511}"/>
              </a:ext>
            </a:extLst>
          </p:cNvPr>
          <p:cNvSpPr/>
          <p:nvPr/>
        </p:nvSpPr>
        <p:spPr>
          <a:xfrm>
            <a:off x="3457695" y="6526787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1095752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Деминерализация и </a:t>
            </a:r>
            <a:r>
              <a:rPr lang="ru-RU" dirty="0" err="1"/>
              <a:t>реминерализация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i="1" dirty="0"/>
              <a:t>Деминерализация</a:t>
            </a:r>
            <a:r>
              <a:rPr lang="ru-RU" sz="2800" dirty="0"/>
              <a:t> идет под влиянием кислот; уходят ионы </a:t>
            </a:r>
            <a:r>
              <a:rPr lang="ru-RU" sz="2800" dirty="0" err="1"/>
              <a:t>Са</a:t>
            </a:r>
            <a:r>
              <a:rPr lang="ru-RU" sz="2800" dirty="0"/>
              <a:t> и Р. Кислотообразующие бактерии – </a:t>
            </a:r>
            <a:r>
              <a:rPr lang="ru-RU" sz="2800" dirty="0" err="1"/>
              <a:t>кариесогенная</a:t>
            </a:r>
            <a:r>
              <a:rPr lang="ru-RU" sz="2800" dirty="0"/>
              <a:t> флора</a:t>
            </a:r>
          </a:p>
          <a:p>
            <a:r>
              <a:rPr lang="ru-RU" sz="2800" b="1" i="1" dirty="0" err="1"/>
              <a:t>Реминерализация</a:t>
            </a:r>
            <a:r>
              <a:rPr lang="ru-RU" sz="2800" dirty="0"/>
              <a:t> – возвращение минеральных солей при высоком рН.</a:t>
            </a:r>
          </a:p>
          <a:p>
            <a:r>
              <a:rPr lang="ru-RU" sz="2800" dirty="0"/>
              <a:t>Играют роль: буферная система слюны, белки с основными свойствами, действие </a:t>
            </a:r>
            <a:r>
              <a:rPr lang="ru-RU" sz="2800" dirty="0" err="1"/>
              <a:t>вейллонелл</a:t>
            </a:r>
            <a:endParaRPr lang="ru-RU" sz="2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1D4BA1F-5240-46FD-A44E-24DD18D2BA7F}"/>
              </a:ext>
            </a:extLst>
          </p:cNvPr>
          <p:cNvSpPr/>
          <p:nvPr/>
        </p:nvSpPr>
        <p:spPr>
          <a:xfrm>
            <a:off x="3574227" y="6386730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34789926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286605"/>
            <a:ext cx="7251144" cy="702302"/>
          </a:xfrm>
        </p:spPr>
        <p:txBody>
          <a:bodyPr>
            <a:normAutofit fontScale="90000"/>
          </a:bodyPr>
          <a:lstStyle/>
          <a:p>
            <a:r>
              <a:rPr lang="ru-RU" dirty="0"/>
              <a:t>Патогенез кариеса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0099" y="1143432"/>
            <a:ext cx="7543801" cy="4023360"/>
          </a:xfrm>
        </p:spPr>
        <p:txBody>
          <a:bodyPr>
            <a:noAutofit/>
          </a:bodyPr>
          <a:lstStyle/>
          <a:p>
            <a:r>
              <a:rPr lang="ru-RU" sz="2800" i="1" u="sng" dirty="0"/>
              <a:t>1. Стадия пятна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  Длительный контакт эмали с  кислотами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Увеличение  пространств между микрокристаллами эмалевых призм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Миграция микробов из зубной бляшки в эмаль</a:t>
            </a:r>
          </a:p>
          <a:p>
            <a:r>
              <a:rPr lang="ru-RU" sz="2800" i="1" u="sng" dirty="0"/>
              <a:t>2 стадия</a:t>
            </a:r>
            <a:r>
              <a:rPr lang="ru-RU" sz="2800" i="1" dirty="0"/>
              <a:t>. </a:t>
            </a:r>
            <a:r>
              <a:rPr lang="ru-RU" sz="2800" i="1" u="sng" dirty="0"/>
              <a:t>Поверхностный кариес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Декальцинация эмали, разрушение эмали и поверхностных слоев дентина</a:t>
            </a:r>
          </a:p>
          <a:p>
            <a:pPr marL="0" indent="0">
              <a:buNone/>
            </a:pPr>
            <a:r>
              <a:rPr lang="ru-RU" sz="2800" i="1" dirty="0"/>
              <a:t>1 и 2 стадии происходят под действием ацидофильных бактерий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6998222-95FB-44DE-B59D-F8F53226430D}"/>
              </a:ext>
            </a:extLst>
          </p:cNvPr>
          <p:cNvSpPr/>
          <p:nvPr/>
        </p:nvSpPr>
        <p:spPr>
          <a:xfrm>
            <a:off x="3347864" y="6488668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22643301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548680"/>
            <a:ext cx="7791832" cy="5577483"/>
          </a:xfrm>
        </p:spPr>
        <p:txBody>
          <a:bodyPr>
            <a:normAutofit/>
          </a:bodyPr>
          <a:lstStyle/>
          <a:p>
            <a:r>
              <a:rPr lang="ru-RU" sz="2800" u="sng" dirty="0"/>
              <a:t>3 стадия. Средний кариес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Миграция микробов по эмалевым ходам в дентин, усиленное размножение анаэробов</a:t>
            </a:r>
          </a:p>
          <a:p>
            <a:pPr marL="0" indent="0">
              <a:buNone/>
            </a:pPr>
            <a:r>
              <a:rPr lang="ru-RU" sz="2800" dirty="0"/>
              <a:t>  </a:t>
            </a:r>
            <a:r>
              <a:rPr lang="ru-RU" sz="2800" u="sng" dirty="0"/>
              <a:t> 4 стадия</a:t>
            </a:r>
            <a:r>
              <a:rPr lang="ru-RU" sz="2800" dirty="0"/>
              <a:t>. </a:t>
            </a:r>
            <a:r>
              <a:rPr lang="ru-RU" sz="2800" u="sng" dirty="0"/>
              <a:t>Глубокий кариес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Микробы распространяются по дентинным каналам. Размягчается дентин.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800" dirty="0"/>
              <a:t>Деструкция тканей дентина и атрофия </a:t>
            </a:r>
            <a:r>
              <a:rPr lang="ru-RU" sz="2800" dirty="0" err="1"/>
              <a:t>одонтобластов</a:t>
            </a:r>
            <a:endParaRPr lang="ru-RU" sz="2800" dirty="0"/>
          </a:p>
          <a:p>
            <a:pPr marL="0" indent="0">
              <a:buNone/>
            </a:pPr>
            <a:r>
              <a:rPr lang="ru-RU" sz="2800" i="1" dirty="0"/>
              <a:t>3 и 4 стадии идут при участии протеолитических бактерий, за счет токсинов и факторов инвазии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CDE4FE7-7B1B-4546-9456-55B4829DD8C2}"/>
              </a:ext>
            </a:extLst>
          </p:cNvPr>
          <p:cNvSpPr/>
          <p:nvPr/>
        </p:nvSpPr>
        <p:spPr>
          <a:xfrm>
            <a:off x="3574227" y="6488668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30404505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Профилактика кариеса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Общая направленность: диета, создание вакцины против </a:t>
            </a:r>
            <a:r>
              <a:rPr lang="en-US" sz="2800" dirty="0" err="1"/>
              <a:t>Strepto</a:t>
            </a:r>
            <a:r>
              <a:rPr lang="ru-RU" sz="2800" dirty="0"/>
              <a:t>со</a:t>
            </a:r>
            <a:r>
              <a:rPr lang="en-US" sz="2800" dirty="0" err="1"/>
              <a:t>ccus</a:t>
            </a:r>
            <a:r>
              <a:rPr lang="en-US" sz="2800" dirty="0"/>
              <a:t> </a:t>
            </a:r>
            <a:r>
              <a:rPr lang="en-US" sz="2800" dirty="0" err="1"/>
              <a:t>mutans</a:t>
            </a:r>
            <a:r>
              <a:rPr lang="ru-RU" sz="2800" dirty="0"/>
              <a:t> для стимуляции выработки секреторных антител</a:t>
            </a:r>
          </a:p>
          <a:p>
            <a:r>
              <a:rPr lang="ru-RU" sz="2800" dirty="0"/>
              <a:t>Местная направленность: обработка </a:t>
            </a:r>
            <a:r>
              <a:rPr lang="ru-RU" sz="2800" dirty="0" err="1"/>
              <a:t>хлоргексидином</a:t>
            </a:r>
            <a:r>
              <a:rPr lang="ru-RU" sz="2800" dirty="0"/>
              <a:t>, применение фторидов цинка и меди, ксилита для уменьшения образования молочной кислоты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FA91EC8-8FF0-4BF7-8A3B-8BBA98B4BD4A}"/>
              </a:ext>
            </a:extLst>
          </p:cNvPr>
          <p:cNvSpPr/>
          <p:nvPr/>
        </p:nvSpPr>
        <p:spPr>
          <a:xfrm>
            <a:off x="3574227" y="6478153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2425766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F1092E-CE37-4B67-9E05-3A2D7D25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4A46C1E-1D9D-42E0-BAED-B4688C24B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3600" dirty="0"/>
          </a:p>
          <a:p>
            <a:pPr marL="0" indent="0" algn="ctr">
              <a:buNone/>
            </a:pPr>
            <a:r>
              <a:rPr lang="ru-RU" sz="3600"/>
              <a:t>Благодарю </a:t>
            </a:r>
            <a:r>
              <a:rPr lang="ru-RU" sz="3600" dirty="0"/>
              <a:t>за внимание!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3BAA90-E667-42B9-9945-6F24D50B5E02}"/>
              </a:ext>
            </a:extLst>
          </p:cNvPr>
          <p:cNvSpPr/>
          <p:nvPr/>
        </p:nvSpPr>
        <p:spPr>
          <a:xfrm>
            <a:off x="3419872" y="6488668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694580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Динамика формирования зубной бляшки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Образование органического матрикса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Заселение матрикса аэробами: стрептококками, лактобактериями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Заселение матрикса анаэробами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 err="1"/>
              <a:t>Коаггрегация</a:t>
            </a:r>
            <a:r>
              <a:rPr lang="ru-RU" sz="2800" dirty="0"/>
              <a:t> микробов – прочное прикрепление к поверхности зуба или слизистой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800" dirty="0"/>
              <a:t>Минерализация зубной бляшки и образование зубного камня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4D25BF8-7951-4109-9B9E-CE842FF001C6}"/>
              </a:ext>
            </a:extLst>
          </p:cNvPr>
          <p:cNvSpPr/>
          <p:nvPr/>
        </p:nvSpPr>
        <p:spPr>
          <a:xfrm>
            <a:off x="3419872" y="6488668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224429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Механизмы </a:t>
            </a:r>
            <a:r>
              <a:rPr lang="ru-RU" dirty="0" err="1"/>
              <a:t>коаггрегации</a:t>
            </a:r>
            <a:r>
              <a:rPr lang="ru-RU" dirty="0"/>
              <a:t> микробов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1. За счет бактериальных </a:t>
            </a:r>
            <a:r>
              <a:rPr lang="ru-RU" sz="2400" dirty="0" err="1"/>
              <a:t>адгезинов</a:t>
            </a:r>
            <a:endParaRPr lang="ru-RU" sz="2400" dirty="0"/>
          </a:p>
          <a:p>
            <a:endParaRPr lang="ru-RU" sz="2400" dirty="0"/>
          </a:p>
          <a:p>
            <a:r>
              <a:rPr lang="ru-RU" sz="2400" dirty="0"/>
              <a:t>2. Прикрепление по типу «клетка к клетке»</a:t>
            </a:r>
          </a:p>
          <a:p>
            <a:endParaRPr lang="ru-RU" sz="2400" dirty="0"/>
          </a:p>
          <a:p>
            <a:r>
              <a:rPr lang="ru-RU" sz="2400" dirty="0"/>
              <a:t>3. Образование  стрептококками нерастворимых </a:t>
            </a:r>
            <a:r>
              <a:rPr lang="ru-RU" sz="2400" dirty="0" err="1"/>
              <a:t>гликанов</a:t>
            </a:r>
            <a:r>
              <a:rPr lang="ru-RU" sz="2400" dirty="0"/>
              <a:t> и плотное прикрепление к тканям зуба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235E93E-4F32-431C-A932-6AC314BA180B}"/>
              </a:ext>
            </a:extLst>
          </p:cNvPr>
          <p:cNvSpPr/>
          <p:nvPr/>
        </p:nvSpPr>
        <p:spPr>
          <a:xfrm>
            <a:off x="3275856" y="6468917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1879881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Типы зубных бляшек по локализации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ru-RU" sz="2800" dirty="0" err="1"/>
              <a:t>Наддесневые</a:t>
            </a:r>
            <a:r>
              <a:rPr lang="ru-RU" sz="2800" dirty="0"/>
              <a:t>  - участвуют в кариесе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 err="1"/>
              <a:t>Поддесневые</a:t>
            </a:r>
            <a:r>
              <a:rPr lang="ru-RU" sz="2800" dirty="0"/>
              <a:t> – участвуют в патологии пародонта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Зубные бляшки верхней челюсти – содержат </a:t>
            </a:r>
            <a:r>
              <a:rPr lang="ru-RU" sz="2800" dirty="0" err="1"/>
              <a:t>Грам</a:t>
            </a:r>
            <a:r>
              <a:rPr lang="ru-RU" sz="2800" dirty="0"/>
              <a:t>+ аэробы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ru-RU" sz="2800" dirty="0"/>
              <a:t>Зубные бляшки нижней челюсти – содержат </a:t>
            </a:r>
            <a:r>
              <a:rPr lang="ru-RU" sz="2800" dirty="0" err="1"/>
              <a:t>Грам</a:t>
            </a:r>
            <a:r>
              <a:rPr lang="ru-RU" sz="2800" dirty="0"/>
              <a:t> - анаэробы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8729C6A-4EDE-41B4-AAC3-2BCB241F62DD}"/>
              </a:ext>
            </a:extLst>
          </p:cNvPr>
          <p:cNvSpPr/>
          <p:nvPr/>
        </p:nvSpPr>
        <p:spPr>
          <a:xfrm>
            <a:off x="3597086" y="6386730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2491745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Микробный состав</a:t>
            </a:r>
            <a:br>
              <a:rPr lang="ru-RU" dirty="0"/>
            </a:br>
            <a:r>
              <a:rPr lang="ru-RU" dirty="0"/>
              <a:t> зубной бляшки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Ацидофильные бактерии – образуют молочную кислоту – снижают рН</a:t>
            </a:r>
          </a:p>
          <a:p>
            <a:pPr marL="0" indent="0">
              <a:buNone/>
            </a:pPr>
            <a:endParaRPr lang="ru-RU" sz="28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800" dirty="0"/>
              <a:t>Протеолитические – разлагают аминокислоты до аммиака и мочевины – повышают рН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AB1A26B6-78C8-48E0-9177-C61531377A5D}"/>
              </a:ext>
            </a:extLst>
          </p:cNvPr>
          <p:cNvSpPr/>
          <p:nvPr/>
        </p:nvSpPr>
        <p:spPr>
          <a:xfrm>
            <a:off x="3398015" y="6455847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1064333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79"/>
            <a:ext cx="7467168" cy="864097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dirty="0" err="1"/>
              <a:t>Ценотип</a:t>
            </a:r>
            <a:r>
              <a:rPr lang="ru-RU" dirty="0"/>
              <a:t> зубной бляшки – ее видовой состав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Нормоценоз</a:t>
            </a:r>
            <a:r>
              <a:rPr lang="ru-RU" sz="2800" dirty="0"/>
              <a:t> 1 порядка: доминируют </a:t>
            </a:r>
            <a:r>
              <a:rPr lang="en-US" sz="2800" dirty="0" err="1"/>
              <a:t>Strepto</a:t>
            </a:r>
            <a:r>
              <a:rPr lang="ru-RU" sz="2800" dirty="0"/>
              <a:t>со</a:t>
            </a:r>
            <a:r>
              <a:rPr lang="en-US" sz="2800" dirty="0" err="1"/>
              <a:t>ccus</a:t>
            </a:r>
            <a:r>
              <a:rPr lang="en-US" sz="2800" dirty="0"/>
              <a:t> </a:t>
            </a:r>
            <a:r>
              <a:rPr lang="en-US" sz="2800" dirty="0" err="1"/>
              <a:t>salivarius</a:t>
            </a:r>
            <a:r>
              <a:rPr lang="ru-RU" sz="2800" dirty="0"/>
              <a:t>,</a:t>
            </a:r>
            <a:r>
              <a:rPr lang="en-US" sz="2800" dirty="0"/>
              <a:t> </a:t>
            </a:r>
            <a:r>
              <a:rPr lang="en-US" sz="2800" dirty="0" err="1"/>
              <a:t>Strepto</a:t>
            </a:r>
            <a:r>
              <a:rPr lang="ru-RU" sz="2800" dirty="0"/>
              <a:t>со</a:t>
            </a:r>
            <a:r>
              <a:rPr lang="en-US" sz="2800" dirty="0" err="1"/>
              <a:t>ccus</a:t>
            </a:r>
            <a:r>
              <a:rPr lang="en-US" sz="2800" dirty="0"/>
              <a:t> </a:t>
            </a:r>
            <a:r>
              <a:rPr lang="en-US" sz="2800" dirty="0" err="1"/>
              <a:t>sanguis</a:t>
            </a:r>
            <a:r>
              <a:rPr lang="ru-RU" sz="2800" dirty="0"/>
              <a:t>, </a:t>
            </a:r>
            <a:r>
              <a:rPr lang="en-US" sz="2800" dirty="0"/>
              <a:t> Lactobacillus</a:t>
            </a:r>
          </a:p>
          <a:p>
            <a:r>
              <a:rPr lang="ru-RU" sz="2800" dirty="0" err="1"/>
              <a:t>Нормоценоз</a:t>
            </a:r>
            <a:r>
              <a:rPr lang="ru-RU" sz="2800" dirty="0"/>
              <a:t> 2 порядка - преобладает</a:t>
            </a:r>
            <a:r>
              <a:rPr lang="en-US" sz="2800" dirty="0"/>
              <a:t> </a:t>
            </a:r>
            <a:r>
              <a:rPr lang="en-US" sz="2800" dirty="0" err="1"/>
              <a:t>Strepto</a:t>
            </a:r>
            <a:r>
              <a:rPr lang="ru-RU" sz="2800" dirty="0"/>
              <a:t>со</a:t>
            </a:r>
            <a:r>
              <a:rPr lang="en-US" sz="2800" dirty="0" err="1"/>
              <a:t>ccus</a:t>
            </a:r>
            <a:r>
              <a:rPr lang="en-US" sz="2800" dirty="0"/>
              <a:t> mitis</a:t>
            </a:r>
          </a:p>
          <a:p>
            <a:r>
              <a:rPr lang="ru-RU" sz="2800" dirty="0" err="1"/>
              <a:t>Нормоценоз</a:t>
            </a:r>
            <a:r>
              <a:rPr lang="ru-RU" sz="2800" dirty="0"/>
              <a:t> 3 порядка: больше всего </a:t>
            </a:r>
            <a:r>
              <a:rPr lang="en-US" sz="2800" dirty="0"/>
              <a:t> </a:t>
            </a:r>
            <a:r>
              <a:rPr lang="en-US" sz="2800" dirty="0" err="1"/>
              <a:t>Strepto</a:t>
            </a:r>
            <a:r>
              <a:rPr lang="ru-RU" sz="2800" dirty="0"/>
              <a:t>со</a:t>
            </a:r>
            <a:r>
              <a:rPr lang="en-US" sz="2800" dirty="0" err="1"/>
              <a:t>ccus</a:t>
            </a:r>
            <a:r>
              <a:rPr lang="en-US" sz="2800" dirty="0"/>
              <a:t> </a:t>
            </a:r>
            <a:r>
              <a:rPr lang="en-US" sz="2800" dirty="0" err="1"/>
              <a:t>mutans</a:t>
            </a:r>
            <a:r>
              <a:rPr lang="ru-RU" sz="2800" dirty="0"/>
              <a:t>,</a:t>
            </a:r>
            <a:r>
              <a:rPr lang="en-US" sz="2800" dirty="0"/>
              <a:t> Staphylococcus</a:t>
            </a:r>
            <a:r>
              <a:rPr lang="ru-RU" sz="2800" dirty="0"/>
              <a:t>,</a:t>
            </a:r>
            <a:r>
              <a:rPr lang="en-US" sz="2800" dirty="0"/>
              <a:t>  Candida</a:t>
            </a:r>
            <a:endParaRPr lang="ru-RU" sz="2800" dirty="0"/>
          </a:p>
          <a:p>
            <a:r>
              <a:rPr lang="ru-RU" sz="2800" dirty="0"/>
              <a:t>Появляется риск развития </a:t>
            </a:r>
            <a:r>
              <a:rPr lang="ru-RU" sz="2800" dirty="0" err="1"/>
              <a:t>дисбиоза</a:t>
            </a:r>
            <a:endParaRPr lang="ru-RU" sz="2800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9DEF05E-7E24-4158-AECF-DEE658D7E643}"/>
              </a:ext>
            </a:extLst>
          </p:cNvPr>
          <p:cNvSpPr/>
          <p:nvPr/>
        </p:nvSpPr>
        <p:spPr>
          <a:xfrm>
            <a:off x="3574227" y="6468917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1377937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Strepto</a:t>
            </a:r>
            <a:r>
              <a:rPr lang="ru-RU" dirty="0"/>
              <a:t>со</a:t>
            </a:r>
            <a:r>
              <a:rPr lang="en-US" dirty="0" err="1"/>
              <a:t>ccus</a:t>
            </a:r>
            <a:r>
              <a:rPr lang="en-US" dirty="0"/>
              <a:t> </a:t>
            </a:r>
            <a:r>
              <a:rPr lang="en-US" dirty="0" err="1"/>
              <a:t>mutans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Открыт в 1924 г.: выделен из кариозного зуба. Цепочки кокков.  Альфа-гемолитические свойства</a:t>
            </a:r>
          </a:p>
          <a:p>
            <a:r>
              <a:rPr lang="ru-RU" sz="2800" dirty="0"/>
              <a:t>Выделяет фермент </a:t>
            </a:r>
            <a:r>
              <a:rPr lang="ru-RU" sz="2800" dirty="0" err="1"/>
              <a:t>глюкозилтрансферазу</a:t>
            </a:r>
            <a:r>
              <a:rPr lang="ru-RU" sz="2800" dirty="0"/>
              <a:t> – разлагает сахарозу на глюкозу и фруктозу</a:t>
            </a:r>
          </a:p>
          <a:p>
            <a:r>
              <a:rPr lang="ru-RU" sz="2800" dirty="0"/>
              <a:t>Из глюкозы синтезируются нерастворимые </a:t>
            </a:r>
            <a:r>
              <a:rPr lang="ru-RU" sz="2800" dirty="0" err="1"/>
              <a:t>гликаны</a:t>
            </a:r>
            <a:r>
              <a:rPr lang="ru-RU" sz="2800" dirty="0"/>
              <a:t>- формируют матрикс, связывают бактерии, обеспечивают длительный контакт эмали с молочной кислотой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CCD4758-CD4F-4619-993E-391362336EB8}"/>
              </a:ext>
            </a:extLst>
          </p:cNvPr>
          <p:cNvSpPr/>
          <p:nvPr/>
        </p:nvSpPr>
        <p:spPr>
          <a:xfrm>
            <a:off x="3574227" y="6386730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557819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523" y="0"/>
            <a:ext cx="876895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087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43000"/>
          </a:xfrm>
        </p:spPr>
        <p:txBody>
          <a:bodyPr/>
          <a:lstStyle/>
          <a:p>
            <a:pPr algn="ctr"/>
            <a:r>
              <a:rPr lang="ru-RU" dirty="0"/>
              <a:t>Кариес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Это патологический процесс деминерализации и размягчения тканей зуба с образованием дефекта – полости</a:t>
            </a:r>
          </a:p>
          <a:p>
            <a:endParaRPr lang="ru-RU" sz="2800" dirty="0"/>
          </a:p>
          <a:p>
            <a:r>
              <a:rPr lang="ru-RU" sz="2800" dirty="0"/>
              <a:t>Факторы развития: диета, генетическая предрасположенность, микробы, недостаток железа, антибиотики и т.д.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C47DEEA-896F-44A1-8421-D430C9DB6936}"/>
              </a:ext>
            </a:extLst>
          </p:cNvPr>
          <p:cNvSpPr/>
          <p:nvPr/>
        </p:nvSpPr>
        <p:spPr>
          <a:xfrm>
            <a:off x="3656579" y="6453336"/>
            <a:ext cx="19955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Астраханский ГМУ</a:t>
            </a:r>
          </a:p>
        </p:txBody>
      </p:sp>
    </p:spTree>
    <p:extLst>
      <p:ext uri="{BB962C8B-B14F-4D97-AF65-F5344CB8AC3E}">
        <p14:creationId xmlns:p14="http://schemas.microsoft.com/office/powerpoint/2010/main" val="261011192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227</TotalTime>
  <Words>502</Words>
  <Application>Microsoft Office PowerPoint</Application>
  <PresentationFormat>Экран (4:3)</PresentationFormat>
  <Paragraphs>77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Georgia</vt:lpstr>
      <vt:lpstr>Wingdings</vt:lpstr>
      <vt:lpstr>Ретро</vt:lpstr>
      <vt:lpstr>Зубной налет.  Роль в развитии кариеса</vt:lpstr>
      <vt:lpstr>Динамика формирования зубной бляшки</vt:lpstr>
      <vt:lpstr>Механизмы коаггрегации микробов</vt:lpstr>
      <vt:lpstr>Типы зубных бляшек по локализации</vt:lpstr>
      <vt:lpstr>Микробный состав  зубной бляшки</vt:lpstr>
      <vt:lpstr> Ценотип зубной бляшки – ее видовой состав</vt:lpstr>
      <vt:lpstr>Streptoсоccus mutans</vt:lpstr>
      <vt:lpstr>Презентация PowerPoint</vt:lpstr>
      <vt:lpstr>Кариес</vt:lpstr>
      <vt:lpstr>Механизмы деминерализации эмали</vt:lpstr>
      <vt:lpstr>Деминерализация и реминерализация</vt:lpstr>
      <vt:lpstr>Патогенез кариеса</vt:lpstr>
      <vt:lpstr> </vt:lpstr>
      <vt:lpstr>Профилактика кариеса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Зубной налет (бляшка). Роль  микробов в возникновении и развитии кариеса</dc:title>
  <dc:creator>Саша</dc:creator>
  <cp:lastModifiedBy>adaudova@mail.ru</cp:lastModifiedBy>
  <cp:revision>24</cp:revision>
  <dcterms:created xsi:type="dcterms:W3CDTF">2014-02-14T13:09:57Z</dcterms:created>
  <dcterms:modified xsi:type="dcterms:W3CDTF">2020-04-17T06:38:47Z</dcterms:modified>
</cp:coreProperties>
</file>