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57" r:id="rId3"/>
    <p:sldId id="259" r:id="rId4"/>
    <p:sldId id="258" r:id="rId5"/>
    <p:sldId id="260" r:id="rId6"/>
    <p:sldId id="285" r:id="rId7"/>
    <p:sldId id="261" r:id="rId8"/>
    <p:sldId id="288" r:id="rId9"/>
    <p:sldId id="286" r:id="rId10"/>
    <p:sldId id="287" r:id="rId11"/>
    <p:sldId id="262" r:id="rId12"/>
    <p:sldId id="263" r:id="rId13"/>
    <p:sldId id="295" r:id="rId14"/>
    <p:sldId id="296" r:id="rId15"/>
    <p:sldId id="280" r:id="rId16"/>
    <p:sldId id="265" r:id="rId17"/>
    <p:sldId id="266" r:id="rId18"/>
    <p:sldId id="267" r:id="rId19"/>
    <p:sldId id="268" r:id="rId20"/>
    <p:sldId id="269" r:id="rId21"/>
    <p:sldId id="294" r:id="rId22"/>
    <p:sldId id="292" r:id="rId23"/>
    <p:sldId id="293" r:id="rId24"/>
    <p:sldId id="297" r:id="rId25"/>
    <p:sldId id="298" r:id="rId26"/>
    <p:sldId id="299" r:id="rId27"/>
    <p:sldId id="352" r:id="rId28"/>
    <p:sldId id="271" r:id="rId29"/>
    <p:sldId id="273" r:id="rId30"/>
    <p:sldId id="290" r:id="rId31"/>
    <p:sldId id="274" r:id="rId32"/>
    <p:sldId id="291" r:id="rId33"/>
    <p:sldId id="275" r:id="rId34"/>
    <p:sldId id="276" r:id="rId35"/>
    <p:sldId id="277" r:id="rId36"/>
    <p:sldId id="278" r:id="rId37"/>
    <p:sldId id="353" r:id="rId38"/>
    <p:sldId id="279" r:id="rId39"/>
    <p:sldId id="300" r:id="rId40"/>
    <p:sldId id="281" r:id="rId41"/>
    <p:sldId id="340" r:id="rId42"/>
    <p:sldId id="341" r:id="rId43"/>
    <p:sldId id="342" r:id="rId44"/>
    <p:sldId id="336" r:id="rId45"/>
    <p:sldId id="337" r:id="rId46"/>
    <p:sldId id="338" r:id="rId47"/>
    <p:sldId id="335" r:id="rId48"/>
    <p:sldId id="343" r:id="rId49"/>
    <p:sldId id="282" r:id="rId50"/>
    <p:sldId id="301" r:id="rId51"/>
    <p:sldId id="344" r:id="rId52"/>
    <p:sldId id="302" r:id="rId53"/>
    <p:sldId id="303" r:id="rId54"/>
    <p:sldId id="304" r:id="rId55"/>
    <p:sldId id="305" r:id="rId56"/>
    <p:sldId id="345" r:id="rId57"/>
    <p:sldId id="346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39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48" r:id="rId87"/>
    <p:sldId id="349" r:id="rId88"/>
    <p:sldId id="333" r:id="rId89"/>
    <p:sldId id="347" r:id="rId90"/>
    <p:sldId id="334" r:id="rId91"/>
    <p:sldId id="350" r:id="rId92"/>
    <p:sldId id="351" r:id="rId93"/>
    <p:sldId id="283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3890C-89C3-438C-88F4-7576CB0A72E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150656-EBA6-4EF3-A6C8-0DE267FEC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15B3D-F108-435C-82CD-B498784EC1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07D05-B50D-4C73-B453-A7D3A32BCC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16854-5D8B-475B-9E39-8FD2805EC2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B955-0CF2-4A9D-B1FF-58F3EE2A8BB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CFBB91-3541-46F2-B9AE-D8BD76CCD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63CD-773B-4440-A4D9-8029793960F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A1A1-3F75-44C5-927E-ED4943616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E7CD-94A9-4D3A-B007-E4489C07D95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06CC-B476-41AE-BF64-55A04BB39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D570-AC8E-4242-9867-61D89E3D5C7A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B33F-2EA6-4735-802D-C40FC518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774B-7E7F-41FB-A969-2965EA94B79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BC4E-348C-4B6E-B6CC-21898408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AB1C-2D2B-4050-BAAC-EB0F7629CEB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3660-9C0F-45BF-9F90-7BEF04634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E9D619-3F7E-4C5E-B69D-983E273A5E75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EE5692-AC9A-4663-B874-862532366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6E4B-8226-497A-8C40-BF55CC4A5B6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DF2F-02AC-4273-B510-AFF16D740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DFCE-E45D-4C1C-A3B2-2E855D585BE0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2EC2-2F19-48AE-A441-F787F4CC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7B07-16A4-48B8-8CD0-37E8F563999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2283-33A3-457A-BC08-E0B063F05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D910-4180-4D91-82F6-4D1DEE064E3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3125-DC39-44AD-B901-0EFD3F23A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4C642-99D2-413E-8DD9-68CD63A8DABF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4A0D9-DADC-40C0-A686-A8B608F7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73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1341438"/>
            <a:ext cx="7993062" cy="1727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200" b="1" smtClean="0"/>
              <a:t>Анатомо-физиологические особенности и семиотика поражений </a:t>
            </a:r>
            <a:r>
              <a:rPr lang="ru-RU" sz="3200" b="1" smtClean="0">
                <a:latin typeface="Arial" charset="0"/>
              </a:rPr>
              <a:t/>
            </a:r>
            <a:br>
              <a:rPr lang="ru-RU" sz="3200" b="1" smtClean="0">
                <a:latin typeface="Arial" charset="0"/>
              </a:rPr>
            </a:br>
            <a:r>
              <a:rPr lang="ru-RU" sz="3200" b="1" smtClean="0"/>
              <a:t>сердечно-сосудистой   системы </a:t>
            </a:r>
            <a:r>
              <a:rPr lang="ru-RU" sz="3200" b="1" smtClean="0">
                <a:latin typeface="Arial" charset="0"/>
              </a:rPr>
              <a:t/>
            </a:r>
            <a:br>
              <a:rPr lang="ru-RU" sz="3200" b="1" smtClean="0">
                <a:latin typeface="Arial" charset="0"/>
              </a:rPr>
            </a:br>
            <a:r>
              <a:rPr lang="ru-RU" sz="3200" b="1" smtClean="0"/>
              <a:t>у детей</a:t>
            </a:r>
            <a:br>
              <a:rPr lang="ru-RU" sz="3200" b="1" smtClean="0"/>
            </a:br>
            <a:endParaRPr lang="ru-RU" sz="32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97425"/>
            <a:ext cx="6400800" cy="206057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</a:rPr>
              <a:t>Кафедра   педиатрии   и   </a:t>
            </a:r>
            <a:r>
              <a:rPr lang="ru-RU" sz="3000" b="1" dirty="0" err="1" smtClean="0">
                <a:solidFill>
                  <a:schemeClr val="tx1"/>
                </a:solidFill>
              </a:rPr>
              <a:t>неонатологии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К.м.н., доцент Швечихина Елена Рудольфовна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14339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3168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Из нисходящей аорты кровь поступает в сосуды нижней половины тела, относящиеся к большому кругу кровообращения.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Частично эта кровь через пупочные артерии поступает обратно в плаценту, где обогащается кислородом, питательными веществами, и вновь поступает через пупочную вену к плоду.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03912"/>
          </a:xfrm>
        </p:spPr>
        <p:txBody>
          <a:bodyPr>
            <a:normAutofit fontScale="92500" lnSpcReduction="10000"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для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внутриутробного кровообращения характерны: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связи между правой и левой половиной сердца и крупными сосудами: два право-левых шунта;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значительное превышение, вследствие шунтов, минутного объема большого круга кровообращения над минутным объемом малого круга: нефункционирующие легкие;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к жизненно важным органам (мозг, сердце, печень, верхние конечности) из восходящей аорты и дуги ее более богатой кислородом крови, чем к нижней половине тела;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 одинаковое, низкое, кровяное давление в легочной артерии и аорте.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Кровообращение новорожденного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новорожденных прекращается плацентарное кровообращение:  пупочная вена, венозный проток, две пупочные артерии перестают функционировать, зарастают и превращаются в связки (примерно к концу 2-й недели жизни);</a:t>
            </a:r>
          </a:p>
          <a:p>
            <a:pPr marL="0" indent="256032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сокращению гладких мышц функционально закрывается артериальный проток к 10-15 ч. жизни, а анатомически – к 2-м мес.(90%).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Кровообращение новорожденного (продолжение)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>
            <a:normAutofit lnSpcReduction="10000"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Овальное окно перестаёт функционировать из-за перераспределения давления в предсердиях. В 3 мес. – функциональное закрытие имеющимся клапаном, затем клапан прирастает, образуется МПП. Полное закрытие ОО – к концу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г.ж., однако у 50% детей и 10-25% взрослых – ООО, не влияющее на гемодинамику.</a:t>
            </a:r>
          </a:p>
          <a:p>
            <a:pPr marL="0" indent="256032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 функционировать малый и большой круги кровообращения. </a:t>
            </a:r>
          </a:p>
          <a:p>
            <a:pPr marL="0" indent="256032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Устанавливается лёгочное дыхание.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лёгкие начинает проходить весь объём сердечного выброса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внутриутробно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10%).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Из-за увеличения потребности в </a:t>
            </a:r>
            <a:r>
              <a:rPr lang="ru-RU" smtClean="0"/>
              <a:t>О</a:t>
            </a:r>
            <a:r>
              <a:rPr lang="ru-RU" baseline="-25000" smtClean="0"/>
              <a:t>2</a:t>
            </a:r>
            <a:endParaRPr lang="ru-RU" smtClean="0"/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возрастает сердечный выброс и системное 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35975" cy="792162"/>
          </a:xfrm>
        </p:spPr>
        <p:txBody>
          <a:bodyPr/>
          <a:lstStyle/>
          <a:p>
            <a:pPr eaLnBrk="1" hangingPunct="1"/>
            <a:r>
              <a:rPr lang="ru-RU" sz="2800" b="1" smtClean="0"/>
              <a:t>Кровообращение новорожденного</a:t>
            </a:r>
            <a:endParaRPr lang="ru-RU" sz="2800" smtClean="0"/>
          </a:p>
        </p:txBody>
      </p:sp>
      <p:pic>
        <p:nvPicPr>
          <p:cNvPr id="28674" name="Содержимое 3" descr="http://vmede.org/sait/content/Pediatriya_ped_diz_barabanova_2009/7_files/mb4_007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81075"/>
            <a:ext cx="6408738" cy="587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Обычно к 6-й неделе жизни закрывается боталлов (артериальный) проток,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к 2–3 месяцам венозный (аранциев) проток, к 6–7 месяцам овальное окно в межпредсердной перегородке.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44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600" smtClean="0">
                <a:solidFill>
                  <a:srgbClr val="FF0000"/>
                </a:solidFill>
                <a:latin typeface="Arial" charset="0"/>
              </a:rPr>
              <a:t>            </a:t>
            </a:r>
            <a:r>
              <a:rPr lang="ru-RU" sz="2600" smtClean="0">
                <a:solidFill>
                  <a:srgbClr val="FF0000"/>
                </a:solidFill>
              </a:rPr>
              <a:t>Вследствие выключения кровотока через плаценту общее периферическое сопротивление почти удваивается. Это в свою очередь ведет к повышению системного артериального давления, а также давления в левом желудочке и предсердии. Одновременно происходит постепенное значительное (примерно в 4 раза) снижение гидростатического сопротивления в малом круге кровообращения из-за повышения напряжения кислорода в тканях легких (особенностью гладкой мускулатуры сосудов малого круга кровообращения является ее сокращение в ответ на гипоксию). </a:t>
            </a:r>
          </a:p>
          <a:p>
            <a:pPr eaLnBrk="1" hangingPunct="1"/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         </a:t>
            </a:r>
            <a:r>
              <a:rPr lang="ru-RU" smtClean="0"/>
              <a:t>Следствием снижения сопротивления сосудов малого круга кровообращения является увеличение объема протекающей через них крови,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а также снижение систолического давления  в легочной артерии, правом желудочке и предсердии.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rmAutofit fontScale="92500" lnSpcReduction="10000"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Таким образом, сердце новорожденного обладает большой запасной силой: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уменьшение вязкости крови за счет снижения количества эритроцитов;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выключение плацентарного кровообращения, что ведет к уменьшению количества циркулирующей крови плода на 25-30 % и сокращению пути, который проходит кровь;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>
                <a:solidFill>
                  <a:srgbClr val="FF0000"/>
                </a:solidFill>
              </a:rPr>
              <a:t>внутриутробно</a:t>
            </a:r>
            <a:r>
              <a:rPr lang="ru-RU" dirty="0">
                <a:solidFill>
                  <a:srgbClr val="FF0000"/>
                </a:solidFill>
              </a:rPr>
              <a:t> оба желудочка выполняют одинаковую работу, а правый даже несколько большую.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постнатальный период нагрузка на правый желудочек постепенно уменьшается, а на левый увеличивается.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Основные этапы формирования </a:t>
            </a:r>
            <a:r>
              <a:rPr lang="ru-RU" sz="3100" b="1" dirty="0"/>
              <a:t>органов 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сердечно-сосудистой</a:t>
            </a:r>
            <a:r>
              <a:rPr lang="ru-RU" sz="3100" b="1" dirty="0" smtClean="0"/>
              <a:t> </a:t>
            </a:r>
            <a:r>
              <a:rPr lang="ru-RU" sz="3100" b="1" dirty="0"/>
              <a:t>системы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Закладка сердца начинается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2-й неделе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внутриутробного развития.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4-й неделе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сердце становится двухкамерным, формируется проводящая система сердца. 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5-й неделе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идет образование межпредсердной перегородки и сердце становится трехкамерным.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6–7-й неделе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происходит разделение общего артериального ствола на легочную артерию и аорту,  а желудочка на правый и левый.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 конца 2-го месяца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беременности устанавливается плацентарное кровообращение, сохраняющееся до момента рождения ребенка.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6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/>
              <a:t>Особенности сердца у 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Анатомически сердце новорожденного расположено выше, чем у детей старшего возраста, что частично обусловлено более высоким стоянием диафрагмы.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Ось сердца лежит почти горизонтально.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Форма сердца шарообразная.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Левый край его выходит за срединно-ключичную линию, правый – за край грудины.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05425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На протяжении первых лет жизни                      и в подростковом возрасте происходит поворот и перемещение сердца внутри грудной клетки, в связи с чем границы его меняются: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верхняя постепенно опускается,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левая приближается к срединно-ключичной линии,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правая – к краю грудины.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КРОВООБРАЩЕНИЕ НОВОРОЖДЁННОГО на сайте Общества Студентов-педиатров Ногин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893175" cy="8651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Границы относительной сердечной тупости у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135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496"/>
                <a:gridCol w="2232248"/>
                <a:gridCol w="2232248"/>
                <a:gridCol w="2386608"/>
              </a:tblGrid>
              <a:tr h="484424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Возрастные группы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4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2 лет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2-7 лет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7-12 лет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424">
                <a:tc>
                  <a:txBody>
                    <a:bodyPr/>
                    <a:lstStyle/>
                    <a:p>
                      <a:pPr indent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Верхняя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ребро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межреберье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ребро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4582">
                <a:tc>
                  <a:txBody>
                    <a:bodyPr/>
                    <a:lstStyle/>
                    <a:p>
                      <a:pPr indent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Правая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парастернальная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линия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Кнутри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правой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парастернальной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линии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Выходит за правый край грудины не более чем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 см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7043">
                <a:tc>
                  <a:txBody>
                    <a:bodyPr/>
                    <a:lstStyle/>
                    <a:p>
                      <a:pPr indent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Левая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1,5-2 см кнаружи от среднеключичной линии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0,5-1,5 см кнаружи от среднеключичной линии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среднеключичной линии или на 0,5-1 см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кнутри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неё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Правый и левый желудочки у новорождённого одинаковы, толщина их стенок около 5 мм.              Миокард  левого желудочка растёт быстрее, чем правого из-за нарастания  сосудистого сопротивления и АД.</a:t>
            </a:r>
          </a:p>
          <a:p>
            <a:pPr marL="365760" indent="-256032"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Нарастание  массы сердца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8 мес в 2 раза, </a:t>
            </a:r>
          </a:p>
          <a:p>
            <a:pPr marL="365760" indent="-256032"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3 годам – в 3 раза, </a:t>
            </a:r>
          </a:p>
          <a:p>
            <a:pPr marL="365760" indent="-256032"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6 годам – в 11 раз.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пользователь\Desktop\ССС картинки и др\ау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84538"/>
            <a:ext cx="345598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До 2 лет интенсивнее растут предсердия,                   с 2 до 10 лет – всё сердце в целом,                        после 10 лет – желудочки.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6 лет 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форма сердца как у взрослых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(овальная или грушевидная).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38914" name="Picture 2" descr="Мамочки собираются в Общение в групп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76475"/>
            <a:ext cx="35290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>
            <a:normAutofit fontScale="90000"/>
          </a:bodyPr>
          <a:lstStyle/>
          <a:p>
            <a:pPr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строения миокарда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Гистологически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миокард новорожденного имеет очень тонкие мышечные волокна, слабо развиты соединительная ткань, продольная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фибриллярность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поперечная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исчерченность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Ядра представлены в большом количестве, но они мелкие, малодифференцированные.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Гистологическая структура становится как у взрослых  к 10 годам жизни.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Развитие гистологических структур проводниковой системы сердца (специализированный миокард,                    лишенный сократительной функции)            заканчивается к 14 – 15 годам.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С возрастом увеличивается кровоток через скелетные мышцы и почки, а доля минутного объема крови, протекающей через сосуды мозга, уменьшается.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Своеобразие кровоснабжения мозга детей раннего возраста определяется наличием родничков, сглаживающих колебания давления в полости черепа, особенно при крике.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Пульс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Пульс у детей всех возрастов более частый, чем у взрослых.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возрастом частота его постепенно уменьшается. </a:t>
            </a:r>
          </a:p>
          <a:p>
            <a:pPr marL="0" indent="256032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Частота  пульса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(в мин.):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новорожденный – 140 уд.,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год – 110 уд.,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 лет – 105-100 уд.,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 10 лет – 90 уд.,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старше – до 80 уд.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59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43011" name="Picture 1" descr="C:\Users\пользователь\Downloads\ля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708275"/>
            <a:ext cx="38957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eaLnBrk="1" hangingPunct="1"/>
            <a:r>
              <a:rPr lang="ru-RU" sz="2800" b="1" smtClean="0"/>
              <a:t>Кровообращение плода</a:t>
            </a:r>
            <a:endParaRPr lang="ru-RU" sz="2800" smtClean="0"/>
          </a:p>
        </p:txBody>
      </p:sp>
      <p:pic>
        <p:nvPicPr>
          <p:cNvPr id="16386" name="Содержимое 3" descr="http://vmede.org/sait/content/Pediatriya_ped_diz_barabanova_2009/7_files/mb4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981075"/>
            <a:ext cx="5903913" cy="587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объясняется более быстрой сокращаемостью сердечной мышцы в связи с меньшим влиянием блуждающего нерва и более интенсивным обменом веществ.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Повышенные потребности тканей растущего организма в крови удовлетворяются относительным увеличением минутного объема сердца.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Крик, беспокойство, повышение температуры тела  вызывают у детей учащение пульса.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Артериальное давление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давление у детей тем ниже, чем младше ребенок.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новорожденного ребенка систолическое давление составляет в среднем около 70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увеличивается до 90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ст.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давления происходит более интенсивно в первые 2–3 года жизни и в пубертатном периоде.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4318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Повышение давления с возрастом идет     параллельно росту скорости распространения пульсовой волны по сосудам мышечного типа и связано с повышением их тонуса.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 возрастом увеличивается удельное периферическое сопротивление за счет: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увеличения длины резистивных сосудов и извилистости капилляров;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снижения растяжимости стенок резистивных сосудов;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усиления тонуса гладких мышц сосудов. </a:t>
            </a:r>
          </a:p>
          <a:p>
            <a:pPr eaLnBrk="1" hangingPunct="1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165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Сумма частоты пульса и величины систолического артериального давления во все периоды детства равна примерно 200. 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Высота венозного давления у детей в норме колеблется от 35 до 120 мм вод. ст. (3-8 мм рт. ст.). 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 возрастом происходит увеличение ударного и минутного объема крови.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6477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Артериальное давление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Артериальное давление у детей измеряется тонометром или сфигмоманометром,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манжеток зависит от возраста ребенка (ширина манжетки должна составлять примерно 2/3 окружности плеча).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48131" name="Picture 2" descr="Правила измерения артериального да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429000"/>
            <a:ext cx="6153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433388"/>
          </a:xfrm>
        </p:spPr>
        <p:txBody>
          <a:bodyPr/>
          <a:lstStyle/>
          <a:p>
            <a:pPr eaLnBrk="1" hangingPunct="1"/>
            <a:r>
              <a:rPr lang="ru-RU" sz="3200" smtClean="0"/>
              <a:t>Артериальное давление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8135938" cy="5089525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до 1 года   АД = 76 + 2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    где       76 – максимальное давление у новорожденного;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число месяцев жизни.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старше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                           максимальное  АД = 90 + 2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                                где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возраст ребенка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годах                      (формула  И. М. Воронцова).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Минимальное артериальное давление составляет 1/2–2/3 максимального.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49155" name="Picture 2" descr="https://im2-tub-ru.yandex.net/i?id=8a280466ddd52f6b483645b82dfb0f5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5654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 здоровых детей артериальное давление на нижних конечностях на 5–15 мм рт. ст. выше, чем на верхних. 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измерения артериального давления на ногах манжетка накладывается на нижнюю треть бедра, а стетоскоп прикладывается к подколенной ямке. 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marL="0" indent="255588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820150" cy="6097588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Функциональные особенности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органов кровообращения у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Высокий уровень выносливости и трудоспособности детского сердца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связано с относительно большой его массой и лучшим кровоснабжением, а также с отсутствием хронических инфекций, интоксикаций и вредностей;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Физиологическая тахикардия,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обусловленная малым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сердца при высоких потребностях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других веществах, а также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симпатикотонией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свойственной детям раннего возраста;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Низкое 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малого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крови, поступающей с каждым сердечным сокращением и низкого периферического сосудистого сопротивления из-за большей ширины и эластичности артерий;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Возможность развития функциональных расстройств деятельности и патологических изменений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неравномерностью роста сердца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особенностями иннервации и нейроэндокринной (в пубертатном периоде) регуляции.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597650"/>
          </a:xfrm>
        </p:spPr>
        <p:txBody>
          <a:bodyPr>
            <a:normAutofit fontScale="70000" lnSpcReduction="20000"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Относительно большая масса сердца, относительно более широкие отверстия сердца и просветы сосудов являются факторами, облегчающими циркуляцию крови у детей.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Для детей раннего возраста характерны малый систолический объем крови и высокая частота сердцебиений, а минутный объем крови на единицу массы тела относительно велик.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Относительно большее количество крови и особенности энергетического обмена у детей заставляют сердце выполнять работу, относительно большую, чем работа сердца взрослого человека.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же возможности сердца в раннем возрасте ограничены из-за большей ригидности сердечной мышцы и короткой диастолы,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высокой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частоты сердечных сокращений</a:t>
            </a:r>
            <a:r>
              <a:rPr lang="ru-RU" sz="3400" dirty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особенности ЭКГ у детей: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5927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чем ребенок младше, тем в большей степени преобладает правый желудочек;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чем младше ребенок, тем короче интервалы ЭКГ;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из-за больших размеров предсердий наблюдается высокий зубец Р;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чем младше ребенок, тем в большем числе грудных отведений имеется отрицательный зубец Т;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миграция источника ритма в пределах предсердий;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альтернация зубцов желудочкового комплекса;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неполная блокада правой ножки пучка Гиса;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синусовая и дыхательная аритмии;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глубокий зубец Q в III стандартном отведении, грудных отведениях.</a:t>
            </a:r>
          </a:p>
        </p:txBody>
      </p:sp>
      <p:pic>
        <p:nvPicPr>
          <p:cNvPr id="54275" name="Picture 2" descr="D:\Lena\Лекции\Лекция АФО ССС ЕРШ\ССС картинки и др\заставка с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49275"/>
            <a:ext cx="17637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Кровообращение </a:t>
            </a:r>
            <a:r>
              <a:rPr lang="ru-RU" sz="3100" b="1" dirty="0"/>
              <a:t>плода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mtClean="0"/>
              <a:t>Кровь, обогащенная в плаценте кислородом и другими питательными веществами, по непарной пупочной вене в составе пупочного канатика поступает к плоду. </a:t>
            </a:r>
          </a:p>
          <a:p>
            <a:pPr eaLnBrk="1" hangingPunct="1">
              <a:spcBef>
                <a:spcPts val="1200"/>
              </a:spcBef>
            </a:pPr>
            <a:r>
              <a:rPr lang="ru-RU" smtClean="0"/>
              <a:t>Пупочная вена направляется к воротам печени, где образует несколько ветвей, которые сливаются с воротной веной. </a:t>
            </a:r>
          </a:p>
          <a:p>
            <a:pPr eaLnBrk="1" hangingPunct="1">
              <a:spcBef>
                <a:spcPts val="1200"/>
              </a:spcBef>
            </a:pPr>
            <a:r>
              <a:rPr lang="ru-RU" smtClean="0"/>
              <a:t>Печень через эти сосуды получает наиболее богатую кислородом кровь.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35975" cy="1066800"/>
          </a:xfrm>
        </p:spPr>
        <p:txBody>
          <a:bodyPr/>
          <a:lstStyle/>
          <a:p>
            <a:pPr algn="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Семиотика поражений ССС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29163"/>
          </a:xfrm>
        </p:spPr>
        <p:txBody>
          <a:bodyPr/>
          <a:lstStyle/>
          <a:p>
            <a:pPr marL="0" indent="255588" algn="r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Расспрос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расспросе прежде всего выясняют жалобы больного, время их появления и провоцирующие факторы. 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Основные жалобы, характерные для патологии сердечно-сосудистой системы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Слабость и быстрая утомляемость при физической нагрузке.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Одышка (нарушение частоты, ритма и глубины дыхания, субъективное ощущение недостатка воздуха) при физической нагрузке или в покое.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1" descr="C:\Users\пользователь\Desktop\ССС картинки и др\серд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23225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3707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Цианоз губ, ногтей, общий цианоз кожи в покое или при физической нагрузке.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Отёки ног, поясницы, лица.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Ощущение сердцебиения (больной чувствует удары своего сердца).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Обмороки.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>
            <a:normAutofit fontScale="47500" lnSpcReduction="20000"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Боли в области сердца (у детей старшего возраста). Необходимо уточнить их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локализацию,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время и частоту появления,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продолжительность,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интенсивность,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иррадиацию,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провоцирующие факторы,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характер болей,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реакцию на лекарственные и иные воздействия.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249488"/>
            <a:ext cx="8893175" cy="4324350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 возникновение перемежающейся хромоты (боли в мышцах голеней, возникающие при физической нагрузке и исчезающие в покое), свидетельствующей о хронической недостаточности артериального кровообращения нижних конечностей.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2"/>
          <p:cNvSpPr>
            <a:spLocks noGrp="1"/>
          </p:cNvSpPr>
          <p:nvPr>
            <p:ph idx="1"/>
          </p:nvPr>
        </p:nvSpPr>
        <p:spPr>
          <a:xfrm>
            <a:off x="1187450" y="1700213"/>
            <a:ext cx="7499350" cy="48736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Частота заболеваний ребёнка ОРВИ                     (и бронхолёгочными инфекциями в целом)             и ангинами, есть ли в семье больные ревматизмом, пороками сердца и другими заболеваниями сердечно-сосудистой системы.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Отставание ребёнка в физическом развитии       (в сравнении со сверстниками).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3384550"/>
          </a:xfrm>
        </p:spPr>
        <p:txBody>
          <a:bodyPr>
            <a:normAutofit fontScale="25000" lnSpcReduction="20000"/>
          </a:bodyPr>
          <a:lstStyle/>
          <a:p>
            <a:pPr marL="365760" indent="-256032"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Осмотр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Общий осмотр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Оценивают ясность сознания, тяжесть состояния и положение больного.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 тяжести состояния пациента можно судить по АД, наличию одышки, цианоза, видимых отёков.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600" dirty="0" smtClean="0">
                <a:latin typeface="Times New Roman" pitchFamily="18" charset="0"/>
                <a:cs typeface="Times New Roman" pitchFamily="18" charset="0"/>
              </a:rPr>
            </a:br>
            <a:endParaRPr lang="ru-RU" sz="8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3" descr="C:\Users\пользователь\Desktop\ССС картинки и др\вп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644900"/>
            <a:ext cx="21605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Положение больного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сердечной недостаточности может быть вынужденным.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При выраженной сердечной недостаточности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больной обычно лучше себя чувствует в постели с высоким изголовьем, предпочитает лежать на правом боку.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При резко выраженной сердечной недостаточности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пациент принимает полусидячее положение или сидит с опущенными ногами (ортопноэ; в этом положении выраженность одышки уменьшается).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При острой сосудистой недостаточности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больные обычно лежат, предпочитают низкое изголовье и стараются меньше двигаться.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>
            <a:normAutofit fontScale="25000" lnSpcReduction="20000"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Цианоз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— симптом, зависящий от состояния капиллярной сети, периферической циркуляции, количества не насыщенного кислородом НЬ, наличия аномальных форм НЬ и других факторов.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200" u="sng" dirty="0" err="1" smtClean="0">
                <a:latin typeface="Times New Roman" pitchFamily="18" charset="0"/>
                <a:cs typeface="Times New Roman" pitchFamily="18" charset="0"/>
              </a:rPr>
              <a:t>Акроцианоз</a:t>
            </a:r>
            <a:r>
              <a:rPr lang="ru-RU" sz="11200" u="sng" dirty="0" smtClean="0">
                <a:latin typeface="Times New Roman" pitchFamily="18" charset="0"/>
                <a:cs typeface="Times New Roman" pitchFamily="18" charset="0"/>
              </a:rPr>
              <a:t> (периферический цианоз)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— признак нарушения периферического кровообращения, характерный для правожелудочковой недостаточности (застой крови по большому кругу кровообращения), пороков сердца.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200" u="sng" dirty="0" err="1" smtClean="0">
                <a:latin typeface="Times New Roman" pitchFamily="18" charset="0"/>
                <a:cs typeface="Times New Roman" pitchFamily="18" charset="0"/>
              </a:rPr>
              <a:t>Генерализованный</a:t>
            </a:r>
            <a:r>
              <a:rPr lang="ru-RU" sz="11200" u="sng" dirty="0" smtClean="0">
                <a:latin typeface="Times New Roman" pitchFamily="18" charset="0"/>
                <a:cs typeface="Times New Roman" pitchFamily="18" charset="0"/>
              </a:rPr>
              <a:t> (центральный) цианоз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— признак артериальной гипоксемии вследствие различных причин.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Char char="Ø"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Интенсивный тотальный цианоз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кожи и видимых слизистых оболочек с фиолетовым оттенком обычно выявляют у детей при ВПС, первичной лёгочной гипертензии, венозно-артериальном шунте и других тяжёлых сердечно-сосудистых заболеваниях.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Char char="Ø"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Цианоз с вишнёво-красным оттенком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признак стеноза лёгочной артерии и неревматического кардита с малой полостью левого желудочка.</a:t>
            </a:r>
          </a:p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Char char="Ø"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Лёгкий цианоз с бледностью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симптом тетрады Фалло.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•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Цианоз дифференцированный (более выраженный на руках, чем на ногах)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признак транспозиции магистральных сосудов с наличием коарктации или стеноза аорты.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Бледность кожи и слизистых оболочек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обычно наблюдают при аортальных пороках сердца (стенозе или недостаточности).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37225"/>
          </a:xfrm>
        </p:spPr>
        <p:txBody>
          <a:bodyPr>
            <a:normAutofit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Другая, большая, часть артериальной крови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аранциев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(венозный) проток направляется в нижнюю полую вену и смешивается с венозной кровью, оттекающей от нижних частей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печени.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нижней полой вены смешанная кровь поступает в правое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предсердие.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правое предсердие впадает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полая вена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венозную кровь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верхней половины тела.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18434" name="Содержимое 3" descr="http://vmede.org/sait/content/Pediatriya_ped_diz_barabanova_2009/7_files/mb4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429000"/>
            <a:ext cx="414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 marL="0" indent="255588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Сердцебиение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(при патологии сердца и без неё)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Чаще это признак функциональных нарушений нервной регуляции или результат рефлекторных влияний других органов. </a:t>
            </a:r>
          </a:p>
          <a:p>
            <a:pPr marL="0" indent="255588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Чаще возникает у детей в препубертатном и пубертатном периодах, особенно у девочек. Его наблюдают при СВД, анемии, эндокринных болезнях (тиреотоксикозе, гиперкортицизме и др.), патологии ЖКТ, лихорадочных состояниях, инфекционных болезнях, эмоциональных стрессах, высоком стоянии диафрагмы, курении.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Реже сердцебиение обусловлено патологией сердца, но может быть очень важным для диагностики. Например, сердцебиение бывает единственным признаком пароксизмальной тахикардии.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372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Ощущение «перебоев»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возникает при экстрасистолии.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Когда экстрасистолия развивается на фоне тяжёлой сердечной патологии, субъективные ощущения у больных обычно отсутствуют.</a:t>
            </a:r>
          </a:p>
        </p:txBody>
      </p:sp>
      <p:pic>
        <p:nvPicPr>
          <p:cNvPr id="67586" name="Picture 2" descr="D:\Lena\Лекции\Лекция АФО ССС ЕРШ\ССС картинки и др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683000"/>
            <a:ext cx="41767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08663"/>
          </a:xfrm>
        </p:spPr>
        <p:txBody>
          <a:bodyPr/>
          <a:lstStyle/>
          <a:p>
            <a:pPr marL="0" indent="255588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Кардиалгии (боли в области сердца)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возникают при многих заболеваниях.</a:t>
            </a:r>
          </a:p>
          <a:p>
            <a:pPr marL="0" indent="255588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Кардиалгии, обусловленные поражением сердца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отмечают при аномальном коронарном кровообращении (боли при коронарной недостаточности — сдавливающие, сжимающие — локализуются за грудиной, могут распространяться на шею, челюсть и плечи, провоцируются физической и эмоциональной нагрузками), перикардитах (усиливаются при движении, глубоком вдохе), резком увеличении размеров сердца или магистральных сосудов.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37225"/>
          </a:xfrm>
        </p:spPr>
        <p:txBody>
          <a:bodyPr>
            <a:normAutofit fontScale="92500" lnSpcReduction="10000"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•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Кардиалгии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отсутствии изменений в сердце возникают у эмоционально лабильных детей при неврозах (локализуются чаще в области верхушки сердца, ощущаются как жгучие, колющие или ноющие, сопровождаются эмоциональными проявлениями).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Рефлекторные боли в области сердца могут возникать при патологии других органов (язвенной болезни желудка и двенадцатиперстной кишки, холецистите, диафрагмальной грыже, добавочном ребре и др.).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Боли в левой половине грудной клетки могут быть обусловлены острыми заболеваниями органов дыхания (трахеитом, плевропневмонией и др.).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 marL="0" indent="255588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Боли в грудной клетке и прекардиальной области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отмечают при травме и заболеваниях позвоночника, опоясывающем герпесе, заболеваниях мышц,</a:t>
            </a:r>
          </a:p>
          <a:p>
            <a:pPr marL="0" indent="255588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255588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D:\Lena\Лекции\Лекция АФО ССС ЕРШ\ССС картинки и др\аускульт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141663"/>
            <a:ext cx="43211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Одышка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— симптом, обусловленный сердечной недостаточностью, приводящей к застою крови в лёгких, снижению эластичности лёгочной ткани и уменьшению площади дыхательной поверхности.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Сердечная одышка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носит экспираторный или смешанный характер,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усиливается в положении лёжа и уменьшается в положении сидя (ортопноэ).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086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Одышка — один из первых признаков, указывающих на возникновение застойных явлений в малом круге кровообращения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вследствие нарушения оттока крови из лёгочных вен в левое предсердие, что наблюдают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при митральном стенозе (и других пороках сердца, в том числе врождённых, в первую очередь тетраде Фалло),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при кардите с уменьшением полости левого желудочка,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при слипчивом перикардите,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 при недостаточности митрального клапана и др.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• Одышка может быть обусловлена правожелудочковой недостаточностью при остром или хроническом лёгочном сердце и эмболии лёгочной артерии.</a:t>
            </a:r>
            <a:br>
              <a:rPr lang="ru-RU" smtClean="0"/>
            </a:br>
            <a:r>
              <a:rPr lang="ru-RU" smtClean="0"/>
              <a:t>• Приступообразное усиление одышки в сочетании с усугублением цианоза носит название одышечно-цианотических приступов.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Регистрируют такие приступы у детей с ВПС «синего типа», в первую очередь при тетраде Фалло.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marL="0" indent="255588" eaLnBrk="1" hangingPunct="1">
              <a:buFont typeface="Georgia" pitchFamily="18" charset="0"/>
              <a:buNone/>
            </a:pPr>
            <a:r>
              <a:rPr lang="ru-RU" b="1" smtClean="0"/>
              <a:t>Кашель</a:t>
            </a:r>
            <a:r>
              <a:rPr lang="ru-RU" smtClean="0"/>
              <a:t> при заболеваниях ССС </a:t>
            </a:r>
          </a:p>
          <a:p>
            <a:pPr marL="0" indent="255588" eaLnBrk="1" hangingPunct="1">
              <a:buFont typeface="Georgia" pitchFamily="18" charset="0"/>
              <a:buNone/>
            </a:pPr>
            <a:r>
              <a:rPr lang="ru-RU" smtClean="0"/>
              <a:t>развивается вследствие резко выраженного застоя крови в малом круге кровообращения и обычно сочетается с одышкой. </a:t>
            </a:r>
          </a:p>
          <a:p>
            <a:pPr marL="0" indent="255588" eaLnBrk="1" hangingPunct="1">
              <a:buFont typeface="Georgia" pitchFamily="18" charset="0"/>
              <a:buNone/>
            </a:pPr>
            <a:r>
              <a:rPr lang="ru-RU" smtClean="0"/>
              <a:t>Кашель может быть и рефлекторным, возникающим вследствие раздражения ветвей блуждающего нерва расширенным левым предсердием, дилатированной лёгочной артерией или аневризмой аорты.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/>
              <a:t>В правом предсердии оба потока крови полностью не смешиваются:</a:t>
            </a:r>
          </a:p>
          <a:p>
            <a:pPr marL="0" indent="457200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mtClean="0"/>
              <a:t>кровь из нижней полой вены направляется через овальное окно в левое предсердие, а затем в левый желудочек;</a:t>
            </a:r>
          </a:p>
          <a:p>
            <a:pPr marL="0" indent="457200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кровь из верхней полой вены устремляется через правое предсердие в правый желудочек.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>
            <a:normAutofit fontScale="85000" lnSpcReduction="20000"/>
          </a:bodyPr>
          <a:lstStyle/>
          <a:p>
            <a:pPr marL="0" indent="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Отёки</a:t>
            </a:r>
            <a:r>
              <a:rPr lang="ru-RU" dirty="0" smtClean="0"/>
              <a:t> при заболеваниях сердца развиваются при выраженном нарушении кровообращения и свидетельствуют о правожелудочковой недостаточности.</a:t>
            </a:r>
            <a:br>
              <a:rPr lang="ru-RU" dirty="0" smtClean="0"/>
            </a:br>
            <a:endParaRPr lang="ru-RU" dirty="0" smtClean="0"/>
          </a:p>
          <a:p>
            <a:pPr marL="0" indent="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Обмороки</a:t>
            </a:r>
            <a:r>
              <a:rPr lang="ru-RU" dirty="0" smtClean="0"/>
              <a:t> у детей чаще всего представлены следующими вариантами.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err="1" smtClean="0"/>
              <a:t>Вазовагальные</a:t>
            </a:r>
            <a:r>
              <a:rPr lang="ru-RU" dirty="0" smtClean="0"/>
              <a:t> — нейрогенные (психогенные), доброкачественные, возникающие из-за ухудшения кровоснабжения головного мозга при артериальной гипотензии на фоне СВД при первичном повышении тонуса блуждающего нерва.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u="sng" dirty="0" smtClean="0"/>
              <a:t>Ортостатические</a:t>
            </a:r>
            <a:r>
              <a:rPr lang="ru-RU" dirty="0" smtClean="0"/>
              <a:t> (после быстрого изменения положения тела с горизонтального на вертикальное), происходящие вследствие нарушения регуляции АД при несовершенстве рефлекторных реакций.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•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Синокаротидные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развивающиеся в результате патологически повышенной чувствительности каротидного синуса (провоцируются резким поворотом головы, массажем шеи, ношением тугого воротника).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Кашлевые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возникающие при приступе кашля, сопровождающегося падением сердечного выброса, повышением внутричерепного давления и рефлекторным увеличением резистентности сосудов головного мозга.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450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• </a:t>
            </a:r>
            <a:r>
              <a:rPr lang="ru-RU" u="sng" smtClean="0"/>
              <a:t>Кардиогенные</a:t>
            </a:r>
            <a:r>
              <a:rPr lang="ru-RU" smtClean="0"/>
              <a:t> обмороки регистрируют у детей на фоне уменьшения сердечного выброса (стеноз аорты, тетрада Фалло, гипертрофическая кардиомиопатия), а также при нарушениях ритма и проводимости (блокады сердца, тахикардии на фоне удлинения интервала Q—Т, дисфункции синусового узла и др.).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05425"/>
          </a:xfrm>
        </p:spPr>
        <p:txBody>
          <a:bodyPr/>
          <a:lstStyle/>
          <a:p>
            <a:pPr eaLnBrk="1" hangingPunct="1">
              <a:buClrTx/>
            </a:pPr>
            <a:r>
              <a:rPr lang="ru-RU" b="1" smtClean="0"/>
              <a:t>Сердечный горб </a:t>
            </a:r>
            <a:r>
              <a:rPr lang="ru-RU" smtClean="0"/>
              <a:t>— признак значительной кардиомегалии, возникает обычно в раннем детстве. Парастернальное выбухание формируется при преимущественном увеличении правых, левостороннее — при увеличении левых отделов сердца. Наблюдают при ВПС, хронических кардитах, кардиомиопатиях.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232400"/>
          </a:xfrm>
        </p:spPr>
        <p:txBody>
          <a:bodyPr/>
          <a:lstStyle/>
          <a:p>
            <a:pPr eaLnBrk="1" hangingPunct="1"/>
            <a:r>
              <a:rPr lang="ru-RU" b="1" smtClean="0"/>
              <a:t>Деформации пальцев </a:t>
            </a:r>
            <a:r>
              <a:rPr lang="ru-RU" smtClean="0"/>
              <a:t>по типу «барабанных палочек» с ногтями в форме «часовых стёкол» отмечают при ВПС «синего типа», подостром инфекционном эндокардите, а также хронических заболеваниях лёгких.</a:t>
            </a:r>
            <a:br>
              <a:rPr lang="ru-RU" smtClean="0"/>
            </a:br>
            <a:endParaRPr lang="ru-RU" smtClean="0"/>
          </a:p>
        </p:txBody>
      </p:sp>
      <p:pic>
        <p:nvPicPr>
          <p:cNvPr id="80898" name="Picture 2" descr="C:\Users\пользователь\Desktop\ССС картинки и др\бара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76700"/>
            <a:ext cx="3600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>
            <a:normAutofit lnSpcReduction="10000"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верхушечного толчка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 при различных состояниях.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Смещение верхушечного толчка отмечают как при кардиальной (увеличении левого и правого желудочков, увеличении всей массы сердца,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декстрокардии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так и экстракардиальной патологии: высоком или низком стоянии диафрагмы вследствие асцита, метеоризма, эмфиземы, ожирения; смещении средостения из-за повышения давления в одной из плевральных полостей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пневмотораксе, спаечных процессах, ателектазах.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Ослабление верхушечного толчка    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чаще вызвано экстракардиальными причинами (ожирением, эмфиземой), но может возникать и при отёках (гидроперикард), экссудативном перикардите, пневмоперикарде.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Усиление верхушечного толчка 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отмечают вследствие гипертрофии левого желудочка при аортальных пороках, митральной недостаточности, артериальной гипертензии.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Высокий резистентный верхушечный толчок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возможен при усилении сокращений сердца (тиреотоксикоз), гипертрофии левого желудочка (недостаточность аортальных клапанов, «спортивное» сердце), тонкой грудной клетке, высоком стоянии диафрагмы, расширении средостения.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Разлитой верхушечный толчок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выявляют при смещении сердца кпереди,    дилатации левого желудочка (аортальная или митральная недостаточность, стеноз устья аорты, артериальная гипертензия, острое повреждение миокарда).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Сердечный толчок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может быть виден и пальпируется у худощавых детей при тяжёлом физическом напряжении, тиреотоксикозе, смещении сердца кпереди, гипертрофии правого желудочка.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97588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Патологическая пульсация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Пульсация сонных артерий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(«пляска каротид») — симптом недостаточности клапанов аорты, обычно сопровождающийся непроизвольным киванием головой (симптом Мюссе).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Набухание и пульсация шейных вен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признаки повышения ЦВД, возникающие при правожелудочковой недостаточности. Отмечают при сдавлении, облитерации или тромбозе верхней полой вены, что сопровождается отёком лица и шеи («воротник» Стокса). Пульсацию шейных вен наблюдают также при препятствии оттоку крови из правого предсердия и недостаточности трёхстворчатого клапана.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15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577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/>
              <a:t>В левое предсердие поступает также небольшое количество крови из легочных вен нефункционирующих легких,</a:t>
            </a:r>
          </a:p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это смешение не оказывает существенного влияния на газовый состав крови левого желудочка.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Патологическая пульсация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сопровождает выраженную гипертрофию или дилатацию правого желудочка (митральный стеноз, недостаточность трёхстворчатого клапана, лёгочное сердце).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Пульсация, расположенная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эпигастральной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области слева от срединной линии живота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указывает на аневризму брюшной аорты.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3438"/>
            <a:ext cx="8229600" cy="6024562"/>
          </a:xfrm>
        </p:spPr>
        <p:txBody>
          <a:bodyPr>
            <a:normAutofit lnSpcReduction="10000"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Усиленная пульсация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 втором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межреберье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справа от грудины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бывает при аневризме восходящей аорты или недостаточности клапана аорты;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 втором и третьем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межреберьях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слева от грудины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 на расширение лёгочной артерии вследствие лёгочной гипертензии;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яремной ямке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возможна при увеличении пульсового давления в аорте у здоровых детей после тяжёлой физической нагрузки, а также при аортальной недостаточности, артериальной гипертензии, аневризме дуги аорты.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836613"/>
            <a:ext cx="8229600" cy="287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Аускультация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089525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Выслушивание проводится в общепринятых точках (местах наилучшего выслушивания звуковых явлений) в определенной последовательности.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подозрении на заболевание не ограничиваются аускультацией только классических точек, а выслушивают всю область сердца, а также ряд экстракардиальных точек.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165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Для удобства классические точки  обозначаются цифрой (по межреберью) и первыми буквами топографических линий: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точка митрального клапана – 4(5) ЛСК,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точка аортального клапана – 2ПС             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(второе межреберье по правому краю грудины),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точка пульмонального клапана – 2ЛС,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точка трикуспидального клапана – 4ЛС,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точка Боткина – </a:t>
            </a:r>
            <a:r>
              <a:rPr lang="ru-RU" i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baseline="-2500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ЛС.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55588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3768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Порядок выслушивания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Область верхушечного толчка – четвертое или пятое межреберье по левой срединно-ключичной линии – проекция митрального клапана;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Второе межреберье справа у края грудины – звуковые явления с аортального клапана;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Второе межреберье слева у края грудины – звуковые явления с клапана легочной артерии;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 области мечевидного отростка грудины, чуть правее от срединной линии – звуковые явления с трикуспидального </a:t>
            </a:r>
            <a:r>
              <a:rPr lang="ru-RU" sz="2600" smtClean="0"/>
              <a:t>клапана.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48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«Пятая точка» – точка Боткина располагается на уровне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III – IV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межреберья по левому краю грудины – место выслушивания звуковых явлений с аортального и митрального клапанов.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Аускультативная характеристика включает оценку: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ритмичности (ритмичные, аритмичные),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звучности (глухие, приглушенные, звучные,  хлопающие),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ясности или компактности (ясные, или компактные, расщепление, раздвоение) тонов и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их соотношения.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Помимо этого, указывают наличие экстратонов, шумов. 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60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6477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возникает во время систолы после длинной паузы, соответствует пульсовому удару на сонной и лучевой артериях или верхушечному толчку. По характеру он продолжительный и низкий. Как правило, его амплитуда в полтора-два раза выше амплитуды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на верхушке, примерно равна амплитуде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в точке Боткина и в полтора-два раза меньше амплитуды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на основании сердца (точки аортального и пульмонального клапана).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8636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29163"/>
          </a:xfrm>
        </p:spPr>
        <p:txBody>
          <a:bodyPr>
            <a:normAutofit fontScale="92500"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образуется во время диастолы после короткой паузы, менее продолжительный и более высокий, чем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сравнении амплитуды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на основании сердца можно отметить акцент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на легочной артерии (амплитуда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в точке пульмонального клапана выше, чем в точке аортального клапана) или на аорте (обратная ситуация). Небольшое преобладание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на легочной артерии по сравнению с аортальной точкой физиологично для детского возраста (до 12-13 лет).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тон</a:t>
            </a:r>
            <a:endParaRPr lang="ru-RU" sz="32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Довольно часто, особенно у детей с астеническим телосложением, выслушивается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тон, который следует почти сразу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тоном. Критерием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физиологичности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сравнительно низкая амплитуда (меньше половины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тона в точке выслушивания).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8636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тон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в норме практически никогда не выслушивается.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0" indent="4572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Кроме тонов, могут выслушиваться и другие звуковые явления. Например,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во время систолы – </a:t>
            </a:r>
            <a:r>
              <a:rPr lang="ru-RU" dirty="0" err="1" smtClean="0"/>
              <a:t>экстратоны</a:t>
            </a:r>
            <a:r>
              <a:rPr lang="ru-RU" dirty="0" smtClean="0"/>
              <a:t> изгнания, натяжения папиллярных мышц,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а во время диастолы – щелчок (тон) открытия митрального клапана.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360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53768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сокращении желудочков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кровь из левого желудочка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aorta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ascendens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поступает в сосуды,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питающие верхнюю половину тела,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правого – в легочную артерию.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10 % крови проходит через нефункционирующие легкие и по легочным венам возвращается в левое предсердие.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21507" name="Picture 2" descr="Кровеносная система 1974 Привес М.Г., Лысенков Н.К., Бушкович В.И. - Анатомия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549275"/>
            <a:ext cx="3282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Ослабление или усиление звучности тонов не обязательно указывает на заболевание сердца.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На изменение звучности большое влияние оказывают степень развития подкожного жирового слоя, мускулатуры, эмоциональное состояние ребенка.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Экстракардиальная патология (например, эмфизема, скопление жидкости в плевральной полости, уплотнение легкого, анемия) также может изменить звучность тонов сердца.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Физиологическое раздвоение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обусловлено неодновременным закрытием атриовентрикулярных клапанов,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неодновременным закрытием клапанов аорты и легочной артерии, что обусловлено различной продолжительностью сокращения правого и левого желудочков.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76863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После выслушивания тонов сердца обращают внимание на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наличие шумов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которые могут быть связаны с анатомическими изменениями в строении сердца (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 или с нарушением функции неизмененных клапанов (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255588" eaLnBrk="1" hangingPunct="1">
              <a:spcBef>
                <a:spcPct val="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выслушивании шума необходимо определить следующие его характеристики: фазу сердечной деятельности, в которую он выявляется (систолический, диастолический шум);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232400"/>
          </a:xfrm>
        </p:spPr>
        <p:txBody>
          <a:bodyPr>
            <a:normAutofit fontScale="85000" lnSpcReduction="20000"/>
          </a:bodyPr>
          <a:lstStyle/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По продолжительности различают </a:t>
            </a:r>
            <a:r>
              <a:rPr lang="ru-RU" u="sng" dirty="0" smtClean="0"/>
              <a:t>короткий шум</a:t>
            </a:r>
            <a:r>
              <a:rPr lang="ru-RU" dirty="0" smtClean="0"/>
              <a:t> (выслушивается до ½</a:t>
            </a:r>
            <a:r>
              <a:rPr lang="ru-RU" baseline="-25000" dirty="0" smtClean="0"/>
              <a:t> </a:t>
            </a:r>
            <a:r>
              <a:rPr lang="ru-RU" dirty="0" smtClean="0"/>
              <a:t> систолы или диастолы) и </a:t>
            </a:r>
            <a:r>
              <a:rPr lang="ru-RU" u="sng" dirty="0" smtClean="0"/>
              <a:t>продолжительный шум </a:t>
            </a:r>
            <a:r>
              <a:rPr lang="ru-RU" dirty="0" smtClean="0"/>
              <a:t>(больше ½</a:t>
            </a:r>
            <a:r>
              <a:rPr lang="ru-RU" baseline="-25000" dirty="0" smtClean="0"/>
              <a:t> </a:t>
            </a:r>
            <a:r>
              <a:rPr lang="ru-RU" dirty="0" smtClean="0"/>
              <a:t>систолы или диастолы).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Более точное отношение к фазе сердечного цикла предусматривает выделение 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/>
              <a:t>протосистолического</a:t>
            </a:r>
            <a:r>
              <a:rPr lang="ru-RU" dirty="0" smtClean="0"/>
              <a:t> (протодиастолического) шума выслушивается в первую ⅓ систолы (диастолы);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/>
              <a:t>мезосистолического</a:t>
            </a:r>
            <a:r>
              <a:rPr lang="ru-RU" dirty="0" smtClean="0"/>
              <a:t> (</a:t>
            </a:r>
            <a:r>
              <a:rPr lang="ru-RU" dirty="0" err="1" smtClean="0"/>
              <a:t>мезодиастолического</a:t>
            </a:r>
            <a:r>
              <a:rPr lang="ru-RU" dirty="0" smtClean="0"/>
              <a:t>) шума - выслушивается в среднюю  ⅓ систолы (диастолы);</a:t>
            </a:r>
          </a:p>
          <a:p>
            <a:pPr marL="0" indent="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/>
              <a:t>метасистолического</a:t>
            </a:r>
            <a:r>
              <a:rPr lang="ru-RU" dirty="0" smtClean="0"/>
              <a:t> (</a:t>
            </a:r>
            <a:r>
              <a:rPr lang="ru-RU" dirty="0" err="1" smtClean="0"/>
              <a:t>метадиастолического</a:t>
            </a:r>
            <a:r>
              <a:rPr lang="ru-RU" dirty="0" smtClean="0"/>
              <a:t>) шума - выслушивается в последнюю треть систолы (диастолы).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u="sng" dirty="0" err="1" smtClean="0">
                <a:latin typeface="Times New Roman" pitchFamily="18" charset="0"/>
                <a:cs typeface="Times New Roman" pitchFamily="18" charset="0"/>
              </a:rPr>
              <a:t>Метасистолический</a:t>
            </a: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 шум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часто называют поздним систолическим или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предиастолическим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шумом.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u="sng" dirty="0" err="1" smtClean="0">
                <a:latin typeface="Times New Roman" pitchFamily="18" charset="0"/>
                <a:cs typeface="Times New Roman" pitchFamily="18" charset="0"/>
              </a:rPr>
              <a:t>Метадиастолический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поздним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диастолическим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пресистолическим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Если шум выслушивается на протяжении всей систолы (диастолы) и не связан с тонами сердца, он называется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голосистоличеким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голодиастолическим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Связь с тонами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Шум может быть связан с тонами, а может выслушиваться после паузы.      В случае выслушивания шума на протяжении всей систолы (диастолы) в тесной связи с тонами сердца он называется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пансистолическим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пандиастолическим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Эпицентр шума. Место его наилучшего выслушивания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punctum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maximum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/>
          </a:p>
        </p:txBody>
      </p:sp>
      <p:sp>
        <p:nvSpPr>
          <p:cNvPr id="102402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или звучность, можно оценить по амплитуде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шума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шум не превышает </a:t>
            </a:r>
            <a:r>
              <a:rPr lang="ru-RU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амплитуды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тона в точке выслушивания, он называется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низкоамплитудным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(тихим, слабым).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амплитуда шума не превышает амплитуды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тона в точке выслушивания, он называется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среднеамплитудным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амплитуда шума превышает амплитуду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тона в точке выслушивания, он называется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высокоамплитудным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(сильным, громким).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60963"/>
          </a:xfrm>
        </p:spPr>
        <p:txBody>
          <a:bodyPr>
            <a:normAutofit/>
          </a:bodyPr>
          <a:lstStyle/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Тембр шума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может быть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неопределенным,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жестковатым,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жестким,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дующим, </a:t>
            </a:r>
          </a:p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грубым. 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правило, такой тембр характерен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систолических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шумов.</a:t>
            </a:r>
          </a:p>
          <a:p>
            <a:pPr marL="0" indent="25603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Диастолические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шумы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по тембру напоминают «льющуюся воду», но могут быть и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рокочущими,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грохочущими,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раскатистыми.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60963"/>
          </a:xfrm>
        </p:spPr>
        <p:txBody>
          <a:bodyPr/>
          <a:lstStyle/>
          <a:p>
            <a:pPr indent="255588" eaLnBrk="1" hangingPunct="1"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Форма шума  </a:t>
            </a:r>
          </a:p>
          <a:p>
            <a:pPr indent="255588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Шум может быть </a:t>
            </a:r>
          </a:p>
          <a:p>
            <a:pPr indent="255588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убывающим, </a:t>
            </a:r>
          </a:p>
          <a:p>
            <a:pPr indent="255588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возрастающим,</a:t>
            </a:r>
          </a:p>
          <a:p>
            <a:pPr indent="255588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ромбовидным, </a:t>
            </a:r>
          </a:p>
          <a:p>
            <a:pPr indent="255588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лентовидным.</a:t>
            </a:r>
          </a:p>
          <a:p>
            <a:pPr indent="255588" eaLnBrk="1" hangingPunct="1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4" descr="Приобретённые пороки сердца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68413"/>
            <a:ext cx="3384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/>
          <a:lstStyle/>
          <a:p>
            <a:pPr indent="255588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Проводимость, или иррадиация шума</a:t>
            </a:r>
          </a:p>
          <a:p>
            <a:pPr indent="255588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разных патологических ситуаций характерна различная иррадиация шума:</a:t>
            </a:r>
          </a:p>
          <a:p>
            <a:pPr indent="255588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открытом артериальном протоке шум обычно хорошо проводится в левую подключичную область, </a:t>
            </a:r>
          </a:p>
          <a:p>
            <a:pPr indent="255588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недостаточности митрального клапана — в левую подмышечную область по линии верхушечного толчка,</a:t>
            </a:r>
          </a:p>
          <a:p>
            <a:pPr indent="255588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 коарктации аорты — в межлопаточную область вдоль позвоночника,  </a:t>
            </a:r>
          </a:p>
          <a:p>
            <a:pPr indent="255588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дефекте межжелудочковой перегородки  -вдоль нижней трети грудины.</a:t>
            </a:r>
          </a:p>
          <a:p>
            <a:pPr indent="255588" eaLnBrk="1" hangingPunct="1">
              <a:lnSpc>
                <a:spcPct val="90000"/>
              </a:lnSpc>
              <a:spcBef>
                <a:spcPct val="0"/>
              </a:spcBef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360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marL="0" indent="255588" eaLnBrk="1" hangingPunct="1">
              <a:spcBef>
                <a:spcPct val="0"/>
              </a:spcBef>
              <a:buFont typeface="Georgia" pitchFamily="18" charset="0"/>
              <a:buNone/>
            </a:pPr>
            <a:r>
              <a:rPr lang="ru-RU" smtClean="0"/>
              <a:t>Большая часть смешанной крови из легочной артерии поступает через боталлов (артериальный) проток в нисходящую часть аорты ниже места отхождения больших сосудов, питающих мозг, сердце, верхнюю часть тела.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Зависимость от положения и нагрузки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>
            <a:normAutofit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Аускультацию обязательно проводить не только лежа и стоя, но и в момент перехода из горизонтального в сидячее положения, в положении лежа на левом боку (особенно для патологии митрального клапана).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значение имеет выслушивание до и после нагрузки.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Дифференциальная диагностика функциональных и органических шумов приводится в таблице.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3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+mn-lt"/>
              </a:rPr>
              <a:t>Дифференциальная диагностика функциональных и органических шумов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8577" name="Group 33"/>
          <p:cNvGraphicFramePr>
            <a:graphicFrameLocks noGrp="1"/>
          </p:cNvGraphicFramePr>
          <p:nvPr>
            <p:ph idx="1"/>
          </p:nvPr>
        </p:nvGraphicFramePr>
        <p:xfrm>
          <a:off x="250825" y="1763713"/>
          <a:ext cx="8318500" cy="5094287"/>
        </p:xfrm>
        <a:graphic>
          <a:graphicData uri="http://schemas.openxmlformats.org/drawingml/2006/table">
            <a:tbl>
              <a:tblPr/>
              <a:tblGrid>
                <a:gridCol w="2520950"/>
                <a:gridCol w="3090863"/>
                <a:gridCol w="27066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Свойства шума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Функциональный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Органический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Тембр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Мягкий, неопределенный, музыкальный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Жесткий, грубый, дующий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Короткий, занимает меньшую часть систолы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Длинный, занимает большую часть систолы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Иррадиация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Распространяется мало, не распространяется за пределы сердца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Хорошо распространяется по области сердца и за ее пределами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Изменение при нагрузке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Значительно изменяется, чаще ослабевает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Изменяется мало, если изменяется, то чаще усиливается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Связь с тонами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 связан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Обычно связан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125538"/>
            <a:ext cx="7859712" cy="4824412"/>
          </a:xfrm>
        </p:spPr>
        <p:txBody>
          <a:bodyPr>
            <a:normAutofit lnSpcReduction="10000"/>
          </a:bodyPr>
          <a:lstStyle/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Функциональные («невинные») шумы связаны с ростом и формированием сердца, частое их определение является особенностью детского возраста.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Следует, однако, помнить, что врожденные пороки и другая патология сердца может скрываться за функциональными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аускультативными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феноменами. </a:t>
            </a:r>
          </a:p>
          <a:p>
            <a:pPr marL="0" indent="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необходимо проводить тщательное обследование ребёнка для исключения патологии сердца.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  <a:latin typeface="Arial" charset="0"/>
              </a:rPr>
              <a:t>Благодарю за внимание!</a:t>
            </a:r>
          </a:p>
        </p:txBody>
      </p:sp>
      <p:sp>
        <p:nvSpPr>
          <p:cNvPr id="1116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1619" name="Picture 2" descr="C:\Users\пользователь\Desktop\ССС картинки и др\вес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1667</TotalTime>
  <Words>4116</Words>
  <Application>Microsoft Office PowerPoint</Application>
  <PresentationFormat>Экран (4:3)</PresentationFormat>
  <Paragraphs>358</Paragraphs>
  <Slides>93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Городская</vt:lpstr>
      <vt:lpstr> Анатомо-физиологические особенности и семиотика поражений  сердечно-сосудистой   системы  у детей </vt:lpstr>
      <vt:lpstr>  Основные этапы формирования органов  сердечно-сосудистой системы </vt:lpstr>
      <vt:lpstr>Кровообращение плода</vt:lpstr>
      <vt:lpstr> Кровообращение плода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Кровообращение новорожденного </vt:lpstr>
      <vt:lpstr>Кровообращение новорожденного (продолжение) </vt:lpstr>
      <vt:lpstr>Презентация PowerPoint</vt:lpstr>
      <vt:lpstr>Кровообращение новорожденного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сердца у ребенка </vt:lpstr>
      <vt:lpstr>Презентация PowerPoint</vt:lpstr>
      <vt:lpstr>Презентация PowerPoint</vt:lpstr>
      <vt:lpstr>Границы относительной сердечной тупости у детей</vt:lpstr>
      <vt:lpstr>Презентация PowerPoint</vt:lpstr>
      <vt:lpstr>Презентация PowerPoint</vt:lpstr>
      <vt:lpstr>Особенности строения миокарда</vt:lpstr>
      <vt:lpstr>Презентация PowerPoint</vt:lpstr>
      <vt:lpstr>Презентация PowerPoint</vt:lpstr>
      <vt:lpstr>Пульс </vt:lpstr>
      <vt:lpstr>Презентация PowerPoint</vt:lpstr>
      <vt:lpstr>Артериальное давление </vt:lpstr>
      <vt:lpstr>O</vt:lpstr>
      <vt:lpstr>Презентация PowerPoint</vt:lpstr>
      <vt:lpstr>Артериальное давление</vt:lpstr>
      <vt:lpstr>Артериальное давление</vt:lpstr>
      <vt:lpstr>Презентация PowerPoint</vt:lpstr>
      <vt:lpstr>Презентация PowerPoint</vt:lpstr>
      <vt:lpstr>Презентация PowerPoint</vt:lpstr>
      <vt:lpstr>Основные особенности ЭКГ у детей:  </vt:lpstr>
      <vt:lpstr>   Семиотика поражений ССС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Аускультация </vt:lpstr>
      <vt:lpstr>Презентация PowerPoint</vt:lpstr>
      <vt:lpstr>Презентация PowerPoint</vt:lpstr>
      <vt:lpstr>Презентация PowerPoint</vt:lpstr>
      <vt:lpstr>I тон</vt:lpstr>
      <vt:lpstr>II тон</vt:lpstr>
      <vt:lpstr>III тон</vt:lpstr>
      <vt:lpstr>IV 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Эпицентр шума. Место его наилучшего выслушивания (punctum maximum)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 от положения и нагрузки</vt:lpstr>
      <vt:lpstr>Дифференциальная диагностика функциональных и органических шумов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Анатомо-физиологические особенности сердечно-сосудистой системы у детей</dc:title>
  <dc:creator>пользователь</dc:creator>
  <cp:lastModifiedBy>Nitrium</cp:lastModifiedBy>
  <cp:revision>116</cp:revision>
  <dcterms:created xsi:type="dcterms:W3CDTF">2015-04-01T16:51:36Z</dcterms:created>
  <dcterms:modified xsi:type="dcterms:W3CDTF">2020-04-27T10:41:45Z</dcterms:modified>
</cp:coreProperties>
</file>