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0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8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57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3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4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2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7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9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028208-31EA-4B0C-888A-EB3A229FF04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AA55-BA3C-4055-AF0A-3E22BCC08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85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A9481D-694D-48CB-BDCC-0F16DD6AA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6999"/>
            <a:ext cx="8825658" cy="1953621"/>
          </a:xfrm>
        </p:spPr>
        <p:txBody>
          <a:bodyPr/>
          <a:lstStyle/>
          <a:p>
            <a:pPr algn="ctr"/>
            <a:r>
              <a:rPr lang="ru-RU" sz="4800" dirty="0"/>
              <a:t>АЛЛЕРГИЯ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7E42EA9-DA69-4081-87A1-DA9DD9272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355" y="2455458"/>
            <a:ext cx="8825658" cy="3678642"/>
          </a:xfrm>
        </p:spPr>
        <p:txBody>
          <a:bodyPr>
            <a:noAutofit/>
          </a:bodyPr>
          <a:lstStyle/>
          <a:p>
            <a:r>
              <a:rPr lang="ru-RU" sz="2800" b="1" dirty="0"/>
              <a:t>1906 г. Пирке (</a:t>
            </a:r>
            <a:r>
              <a:rPr lang="ru-RU" sz="2800" dirty="0"/>
              <a:t>другое действие</a:t>
            </a:r>
            <a:r>
              <a:rPr lang="ru-RU" sz="2800" b="1" dirty="0"/>
              <a:t>).</a:t>
            </a:r>
          </a:p>
          <a:p>
            <a:r>
              <a:rPr lang="ru-RU" sz="2800" b="1" dirty="0"/>
              <a:t>Состояние  </a:t>
            </a:r>
            <a:r>
              <a:rPr lang="ru-RU" sz="2800" b="1" u="sng" dirty="0"/>
              <a:t>измененной реактивности </a:t>
            </a:r>
            <a:r>
              <a:rPr lang="ru-RU" sz="2800" b="1" dirty="0"/>
              <a:t>организма в виде </a:t>
            </a:r>
            <a:r>
              <a:rPr lang="ru-RU" sz="2800" b="1" u="sng" dirty="0"/>
              <a:t>повышения  его чувствительности </a:t>
            </a:r>
            <a:r>
              <a:rPr lang="ru-RU" sz="2800" b="1" dirty="0"/>
              <a:t>к  </a:t>
            </a:r>
            <a:r>
              <a:rPr lang="ru-RU" sz="2800" b="1" u="sng" dirty="0"/>
              <a:t>повторным </a:t>
            </a:r>
            <a:r>
              <a:rPr lang="ru-RU" sz="2800" b="1" dirty="0"/>
              <a:t>воздействиям  антигенов, в основе которого лежит </a:t>
            </a:r>
            <a:r>
              <a:rPr lang="ru-RU" sz="2800" b="1" u="sng" dirty="0"/>
              <a:t>иммунный ответ</a:t>
            </a:r>
            <a:r>
              <a:rPr lang="ru-RU" sz="2800" b="1" dirty="0"/>
              <a:t>, протекающий с  </a:t>
            </a:r>
            <a:r>
              <a:rPr lang="ru-RU" sz="2800" b="1" u="sng" dirty="0"/>
              <a:t>повреждением</a:t>
            </a:r>
            <a:r>
              <a:rPr lang="ru-RU" sz="2800" b="1" dirty="0"/>
              <a:t>  клеток и тканей</a:t>
            </a:r>
          </a:p>
        </p:txBody>
      </p:sp>
    </p:spTree>
    <p:extLst>
      <p:ext uri="{BB962C8B-B14F-4D97-AF65-F5344CB8AC3E}">
        <p14:creationId xmlns:p14="http://schemas.microsoft.com/office/powerpoint/2010/main" val="10568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4B3381-F644-477C-9E39-82508B68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6CA9D7-97FC-400A-92EE-FDDC23A1A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241300"/>
            <a:ext cx="7909668" cy="6488616"/>
          </a:xfrm>
        </p:spPr>
      </p:pic>
    </p:spTree>
    <p:extLst>
      <p:ext uri="{BB962C8B-B14F-4D97-AF65-F5344CB8AC3E}">
        <p14:creationId xmlns:p14="http://schemas.microsoft.com/office/powerpoint/2010/main" val="108924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6D2009F-D9E0-4110-A335-C8320620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C557547-B434-414A-99A6-F5AF4F03C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0200"/>
            <a:ext cx="7099300" cy="5918200"/>
          </a:xfrm>
        </p:spPr>
      </p:pic>
    </p:spTree>
    <p:extLst>
      <p:ext uri="{BB962C8B-B14F-4D97-AF65-F5344CB8AC3E}">
        <p14:creationId xmlns:p14="http://schemas.microsoft.com/office/powerpoint/2010/main" val="126666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A9544B-9390-4385-816A-8A11EE7E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7C8DB4-8CFB-4351-A2C0-0A7791CC5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562100"/>
            <a:ext cx="9404723" cy="4749800"/>
          </a:xfrm>
        </p:spPr>
      </p:pic>
    </p:spTree>
    <p:extLst>
      <p:ext uri="{BB962C8B-B14F-4D97-AF65-F5344CB8AC3E}">
        <p14:creationId xmlns:p14="http://schemas.microsoft.com/office/powerpoint/2010/main" val="164019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9C2C-AB4A-4446-8862-FA7BEAD3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CDBD60-B59D-46FF-A891-49AC9A35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028700"/>
            <a:ext cx="8940800" cy="5198782"/>
          </a:xfrm>
        </p:spPr>
      </p:pic>
    </p:spTree>
    <p:extLst>
      <p:ext uri="{BB962C8B-B14F-4D97-AF65-F5344CB8AC3E}">
        <p14:creationId xmlns:p14="http://schemas.microsoft.com/office/powerpoint/2010/main" val="30571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87059-0990-4B02-9C93-9826466E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982"/>
          </a:xfrm>
        </p:spPr>
        <p:txBody>
          <a:bodyPr/>
          <a:lstStyle/>
          <a:p>
            <a:pPr algn="ctr"/>
            <a:r>
              <a:rPr lang="ru-RU" dirty="0" err="1"/>
              <a:t>Иммуннокомплексный</a:t>
            </a:r>
            <a:r>
              <a:rPr lang="ru-RU" dirty="0"/>
              <a:t>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020C-DD91-4D80-B37A-62924732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5718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В норме комплексы антиген + антитело должны быть </a:t>
            </a:r>
            <a:r>
              <a:rPr lang="ru-RU" sz="2800" dirty="0" err="1"/>
              <a:t>фагоцитированы</a:t>
            </a:r>
            <a:endParaRPr lang="ru-RU" sz="2800" dirty="0"/>
          </a:p>
          <a:p>
            <a:r>
              <a:rPr lang="ru-RU" sz="2800" dirty="0"/>
              <a:t>Участвуют антитела классов М и </a:t>
            </a:r>
            <a:r>
              <a:rPr lang="en-US" sz="2800" dirty="0"/>
              <a:t>G</a:t>
            </a:r>
            <a:r>
              <a:rPr lang="ru-RU" sz="2800" dirty="0"/>
              <a:t>, комплемент</a:t>
            </a:r>
          </a:p>
          <a:p>
            <a:r>
              <a:rPr lang="ru-RU" sz="2800" dirty="0"/>
              <a:t>Иммунные комплексы откладываются в тканях, в стенках сосудов, </a:t>
            </a:r>
            <a:r>
              <a:rPr lang="ru-RU" sz="2800" dirty="0" err="1"/>
              <a:t>периваскулярно</a:t>
            </a:r>
            <a:r>
              <a:rPr lang="ru-RU" sz="2800" dirty="0"/>
              <a:t>.</a:t>
            </a:r>
          </a:p>
          <a:p>
            <a:r>
              <a:rPr lang="ru-RU" sz="2800" dirty="0"/>
              <a:t>Примеры: феномен </a:t>
            </a:r>
            <a:r>
              <a:rPr lang="ru-RU" sz="2800" dirty="0" err="1"/>
              <a:t>Артюса</a:t>
            </a:r>
            <a:r>
              <a:rPr lang="ru-RU" sz="2800" dirty="0"/>
              <a:t>, аллергический </a:t>
            </a:r>
            <a:r>
              <a:rPr lang="ru-RU" sz="2800" dirty="0" err="1"/>
              <a:t>альвеолит</a:t>
            </a:r>
            <a:r>
              <a:rPr lang="ru-RU" sz="2800" dirty="0"/>
              <a:t>, сывороточная болезнь.</a:t>
            </a:r>
          </a:p>
        </p:txBody>
      </p:sp>
    </p:spTree>
    <p:extLst>
      <p:ext uri="{BB962C8B-B14F-4D97-AF65-F5344CB8AC3E}">
        <p14:creationId xmlns:p14="http://schemas.microsoft.com/office/powerpoint/2010/main" val="122529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E62F7-8FD3-471A-B051-3A0DE4D8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B2D24A-D659-410B-86B2-2DA8917D0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90600"/>
            <a:ext cx="8717334" cy="5223415"/>
          </a:xfrm>
        </p:spPr>
      </p:pic>
    </p:spTree>
    <p:extLst>
      <p:ext uri="{BB962C8B-B14F-4D97-AF65-F5344CB8AC3E}">
        <p14:creationId xmlns:p14="http://schemas.microsoft.com/office/powerpoint/2010/main" val="4798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FC81E-535B-47AE-8E52-7D8DE837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8DF34D-11A0-487E-9B9B-4EEECEBF3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889000"/>
            <a:ext cx="6527800" cy="5689600"/>
          </a:xfrm>
        </p:spPr>
      </p:pic>
    </p:spTree>
    <p:extLst>
      <p:ext uri="{BB962C8B-B14F-4D97-AF65-F5344CB8AC3E}">
        <p14:creationId xmlns:p14="http://schemas.microsoft.com/office/powerpoint/2010/main" val="402182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C39F6-4C04-4D4B-AC3A-9BE0B7CF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37A9AC-53B1-4076-93C6-8AE6B65DB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00100"/>
            <a:ext cx="9144000" cy="5605182"/>
          </a:xfrm>
        </p:spPr>
      </p:pic>
    </p:spTree>
    <p:extLst>
      <p:ext uri="{BB962C8B-B14F-4D97-AF65-F5344CB8AC3E}">
        <p14:creationId xmlns:p14="http://schemas.microsoft.com/office/powerpoint/2010/main" val="347466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917E-66CD-4AFF-9652-52135154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61B79B-111A-47C2-9584-29DEC5CB6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596900"/>
            <a:ext cx="8267700" cy="5556155"/>
          </a:xfrm>
        </p:spPr>
      </p:pic>
    </p:spTree>
    <p:extLst>
      <p:ext uri="{BB962C8B-B14F-4D97-AF65-F5344CB8AC3E}">
        <p14:creationId xmlns:p14="http://schemas.microsoft.com/office/powerpoint/2010/main" val="88482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FB93-77BD-4A41-8659-7D823679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8382"/>
          </a:xfrm>
        </p:spPr>
        <p:txBody>
          <a:bodyPr/>
          <a:lstStyle/>
          <a:p>
            <a:pPr algn="ctr"/>
            <a:r>
              <a:rPr lang="ru-RU" dirty="0" err="1"/>
              <a:t>Клеточноопосредованный</a:t>
            </a:r>
            <a:r>
              <a:rPr lang="ru-RU" dirty="0"/>
              <a:t>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A734A-BE2F-45B2-9829-E8005608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68718"/>
            <a:ext cx="8946541" cy="4936564"/>
          </a:xfrm>
        </p:spPr>
        <p:txBody>
          <a:bodyPr>
            <a:normAutofit/>
          </a:bodyPr>
          <a:lstStyle/>
          <a:p>
            <a:r>
              <a:rPr lang="ru-RU" sz="2800" dirty="0"/>
              <a:t>Опосредуется Т – лимфоцитами</a:t>
            </a:r>
          </a:p>
          <a:p>
            <a:r>
              <a:rPr lang="ru-RU" sz="2800" dirty="0"/>
              <a:t>Медиаторы – </a:t>
            </a:r>
            <a:r>
              <a:rPr lang="ru-RU" sz="2800" dirty="0" err="1"/>
              <a:t>лимфокины</a:t>
            </a:r>
            <a:endParaRPr lang="ru-RU" sz="2800" dirty="0"/>
          </a:p>
          <a:p>
            <a:r>
              <a:rPr lang="ru-RU" sz="2800" dirty="0"/>
              <a:t>Соответствует ГЗТ, реакция развивается через несколько часов после повторного воздействия аллергена</a:t>
            </a:r>
          </a:p>
          <a:p>
            <a:r>
              <a:rPr lang="ru-RU" sz="2800" dirty="0"/>
              <a:t>Клеточная основа воспаления – </a:t>
            </a:r>
            <a:r>
              <a:rPr lang="ru-RU" sz="2800" dirty="0" err="1"/>
              <a:t>мононуклеары</a:t>
            </a:r>
            <a:endParaRPr lang="ru-RU" sz="2800" dirty="0"/>
          </a:p>
          <a:p>
            <a:r>
              <a:rPr lang="ru-RU" sz="2800" dirty="0"/>
              <a:t>Клинические проявления: контактный дерматит, инфекционная аллергия </a:t>
            </a:r>
          </a:p>
        </p:txBody>
      </p:sp>
    </p:spTree>
    <p:extLst>
      <p:ext uri="{BB962C8B-B14F-4D97-AF65-F5344CB8AC3E}">
        <p14:creationId xmlns:p14="http://schemas.microsoft.com/office/powerpoint/2010/main" val="226686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8E2E-3A48-4F4D-920D-2476F4F7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ru-RU" dirty="0"/>
              <a:t> Происхождение аллергенов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D008D-62A6-4273-AD09-E1F6FE60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3699"/>
            <a:ext cx="8946541" cy="417830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dirty="0"/>
              <a:t>Растительные</a:t>
            </a:r>
          </a:p>
          <a:p>
            <a:pPr marL="457200" indent="-457200">
              <a:buAutoNum type="arabicPeriod"/>
            </a:pPr>
            <a:r>
              <a:rPr lang="ru-RU" sz="3200" dirty="0"/>
              <a:t>Пищевые</a:t>
            </a:r>
          </a:p>
          <a:p>
            <a:pPr marL="457200" indent="-457200">
              <a:buAutoNum type="arabicPeriod"/>
            </a:pPr>
            <a:r>
              <a:rPr lang="ru-RU" sz="3200" dirty="0"/>
              <a:t>Бытовые</a:t>
            </a:r>
          </a:p>
          <a:p>
            <a:pPr marL="457200" indent="-457200">
              <a:buAutoNum type="arabicPeriod"/>
            </a:pPr>
            <a:r>
              <a:rPr lang="ru-RU" sz="3200" dirty="0"/>
              <a:t>Промышленные</a:t>
            </a:r>
          </a:p>
          <a:p>
            <a:pPr marL="457200" indent="-457200">
              <a:buAutoNum type="arabicPeriod"/>
            </a:pPr>
            <a:r>
              <a:rPr lang="ru-RU" sz="3200" dirty="0"/>
              <a:t>Лекарственные</a:t>
            </a:r>
          </a:p>
          <a:p>
            <a:pPr marL="457200" indent="-457200">
              <a:buAutoNum type="arabicPeriod"/>
            </a:pPr>
            <a:r>
              <a:rPr lang="ru-RU" sz="3200" dirty="0"/>
              <a:t>Микробные</a:t>
            </a:r>
          </a:p>
        </p:txBody>
      </p:sp>
    </p:spTree>
    <p:extLst>
      <p:ext uri="{BB962C8B-B14F-4D97-AF65-F5344CB8AC3E}">
        <p14:creationId xmlns:p14="http://schemas.microsoft.com/office/powerpoint/2010/main" val="184184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72DC-275D-44F4-B4AD-FE226639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881A4C4D-FC02-4217-9201-023846261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337862"/>
            <a:ext cx="7802934" cy="5910538"/>
          </a:xfrm>
        </p:spPr>
      </p:pic>
    </p:spTree>
    <p:extLst>
      <p:ext uri="{BB962C8B-B14F-4D97-AF65-F5344CB8AC3E}">
        <p14:creationId xmlns:p14="http://schemas.microsoft.com/office/powerpoint/2010/main" val="157293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005DB-772E-4143-8F19-7465F60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7CADA4-AF53-4319-816D-C3DF42C9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46100"/>
            <a:ext cx="9250734" cy="5859182"/>
          </a:xfrm>
        </p:spPr>
      </p:pic>
    </p:spTree>
    <p:extLst>
      <p:ext uri="{BB962C8B-B14F-4D97-AF65-F5344CB8AC3E}">
        <p14:creationId xmlns:p14="http://schemas.microsoft.com/office/powerpoint/2010/main" val="351116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91C3D-F228-4F14-810A-84F14746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7C5E39-6B00-4BE5-894A-B7CA43E0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452718"/>
            <a:ext cx="8978900" cy="5952564"/>
          </a:xfrm>
        </p:spPr>
      </p:pic>
    </p:spTree>
    <p:extLst>
      <p:ext uri="{BB962C8B-B14F-4D97-AF65-F5344CB8AC3E}">
        <p14:creationId xmlns:p14="http://schemas.microsoft.com/office/powerpoint/2010/main" val="336026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17C94-BCF1-49F8-8EF6-08429F90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86E3A3-5586-47EC-A11C-1AFCA278B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35001"/>
            <a:ext cx="7886700" cy="5346700"/>
          </a:xfrm>
        </p:spPr>
      </p:pic>
    </p:spTree>
    <p:extLst>
      <p:ext uri="{BB962C8B-B14F-4D97-AF65-F5344CB8AC3E}">
        <p14:creationId xmlns:p14="http://schemas.microsoft.com/office/powerpoint/2010/main" val="208008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9A948-DCF4-4C52-94F1-5B99A943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1882"/>
          </a:xfrm>
        </p:spPr>
        <p:txBody>
          <a:bodyPr/>
          <a:lstStyle/>
          <a:p>
            <a:pPr algn="ctr"/>
            <a:r>
              <a:rPr lang="ru-RU" sz="4400" dirty="0"/>
              <a:t>АУТОИММУННЫЕ заболевания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D2CC0-B4AD-4648-96D5-63A48E59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1331259"/>
            <a:ext cx="8946541" cy="4701241"/>
          </a:xfrm>
        </p:spPr>
        <p:txBody>
          <a:bodyPr>
            <a:noAutofit/>
          </a:bodyPr>
          <a:lstStyle/>
          <a:p>
            <a:r>
              <a:rPr lang="ru-RU" sz="2800" dirty="0" err="1"/>
              <a:t>Аутоантитела</a:t>
            </a:r>
            <a:r>
              <a:rPr lang="ru-RU" sz="2800" dirty="0"/>
              <a:t> или сенсибилизированные лимфоциты атакуют собственные ткани организма. </a:t>
            </a:r>
            <a:r>
              <a:rPr lang="ru-RU" sz="2800" b="1" dirty="0"/>
              <a:t>Причины</a:t>
            </a:r>
            <a:r>
              <a:rPr lang="ru-RU" sz="2800" dirty="0"/>
              <a:t>:</a:t>
            </a:r>
          </a:p>
          <a:p>
            <a:r>
              <a:rPr lang="ru-RU" sz="2800" dirty="0"/>
              <a:t>Реакция на </a:t>
            </a:r>
            <a:r>
              <a:rPr lang="ru-RU" sz="2800" dirty="0" err="1"/>
              <a:t>аутоантигены</a:t>
            </a:r>
            <a:endParaRPr lang="ru-RU" sz="2800" dirty="0"/>
          </a:p>
          <a:p>
            <a:r>
              <a:rPr lang="ru-RU" sz="2800" dirty="0"/>
              <a:t>Реакция на </a:t>
            </a:r>
            <a:r>
              <a:rPr lang="ru-RU" sz="2800" dirty="0" err="1"/>
              <a:t>перекрестнореагирующие</a:t>
            </a:r>
            <a:r>
              <a:rPr lang="ru-RU" sz="2800" dirty="0"/>
              <a:t> антигены</a:t>
            </a:r>
          </a:p>
          <a:p>
            <a:r>
              <a:rPr lang="ru-RU" sz="2800" dirty="0"/>
              <a:t>Мутации в Т и В – лимфоцитах</a:t>
            </a:r>
          </a:p>
          <a:p>
            <a:r>
              <a:rPr lang="ru-RU" sz="2800" dirty="0"/>
              <a:t>Воздействие химических веществ на лимфоидную ткань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345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4928D-4C18-4156-A4C0-9CAD89AF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аутоиммунных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DC33F-F831-4D8E-890C-79EAEED0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Генерализованные:  системная красная волчанка</a:t>
            </a:r>
          </a:p>
          <a:p>
            <a:r>
              <a:rPr lang="ru-RU" sz="2800" dirty="0"/>
              <a:t>Органо- и </a:t>
            </a:r>
            <a:r>
              <a:rPr lang="ru-RU" sz="2800" dirty="0" err="1"/>
              <a:t>тканеспецифические</a:t>
            </a:r>
            <a:r>
              <a:rPr lang="ru-RU" sz="2800" dirty="0"/>
              <a:t>:</a:t>
            </a:r>
          </a:p>
          <a:p>
            <a:pPr marL="514350" indent="-514350">
              <a:buAutoNum type="arabicPeriod"/>
            </a:pPr>
            <a:r>
              <a:rPr lang="ru-RU" sz="2800" dirty="0"/>
              <a:t>Тиреоидит –болезнь </a:t>
            </a:r>
            <a:r>
              <a:rPr lang="ru-RU" sz="2800" dirty="0" err="1"/>
              <a:t>Хашимото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Базедова болезнь – тиреотоксикоз</a:t>
            </a:r>
          </a:p>
          <a:p>
            <a:pPr marL="514350" indent="-514350">
              <a:buAutoNum type="arabicPeriod"/>
            </a:pPr>
            <a:r>
              <a:rPr lang="ru-RU" sz="2800" dirty="0"/>
              <a:t>Злокачественная миастения</a:t>
            </a:r>
          </a:p>
          <a:p>
            <a:pPr marL="514350" indent="-514350">
              <a:buAutoNum type="arabicPeriod"/>
            </a:pPr>
            <a:r>
              <a:rPr lang="ru-RU" sz="2800" dirty="0"/>
              <a:t>Пернициозная анемия</a:t>
            </a:r>
          </a:p>
          <a:p>
            <a:pPr marL="514350" indent="-514350">
              <a:buAutoNum type="arabicPeriod"/>
            </a:pPr>
            <a:r>
              <a:rPr lang="ru-RU" sz="2800" dirty="0"/>
              <a:t>Рассеянный склероз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82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BAF3-E64C-4A8D-9BCC-CB6D9618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5AD769-8643-4B45-919D-DF399B402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596900"/>
            <a:ext cx="7721600" cy="5905500"/>
          </a:xfrm>
        </p:spPr>
      </p:pic>
    </p:spTree>
    <p:extLst>
      <p:ext uri="{BB962C8B-B14F-4D97-AF65-F5344CB8AC3E}">
        <p14:creationId xmlns:p14="http://schemas.microsoft.com/office/powerpoint/2010/main" val="362068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F1928-69D8-4F00-99B2-ABCB2BAF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Системная красная волчанка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A410CA-1663-4010-A25F-F5E4C71C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3" t="50253" b="6160"/>
          <a:stretch/>
        </p:blipFill>
        <p:spPr>
          <a:xfrm>
            <a:off x="2523068" y="1853249"/>
            <a:ext cx="6858000" cy="4552034"/>
          </a:xfrm>
        </p:spPr>
      </p:pic>
    </p:spTree>
    <p:extLst>
      <p:ext uri="{BB962C8B-B14F-4D97-AF65-F5344CB8AC3E}">
        <p14:creationId xmlns:p14="http://schemas.microsoft.com/office/powerpoint/2010/main" val="195896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0B374-8A08-4039-9ECE-1A56FAA4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1949"/>
          </a:xfrm>
        </p:spPr>
        <p:txBody>
          <a:bodyPr/>
          <a:lstStyle/>
          <a:p>
            <a:pPr algn="ctr"/>
            <a:r>
              <a:rPr lang="ru-RU" dirty="0"/>
              <a:t>Ревматоидный артрит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DCA45A-A993-4AF7-98B2-60E158367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540933"/>
            <a:ext cx="8720666" cy="4666986"/>
          </a:xfrm>
        </p:spPr>
      </p:pic>
    </p:spTree>
    <p:extLst>
      <p:ext uri="{BB962C8B-B14F-4D97-AF65-F5344CB8AC3E}">
        <p14:creationId xmlns:p14="http://schemas.microsoft.com/office/powerpoint/2010/main" val="4094933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B136-FEB0-4E2D-B73D-840F0DA8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Ревматоидный артрит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7D2C3F-DFAC-48D3-BC5E-36D89F8EA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853248"/>
            <a:ext cx="7112000" cy="4552033"/>
          </a:xfrm>
        </p:spPr>
      </p:pic>
    </p:spTree>
    <p:extLst>
      <p:ext uri="{BB962C8B-B14F-4D97-AF65-F5344CB8AC3E}">
        <p14:creationId xmlns:p14="http://schemas.microsoft.com/office/powerpoint/2010/main" val="211382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400E-4002-4E9A-85BE-D7CB8B4A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Классификации аллергических реакций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0F3D3-EEE6-49EC-9DC7-3DBCE4A26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63782"/>
          </a:xfrm>
        </p:spPr>
        <p:txBody>
          <a:bodyPr>
            <a:noAutofit/>
          </a:bodyPr>
          <a:lstStyle/>
          <a:p>
            <a:r>
              <a:rPr lang="ru-RU" sz="2800" dirty="0"/>
              <a:t>Гиперчувствительность немедленного  типа (ГНТ) и гиперчувствительность замедленного типа (ГЗТ)</a:t>
            </a:r>
          </a:p>
          <a:p>
            <a:r>
              <a:rPr lang="ru-RU" sz="2800" dirty="0"/>
              <a:t>Классификация по</a:t>
            </a:r>
            <a:r>
              <a:rPr lang="en-US" sz="2800" dirty="0"/>
              <a:t> Coombs and  </a:t>
            </a:r>
            <a:r>
              <a:rPr lang="en-US" sz="2800" dirty="0" err="1"/>
              <a:t>Gell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 </a:t>
            </a:r>
            <a:r>
              <a:rPr lang="ru-RU" sz="2800" dirty="0"/>
              <a:t>тип  Анафилактический </a:t>
            </a:r>
          </a:p>
          <a:p>
            <a:pPr marL="0" indent="0">
              <a:buNone/>
            </a:pPr>
            <a:r>
              <a:rPr lang="ru-RU" sz="2800" dirty="0"/>
              <a:t>2 тип  Цитотоксический</a:t>
            </a:r>
          </a:p>
          <a:p>
            <a:pPr marL="0" indent="0">
              <a:buNone/>
            </a:pPr>
            <a:r>
              <a:rPr lang="ru-RU" sz="2800" dirty="0"/>
              <a:t>3 тип  </a:t>
            </a:r>
            <a:r>
              <a:rPr lang="ru-RU" sz="2800" dirty="0" err="1"/>
              <a:t>Иммуннокомплексный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 тип  </a:t>
            </a:r>
            <a:r>
              <a:rPr lang="ru-RU" sz="2800" dirty="0" err="1"/>
              <a:t>Клеточноопосредованный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20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5747E-DCC9-419B-B481-DFEE483D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7949"/>
          </a:xfrm>
        </p:spPr>
        <p:txBody>
          <a:bodyPr/>
          <a:lstStyle/>
          <a:p>
            <a:pPr algn="ctr"/>
            <a:r>
              <a:rPr lang="ru-RU" sz="3200" dirty="0"/>
              <a:t>Хронический аутоиммунный тиреоидит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A114CF-58E8-4D14-8FCC-B6C33F7C5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39598" r="55855" b="11773"/>
          <a:stretch/>
        </p:blipFill>
        <p:spPr>
          <a:xfrm>
            <a:off x="2624667" y="1286933"/>
            <a:ext cx="6180665" cy="5301633"/>
          </a:xfrm>
        </p:spPr>
      </p:pic>
    </p:spTree>
    <p:extLst>
      <p:ext uri="{BB962C8B-B14F-4D97-AF65-F5344CB8AC3E}">
        <p14:creationId xmlns:p14="http://schemas.microsoft.com/office/powerpoint/2010/main" val="1799850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16BBC-CAC0-4E61-8181-162121EF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Диффузный токсический зоб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CC52D2-522C-4633-A20D-4A1C4E98B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29379" r="62301" b="16938"/>
          <a:stretch/>
        </p:blipFill>
        <p:spPr>
          <a:xfrm>
            <a:off x="2658533" y="1591733"/>
            <a:ext cx="5757334" cy="4783897"/>
          </a:xfrm>
        </p:spPr>
      </p:pic>
    </p:spTree>
    <p:extLst>
      <p:ext uri="{BB962C8B-B14F-4D97-AF65-F5344CB8AC3E}">
        <p14:creationId xmlns:p14="http://schemas.microsoft.com/office/powerpoint/2010/main" val="12493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F3B5-5C9D-4F0A-8141-D09FB96C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A3D305-6BE4-40C1-ADCD-54294A2B0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750094"/>
            <a:ext cx="10877835" cy="5053806"/>
          </a:xfrm>
        </p:spPr>
      </p:pic>
    </p:spTree>
    <p:extLst>
      <p:ext uri="{BB962C8B-B14F-4D97-AF65-F5344CB8AC3E}">
        <p14:creationId xmlns:p14="http://schemas.microsoft.com/office/powerpoint/2010/main" val="107776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B6533-E003-497B-BDB4-3AE5A2BD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7782"/>
          </a:xfrm>
        </p:spPr>
        <p:txBody>
          <a:bodyPr/>
          <a:lstStyle/>
          <a:p>
            <a:pPr algn="ctr"/>
            <a:r>
              <a:rPr lang="ru-RU" dirty="0"/>
              <a:t>Стадии аллергических реакций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14F3C-FD99-40F7-BEB5-E2DDF610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00200"/>
            <a:ext cx="8946541" cy="46862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/>
              <a:t>Иммунологическая</a:t>
            </a:r>
          </a:p>
          <a:p>
            <a:pPr marL="514350" indent="-514350">
              <a:buAutoNum type="arabicPeriod"/>
            </a:pPr>
            <a:endParaRPr lang="ru-RU" sz="3600" dirty="0"/>
          </a:p>
          <a:p>
            <a:pPr marL="514350" indent="-514350">
              <a:buAutoNum type="arabicPeriod"/>
            </a:pPr>
            <a:r>
              <a:rPr lang="ru-RU" sz="3600" dirty="0" err="1"/>
              <a:t>Патохимическая</a:t>
            </a:r>
            <a:endParaRPr lang="ru-RU" sz="3600" dirty="0"/>
          </a:p>
          <a:p>
            <a:pPr marL="514350" indent="-514350">
              <a:buAutoNum type="arabicPeriod"/>
            </a:pPr>
            <a:endParaRPr lang="ru-RU" sz="3600" dirty="0"/>
          </a:p>
          <a:p>
            <a:pPr marL="514350" indent="-514350">
              <a:buAutoNum type="arabicPeriod"/>
            </a:pPr>
            <a:r>
              <a:rPr lang="ru-RU" sz="3600" dirty="0"/>
              <a:t>Патофизиологическая</a:t>
            </a:r>
          </a:p>
        </p:txBody>
      </p:sp>
    </p:spTree>
    <p:extLst>
      <p:ext uri="{BB962C8B-B14F-4D97-AF65-F5344CB8AC3E}">
        <p14:creationId xmlns:p14="http://schemas.microsoft.com/office/powerpoint/2010/main" val="4299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B45F3-E9D6-4F91-96E7-7F61A796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Анафилактический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122C7-04F2-4558-97C8-3D353ABB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/>
              <a:t>Анафилаксия - беззащитность. </a:t>
            </a:r>
            <a:r>
              <a:rPr lang="ru-RU" sz="2400" dirty="0" err="1"/>
              <a:t>Рише</a:t>
            </a:r>
            <a:r>
              <a:rPr lang="ru-RU" sz="2400" dirty="0"/>
              <a:t> и Портье, 1902 г.</a:t>
            </a:r>
          </a:p>
          <a:p>
            <a:pPr marL="0" indent="0">
              <a:buNone/>
            </a:pPr>
            <a:r>
              <a:rPr lang="ru-RU" sz="2400" dirty="0"/>
              <a:t>В основе- выработка </a:t>
            </a:r>
            <a:r>
              <a:rPr lang="ru-RU" sz="2400" dirty="0" err="1"/>
              <a:t>цитофильных</a:t>
            </a:r>
            <a:r>
              <a:rPr lang="ru-RU" sz="2400" dirty="0"/>
              <a:t> антител класса Е.</a:t>
            </a:r>
          </a:p>
          <a:p>
            <a:pPr marL="0" indent="0">
              <a:buNone/>
            </a:pPr>
            <a:r>
              <a:rPr lang="ru-RU" sz="2400" dirty="0"/>
              <a:t>В эксперименте: 1. Сенсибилизирующая инъекция чужеродной сыворотки.</a:t>
            </a:r>
          </a:p>
          <a:p>
            <a:pPr marL="0" indent="0">
              <a:buNone/>
            </a:pPr>
            <a:r>
              <a:rPr lang="ru-RU" sz="2400" dirty="0"/>
              <a:t>2. Инкубационный период</a:t>
            </a:r>
          </a:p>
          <a:p>
            <a:pPr marL="0" indent="0">
              <a:buNone/>
            </a:pPr>
            <a:r>
              <a:rPr lang="ru-RU" sz="2400" dirty="0"/>
              <a:t>3. Разрешающая инъекция (доза в 10 – 100 раз больше)</a:t>
            </a:r>
          </a:p>
          <a:p>
            <a:pPr marL="0" indent="0">
              <a:buNone/>
            </a:pPr>
            <a:r>
              <a:rPr lang="ru-RU" sz="2400" dirty="0"/>
              <a:t>У человека: анафилактический шок при неправильном введении  гетерогенной сыворотки, атопические реакции: крапивница, пищевая аллергия, отек Квинке</a:t>
            </a:r>
          </a:p>
        </p:txBody>
      </p:sp>
    </p:spTree>
    <p:extLst>
      <p:ext uri="{BB962C8B-B14F-4D97-AF65-F5344CB8AC3E}">
        <p14:creationId xmlns:p14="http://schemas.microsoft.com/office/powerpoint/2010/main" val="33309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6192-ACC5-45B9-9C27-C16CDDEF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Реакция на укус пчелы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DF2C31-6677-4127-8B3C-07353ACE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11400"/>
            <a:ext cx="4914900" cy="3479800"/>
          </a:xfrm>
        </p:spPr>
      </p:pic>
    </p:spTree>
    <p:extLst>
      <p:ext uri="{BB962C8B-B14F-4D97-AF65-F5344CB8AC3E}">
        <p14:creationId xmlns:p14="http://schemas.microsoft.com/office/powerpoint/2010/main" val="135477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CE0E5-B8B4-4FC6-B7CF-045506BA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sz="3600" dirty="0"/>
              <a:t>. АТОПИЧЕСКИЙ ДЕРМАТИТ (аллергия на рис и яйца)</a:t>
            </a:r>
            <a:br>
              <a:rPr lang="ru-RU" sz="3600" dirty="0"/>
            </a:br>
            <a:r>
              <a:rPr lang="ru-RU" sz="3600" dirty="0"/>
              <a:t>2. Клещ - </a:t>
            </a:r>
            <a:r>
              <a:rPr lang="ru-RU" sz="3600" dirty="0" err="1"/>
              <a:t>дерматофаг</a:t>
            </a:r>
            <a:r>
              <a:rPr lang="ru-RU" sz="3600" dirty="0"/>
              <a:t>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048EE4-D4BA-4733-9E2A-54CD27F40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2" y="2514600"/>
            <a:ext cx="7988300" cy="3556000"/>
          </a:xfrm>
        </p:spPr>
      </p:pic>
    </p:spTree>
    <p:extLst>
      <p:ext uri="{BB962C8B-B14F-4D97-AF65-F5344CB8AC3E}">
        <p14:creationId xmlns:p14="http://schemas.microsoft.com/office/powerpoint/2010/main" val="107103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C25B2-008F-4350-88A4-6BE178AE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982"/>
          </a:xfrm>
        </p:spPr>
        <p:txBody>
          <a:bodyPr/>
          <a:lstStyle/>
          <a:p>
            <a:pPr algn="ctr"/>
            <a:r>
              <a:rPr lang="ru-RU" dirty="0"/>
              <a:t>Цитотоксический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FF396-F548-4034-8111-1BA0BB99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2" y="1456018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 В основе – выработка антител классов М и </a:t>
            </a:r>
            <a:r>
              <a:rPr lang="en-US" sz="2800" dirty="0"/>
              <a:t>G </a:t>
            </a:r>
            <a:r>
              <a:rPr lang="ru-RU" sz="2800" dirty="0"/>
              <a:t> к антигенам клеток или антигенам, связанным с поверхностью клеток.</a:t>
            </a:r>
          </a:p>
          <a:p>
            <a:r>
              <a:rPr lang="ru-RU" sz="2800" dirty="0"/>
              <a:t> Характерно участие комплемента</a:t>
            </a:r>
          </a:p>
          <a:p>
            <a:r>
              <a:rPr lang="ru-RU" sz="2800" dirty="0"/>
              <a:t>Примеры: лекарственная аллергия, реакции на переливание несовместимой крови,</a:t>
            </a:r>
          </a:p>
          <a:p>
            <a:pPr marL="0" indent="0">
              <a:buNone/>
            </a:pPr>
            <a:r>
              <a:rPr lang="ru-RU" sz="2800" dirty="0"/>
              <a:t>    резус - конфликт</a:t>
            </a:r>
          </a:p>
        </p:txBody>
      </p:sp>
    </p:spTree>
    <p:extLst>
      <p:ext uri="{BB962C8B-B14F-4D97-AF65-F5344CB8AC3E}">
        <p14:creationId xmlns:p14="http://schemas.microsoft.com/office/powerpoint/2010/main" val="539797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</TotalTime>
  <Words>367</Words>
  <Application>Microsoft Office PowerPoint</Application>
  <PresentationFormat>Широкоэкранный</PresentationFormat>
  <Paragraphs>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Ион</vt:lpstr>
      <vt:lpstr>АЛЛЕРГИЯ</vt:lpstr>
      <vt:lpstr> Происхождение аллергенов </vt:lpstr>
      <vt:lpstr>Классификации аллергических реакций</vt:lpstr>
      <vt:lpstr>Презентация PowerPoint</vt:lpstr>
      <vt:lpstr>Стадии аллергических реакций</vt:lpstr>
      <vt:lpstr> Анафилактический тип</vt:lpstr>
      <vt:lpstr>Реакция на укус пчелы</vt:lpstr>
      <vt:lpstr>1. АТОПИЧЕСКИЙ ДЕРМАТИТ (аллергия на рис и яйца) 2. Клещ - дерматофаг  </vt:lpstr>
      <vt:lpstr>Цитотоксический тип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Иммуннокомплексный тип</vt:lpstr>
      <vt:lpstr>Презентация PowerPoint</vt:lpstr>
      <vt:lpstr>Презентация PowerPoint</vt:lpstr>
      <vt:lpstr>Презентация PowerPoint</vt:lpstr>
      <vt:lpstr>Презентация PowerPoint</vt:lpstr>
      <vt:lpstr>Клеточноопосредованный тип</vt:lpstr>
      <vt:lpstr>Презентация PowerPoint</vt:lpstr>
      <vt:lpstr>Презентация PowerPoint</vt:lpstr>
      <vt:lpstr>Презентация PowerPoint</vt:lpstr>
      <vt:lpstr>Презентация PowerPoint</vt:lpstr>
      <vt:lpstr>АУТОИММУННЫЕ заболевания</vt:lpstr>
      <vt:lpstr>Примеры аутоиммунных заболеваний</vt:lpstr>
      <vt:lpstr>Презентация PowerPoint</vt:lpstr>
      <vt:lpstr>Системная красная волчанка</vt:lpstr>
      <vt:lpstr>Ревматоидный артрит</vt:lpstr>
      <vt:lpstr>Ревматоидный артрит</vt:lpstr>
      <vt:lpstr>Хронический аутоиммунный тиреоидит</vt:lpstr>
      <vt:lpstr>Диффузный токсический зоб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АЛЛЕРГИЯ</dc:title>
  <dc:creator>александр стемпковский</dc:creator>
  <cp:lastModifiedBy>adaudova@mail.ru</cp:lastModifiedBy>
  <cp:revision>40</cp:revision>
  <dcterms:created xsi:type="dcterms:W3CDTF">2019-07-26T05:46:19Z</dcterms:created>
  <dcterms:modified xsi:type="dcterms:W3CDTF">2020-04-10T14:07:45Z</dcterms:modified>
</cp:coreProperties>
</file>