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9" r:id="rId15"/>
    <p:sldId id="270" r:id="rId16"/>
    <p:sldId id="273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2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42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0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0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9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1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1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0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1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59ABDB-D133-4C2B-A2A9-EAB0407D003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4B39-1FAC-4EBB-B2AE-9A20A842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16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706B-6242-4438-9D48-8BA0E2E32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616199"/>
          </a:xfrm>
        </p:spPr>
        <p:txBody>
          <a:bodyPr/>
          <a:lstStyle/>
          <a:p>
            <a:pPr algn="ctr"/>
            <a:r>
              <a:rPr lang="ru-RU" b="1" dirty="0"/>
              <a:t>АНТИГЕНЫ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1DBF26A-EB21-406E-A4E6-F93E6B910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54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924D5-CCA1-4DF7-BB4F-5DCE913F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УРОВНИ СПЕЦИФИЧНОСТИ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76C17-651F-4012-93AC-F589263C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Видовая</a:t>
            </a:r>
          </a:p>
          <a:p>
            <a:r>
              <a:rPr lang="ru-RU" sz="2800" dirty="0"/>
              <a:t>Групповая</a:t>
            </a:r>
          </a:p>
          <a:p>
            <a:r>
              <a:rPr lang="ru-RU" sz="2800" dirty="0"/>
              <a:t>Типовая</a:t>
            </a:r>
          </a:p>
          <a:p>
            <a:r>
              <a:rPr lang="ru-RU" sz="2800" dirty="0"/>
              <a:t>Тканевая</a:t>
            </a:r>
          </a:p>
          <a:p>
            <a:r>
              <a:rPr lang="ru-RU" sz="2800" dirty="0"/>
              <a:t>Органная</a:t>
            </a:r>
          </a:p>
          <a:p>
            <a:r>
              <a:rPr lang="ru-RU" sz="2800" dirty="0" err="1"/>
              <a:t>Органоидная</a:t>
            </a:r>
            <a:endParaRPr lang="ru-RU" sz="2800" dirty="0"/>
          </a:p>
          <a:p>
            <a:r>
              <a:rPr lang="ru-RU" sz="2800" dirty="0" err="1"/>
              <a:t>Стадиоспецифичность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002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5959-A033-4172-9351-489EC6C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о </a:t>
            </a:r>
            <a:r>
              <a:rPr lang="ru-RU" dirty="0" err="1"/>
              <a:t>гетероантигенах</a:t>
            </a:r>
            <a:r>
              <a:rPr lang="ru-RU" dirty="0"/>
              <a:t> и </a:t>
            </a:r>
            <a:r>
              <a:rPr lang="ru-RU" dirty="0" err="1"/>
              <a:t>аутоантигенах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207A4-AC9A-4034-AF9C-B510C4F5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Гетероантигены</a:t>
            </a:r>
            <a:r>
              <a:rPr lang="ru-RU" sz="2400" dirty="0"/>
              <a:t> – общие у представителей разных видов. Впервые обнаружил </a:t>
            </a:r>
            <a:r>
              <a:rPr lang="ru-RU" sz="2400" dirty="0" err="1"/>
              <a:t>Форсман</a:t>
            </a:r>
            <a:endParaRPr lang="ru-RU" sz="2400" dirty="0"/>
          </a:p>
          <a:p>
            <a:r>
              <a:rPr lang="ru-RU" sz="2400" dirty="0" err="1"/>
              <a:t>Аутоантигены</a:t>
            </a:r>
            <a:r>
              <a:rPr lang="ru-RU" sz="2400" dirty="0"/>
              <a:t> – антигены, которые могут вызвать иммунный ответ в собственном организма:</a:t>
            </a:r>
          </a:p>
          <a:p>
            <a:pPr marL="0" indent="0">
              <a:buNone/>
            </a:pPr>
            <a:r>
              <a:rPr lang="ru-RU" sz="2400" dirty="0"/>
              <a:t> 1. нормы –стекловидное тело, хрусталик, сперма, ткань мозга, паращитовидные железы. Реакция развивается при повреждении этих тканей</a:t>
            </a:r>
          </a:p>
          <a:p>
            <a:pPr marL="0" indent="0">
              <a:buNone/>
            </a:pPr>
            <a:r>
              <a:rPr lang="ru-RU" sz="2400" dirty="0"/>
              <a:t>2. патологии –любая ткань после ожога, обморожения, развития опухоли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271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56D7F-BC85-4680-A529-A9B1FD70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Тимусзависимые и тимуснезависимые антигены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3727A13-D91A-4C2D-A728-1F2DD438A8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93356" y="2311400"/>
            <a:ext cx="2927350" cy="3589338"/>
          </a:xfrm>
        </p:spPr>
        <p:txBody>
          <a:bodyPr/>
          <a:lstStyle/>
          <a:p>
            <a:r>
              <a:rPr lang="ru-RU" dirty="0"/>
              <a:t>1.Участие Т – лимфоцитов</a:t>
            </a:r>
          </a:p>
          <a:p>
            <a:r>
              <a:rPr lang="ru-RU" dirty="0"/>
              <a:t>2.Специфичность эпитопов</a:t>
            </a:r>
          </a:p>
          <a:p>
            <a:r>
              <a:rPr lang="ru-RU" dirty="0"/>
              <a:t>3. Обработка макрофагами</a:t>
            </a:r>
          </a:p>
          <a:p>
            <a:r>
              <a:rPr lang="ru-RU" dirty="0"/>
              <a:t>4. Участие Т- хелперов</a:t>
            </a:r>
          </a:p>
          <a:p>
            <a:r>
              <a:rPr lang="ru-RU" dirty="0"/>
              <a:t>5. Иммунологическая память</a:t>
            </a:r>
          </a:p>
          <a:p>
            <a:r>
              <a:rPr lang="ru-RU" dirty="0"/>
              <a:t>6. Выработка антител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095A90C-4E62-4875-BEF8-644F5384B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3106" y="1544479"/>
            <a:ext cx="2936241" cy="576262"/>
          </a:xfrm>
        </p:spPr>
        <p:txBody>
          <a:bodyPr/>
          <a:lstStyle/>
          <a:p>
            <a:r>
              <a:rPr lang="ru-RU" dirty="0"/>
              <a:t>Тимусзависимые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7C47A47-419C-4DB0-A80C-A5DF88B31DA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311400"/>
            <a:ext cx="2946794" cy="3589338"/>
          </a:xfrm>
        </p:spPr>
        <p:txBody>
          <a:bodyPr/>
          <a:lstStyle/>
          <a:p>
            <a:r>
              <a:rPr lang="ru-RU" dirty="0"/>
              <a:t>Участвуют</a:t>
            </a:r>
          </a:p>
          <a:p>
            <a:r>
              <a:rPr lang="ru-RU" dirty="0"/>
              <a:t>Разная</a:t>
            </a:r>
          </a:p>
          <a:p>
            <a:r>
              <a:rPr lang="ru-RU" dirty="0"/>
              <a:t>Обязательна</a:t>
            </a:r>
          </a:p>
          <a:p>
            <a:r>
              <a:rPr lang="ru-RU" dirty="0"/>
              <a:t>Необходимо</a:t>
            </a:r>
          </a:p>
          <a:p>
            <a:r>
              <a:rPr lang="ru-RU" dirty="0"/>
              <a:t>Долговременная</a:t>
            </a:r>
          </a:p>
          <a:p>
            <a:r>
              <a:rPr lang="ru-RU" dirty="0"/>
              <a:t>Класса М, а затем класса </a:t>
            </a:r>
            <a:r>
              <a:rPr lang="en-US" dirty="0"/>
              <a:t>G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93ADBE9-78F7-4D79-8BDD-857D1AC7D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1116" y="1523841"/>
            <a:ext cx="2932113" cy="576262"/>
          </a:xfrm>
        </p:spPr>
        <p:txBody>
          <a:bodyPr/>
          <a:lstStyle/>
          <a:p>
            <a:r>
              <a:rPr lang="ru-RU" dirty="0"/>
              <a:t>Тимуснезависим.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8A167F1-99AC-4D85-84E1-ECD216E4F23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18721" y="2311400"/>
            <a:ext cx="2932113" cy="3589338"/>
          </a:xfrm>
        </p:spPr>
        <p:txBody>
          <a:bodyPr/>
          <a:lstStyle/>
          <a:p>
            <a:r>
              <a:rPr lang="ru-RU" dirty="0"/>
              <a:t>Не участвуют</a:t>
            </a:r>
          </a:p>
          <a:p>
            <a:r>
              <a:rPr lang="ru-RU" dirty="0"/>
              <a:t>Одинаковая</a:t>
            </a:r>
          </a:p>
          <a:p>
            <a:r>
              <a:rPr lang="ru-RU" dirty="0"/>
              <a:t>Необязательна</a:t>
            </a:r>
          </a:p>
          <a:p>
            <a:r>
              <a:rPr lang="ru-RU" dirty="0"/>
              <a:t>Не  требуется</a:t>
            </a:r>
          </a:p>
          <a:p>
            <a:r>
              <a:rPr lang="ru-RU" dirty="0"/>
              <a:t>Кратковременная</a:t>
            </a:r>
          </a:p>
          <a:p>
            <a:r>
              <a:rPr lang="ru-RU" dirty="0"/>
              <a:t>Только класса М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0D745D-DFFF-453F-895A-8E7FAF10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754" y="1565117"/>
            <a:ext cx="2946866" cy="576262"/>
          </a:xfrm>
        </p:spPr>
        <p:txBody>
          <a:bodyPr/>
          <a:lstStyle/>
          <a:p>
            <a:r>
              <a:rPr lang="ru-RU" dirty="0"/>
              <a:t>Признак</a:t>
            </a:r>
          </a:p>
        </p:txBody>
      </p:sp>
    </p:spTree>
    <p:extLst>
      <p:ext uri="{BB962C8B-B14F-4D97-AF65-F5344CB8AC3E}">
        <p14:creationId xmlns:p14="http://schemas.microsoft.com/office/powerpoint/2010/main" val="334215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997F39C-5FD9-4D65-88AF-1BE20FFA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7282"/>
          </a:xfrm>
        </p:spPr>
        <p:txBody>
          <a:bodyPr/>
          <a:lstStyle/>
          <a:p>
            <a:r>
              <a:rPr lang="ru-RU" dirty="0"/>
              <a:t>Антигены организма человека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D0C5E02-DD55-409F-8F51-2C5308A3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000"/>
            <a:ext cx="8946541" cy="4978399"/>
          </a:xfrm>
        </p:spPr>
        <p:txBody>
          <a:bodyPr/>
          <a:lstStyle/>
          <a:p>
            <a:r>
              <a:rPr lang="ru-RU" dirty="0"/>
              <a:t>1</a:t>
            </a:r>
            <a:r>
              <a:rPr lang="ru-RU" b="1" dirty="0"/>
              <a:t>. Антигены групп крови: системы АВО и резус –антигены</a:t>
            </a:r>
          </a:p>
          <a:p>
            <a:r>
              <a:rPr lang="ru-RU" dirty="0"/>
              <a:t>Антигены системы АВО – гликопротеины- углеводная часть – 85 %, полипептидная – 15 %</a:t>
            </a:r>
          </a:p>
          <a:p>
            <a:r>
              <a:rPr lang="ru-RU" dirty="0"/>
              <a:t>Н – базовый, имеет 3 углеводных остатка</a:t>
            </a:r>
          </a:p>
          <a:p>
            <a:r>
              <a:rPr lang="ru-RU" dirty="0"/>
              <a:t>А  и В – имеют 4-й – </a:t>
            </a:r>
            <a:r>
              <a:rPr lang="en-US" dirty="0"/>
              <a:t>N</a:t>
            </a:r>
            <a:r>
              <a:rPr lang="ru-RU" dirty="0"/>
              <a:t>-ацетил- Д – галактозу или Д- галактозу(соответственно)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b="1" dirty="0"/>
              <a:t>Система резус – антигенов</a:t>
            </a:r>
          </a:p>
          <a:p>
            <a:pPr marL="0" indent="0">
              <a:buNone/>
            </a:pPr>
            <a:r>
              <a:rPr lang="ru-RU" dirty="0"/>
              <a:t> Это термолабильные липопротеины. Есть 3 разновидности 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ru-RU" dirty="0"/>
              <a:t>, С, Е. Генетическая информация закодирована в аллелях трех сцепленных локусов:</a:t>
            </a:r>
            <a:r>
              <a:rPr lang="en-US" dirty="0"/>
              <a:t> D</a:t>
            </a:r>
            <a:r>
              <a:rPr lang="ru-RU" dirty="0"/>
              <a:t>\</a:t>
            </a:r>
            <a:r>
              <a:rPr lang="en-US" dirty="0"/>
              <a:t> d</a:t>
            </a:r>
            <a:r>
              <a:rPr lang="ru-RU" dirty="0"/>
              <a:t>, </a:t>
            </a:r>
            <a:r>
              <a:rPr lang="en-US" dirty="0"/>
              <a:t>C</a:t>
            </a:r>
            <a:r>
              <a:rPr lang="ru-RU" dirty="0"/>
              <a:t>\</a:t>
            </a:r>
            <a:r>
              <a:rPr lang="en-US" dirty="0"/>
              <a:t> c</a:t>
            </a:r>
            <a:r>
              <a:rPr lang="ru-RU" dirty="0"/>
              <a:t>,</a:t>
            </a:r>
            <a:r>
              <a:rPr lang="en-US" dirty="0"/>
              <a:t> E</a:t>
            </a:r>
            <a:r>
              <a:rPr lang="ru-RU" dirty="0"/>
              <a:t>\</a:t>
            </a:r>
            <a:r>
              <a:rPr lang="en-US" dirty="0"/>
              <a:t> 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Наибольшее значение имеет антиген </a:t>
            </a:r>
            <a:r>
              <a:rPr lang="en-US" dirty="0"/>
              <a:t>D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48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4BB8E-DDDB-4A66-AF4B-99474AAC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Антигены главного комплекса </a:t>
            </a:r>
            <a:r>
              <a:rPr lang="ru-RU" dirty="0" err="1"/>
              <a:t>гистосовместимости</a:t>
            </a:r>
            <a:r>
              <a:rPr lang="ru-RU" dirty="0"/>
              <a:t>(ГКГ)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BCD61-0C3A-4F37-97D1-25C59D50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Обнаруживаются  почти на  всех  клетках организма человека, больше всего – на лейкоцитах. (</a:t>
            </a:r>
            <a:r>
              <a:rPr lang="en-US" dirty="0"/>
              <a:t>HLA</a:t>
            </a:r>
            <a:r>
              <a:rPr lang="ru-RU" dirty="0"/>
              <a:t>).</a:t>
            </a:r>
          </a:p>
          <a:p>
            <a:r>
              <a:rPr lang="ru-RU" dirty="0"/>
              <a:t>Различают </a:t>
            </a:r>
            <a:r>
              <a:rPr lang="en-US" u="sng" dirty="0"/>
              <a:t>HLA </a:t>
            </a:r>
            <a:r>
              <a:rPr lang="ru-RU" u="sng" dirty="0"/>
              <a:t>1 класса -</a:t>
            </a:r>
            <a:r>
              <a:rPr lang="en-US" u="sng" dirty="0"/>
              <a:t> </a:t>
            </a:r>
            <a:r>
              <a:rPr lang="ru-RU" dirty="0"/>
              <a:t>располагаются </a:t>
            </a:r>
            <a:r>
              <a:rPr lang="en-US" dirty="0"/>
              <a:t> </a:t>
            </a:r>
            <a:r>
              <a:rPr lang="ru-RU" dirty="0"/>
              <a:t> на всех ядросодержащих клетках  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/>
              <a:t>HLA</a:t>
            </a:r>
            <a:r>
              <a:rPr lang="ru-RU" u="sng" dirty="0"/>
              <a:t> 2 класса </a:t>
            </a:r>
            <a:r>
              <a:rPr lang="ru-RU" dirty="0"/>
              <a:t>– на   макрофагах, В-лимфоцитах  и активированных Т – хелперах. </a:t>
            </a:r>
          </a:p>
          <a:p>
            <a:r>
              <a:rPr lang="ru-RU" dirty="0"/>
              <a:t>Значение:</a:t>
            </a:r>
          </a:p>
          <a:p>
            <a:pPr marL="457200" indent="-457200">
              <a:buAutoNum type="arabicPeriod"/>
            </a:pPr>
            <a:r>
              <a:rPr lang="ru-RU" dirty="0"/>
              <a:t>Определяют индивидуальную антигенную специфичность</a:t>
            </a:r>
          </a:p>
          <a:p>
            <a:pPr marL="457200" indent="-457200">
              <a:buAutoNum type="arabicPeriod"/>
            </a:pPr>
            <a:r>
              <a:rPr lang="ru-RU" dirty="0"/>
              <a:t>Обеспечивают взаимодействие между клетками иммунной системы</a:t>
            </a:r>
          </a:p>
          <a:p>
            <a:pPr marL="457200" indent="-457200">
              <a:buAutoNum type="arabicPeriod"/>
            </a:pPr>
            <a:r>
              <a:rPr lang="ru-RU" dirty="0"/>
              <a:t>Учитываются при трансплантации  органов.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82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8CDF4-8665-4F9F-8BD4-368FA646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5C1741A-FF61-40AB-8161-1195D3A13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51" y="321880"/>
            <a:ext cx="8287449" cy="5831117"/>
          </a:xfrm>
        </p:spPr>
      </p:pic>
    </p:spTree>
    <p:extLst>
      <p:ext uri="{BB962C8B-B14F-4D97-AF65-F5344CB8AC3E}">
        <p14:creationId xmlns:p14="http://schemas.microsoft.com/office/powerpoint/2010/main" val="84806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9A789-9971-487D-8029-64113692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78462"/>
          </a:xfrm>
        </p:spPr>
        <p:txBody>
          <a:bodyPr/>
          <a:lstStyle/>
          <a:p>
            <a:pPr algn="ctr"/>
            <a:r>
              <a:rPr lang="ru-RU" dirty="0"/>
              <a:t>Главный комплекс </a:t>
            </a:r>
            <a:r>
              <a:rPr lang="ru-RU" dirty="0" err="1"/>
              <a:t>гистосовместимости</a:t>
            </a:r>
            <a:r>
              <a:rPr lang="ru-RU" dirty="0"/>
              <a:t> – это гены, расположенные у человека в 6 хромосоме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87CB8B-645E-4C38-B9E1-92733B72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149600"/>
            <a:ext cx="9842500" cy="2362200"/>
          </a:xfrm>
        </p:spPr>
      </p:pic>
    </p:spTree>
    <p:extLst>
      <p:ext uri="{BB962C8B-B14F-4D97-AF65-F5344CB8AC3E}">
        <p14:creationId xmlns:p14="http://schemas.microsoft.com/office/powerpoint/2010/main" val="242082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F6BE-BEBC-4321-9050-809A4BA7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1" y="38921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Антигены микробов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7DC7906A-C1E7-4BF9-8278-C0869C64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7300"/>
            <a:ext cx="8946541" cy="4991099"/>
          </a:xfrm>
        </p:spPr>
        <p:txBody>
          <a:bodyPr>
            <a:normAutofit/>
          </a:bodyPr>
          <a:lstStyle/>
          <a:p>
            <a:r>
              <a:rPr lang="ru-RU" sz="2800" dirty="0" err="1"/>
              <a:t>Экзоантигены</a:t>
            </a:r>
            <a:endParaRPr lang="ru-RU" sz="2800" dirty="0"/>
          </a:p>
          <a:p>
            <a:r>
              <a:rPr lang="ru-RU" sz="2800" dirty="0" err="1"/>
              <a:t>Эндоантигены</a:t>
            </a:r>
            <a:endParaRPr lang="ru-RU" sz="2800" dirty="0"/>
          </a:p>
          <a:p>
            <a:r>
              <a:rPr lang="ru-RU" sz="2800" dirty="0" err="1"/>
              <a:t>Протективные</a:t>
            </a:r>
            <a:r>
              <a:rPr lang="ru-RU" sz="2800" dirty="0"/>
              <a:t> антигены</a:t>
            </a:r>
          </a:p>
          <a:p>
            <a:r>
              <a:rPr lang="ru-RU" sz="2800" dirty="0" err="1"/>
              <a:t>Перекрестнореагирующие</a:t>
            </a:r>
            <a:r>
              <a:rPr lang="ru-RU" sz="2800" dirty="0"/>
              <a:t> антигены (ПРА)</a:t>
            </a:r>
          </a:p>
          <a:p>
            <a:pPr marL="0" indent="0">
              <a:buNone/>
            </a:pPr>
            <a:r>
              <a:rPr lang="ru-RU" sz="2800" dirty="0"/>
              <a:t>Антигенная мимикрия: способность микробов маскироваться. Связана  с общностью антигенов микроба и </a:t>
            </a:r>
            <a:r>
              <a:rPr lang="ru-RU" sz="2800" dirty="0" err="1"/>
              <a:t>макроорганизма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82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8DC31-D888-4163-A81A-EF52BE45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Антигены бактериальной клетки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E47ACE-F59A-4FF2-9459-8BB83D357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8300"/>
            <a:ext cx="8737600" cy="4457700"/>
          </a:xfrm>
        </p:spPr>
      </p:pic>
    </p:spTree>
    <p:extLst>
      <p:ext uri="{BB962C8B-B14F-4D97-AF65-F5344CB8AC3E}">
        <p14:creationId xmlns:p14="http://schemas.microsoft.com/office/powerpoint/2010/main" val="351742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E57B-61A4-40AE-84BD-9AED7ADF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pPr algn="ctr"/>
            <a:r>
              <a:rPr lang="ru-RU" dirty="0"/>
              <a:t>Антигены вирионов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1369-CA19-4D44-8961-31D48951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481418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Внутренний - </a:t>
            </a:r>
            <a:r>
              <a:rPr lang="ru-RU" sz="2800" dirty="0" err="1"/>
              <a:t>нуклеопротеиновый</a:t>
            </a:r>
            <a:endParaRPr lang="ru-RU" sz="2800" dirty="0"/>
          </a:p>
          <a:p>
            <a:r>
              <a:rPr lang="ru-RU" sz="2800" dirty="0"/>
              <a:t>Поверхностные – в </a:t>
            </a:r>
            <a:r>
              <a:rPr lang="ru-RU" sz="2800" dirty="0" err="1"/>
              <a:t>капсиде</a:t>
            </a:r>
            <a:r>
              <a:rPr lang="ru-RU" sz="2800" dirty="0"/>
              <a:t> или </a:t>
            </a:r>
            <a:r>
              <a:rPr lang="ru-RU" sz="2800" dirty="0" err="1"/>
              <a:t>суперкапсиде</a:t>
            </a:r>
            <a:r>
              <a:rPr lang="ru-RU" sz="2800" dirty="0"/>
              <a:t> , являются </a:t>
            </a:r>
            <a:r>
              <a:rPr lang="ru-RU" sz="2800" dirty="0" err="1"/>
              <a:t>протективными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Примеры:</a:t>
            </a:r>
          </a:p>
          <a:p>
            <a:pPr marL="0" indent="0">
              <a:buNone/>
            </a:pPr>
            <a:r>
              <a:rPr lang="ru-RU" sz="2800" dirty="0"/>
              <a:t> у вируса гриппа – гемагглютинин</a:t>
            </a:r>
            <a:r>
              <a:rPr lang="en-US" sz="2800" dirty="0"/>
              <a:t> - H</a:t>
            </a:r>
            <a:r>
              <a:rPr lang="ru-RU" sz="2800"/>
              <a:t>  и </a:t>
            </a:r>
            <a:r>
              <a:rPr lang="ru-RU" sz="2800" dirty="0"/>
              <a:t>нейраминидаза</a:t>
            </a:r>
            <a:r>
              <a:rPr lang="en-US" sz="2800" dirty="0"/>
              <a:t> – N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 У вируса гепатита В – </a:t>
            </a:r>
            <a:r>
              <a:rPr lang="en-US" sz="2800" dirty="0"/>
              <a:t>HBS</a:t>
            </a:r>
            <a:r>
              <a:rPr lang="ru-RU" sz="2800" dirty="0"/>
              <a:t> антиген</a:t>
            </a:r>
          </a:p>
        </p:txBody>
      </p:sp>
    </p:spTree>
    <p:extLst>
      <p:ext uri="{BB962C8B-B14F-4D97-AF65-F5344CB8AC3E}">
        <p14:creationId xmlns:p14="http://schemas.microsoft.com/office/powerpoint/2010/main" val="278965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9F7EA5-992C-44D7-9EDF-679BC1AC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16000"/>
            <a:ext cx="8932253" cy="4559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Антигены </a:t>
            </a:r>
            <a:r>
              <a:rPr lang="ru-RU" sz="2800" dirty="0"/>
              <a:t>– вещества, несущие признаки </a:t>
            </a:r>
            <a:r>
              <a:rPr lang="ru-RU" sz="2800" i="1" u="sng" dirty="0"/>
              <a:t>генетически чужеродной </a:t>
            </a:r>
            <a:r>
              <a:rPr lang="ru-RU" sz="2800" dirty="0"/>
              <a:t>информации </a:t>
            </a:r>
          </a:p>
          <a:p>
            <a:pPr marL="0" indent="0" algn="ctr">
              <a:buNone/>
            </a:pPr>
            <a:r>
              <a:rPr lang="ru-RU" sz="2800" dirty="0"/>
              <a:t>и вызывающие в организме иммунный ответ.</a:t>
            </a:r>
          </a:p>
          <a:p>
            <a:pPr marL="0" indent="0" algn="ctr">
              <a:buNone/>
            </a:pPr>
            <a:r>
              <a:rPr lang="ru-RU" sz="2800" dirty="0"/>
              <a:t>Это могут быть только биополимеры, </a:t>
            </a:r>
          </a:p>
          <a:p>
            <a:pPr marL="0" indent="0" algn="ctr">
              <a:buNone/>
            </a:pPr>
            <a:r>
              <a:rPr lang="ru-RU" sz="2800" dirty="0"/>
              <a:t>высокомолекулярные</a:t>
            </a:r>
            <a:r>
              <a:rPr lang="ru-RU" sz="2800" i="1" dirty="0"/>
              <a:t> </a:t>
            </a:r>
            <a:r>
              <a:rPr lang="ru-RU" sz="2800" dirty="0"/>
              <a:t>соединения:</a:t>
            </a:r>
          </a:p>
          <a:p>
            <a:pPr marL="0" indent="0" algn="ctr">
              <a:buNone/>
            </a:pPr>
            <a:r>
              <a:rPr lang="ru-RU" sz="2800" dirty="0"/>
              <a:t> белки, полисахариды, гликопротеины, липопротеины, </a:t>
            </a:r>
            <a:r>
              <a:rPr lang="ru-RU" sz="2800" dirty="0" err="1"/>
              <a:t>нуклеопротеины</a:t>
            </a:r>
            <a:r>
              <a:rPr lang="ru-RU" sz="2800" dirty="0"/>
              <a:t> и </a:t>
            </a:r>
            <a:r>
              <a:rPr lang="ru-RU" sz="2800" dirty="0" err="1"/>
              <a:t>липополисахариды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25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B9E63-E264-428D-B148-BAF0A6B4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960718"/>
            <a:ext cx="9404723" cy="982382"/>
          </a:xfrm>
        </p:spPr>
        <p:txBody>
          <a:bodyPr/>
          <a:lstStyle/>
          <a:p>
            <a:pPr algn="ctr"/>
            <a:r>
              <a:rPr lang="ru-RU" dirty="0"/>
              <a:t>СВОЙСТВА АНТИГЕНОВ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0CB13-3C51-4E31-AAF2-95DEB29A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13" y="2501527"/>
            <a:ext cx="4992688" cy="2861983"/>
          </a:xfrm>
        </p:spPr>
        <p:txBody>
          <a:bodyPr>
            <a:normAutofit/>
          </a:bodyPr>
          <a:lstStyle/>
          <a:p>
            <a:r>
              <a:rPr lang="ru-RU" sz="2800" dirty="0"/>
              <a:t>Чужеродность,</a:t>
            </a:r>
          </a:p>
          <a:p>
            <a:r>
              <a:rPr lang="ru-RU" sz="2800" dirty="0"/>
              <a:t>Специфичность,</a:t>
            </a:r>
          </a:p>
          <a:p>
            <a:r>
              <a:rPr lang="ru-RU" sz="2800" dirty="0" err="1"/>
              <a:t>Антигенность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Иммунногенность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8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0EF1-F0B2-4D57-8D0C-2B439FD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7317"/>
            <a:ext cx="9404723" cy="868083"/>
          </a:xfrm>
        </p:spPr>
        <p:txBody>
          <a:bodyPr/>
          <a:lstStyle/>
          <a:p>
            <a:pPr algn="ctr"/>
            <a:r>
              <a:rPr lang="ru-RU" dirty="0"/>
              <a:t>     ЧУЖЕРОДНОСТЬ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5F46F-F078-420B-8CD7-B1DDD886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06600"/>
            <a:ext cx="8946541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Главное свойство антигена</a:t>
            </a:r>
          </a:p>
          <a:p>
            <a:pPr marL="0" indent="0">
              <a:buNone/>
            </a:pPr>
            <a:r>
              <a:rPr lang="ru-RU" sz="2800" dirty="0"/>
              <a:t>Свойство относительное, зависит от  </a:t>
            </a:r>
            <a:r>
              <a:rPr lang="ru-RU" sz="2800" dirty="0" err="1"/>
              <a:t>макроорганизма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Иммунокомпетентные клетки не могут напрямую анализировать  чужеродный генетический материал</a:t>
            </a:r>
          </a:p>
          <a:p>
            <a:pPr marL="0" indent="0">
              <a:buNone/>
            </a:pPr>
            <a:r>
              <a:rPr lang="ru-RU" sz="2800" dirty="0"/>
              <a:t>Они воспринимают информацию, отраженную в молекулярной структуре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855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94ABE-A00D-46C4-B7B1-042A5C92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9081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СПЕЦИФИЧНОСТЬ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D82FC-848B-4A69-8D66-BC2AF770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0618"/>
            <a:ext cx="8946541" cy="493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Все антигены отличаются по специфичности и вызывают специфичный иммунный ответ.</a:t>
            </a:r>
          </a:p>
          <a:p>
            <a:pPr marL="0" indent="0">
              <a:buNone/>
            </a:pPr>
            <a:r>
              <a:rPr lang="ru-RU" sz="2800" dirty="0"/>
              <a:t>ЭПИТОП (АНТИГЕННАЯ ДЕТЕРМИНАНТА) – участок молекулы антигена, определяющий специфичность</a:t>
            </a:r>
          </a:p>
          <a:p>
            <a:pPr marL="0" indent="0">
              <a:buNone/>
            </a:pPr>
            <a:r>
              <a:rPr lang="ru-RU" sz="2800" dirty="0"/>
              <a:t>Эпитопы бывают: непрерывные - линейные и прерывистые- конформационные; одной специфичности или разной.</a:t>
            </a:r>
          </a:p>
          <a:p>
            <a:pPr marL="0" indent="0">
              <a:buNone/>
            </a:pPr>
            <a:r>
              <a:rPr lang="ru-RU" sz="2800" dirty="0"/>
              <a:t>Количество эпитопов определяет валентность. Должно быть не менее 5 -6 эпитопов</a:t>
            </a:r>
          </a:p>
        </p:txBody>
      </p:sp>
    </p:spTree>
    <p:extLst>
      <p:ext uri="{BB962C8B-B14F-4D97-AF65-F5344CB8AC3E}">
        <p14:creationId xmlns:p14="http://schemas.microsoft.com/office/powerpoint/2010/main" val="295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45D0B-FB70-4B48-88B1-1D0F3293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4BAC24A4-7F26-4CF3-8344-C2554A718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59" y="452718"/>
            <a:ext cx="9686282" cy="5396643"/>
          </a:xfrm>
        </p:spPr>
      </p:pic>
    </p:spTree>
    <p:extLst>
      <p:ext uri="{BB962C8B-B14F-4D97-AF65-F5344CB8AC3E}">
        <p14:creationId xmlns:p14="http://schemas.microsoft.com/office/powerpoint/2010/main" val="321805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08918-FE49-4A36-8CA6-000502F1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АНТИГЕННОСТЬ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86126-EFED-4087-8D4F-6176F123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Это потенциальная способность активировать иммунную систему и  вызывать иммунный ответ.</a:t>
            </a:r>
          </a:p>
          <a:p>
            <a:r>
              <a:rPr lang="ru-RU" sz="2800" dirty="0"/>
              <a:t> Зависит от молекулярной массы, пространственной структуры, растворимости антигена.</a:t>
            </a:r>
          </a:p>
        </p:txBody>
      </p:sp>
    </p:spTree>
    <p:extLst>
      <p:ext uri="{BB962C8B-B14F-4D97-AF65-F5344CB8AC3E}">
        <p14:creationId xmlns:p14="http://schemas.microsoft.com/office/powerpoint/2010/main" val="201173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F721F-9B41-429C-B9FB-04E6EC54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582"/>
          </a:xfrm>
        </p:spPr>
        <p:txBody>
          <a:bodyPr/>
          <a:lstStyle/>
          <a:p>
            <a:pPr algn="ctr"/>
            <a:r>
              <a:rPr lang="ru-RU" dirty="0"/>
              <a:t>Иммуногенность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4624C-AC5E-42CD-A83A-4917C073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84300"/>
            <a:ext cx="8881453" cy="4902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Способность антигена вызывать состояние иммунитета(относится к инфекционным антигенам )</a:t>
            </a:r>
          </a:p>
          <a:p>
            <a:pPr marL="0" indent="0">
              <a:buNone/>
            </a:pPr>
            <a:r>
              <a:rPr lang="ru-RU" dirty="0"/>
              <a:t> Обусловлена не только химическим составом  и структурой антигена, но и  индивидуальной реактивностью  </a:t>
            </a:r>
            <a:r>
              <a:rPr lang="ru-RU" dirty="0" err="1"/>
              <a:t>макроорганизма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Иммуноген </a:t>
            </a:r>
            <a:r>
              <a:rPr lang="ru-RU" dirty="0"/>
              <a:t>– индуцируют нормальную реакцию иммунной системы (антитела, </a:t>
            </a:r>
            <a:r>
              <a:rPr lang="ru-RU" dirty="0" err="1"/>
              <a:t>антигенреактивные</a:t>
            </a:r>
            <a:r>
              <a:rPr lang="ru-RU" dirty="0"/>
              <a:t> лимфоциты)</a:t>
            </a:r>
          </a:p>
          <a:p>
            <a:pPr marL="0" indent="0">
              <a:buNone/>
            </a:pPr>
            <a:r>
              <a:rPr lang="ru-RU" b="1" dirty="0" err="1"/>
              <a:t>Толероген</a:t>
            </a:r>
            <a:r>
              <a:rPr lang="ru-RU" dirty="0"/>
              <a:t> – вызывает «</a:t>
            </a:r>
            <a:r>
              <a:rPr lang="ru-RU" dirty="0" err="1"/>
              <a:t>неотвечаемость</a:t>
            </a:r>
            <a:r>
              <a:rPr lang="ru-RU" dirty="0"/>
              <a:t>» на эпитопы данного антигена</a:t>
            </a:r>
          </a:p>
          <a:p>
            <a:pPr marL="0" indent="0">
              <a:buNone/>
            </a:pPr>
            <a:r>
              <a:rPr lang="ru-RU" b="1" dirty="0"/>
              <a:t>Аллерген</a:t>
            </a:r>
            <a:r>
              <a:rPr lang="ru-RU" dirty="0"/>
              <a:t> – формирует патологическую реакцию организма - гиперчувствительность  </a:t>
            </a:r>
          </a:p>
          <a:p>
            <a:pPr marL="0" indent="0">
              <a:buNone/>
            </a:pPr>
            <a:r>
              <a:rPr lang="ru-RU" dirty="0" err="1"/>
              <a:t>Суперантиген</a:t>
            </a:r>
            <a:r>
              <a:rPr lang="ru-RU" dirty="0"/>
              <a:t> – способен активировать огромное количество иммунокомпетентных клеток, гиперпродукцию цитокинов, массовую  гибель лимфоцитов вследствие апоптоза</a:t>
            </a:r>
          </a:p>
        </p:txBody>
      </p:sp>
    </p:spTree>
    <p:extLst>
      <p:ext uri="{BB962C8B-B14F-4D97-AF65-F5344CB8AC3E}">
        <p14:creationId xmlns:p14="http://schemas.microsoft.com/office/powerpoint/2010/main" val="306846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D03CE-0C6F-4972-9A26-D1B256B3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0782"/>
          </a:xfrm>
        </p:spPr>
        <p:txBody>
          <a:bodyPr/>
          <a:lstStyle/>
          <a:p>
            <a:pPr algn="ctr"/>
            <a:r>
              <a:rPr lang="ru-RU" dirty="0"/>
              <a:t>Функции антигена в организме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2ACFF-C881-4A83-96BB-F3C48BF4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3500"/>
            <a:ext cx="8946541" cy="49148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1. Индукция иммунного ответа в различной форме(выработка эффекторов)</a:t>
            </a:r>
          </a:p>
          <a:p>
            <a:pPr marL="0" indent="0">
              <a:buNone/>
            </a:pPr>
            <a:r>
              <a:rPr lang="ru-RU" sz="2800" dirty="0"/>
              <a:t>2. Взаимодействие с эффекторами.</a:t>
            </a:r>
          </a:p>
          <a:p>
            <a:pPr marL="0" indent="0">
              <a:buNone/>
            </a:pPr>
            <a:r>
              <a:rPr lang="ru-RU" sz="2800" dirty="0"/>
              <a:t>ПОЛНОЦЕННЫЕ –выполняют обе функции</a:t>
            </a:r>
          </a:p>
          <a:p>
            <a:pPr marL="0" indent="0">
              <a:buNone/>
            </a:pPr>
            <a:r>
              <a:rPr lang="ru-RU" sz="2800" dirty="0"/>
              <a:t>НЕПОЛНОЦЕННЫЕ – </a:t>
            </a:r>
            <a:r>
              <a:rPr lang="ru-RU" sz="2800" dirty="0" err="1"/>
              <a:t>гаптены</a:t>
            </a:r>
            <a:r>
              <a:rPr lang="ru-RU" sz="2800" dirty="0"/>
              <a:t>,  для индукции иммунного ответа должны быть присоединены к белкам. Вторая функция  осуществляется самостоятельно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52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652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АНТИГЕНЫ</vt:lpstr>
      <vt:lpstr>Презентация PowerPoint</vt:lpstr>
      <vt:lpstr>СВОЙСТВА АНТИГЕНОВ</vt:lpstr>
      <vt:lpstr>     ЧУЖЕРОДНОСТЬ</vt:lpstr>
      <vt:lpstr>СПЕЦИФИЧНОСТЬ</vt:lpstr>
      <vt:lpstr>Презентация PowerPoint</vt:lpstr>
      <vt:lpstr>АНТИГЕННОСТЬ</vt:lpstr>
      <vt:lpstr>Иммуногенность</vt:lpstr>
      <vt:lpstr>Функции антигена в организме</vt:lpstr>
      <vt:lpstr>УРОВНИ СПЕЦИФИЧНОСТИ</vt:lpstr>
      <vt:lpstr>Понятие о гетероантигенах и аутоантигенах</vt:lpstr>
      <vt:lpstr>Тимусзависимые и тимуснезависимые антигены</vt:lpstr>
      <vt:lpstr>Антигены организма человека</vt:lpstr>
      <vt:lpstr>Антигены главного комплекса гистосовместимости(ГКГ)</vt:lpstr>
      <vt:lpstr>Презентация PowerPoint</vt:lpstr>
      <vt:lpstr>Главный комплекс гистосовместимости – это гены, расположенные у человека в 6 хромосоме</vt:lpstr>
      <vt:lpstr>Антигены микробов</vt:lpstr>
      <vt:lpstr>Антигены бактериальной клетки</vt:lpstr>
      <vt:lpstr>Антигены вирионов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АНТИГЕНЫ</dc:title>
  <dc:creator>александр стемпковский</dc:creator>
  <cp:lastModifiedBy>александр стемпковский</cp:lastModifiedBy>
  <cp:revision>28</cp:revision>
  <dcterms:created xsi:type="dcterms:W3CDTF">2019-07-24T05:20:27Z</dcterms:created>
  <dcterms:modified xsi:type="dcterms:W3CDTF">2019-09-12T14:04:29Z</dcterms:modified>
</cp:coreProperties>
</file>