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  <p:sldMasterId id="2147483678" r:id="rId3"/>
    <p:sldMasterId id="2147483684" r:id="rId4"/>
    <p:sldMasterId id="2147483690" r:id="rId5"/>
    <p:sldMasterId id="2147483696" r:id="rId6"/>
    <p:sldMasterId id="2147483702" r:id="rId7"/>
    <p:sldMasterId id="2147483708" r:id="rId8"/>
    <p:sldMasterId id="2147483714" r:id="rId9"/>
    <p:sldMasterId id="2147483720" r:id="rId10"/>
    <p:sldMasterId id="2147483726" r:id="rId11"/>
    <p:sldMasterId id="2147483738" r:id="rId12"/>
    <p:sldMasterId id="2147483744" r:id="rId13"/>
    <p:sldMasterId id="2147483750" r:id="rId14"/>
    <p:sldMasterId id="2147483756" r:id="rId15"/>
  </p:sldMasterIdLst>
  <p:notesMasterIdLst>
    <p:notesMasterId r:id="rId71"/>
  </p:notesMasterIdLst>
  <p:sldIdLst>
    <p:sldId id="256" r:id="rId16"/>
    <p:sldId id="400" r:id="rId17"/>
    <p:sldId id="401" r:id="rId18"/>
    <p:sldId id="402" r:id="rId19"/>
    <p:sldId id="403" r:id="rId20"/>
    <p:sldId id="404" r:id="rId21"/>
    <p:sldId id="405" r:id="rId22"/>
    <p:sldId id="393" r:id="rId23"/>
    <p:sldId id="395" r:id="rId24"/>
    <p:sldId id="397" r:id="rId25"/>
    <p:sldId id="396" r:id="rId26"/>
    <p:sldId id="406" r:id="rId27"/>
    <p:sldId id="407" r:id="rId28"/>
    <p:sldId id="408" r:id="rId29"/>
    <p:sldId id="409" r:id="rId30"/>
    <p:sldId id="410" r:id="rId31"/>
    <p:sldId id="331" r:id="rId32"/>
    <p:sldId id="332" r:id="rId33"/>
    <p:sldId id="411" r:id="rId34"/>
    <p:sldId id="417" r:id="rId35"/>
    <p:sldId id="305" r:id="rId36"/>
    <p:sldId id="307" r:id="rId37"/>
    <p:sldId id="309" r:id="rId38"/>
    <p:sldId id="313" r:id="rId39"/>
    <p:sldId id="372" r:id="rId40"/>
    <p:sldId id="413" r:id="rId41"/>
    <p:sldId id="414" r:id="rId42"/>
    <p:sldId id="415" r:id="rId43"/>
    <p:sldId id="416" r:id="rId44"/>
    <p:sldId id="333" r:id="rId45"/>
    <p:sldId id="354" r:id="rId46"/>
    <p:sldId id="355" r:id="rId47"/>
    <p:sldId id="334" r:id="rId48"/>
    <p:sldId id="356" r:id="rId49"/>
    <p:sldId id="357" r:id="rId50"/>
    <p:sldId id="358" r:id="rId51"/>
    <p:sldId id="359" r:id="rId52"/>
    <p:sldId id="360" r:id="rId53"/>
    <p:sldId id="362" r:id="rId54"/>
    <p:sldId id="363" r:id="rId55"/>
    <p:sldId id="364" r:id="rId56"/>
    <p:sldId id="361" r:id="rId57"/>
    <p:sldId id="336" r:id="rId58"/>
    <p:sldId id="337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51" r:id="rId67"/>
    <p:sldId id="352" r:id="rId68"/>
    <p:sldId id="353" r:id="rId69"/>
    <p:sldId id="373" r:id="rId7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00CC"/>
    <a:srgbClr val="000099"/>
    <a:srgbClr val="660066"/>
    <a:srgbClr val="990099"/>
    <a:srgbClr val="CC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84" y="-630"/>
      </p:cViewPr>
      <p:guideLst>
        <p:guide orient="horz" pos="21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40E5B-CE1F-489D-A018-4AAB57DAEB9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2F32-6319-45A0-AFAE-B229CA82D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1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81C0C-C3EE-4AE1-BFA8-896BD0AF182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2F32-6319-45A0-AFAE-B229CA82DB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03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5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57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51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98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3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72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84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8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92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0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38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29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33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171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8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926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202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16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53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68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44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045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14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94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747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58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106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28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59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58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46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0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163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35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74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949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37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096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17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360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687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374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5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891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598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50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713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182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576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9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06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250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081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5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699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814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322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596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216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966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466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101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616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26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864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228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1339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238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101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192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5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5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87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564188" y="667386"/>
            <a:ext cx="7160575" cy="2624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7010400" y="2698750"/>
            <a:ext cx="2133600" cy="2390775"/>
          </a:xfrm>
          <a:custGeom>
            <a:avLst/>
            <a:gdLst/>
            <a:ahLst/>
            <a:cxnLst/>
            <a:rect l="l" t="t" r="r" b="b"/>
            <a:pathLst>
              <a:path w="2133600" h="2390775">
                <a:moveTo>
                  <a:pt x="213360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2133600" y="0"/>
                </a:lnTo>
                <a:lnTo>
                  <a:pt x="2133600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371725"/>
                </a:lnTo>
                <a:lnTo>
                  <a:pt x="9525" y="2371725"/>
                </a:lnTo>
                <a:lnTo>
                  <a:pt x="19050" y="2381250"/>
                </a:lnTo>
                <a:lnTo>
                  <a:pt x="2133600" y="2381250"/>
                </a:lnTo>
                <a:lnTo>
                  <a:pt x="2133600" y="2390775"/>
                </a:lnTo>
                <a:close/>
              </a:path>
              <a:path w="2133600" h="2390775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2133600" h="2390775">
                <a:moveTo>
                  <a:pt x="2124075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2124075" y="9525"/>
                </a:lnTo>
                <a:lnTo>
                  <a:pt x="2124075" y="190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2124075" y="9525"/>
                </a:lnTo>
                <a:lnTo>
                  <a:pt x="2133600" y="19050"/>
                </a:lnTo>
                <a:lnTo>
                  <a:pt x="2133600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19050"/>
                </a:moveTo>
                <a:lnTo>
                  <a:pt x="2124075" y="9525"/>
                </a:lnTo>
                <a:lnTo>
                  <a:pt x="2133600" y="9525"/>
                </a:lnTo>
                <a:lnTo>
                  <a:pt x="2133600" y="19050"/>
                </a:lnTo>
                <a:close/>
              </a:path>
              <a:path w="2133600" h="2390775">
                <a:moveTo>
                  <a:pt x="19050" y="2381250"/>
                </a:moveTo>
                <a:lnTo>
                  <a:pt x="9525" y="2371725"/>
                </a:lnTo>
                <a:lnTo>
                  <a:pt x="19050" y="2371725"/>
                </a:lnTo>
                <a:lnTo>
                  <a:pt x="19050" y="2381250"/>
                </a:lnTo>
                <a:close/>
              </a:path>
              <a:path w="2133600" h="2390775">
                <a:moveTo>
                  <a:pt x="2124075" y="2381250"/>
                </a:moveTo>
                <a:lnTo>
                  <a:pt x="19050" y="2381250"/>
                </a:lnTo>
                <a:lnTo>
                  <a:pt x="19050" y="2371725"/>
                </a:lnTo>
                <a:lnTo>
                  <a:pt x="2124075" y="2371725"/>
                </a:lnTo>
                <a:lnTo>
                  <a:pt x="2124075" y="2381250"/>
                </a:lnTo>
                <a:close/>
              </a:path>
              <a:path w="2133600" h="2390775">
                <a:moveTo>
                  <a:pt x="2133600" y="2381250"/>
                </a:moveTo>
                <a:lnTo>
                  <a:pt x="2124075" y="2381250"/>
                </a:lnTo>
                <a:lnTo>
                  <a:pt x="2133600" y="2371725"/>
                </a:lnTo>
                <a:lnTo>
                  <a:pt x="2133600" y="238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5202" y="2802890"/>
            <a:ext cx="2193925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2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0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2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3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4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7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5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7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8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9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7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5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3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48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2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6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1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7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76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93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0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33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43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5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58137" y="152400"/>
            <a:ext cx="9525" cy="1524000"/>
          </a:xfrm>
          <a:custGeom>
            <a:avLst/>
            <a:gdLst/>
            <a:ahLst/>
            <a:cxnLst/>
            <a:rect l="l" t="t" r="r" b="b"/>
            <a:pathLst>
              <a:path w="9525" h="1524000">
                <a:moveTo>
                  <a:pt x="9525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9525" y="0"/>
                </a:lnTo>
                <a:lnTo>
                  <a:pt x="9525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8153400" y="152400"/>
            <a:ext cx="120027" cy="119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8321040" y="152400"/>
            <a:ext cx="120421" cy="119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8490204" y="152400"/>
            <a:ext cx="119291" cy="11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153400" y="320319"/>
            <a:ext cx="120027" cy="119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321040" y="320319"/>
            <a:ext cx="120421" cy="11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490204" y="320319"/>
            <a:ext cx="119291" cy="119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657843" y="320319"/>
            <a:ext cx="119684" cy="119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8153400" y="488238"/>
            <a:ext cx="120027" cy="11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8321040" y="488238"/>
            <a:ext cx="120421" cy="1199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8490204" y="488238"/>
            <a:ext cx="119291" cy="11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8657843" y="488238"/>
            <a:ext cx="119684" cy="11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8825483" y="488238"/>
            <a:ext cx="120078" cy="119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8153400" y="656170"/>
            <a:ext cx="120027" cy="119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321040" y="656170"/>
            <a:ext cx="120421" cy="119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8490204" y="656170"/>
            <a:ext cx="119291" cy="119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657843" y="656170"/>
            <a:ext cx="119684" cy="1199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8153400" y="824090"/>
            <a:ext cx="120027" cy="1199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321040" y="824090"/>
            <a:ext cx="120421" cy="119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490204" y="824090"/>
            <a:ext cx="119291" cy="1199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8657843" y="824090"/>
            <a:ext cx="119684" cy="119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825483" y="824090"/>
            <a:ext cx="120078" cy="1199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153400" y="992009"/>
            <a:ext cx="120027" cy="1199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8321040" y="992009"/>
            <a:ext cx="120421" cy="119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8490204" y="992009"/>
            <a:ext cx="119291" cy="1199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8657843" y="992009"/>
            <a:ext cx="119684" cy="119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8153400" y="1159929"/>
            <a:ext cx="120027" cy="119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8490204" y="1159929"/>
            <a:ext cx="119291" cy="1199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8321040" y="1159929"/>
            <a:ext cx="120421" cy="1199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8657843" y="1159929"/>
            <a:ext cx="119684" cy="1199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21040" y="1327861"/>
            <a:ext cx="120421" cy="1199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8657843" y="1327861"/>
            <a:ext cx="119684" cy="1199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3352"/>
            <a:ext cx="8072119" cy="121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94752"/>
            <a:ext cx="6788784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7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33575"/>
            <a:ext cx="7772400" cy="449353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Дифференциальная диагностика  геморрагического синдрома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у 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новорожденных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2800" i="1" dirty="0" smtClean="0"/>
              <a:t>     </a:t>
            </a:r>
            <a:r>
              <a:rPr lang="ru-RU" sz="2800" i="1" dirty="0" smtClean="0"/>
              <a:t>                                 </a:t>
            </a:r>
            <a:r>
              <a:rPr lang="ru-RU" sz="1800" dirty="0" smtClean="0"/>
              <a:t>к.м.н.</a:t>
            </a:r>
            <a:r>
              <a:rPr lang="ru-RU" sz="1800" dirty="0" smtClean="0"/>
              <a:t>    </a:t>
            </a:r>
            <a:r>
              <a:rPr lang="ru-RU" sz="2400" dirty="0" smtClean="0"/>
              <a:t>НУРАДЕНОВА Г.Р.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13172"/>
            <a:ext cx="7515252" cy="4154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ФГБОУ ВО «Астраханский ГМУ» Минздрава России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214422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black"/>
              </a:buClr>
              <a:buSzPts val="2800"/>
            </a:pPr>
            <a:r>
              <a:rPr lang="ru-RU" sz="2400" kern="0" dirty="0" smtClean="0">
                <a:solidFill>
                  <a:srgbClr val="000099"/>
                </a:solidFill>
                <a:latin typeface="Times New Roman"/>
                <a:cs typeface="Times New Roman"/>
                <a:sym typeface="Times New Roman"/>
              </a:rPr>
              <a:t>Кафедра педиатрии и </a:t>
            </a:r>
            <a:r>
              <a:rPr lang="ru-RU" sz="2400" kern="0" dirty="0" err="1" smtClean="0">
                <a:solidFill>
                  <a:srgbClr val="000099"/>
                </a:solidFill>
                <a:latin typeface="Times New Roman"/>
                <a:cs typeface="Times New Roman"/>
                <a:sym typeface="Times New Roman"/>
              </a:rPr>
              <a:t>неонатологии</a:t>
            </a:r>
            <a:endParaRPr lang="ru-RU" sz="2400" kern="0" dirty="0">
              <a:solidFill>
                <a:srgbClr val="00009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8297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90" name="Acrobat Document" r:id="rId3" imgW="6824160" imgH="51256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809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14" name="Acrobat Document" r:id="rId3" imgW="6824160" imgH="51256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569" rIns="0" bIns="0" rtlCol="0">
            <a:spAutoFit/>
          </a:bodyPr>
          <a:lstStyle/>
          <a:p>
            <a:pPr marL="787400" marR="5080" indent="105219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ПРАВИЛА ПРОВЕДЕНИЯ  ГЕМОСТАЗИОЛОГИЧЕСКИХ ТЕСТОВ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365" y="1181417"/>
            <a:ext cx="8272780" cy="54000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 algn="just">
              <a:spcBef>
                <a:spcPts val="5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Используется венозная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кровь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45" dirty="0">
                <a:solidFill>
                  <a:prstClr val="black"/>
                </a:solidFill>
                <a:latin typeface="Arial"/>
                <a:cs typeface="Arial"/>
              </a:rPr>
              <a:t>Кровь 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отбирается 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периферической </a:t>
            </a:r>
            <a:r>
              <a:rPr spc="45" dirty="0">
                <a:solidFill>
                  <a:prstClr val="black"/>
                </a:solidFill>
                <a:latin typeface="Arial"/>
                <a:cs typeface="Arial"/>
              </a:rPr>
              <a:t>вены. Отбор крови 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катетера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допустим только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безвыходной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ситуации!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80" dirty="0">
                <a:solidFill>
                  <a:prstClr val="black"/>
                </a:solidFill>
                <a:latin typeface="Arial"/>
                <a:cs typeface="Arial"/>
              </a:rPr>
              <a:t>Пациента </a:t>
            </a:r>
            <a:r>
              <a:rPr spc="70" dirty="0">
                <a:solidFill>
                  <a:prstClr val="black"/>
                </a:solidFill>
                <a:latin typeface="Arial"/>
                <a:cs typeface="Arial"/>
              </a:rPr>
              <a:t>перед </a:t>
            </a:r>
            <a:r>
              <a:rPr spc="75" dirty="0">
                <a:solidFill>
                  <a:prstClr val="black"/>
                </a:solidFill>
                <a:latin typeface="Arial"/>
                <a:cs typeface="Arial"/>
              </a:rPr>
              <a:t>анализом </a:t>
            </a:r>
            <a:r>
              <a:rPr spc="80" dirty="0">
                <a:solidFill>
                  <a:prstClr val="black"/>
                </a:solidFill>
                <a:latin typeface="Arial"/>
                <a:cs typeface="Arial"/>
              </a:rPr>
              <a:t>напоить. </a:t>
            </a:r>
            <a:r>
              <a:rPr spc="75" dirty="0">
                <a:solidFill>
                  <a:prstClr val="black"/>
                </a:solidFill>
                <a:latin typeface="Arial"/>
                <a:cs typeface="Arial"/>
              </a:rPr>
              <a:t>Хилёзная плазма </a:t>
            </a:r>
            <a:r>
              <a:rPr spc="85" dirty="0">
                <a:solidFill>
                  <a:prstClr val="black"/>
                </a:solidFill>
                <a:latin typeface="Arial"/>
                <a:cs typeface="Arial"/>
              </a:rPr>
              <a:t>недопустима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(пациент голодный)!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Кровь отбирается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специальную пробирку для коагулограмм (пробирка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  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цитратом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натрия!). Необходимо 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строго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соблюдать 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соотношение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крови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pc="125" dirty="0">
                <a:solidFill>
                  <a:prstClr val="black"/>
                </a:solidFill>
                <a:latin typeface="Arial"/>
                <a:cs typeface="Arial"/>
              </a:rPr>
              <a:t>цитрата </a:t>
            </a:r>
            <a:r>
              <a:rPr spc="130" dirty="0">
                <a:solidFill>
                  <a:prstClr val="black"/>
                </a:solidFill>
                <a:latin typeface="Arial"/>
                <a:cs typeface="Arial"/>
              </a:rPr>
              <a:t>(набирать </a:t>
            </a:r>
            <a:r>
              <a:rPr spc="125" dirty="0">
                <a:solidFill>
                  <a:prstClr val="black"/>
                </a:solidFill>
                <a:latin typeface="Arial"/>
                <a:cs typeface="Arial"/>
              </a:rPr>
              <a:t>пробирку </a:t>
            </a:r>
            <a:r>
              <a:rPr spc="70" dirty="0">
                <a:solidFill>
                  <a:prstClr val="black"/>
                </a:solidFill>
                <a:latin typeface="Arial"/>
                <a:cs typeface="Arial"/>
              </a:rPr>
              <a:t>до </a:t>
            </a:r>
            <a:r>
              <a:rPr spc="125" dirty="0">
                <a:solidFill>
                  <a:prstClr val="black"/>
                </a:solidFill>
                <a:latin typeface="Arial"/>
                <a:cs typeface="Arial"/>
              </a:rPr>
              <a:t>черты). </a:t>
            </a:r>
            <a:r>
              <a:rPr spc="120" dirty="0">
                <a:solidFill>
                  <a:prstClr val="black"/>
                </a:solidFill>
                <a:latin typeface="Arial"/>
                <a:cs typeface="Arial"/>
              </a:rPr>
              <a:t>Нельзя </a:t>
            </a:r>
            <a:r>
              <a:rPr spc="130" dirty="0">
                <a:solidFill>
                  <a:prstClr val="black"/>
                </a:solidFill>
                <a:latin typeface="Arial"/>
                <a:cs typeface="Arial"/>
              </a:rPr>
              <a:t>недобирать </a:t>
            </a:r>
            <a:r>
              <a:rPr spc="100" dirty="0">
                <a:solidFill>
                  <a:prstClr val="black"/>
                </a:solidFill>
                <a:latin typeface="Arial"/>
                <a:cs typeface="Arial"/>
              </a:rPr>
              <a:t>или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перебирать!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Кровь должна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поступать самотёком. Использование 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шприца для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отбора  </a:t>
            </a:r>
            <a:r>
              <a:rPr spc="45" dirty="0">
                <a:solidFill>
                  <a:prstClr val="black"/>
                </a:solidFill>
                <a:latin typeface="Arial"/>
                <a:cs typeface="Arial"/>
              </a:rPr>
              <a:t>крови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pc="55" dirty="0">
                <a:solidFill>
                  <a:prstClr val="black"/>
                </a:solidFill>
                <a:latin typeface="Arial"/>
                <a:cs typeface="Arial"/>
              </a:rPr>
              <a:t>последующим переливанием 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может </a:t>
            </a:r>
            <a:r>
              <a:rPr spc="55" dirty="0">
                <a:solidFill>
                  <a:prstClr val="black"/>
                </a:solidFill>
                <a:latin typeface="Arial"/>
                <a:cs typeface="Arial"/>
              </a:rPr>
              <a:t>привести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к </a:t>
            </a:r>
            <a:r>
              <a:rPr spc="55" dirty="0">
                <a:solidFill>
                  <a:prstClr val="black"/>
                </a:solidFill>
                <a:latin typeface="Arial"/>
                <a:cs typeface="Arial"/>
              </a:rPr>
              <a:t>образованию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сгустка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пробирке или преждевременной активации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тромбоцитов.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Анализ 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должен быть выполнен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течение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(в 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самом крайнем случае 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4)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часов от момента отбора пробы.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65" dirty="0">
                <a:solidFill>
                  <a:prstClr val="black"/>
                </a:solidFill>
                <a:latin typeface="Arial"/>
                <a:cs typeface="Arial"/>
              </a:rPr>
              <a:t>Хранение: Цельная </a:t>
            </a:r>
            <a:r>
              <a:rPr spc="60" dirty="0">
                <a:solidFill>
                  <a:prstClr val="black"/>
                </a:solidFill>
                <a:latin typeface="Arial"/>
                <a:cs typeface="Arial"/>
              </a:rPr>
              <a:t>крови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pc="65" dirty="0">
                <a:solidFill>
                  <a:prstClr val="black"/>
                </a:solidFill>
                <a:latin typeface="Arial"/>
                <a:cs typeface="Arial"/>
              </a:rPr>
              <a:t>плазма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40" dirty="0">
                <a:solidFill>
                  <a:prstClr val="black"/>
                </a:solidFill>
                <a:latin typeface="Arial"/>
                <a:cs typeface="Arial"/>
              </a:rPr>
              <a:t>не </a:t>
            </a:r>
            <a:r>
              <a:rPr spc="60" dirty="0">
                <a:solidFill>
                  <a:prstClr val="black"/>
                </a:solidFill>
                <a:latin typeface="Arial"/>
                <a:cs typeface="Arial"/>
              </a:rPr>
              <a:t>более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pc="55" dirty="0">
                <a:solidFill>
                  <a:prstClr val="black"/>
                </a:solidFill>
                <a:latin typeface="Arial"/>
                <a:cs typeface="Arial"/>
              </a:rPr>
              <a:t>час при </a:t>
            </a:r>
            <a:r>
              <a:rPr spc="70" dirty="0">
                <a:solidFill>
                  <a:prstClr val="black"/>
                </a:solidFill>
                <a:latin typeface="Arial"/>
                <a:cs typeface="Arial"/>
              </a:rPr>
              <a:t>комнатной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температуре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30"/>
              </a:spcBef>
              <a:buClr>
                <a:srgbClr val="330066"/>
              </a:buClr>
              <a:buSzPct val="69444"/>
              <a:buFont typeface="Wingdings"/>
              <a:buChar char=""/>
              <a:tabLst>
                <a:tab pos="355600" algn="l"/>
              </a:tabLst>
            </a:pPr>
            <a:r>
              <a:rPr spc="114" dirty="0">
                <a:solidFill>
                  <a:prstClr val="black"/>
                </a:solidFill>
                <a:latin typeface="Arial"/>
                <a:cs typeface="Arial"/>
              </a:rPr>
              <a:t>Возможно </a:t>
            </a:r>
            <a:r>
              <a:rPr spc="120" dirty="0">
                <a:solidFill>
                  <a:prstClr val="black"/>
                </a:solidFill>
                <a:latin typeface="Arial"/>
                <a:cs typeface="Arial"/>
              </a:rPr>
              <a:t>замораживание </a:t>
            </a:r>
            <a:r>
              <a:rPr spc="110" dirty="0">
                <a:solidFill>
                  <a:prstClr val="black"/>
                </a:solidFill>
                <a:latin typeface="Arial"/>
                <a:cs typeface="Arial"/>
              </a:rPr>
              <a:t>бедной </a:t>
            </a:r>
            <a:r>
              <a:rPr spc="125" dirty="0">
                <a:solidFill>
                  <a:prstClr val="black"/>
                </a:solidFill>
                <a:latin typeface="Arial"/>
                <a:cs typeface="Arial"/>
              </a:rPr>
              <a:t>тромбоцитами </a:t>
            </a:r>
            <a:r>
              <a:rPr spc="114" dirty="0">
                <a:solidFill>
                  <a:prstClr val="black"/>
                </a:solidFill>
                <a:latin typeface="Arial"/>
                <a:cs typeface="Arial"/>
              </a:rPr>
              <a:t>плазмы. </a:t>
            </a:r>
            <a:r>
              <a:rPr spc="110" dirty="0">
                <a:solidFill>
                  <a:prstClr val="black"/>
                </a:solidFill>
                <a:latin typeface="Arial"/>
                <a:cs typeface="Arial"/>
              </a:rPr>
              <a:t>После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размораживания повторное замораживание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не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допускается.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987425"/>
            <a:ext cx="616839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08805" algn="l"/>
              </a:tabLst>
            </a:pPr>
            <a:r>
              <a:rPr spc="-5" dirty="0"/>
              <a:t>ОЦЕНКА</a:t>
            </a:r>
            <a:r>
              <a:rPr spc="10" dirty="0"/>
              <a:t> </a:t>
            </a:r>
            <a:r>
              <a:rPr spc="-5" dirty="0"/>
              <a:t>ТРОМБОЦИТАРНОГО	ГЕМОСТАЗА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714021"/>
            <a:ext cx="8148320" cy="41744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700" indent="-342900">
              <a:spcBef>
                <a:spcPts val="77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Время кровотечения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(не диагностическая</a:t>
            </a:r>
            <a:r>
              <a:rPr sz="1700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методика):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742950" marR="42545" lvl="1" indent="-347980" algn="just">
              <a:spcBef>
                <a:spcPts val="550"/>
              </a:spcBef>
              <a:buClr>
                <a:srgbClr val="669999"/>
              </a:buClr>
              <a:buSzPct val="70588"/>
              <a:buFont typeface="Wingdings"/>
              <a:buChar char=""/>
              <a:tabLst>
                <a:tab pos="742950" algn="l"/>
              </a:tabLst>
            </a:pPr>
            <a:r>
              <a:rPr sz="1700" spc="55" dirty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sz="1700" spc="90" dirty="0">
                <a:solidFill>
                  <a:prstClr val="black"/>
                </a:solidFill>
                <a:latin typeface="Arial"/>
                <a:cs typeface="Arial"/>
              </a:rPr>
              <a:t>Айви: </a:t>
            </a:r>
            <a:r>
              <a:rPr sz="1700" spc="100" dirty="0">
                <a:solidFill>
                  <a:prstClr val="black"/>
                </a:solidFill>
                <a:latin typeface="Arial"/>
                <a:cs typeface="Arial"/>
              </a:rPr>
              <a:t>длительность </a:t>
            </a:r>
            <a:r>
              <a:rPr sz="1700" spc="105" dirty="0">
                <a:solidFill>
                  <a:prstClr val="black"/>
                </a:solidFill>
                <a:latin typeface="Arial"/>
                <a:cs typeface="Arial"/>
              </a:rPr>
              <a:t>кровотечения </a:t>
            </a:r>
            <a:r>
              <a:rPr sz="1700" spc="60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z="1700" spc="100" dirty="0">
                <a:solidFill>
                  <a:prstClr val="black"/>
                </a:solidFill>
                <a:latin typeface="Arial"/>
                <a:cs typeface="Arial"/>
              </a:rPr>
              <a:t>насечек </a:t>
            </a:r>
            <a:r>
              <a:rPr sz="1700" spc="105" dirty="0">
                <a:solidFill>
                  <a:prstClr val="black"/>
                </a:solidFill>
                <a:latin typeface="Arial"/>
                <a:cs typeface="Arial"/>
              </a:rPr>
              <a:t>стандартным  </a:t>
            </a:r>
            <a:r>
              <a:rPr sz="1700" spc="75" dirty="0">
                <a:solidFill>
                  <a:prstClr val="black"/>
                </a:solidFill>
                <a:latin typeface="Arial"/>
                <a:cs typeface="Arial"/>
              </a:rPr>
              <a:t>скарификатором </a:t>
            </a:r>
            <a:r>
              <a:rPr sz="1700" spc="45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z="1700" spc="75" dirty="0">
                <a:solidFill>
                  <a:prstClr val="black"/>
                </a:solidFill>
                <a:latin typeface="Arial"/>
                <a:cs typeface="Arial"/>
              </a:rPr>
              <a:t>предплечья </a:t>
            </a:r>
            <a:r>
              <a:rPr sz="1700" spc="55" dirty="0">
                <a:solidFill>
                  <a:prstClr val="black"/>
                </a:solidFill>
                <a:latin typeface="Arial"/>
                <a:cs typeface="Arial"/>
              </a:rPr>
              <a:t>при </a:t>
            </a:r>
            <a:r>
              <a:rPr sz="1700" spc="75" dirty="0">
                <a:solidFill>
                  <a:prstClr val="black"/>
                </a:solidFill>
                <a:latin typeface="Arial"/>
                <a:cs typeface="Arial"/>
              </a:rPr>
              <a:t>компресии </a:t>
            </a:r>
            <a:r>
              <a:rPr sz="1700" spc="70" dirty="0">
                <a:solidFill>
                  <a:prstClr val="black"/>
                </a:solidFill>
                <a:latin typeface="Arial"/>
                <a:cs typeface="Arial"/>
              </a:rPr>
              <a:t>плеча </a:t>
            </a:r>
            <a:r>
              <a:rPr sz="1700" spc="45" dirty="0">
                <a:solidFill>
                  <a:prstClr val="black"/>
                </a:solidFill>
                <a:latin typeface="Arial"/>
                <a:cs typeface="Arial"/>
              </a:rPr>
              <a:t>40 мм </a:t>
            </a:r>
            <a:r>
              <a:rPr sz="1700" spc="70" dirty="0">
                <a:solidFill>
                  <a:prstClr val="black"/>
                </a:solidFill>
                <a:latin typeface="Arial"/>
                <a:cs typeface="Arial"/>
              </a:rPr>
              <a:t>рт.ст. 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(норма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до 7</a:t>
            </a:r>
            <a:r>
              <a:rPr sz="17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мин.)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742950" marR="42545" lvl="1" indent="-347980" algn="just">
              <a:spcBef>
                <a:spcPts val="405"/>
              </a:spcBef>
              <a:buClr>
                <a:srgbClr val="669999"/>
              </a:buClr>
              <a:buSzPct val="70588"/>
              <a:buFont typeface="Wingdings"/>
              <a:buChar char=""/>
              <a:tabLst>
                <a:tab pos="742950" algn="l"/>
              </a:tabLst>
            </a:pPr>
            <a:r>
              <a:rPr sz="1700" spc="20" dirty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sz="1700" spc="40" dirty="0">
                <a:solidFill>
                  <a:prstClr val="black"/>
                </a:solidFill>
                <a:latin typeface="Arial"/>
                <a:cs typeface="Arial"/>
              </a:rPr>
              <a:t>Шитиковой: </a:t>
            </a:r>
            <a:r>
              <a:rPr sz="1700" spc="35" dirty="0">
                <a:solidFill>
                  <a:prstClr val="black"/>
                </a:solidFill>
                <a:latin typeface="Arial"/>
                <a:cs typeface="Arial"/>
              </a:rPr>
              <a:t>время </a:t>
            </a:r>
            <a:r>
              <a:rPr sz="1700" spc="40" dirty="0">
                <a:solidFill>
                  <a:prstClr val="black"/>
                </a:solidFill>
                <a:latin typeface="Arial"/>
                <a:cs typeface="Arial"/>
              </a:rPr>
              <a:t>кровотечения </a:t>
            </a:r>
            <a:r>
              <a:rPr sz="1700" spc="25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z="1700" spc="40" dirty="0">
                <a:solidFill>
                  <a:prstClr val="black"/>
                </a:solidFill>
                <a:latin typeface="Arial"/>
                <a:cs typeface="Arial"/>
              </a:rPr>
              <a:t>стандартного прокола пальца 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опущенного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физиологический раствор температурой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37</a:t>
            </a:r>
            <a:r>
              <a:rPr sz="17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град.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742950" lvl="1" indent="-348615">
              <a:spcBef>
                <a:spcPts val="1475"/>
              </a:spcBef>
              <a:buClr>
                <a:srgbClr val="669999"/>
              </a:buClr>
              <a:buSzPct val="70588"/>
              <a:buFont typeface="Wingdings"/>
              <a:buChar char=""/>
              <a:tabLst>
                <a:tab pos="742315" algn="l"/>
                <a:tab pos="742950" algn="l"/>
              </a:tabLst>
            </a:pP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прокол мочки уха 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– по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Дьюку</a:t>
            </a:r>
            <a:r>
              <a:rPr sz="17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Arial"/>
                <a:cs typeface="Arial"/>
              </a:rPr>
              <a:t>(Duke)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393700" indent="-342900">
              <a:spcBef>
                <a:spcPts val="705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Подсчет количества тромбоцитов 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(150 - ~ 400 х </a:t>
            </a:r>
            <a:r>
              <a:rPr sz="190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baseline="20833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pc="390" baseline="208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/л.)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393700" indent="-342900">
              <a:spcBef>
                <a:spcPts val="50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Автоматизированное время кровотечения (PFA</a:t>
            </a:r>
            <a:r>
              <a:rPr sz="21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100)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93700" marR="43180" indent="-342900">
              <a:spcBef>
                <a:spcPts val="50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93065" algn="l"/>
                <a:tab pos="393700" algn="l"/>
                <a:tab pos="1577340" algn="l"/>
                <a:tab pos="3195955" algn="l"/>
                <a:tab pos="5254625" algn="l"/>
                <a:tab pos="5716270" algn="l"/>
              </a:tabLst>
            </a:pPr>
            <a:r>
              <a:rPr sz="2100" spc="229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2100" spc="22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з	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аг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ре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аци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	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ромбоци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в	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а	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вт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ома</a:t>
            </a:r>
            <a:r>
              <a:rPr sz="2100" spc="23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100" spc="240" dirty="0">
                <a:solidFill>
                  <a:prstClr val="black"/>
                </a:solidFill>
                <a:latin typeface="Arial"/>
                <a:cs typeface="Arial"/>
              </a:rPr>
              <a:t>ически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х 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агрегометрах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93700" indent="-342900">
              <a:spcBef>
                <a:spcPts val="50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Косвенно по</a:t>
            </a:r>
            <a:r>
              <a:rPr sz="2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тромбоэластографии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6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27" y="532447"/>
            <a:ext cx="63500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71645" algn="l"/>
              </a:tabLst>
            </a:pPr>
            <a:r>
              <a:rPr sz="2600" spc="-5" dirty="0"/>
              <a:t>ОЦЕНКА</a:t>
            </a:r>
            <a:r>
              <a:rPr sz="2600" spc="10" dirty="0"/>
              <a:t> </a:t>
            </a:r>
            <a:r>
              <a:rPr sz="2600" spc="-5" dirty="0"/>
              <a:t>ПЛАЗМЕННОГО	ГЕМОСТАЗА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64490" y="1602549"/>
            <a:ext cx="8273415" cy="36830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2900" algn="just">
              <a:spcBef>
                <a:spcPts val="575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Время свёртывания цельной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крови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8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Активированное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частичное 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(парциальное) тромбопластиновое 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время </a:t>
            </a: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(АЧТВ, АПТВ) отражает активность факторов внутреннего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общего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пути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8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Протромбиновое время (ПВ)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время свёртывания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плазмы после 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добавления тромбопластин-кальциевой </a:t>
            </a:r>
            <a:r>
              <a:rPr sz="2000" spc="45" dirty="0">
                <a:solidFill>
                  <a:prstClr val="black"/>
                </a:solidFill>
                <a:latin typeface="Arial"/>
                <a:cs typeface="Arial"/>
              </a:rPr>
              <a:t>смеси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характеризует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факторы внешнего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общего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пути.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spcBef>
                <a:spcPts val="48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Тромбиновое время (ТВ) 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характеризует конечный этап процесса  </a:t>
            </a:r>
            <a:r>
              <a:rPr sz="2000" spc="160" dirty="0">
                <a:solidFill>
                  <a:prstClr val="black"/>
                </a:solidFill>
                <a:latin typeface="Arial"/>
                <a:cs typeface="Arial"/>
              </a:rPr>
              <a:t>свертывания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spc="155" dirty="0">
                <a:solidFill>
                  <a:prstClr val="black"/>
                </a:solidFill>
                <a:latin typeface="Arial"/>
                <a:cs typeface="Arial"/>
              </a:rPr>
              <a:t>превращение </a:t>
            </a:r>
            <a:r>
              <a:rPr sz="2000" spc="165" dirty="0">
                <a:solidFill>
                  <a:prstClr val="black"/>
                </a:solidFill>
                <a:latin typeface="Arial"/>
                <a:cs typeface="Arial"/>
              </a:rPr>
              <a:t>фибриногена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фибрин </a:t>
            </a:r>
            <a:r>
              <a:rPr sz="2000" spc="120" dirty="0">
                <a:solidFill>
                  <a:prstClr val="black"/>
                </a:solidFill>
                <a:latin typeface="Arial"/>
                <a:cs typeface="Arial"/>
              </a:rPr>
              <a:t>под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действием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тромбина.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algn="just">
              <a:spcBef>
                <a:spcPts val="48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Уровень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фибриногена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7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7192"/>
            <a:ext cx="5862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3985" algn="l"/>
              </a:tabLst>
            </a:pPr>
            <a:r>
              <a:rPr sz="2400" spc="-5" dirty="0"/>
              <a:t>ОЦЕНКА</a:t>
            </a:r>
            <a:r>
              <a:rPr sz="2400" spc="15" dirty="0"/>
              <a:t> </a:t>
            </a:r>
            <a:r>
              <a:rPr sz="2400" spc="-5" dirty="0"/>
              <a:t>ПЛАЗМЕННОГО	ГЕМОСТАЗА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14348" y="1000107"/>
            <a:ext cx="7736840" cy="527644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60680" marR="12700" indent="-347980" algn="just">
              <a:lnSpc>
                <a:spcPts val="1939"/>
              </a:lnSpc>
              <a:spcBef>
                <a:spcPts val="345"/>
              </a:spcBef>
            </a:pPr>
            <a:r>
              <a:rPr b="1" spc="65" dirty="0">
                <a:solidFill>
                  <a:prstClr val="black"/>
                </a:solidFill>
                <a:latin typeface="Arial"/>
                <a:cs typeface="Arial"/>
              </a:rPr>
              <a:t>Протромбиновое </a:t>
            </a:r>
            <a:r>
              <a:rPr b="1" spc="55" dirty="0">
                <a:solidFill>
                  <a:prstClr val="black"/>
                </a:solidFill>
                <a:latin typeface="Arial"/>
                <a:cs typeface="Arial"/>
              </a:rPr>
              <a:t>время (ПВ)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pc="55" dirty="0">
                <a:solidFill>
                  <a:prstClr val="black"/>
                </a:solidFill>
                <a:latin typeface="Arial"/>
                <a:cs typeface="Arial"/>
              </a:rPr>
              <a:t>время </a:t>
            </a:r>
            <a:r>
              <a:rPr spc="65" dirty="0">
                <a:solidFill>
                  <a:prstClr val="black"/>
                </a:solidFill>
                <a:latin typeface="Arial"/>
                <a:cs typeface="Arial"/>
              </a:rPr>
              <a:t>свёртывания </a:t>
            </a:r>
            <a:r>
              <a:rPr spc="60" dirty="0">
                <a:solidFill>
                  <a:prstClr val="black"/>
                </a:solidFill>
                <a:latin typeface="Arial"/>
                <a:cs typeface="Arial"/>
              </a:rPr>
              <a:t>плазмы </a:t>
            </a:r>
            <a:r>
              <a:rPr spc="55" dirty="0">
                <a:solidFill>
                  <a:prstClr val="black"/>
                </a:solidFill>
                <a:latin typeface="Arial"/>
                <a:cs typeface="Arial"/>
              </a:rPr>
              <a:t>после  </a:t>
            </a:r>
            <a:r>
              <a:rPr spc="70" dirty="0">
                <a:solidFill>
                  <a:prstClr val="black"/>
                </a:solidFill>
                <a:latin typeface="Arial"/>
                <a:cs typeface="Arial"/>
              </a:rPr>
              <a:t>добавления </a:t>
            </a:r>
            <a:r>
              <a:rPr spc="80" dirty="0">
                <a:solidFill>
                  <a:prstClr val="black"/>
                </a:solidFill>
                <a:latin typeface="Arial"/>
                <a:cs typeface="Arial"/>
              </a:rPr>
              <a:t>тромбопластин-кальциевой </a:t>
            </a:r>
            <a:r>
              <a:rPr spc="70" dirty="0">
                <a:solidFill>
                  <a:prstClr val="black"/>
                </a:solidFill>
                <a:latin typeface="Arial"/>
                <a:cs typeface="Arial"/>
              </a:rPr>
              <a:t>смеси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pc="80" dirty="0">
                <a:solidFill>
                  <a:prstClr val="black"/>
                </a:solidFill>
                <a:latin typeface="Arial"/>
                <a:cs typeface="Arial"/>
              </a:rPr>
              <a:t>характеризует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факторы внешнего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общего пути. Выражается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секундах.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177415" algn="just">
              <a:lnSpc>
                <a:spcPts val="2370"/>
              </a:lnSpc>
              <a:spcBef>
                <a:spcPts val="90"/>
              </a:spcBef>
              <a:buClr>
                <a:srgbClr val="669999"/>
              </a:buClr>
              <a:buSzPct val="69444"/>
              <a:buFont typeface="Wingdings"/>
              <a:buChar char=""/>
              <a:tabLst>
                <a:tab pos="36068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Протромбиновый индекс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(ПТИ), %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(75%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125%).  ПТИ=(ПВ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контроле/ПВ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пациента)х100%,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just">
              <a:spcBef>
                <a:spcPts val="95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обратно пропорционально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ПВ.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60680" marR="1375410" indent="-347980">
              <a:lnSpc>
                <a:spcPts val="1939"/>
              </a:lnSpc>
              <a:spcBef>
                <a:spcPts val="455"/>
              </a:spcBef>
              <a:buClr>
                <a:srgbClr val="669999"/>
              </a:buClr>
              <a:buSzPct val="69444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Протромбин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по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Квику (%)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аналогично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ПТИ, но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расчёт  производится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зависимости от концентрации факторов  протромбинового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комплекса.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60680" marR="323850" indent="-347980">
              <a:lnSpc>
                <a:spcPts val="1939"/>
              </a:lnSpc>
              <a:spcBef>
                <a:spcPts val="430"/>
              </a:spcBef>
              <a:buClr>
                <a:srgbClr val="669999"/>
              </a:buClr>
              <a:buSzPct val="69444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МНО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(INR)- международное нормализованное отношение, (0,85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1,15),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85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МНО=(ПВ больного/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ПВ 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контроле)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^МИЧ,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прямо пропорционально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ПВ.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60680" marR="1803400" indent="-347980">
              <a:lnSpc>
                <a:spcPts val="1939"/>
              </a:lnSpc>
              <a:spcBef>
                <a:spcPts val="455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Определение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МИЧ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(ISI)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обязанность производителей  тромбопластина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60680" marR="39370" indent="-347980">
              <a:lnSpc>
                <a:spcPts val="1939"/>
              </a:lnSpc>
              <a:spcBef>
                <a:spcPts val="430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Даёт возможность сравнивать результаты исследований лабораторий,  использущих различные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тест-системы.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55955" marR="12700" lvl="1" indent="-294005">
              <a:lnSpc>
                <a:spcPts val="1939"/>
              </a:lnSpc>
              <a:buClr>
                <a:srgbClr val="CCCC00"/>
              </a:buClr>
              <a:buSzPct val="69444"/>
              <a:buFont typeface="Wingdings"/>
              <a:buChar char=""/>
              <a:tabLst>
                <a:tab pos="655320" algn="l"/>
                <a:tab pos="655955" algn="l"/>
                <a:tab pos="5165090" algn="l"/>
              </a:tabLst>
            </a:pPr>
            <a:r>
              <a:rPr spc="65" dirty="0">
                <a:solidFill>
                  <a:prstClr val="black"/>
                </a:solidFill>
                <a:latin typeface="Arial"/>
                <a:cs typeface="Arial"/>
              </a:rPr>
              <a:t>Удлиняется </a:t>
            </a:r>
            <a:r>
              <a:rPr spc="45" dirty="0">
                <a:solidFill>
                  <a:prstClr val="black"/>
                </a:solidFill>
                <a:latin typeface="Arial"/>
                <a:cs typeface="Arial"/>
              </a:rPr>
              <a:t>при</a:t>
            </a:r>
            <a:r>
              <a:rPr spc="2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60" dirty="0">
                <a:solidFill>
                  <a:prstClr val="black"/>
                </a:solidFill>
                <a:latin typeface="Arial"/>
                <a:cs typeface="Arial"/>
              </a:rPr>
              <a:t>снижении</a:t>
            </a:r>
            <a:r>
              <a:rPr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prstClr val="black"/>
                </a:solidFill>
                <a:latin typeface="Arial"/>
                <a:cs typeface="Arial"/>
              </a:rPr>
              <a:t>активности	</a:t>
            </a:r>
            <a:r>
              <a:rPr spc="35" dirty="0">
                <a:solidFill>
                  <a:prstClr val="black"/>
                </a:solidFill>
                <a:latin typeface="Arial"/>
                <a:cs typeface="Arial"/>
              </a:rPr>
              <a:t>ф. 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VII, </a:t>
            </a:r>
            <a:r>
              <a:rPr spc="35" dirty="0">
                <a:solidFill>
                  <a:prstClr val="black"/>
                </a:solidFill>
                <a:latin typeface="Arial"/>
                <a:cs typeface="Arial"/>
              </a:rPr>
              <a:t>X, V, </a:t>
            </a:r>
            <a:r>
              <a:rPr spc="45" dirty="0">
                <a:solidFill>
                  <a:prstClr val="black"/>
                </a:solidFill>
                <a:latin typeface="Arial"/>
                <a:cs typeface="Arial"/>
              </a:rPr>
              <a:t>II, </a:t>
            </a:r>
            <a:r>
              <a:rPr spc="40" dirty="0">
                <a:solidFill>
                  <a:prstClr val="black"/>
                </a:solidFill>
                <a:latin typeface="Arial"/>
                <a:cs typeface="Arial"/>
              </a:rPr>
              <a:t>(I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при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значительном снижении </a:t>
            </a:r>
            <a:r>
              <a:rPr spc="-5" dirty="0" err="1">
                <a:solidFill>
                  <a:prstClr val="black"/>
                </a:solidFill>
                <a:latin typeface="Arial"/>
                <a:cs typeface="Arial"/>
              </a:rPr>
              <a:t>концентрации</a:t>
            </a:r>
            <a:r>
              <a:rPr spc="-5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2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27" y="581977"/>
            <a:ext cx="8057515" cy="597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289300" algn="l"/>
              </a:tabLst>
            </a:pPr>
            <a:r>
              <a:rPr sz="2000" b="1" spc="-5" dirty="0">
                <a:solidFill>
                  <a:srgbClr val="330066"/>
                </a:solidFill>
                <a:latin typeface="Arial"/>
                <a:cs typeface="Arial"/>
              </a:rPr>
              <a:t>ОЦЕНКА</a:t>
            </a:r>
            <a:r>
              <a:rPr sz="2000" b="1" spc="1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0066"/>
                </a:solidFill>
                <a:latin typeface="Arial"/>
                <a:cs typeface="Arial"/>
              </a:rPr>
              <a:t>ПЛАЗМЕННОГО	ГЕМОСТАЗА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2700">
              <a:solidFill>
                <a:prstClr val="black"/>
              </a:solidFill>
              <a:latin typeface="Arial"/>
              <a:cs typeface="Arial"/>
            </a:endParaRPr>
          </a:p>
          <a:p>
            <a:pPr marL="488950" marR="5080" indent="-347980" algn="just">
              <a:buClr>
                <a:srgbClr val="669999"/>
              </a:buClr>
              <a:buSzPct val="70000"/>
              <a:buFont typeface="Wingdings"/>
              <a:buChar char=""/>
              <a:tabLst>
                <a:tab pos="488950" algn="l"/>
              </a:tabLst>
            </a:pPr>
            <a:r>
              <a:rPr sz="2000" b="1" spc="114" dirty="0">
                <a:solidFill>
                  <a:prstClr val="black"/>
                </a:solidFill>
                <a:latin typeface="Arial"/>
                <a:cs typeface="Arial"/>
              </a:rPr>
              <a:t>Тромбиновое </a:t>
            </a:r>
            <a:r>
              <a:rPr sz="2000" b="1" spc="105" dirty="0">
                <a:solidFill>
                  <a:prstClr val="black"/>
                </a:solidFill>
                <a:latin typeface="Arial"/>
                <a:cs typeface="Arial"/>
              </a:rPr>
              <a:t>время </a:t>
            </a:r>
            <a:r>
              <a:rPr sz="2000" spc="95" dirty="0">
                <a:solidFill>
                  <a:prstClr val="black"/>
                </a:solidFill>
                <a:latin typeface="Arial"/>
                <a:cs typeface="Arial"/>
              </a:rPr>
              <a:t>(ТВ) </a:t>
            </a:r>
            <a:r>
              <a:rPr sz="2000" spc="120" dirty="0">
                <a:solidFill>
                  <a:prstClr val="black"/>
                </a:solidFill>
                <a:latin typeface="Arial"/>
                <a:cs typeface="Arial"/>
              </a:rPr>
              <a:t>характеризует </a:t>
            </a:r>
            <a:r>
              <a:rPr sz="2000" spc="114" dirty="0">
                <a:solidFill>
                  <a:prstClr val="black"/>
                </a:solidFill>
                <a:latin typeface="Arial"/>
                <a:cs typeface="Arial"/>
              </a:rPr>
              <a:t>конечный </a:t>
            </a:r>
            <a:r>
              <a:rPr sz="2000" spc="95" dirty="0">
                <a:solidFill>
                  <a:prstClr val="black"/>
                </a:solidFill>
                <a:latin typeface="Arial"/>
                <a:cs typeface="Arial"/>
              </a:rPr>
              <a:t>этап 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процесса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свертывания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превращение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фибриногена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фибрин  </a:t>
            </a:r>
            <a:r>
              <a:rPr sz="2000" spc="95" dirty="0">
                <a:solidFill>
                  <a:prstClr val="black"/>
                </a:solidFill>
                <a:latin typeface="Arial"/>
                <a:cs typeface="Arial"/>
              </a:rPr>
              <a:t>под </a:t>
            </a:r>
            <a:r>
              <a:rPr sz="2000" spc="130" dirty="0">
                <a:solidFill>
                  <a:prstClr val="black"/>
                </a:solidFill>
                <a:latin typeface="Arial"/>
                <a:cs typeface="Arial"/>
              </a:rPr>
              <a:t>действием </a:t>
            </a:r>
            <a:r>
              <a:rPr sz="2000" spc="125" dirty="0">
                <a:solidFill>
                  <a:prstClr val="black"/>
                </a:solidFill>
                <a:latin typeface="Arial"/>
                <a:cs typeface="Arial"/>
              </a:rPr>
              <a:t>тромбина, </a:t>
            </a:r>
            <a:r>
              <a:rPr sz="2000" spc="75"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z="2000" spc="110" dirty="0">
                <a:solidFill>
                  <a:prstClr val="black"/>
                </a:solidFill>
                <a:latin typeface="Arial"/>
                <a:cs typeface="Arial"/>
              </a:rPr>
              <a:t>него </a:t>
            </a:r>
            <a:r>
              <a:rPr sz="2000" spc="125" dirty="0">
                <a:solidFill>
                  <a:prstClr val="black"/>
                </a:solidFill>
                <a:latin typeface="Arial"/>
                <a:cs typeface="Arial"/>
              </a:rPr>
              <a:t>влияет </a:t>
            </a:r>
            <a:r>
              <a:rPr sz="2000" spc="135" dirty="0">
                <a:solidFill>
                  <a:prstClr val="black"/>
                </a:solidFill>
                <a:latin typeface="Arial"/>
                <a:cs typeface="Arial"/>
              </a:rPr>
              <a:t>концентрация  </a:t>
            </a:r>
            <a:r>
              <a:rPr sz="2000" spc="114" dirty="0">
                <a:solidFill>
                  <a:prstClr val="black"/>
                </a:solidFill>
                <a:latin typeface="Arial"/>
                <a:cs typeface="Arial"/>
              </a:rPr>
              <a:t>фибриногена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2000" spc="110" dirty="0">
                <a:solidFill>
                  <a:prstClr val="black"/>
                </a:solidFill>
                <a:latin typeface="Arial"/>
                <a:cs typeface="Arial"/>
              </a:rPr>
              <a:t>плазме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000" spc="110" dirty="0">
                <a:solidFill>
                  <a:prstClr val="black"/>
                </a:solidFill>
                <a:latin typeface="Arial"/>
                <a:cs typeface="Arial"/>
              </a:rPr>
              <a:t>наличие </a:t>
            </a:r>
            <a:r>
              <a:rPr sz="2000" spc="114" dirty="0">
                <a:solidFill>
                  <a:prstClr val="black"/>
                </a:solidFill>
                <a:latin typeface="Arial"/>
                <a:cs typeface="Arial"/>
              </a:rPr>
              <a:t>продуктов деградации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фибрина. Выражается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секундах.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4225" lvl="1" indent="-294640" algn="just">
              <a:spcBef>
                <a:spcPts val="480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78422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Удлиняется при гипо-, а-, или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дисфибриногенемии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4225" lvl="1" indent="-294640" algn="just">
              <a:spcBef>
                <a:spcPts val="480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784225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Удлиняется при присутствии гепарина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плазме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88950" indent="-348615" algn="just">
              <a:spcBef>
                <a:spcPts val="48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488950" algn="l"/>
              </a:tabLst>
            </a:pP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Концентрация фибриногена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(1,8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4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г/л).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4225" marR="5080" lvl="1" indent="-294005" algn="just">
              <a:spcBef>
                <a:spcPts val="480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784225" algn="l"/>
              </a:tabLst>
            </a:pPr>
            <a:r>
              <a:rPr sz="2000" spc="95" dirty="0">
                <a:solidFill>
                  <a:prstClr val="black"/>
                </a:solidFill>
                <a:latin typeface="Arial"/>
                <a:cs typeface="Arial"/>
              </a:rPr>
              <a:t>Фибриноген </a:t>
            </a:r>
            <a:r>
              <a:rPr sz="2000" spc="100" dirty="0">
                <a:solidFill>
                  <a:prstClr val="black"/>
                </a:solidFill>
                <a:latin typeface="Arial"/>
                <a:cs typeface="Arial"/>
              </a:rPr>
              <a:t>синтезируется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2000" spc="95" dirty="0">
                <a:solidFill>
                  <a:prstClr val="black"/>
                </a:solidFill>
                <a:latin typeface="Arial"/>
                <a:cs typeface="Arial"/>
              </a:rPr>
              <a:t>печени, </a:t>
            </a:r>
            <a:r>
              <a:rPr sz="2000" spc="100" dirty="0">
                <a:solidFill>
                  <a:prstClr val="black"/>
                </a:solidFill>
                <a:latin typeface="Arial"/>
                <a:cs typeface="Arial"/>
              </a:rPr>
              <a:t>концентрация </a:t>
            </a:r>
            <a:r>
              <a:rPr sz="2000" spc="70" dirty="0">
                <a:solidFill>
                  <a:prstClr val="black"/>
                </a:solidFill>
                <a:latin typeface="Arial"/>
                <a:cs typeface="Arial"/>
              </a:rPr>
              <a:t>его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может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повышаться при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тяжелых бактериальных инфекциях,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при травме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тромбозе.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84225" marR="5080" lvl="1" indent="-294005" algn="just">
              <a:spcBef>
                <a:spcPts val="480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784225" algn="l"/>
              </a:tabLst>
            </a:pPr>
            <a:r>
              <a:rPr sz="2000" spc="70" dirty="0">
                <a:solidFill>
                  <a:prstClr val="black"/>
                </a:solidFill>
                <a:latin typeface="Arial"/>
                <a:cs typeface="Arial"/>
              </a:rPr>
              <a:t>Cнижение концентрации </a:t>
            </a:r>
            <a:r>
              <a:rPr sz="2000" spc="75" dirty="0">
                <a:solidFill>
                  <a:prstClr val="black"/>
                </a:solidFill>
                <a:latin typeface="Arial"/>
                <a:cs typeface="Arial"/>
              </a:rPr>
              <a:t>фибриногена: 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при </a:t>
            </a:r>
            <a:r>
              <a:rPr sz="2000" spc="70" dirty="0">
                <a:solidFill>
                  <a:prstClr val="black"/>
                </a:solidFill>
                <a:latin typeface="Arial"/>
                <a:cs typeface="Arial"/>
              </a:rPr>
              <a:t>остром </a:t>
            </a:r>
            <a:r>
              <a:rPr sz="2000" spc="65" dirty="0">
                <a:solidFill>
                  <a:prstClr val="black"/>
                </a:solidFill>
                <a:latin typeface="Arial"/>
                <a:cs typeface="Arial"/>
              </a:rPr>
              <a:t>ДВС-  </a:t>
            </a:r>
            <a:r>
              <a:rPr sz="2000" spc="165" dirty="0">
                <a:solidFill>
                  <a:prstClr val="black"/>
                </a:solidFill>
                <a:latin typeface="Arial"/>
                <a:cs typeface="Arial"/>
              </a:rPr>
              <a:t>синдроме; </a:t>
            </a:r>
            <a:r>
              <a:rPr sz="2000" spc="180" dirty="0">
                <a:solidFill>
                  <a:prstClr val="black"/>
                </a:solidFill>
                <a:latin typeface="Arial"/>
                <a:cs typeface="Arial"/>
              </a:rPr>
              <a:t>дисфибриногенемии, </a:t>
            </a:r>
            <a:r>
              <a:rPr sz="2000" spc="165" dirty="0">
                <a:solidFill>
                  <a:prstClr val="black"/>
                </a:solidFill>
                <a:latin typeface="Arial"/>
                <a:cs typeface="Arial"/>
              </a:rPr>
              <a:t>снижении белково-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синтетической функции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печени.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88950" marR="5080" indent="-347980" algn="just">
              <a:spcBef>
                <a:spcPts val="48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488950" algn="l"/>
              </a:tabLst>
            </a:pP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Комплексы тромбин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b="1" spc="10" dirty="0">
                <a:solidFill>
                  <a:prstClr val="black"/>
                </a:solidFill>
                <a:latin typeface="Arial"/>
                <a:cs typeface="Arial"/>
              </a:rPr>
              <a:t>антитромбин (ТАТ)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. Повышаются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при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активации системы гемостаза любого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генеза.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22275" y="-6350"/>
          <a:ext cx="8722360" cy="6830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0590"/>
                <a:gridCol w="2180590"/>
                <a:gridCol w="2180590"/>
                <a:gridCol w="2180590"/>
              </a:tblGrid>
              <a:tr h="19126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факторов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содержания фактора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рождении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 детей старше 1 года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Сроки нормализации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511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 – Фибриноген (г/л)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1,5-2,0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2,5-3,0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Через 2-4 дня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51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II – Протромбин (%)*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24-65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80-100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10 дней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 – Проакцелерин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70-170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75-100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рождения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VII – Проконвертин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20-50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75-100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2-12 месяцев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81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VIII – Антигемофильный глобулин А (%)*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70-150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60-250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рождения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IX – Антигемофильный глобулин В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15-60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50-150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Через 3-9 месяцев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X – фактор Стюарта – Прауэр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20-55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Через 2-12 месяцев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25438" y="4763"/>
          <a:ext cx="8818880" cy="6762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720"/>
                <a:gridCol w="2204720"/>
                <a:gridCol w="2204720"/>
                <a:gridCol w="2204720"/>
              </a:tblGrid>
              <a:tr h="881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XI – фактор Розенталя (%)*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15-70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1-2 месяца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8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XII – фактор Хагемана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25-55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9-14 месяцев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1263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XIII – Фибринстабилизирующий (%)*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рождения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49974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Антикоагулянты и </a:t>
                      </a:r>
                      <a:r>
                        <a:rPr lang="ru-RU" sz="1600" dirty="0" err="1">
                          <a:effectLst/>
                        </a:rPr>
                        <a:t>фибринолитическая</a:t>
                      </a:r>
                      <a:r>
                        <a:rPr lang="ru-RU" sz="1600" dirty="0">
                          <a:effectLst/>
                        </a:rPr>
                        <a:t> система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Антитромбин II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60-80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75-125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10 дней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88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Антитромбин III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55-75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70-125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3-6 месяцев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500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Гепарин (с)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4-5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10-30 дней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49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Плазминоген (%)*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20-45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3-6 месяцев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</a:tr>
              <a:tr h="50038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Примечание: * % от нормального содержания у взрослых.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044" marR="38044" marT="38044" marB="3804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3550" y="197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42" y="201476"/>
            <a:ext cx="4419264" cy="371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158" y="628196"/>
            <a:ext cx="6424934" cy="371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011" y="1126023"/>
            <a:ext cx="2916861" cy="29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756" y="1828610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83310" y="1806360"/>
            <a:ext cx="7720965" cy="433705"/>
            <a:chOff x="883310" y="1806360"/>
            <a:chExt cx="7720965" cy="433705"/>
          </a:xfrm>
        </p:grpSpPr>
        <p:sp>
          <p:nvSpPr>
            <p:cNvPr id="7" name="object 7"/>
            <p:cNvSpPr/>
            <p:nvPr/>
          </p:nvSpPr>
          <p:spPr>
            <a:xfrm>
              <a:off x="902769" y="1806360"/>
              <a:ext cx="7700930" cy="1958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83310" y="1973922"/>
              <a:ext cx="4386414" cy="2658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556756" y="2539175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1340" y="2483779"/>
            <a:ext cx="7169147" cy="236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756" y="3034475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90295" y="2971391"/>
            <a:ext cx="7720965" cy="471805"/>
            <a:chOff x="890295" y="2971391"/>
            <a:chExt cx="7720965" cy="471805"/>
          </a:xfrm>
        </p:grpSpPr>
        <p:sp>
          <p:nvSpPr>
            <p:cNvPr id="13" name="object 13"/>
            <p:cNvSpPr/>
            <p:nvPr/>
          </p:nvSpPr>
          <p:spPr>
            <a:xfrm>
              <a:off x="902767" y="2971391"/>
              <a:ext cx="7707920" cy="2390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90295" y="3175977"/>
              <a:ext cx="2558249" cy="2671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556756" y="3746945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9500" y="3682531"/>
            <a:ext cx="7746365" cy="693420"/>
            <a:chOff x="879500" y="3682531"/>
            <a:chExt cx="7746365" cy="693420"/>
          </a:xfrm>
        </p:grpSpPr>
        <p:sp>
          <p:nvSpPr>
            <p:cNvPr id="17" name="object 17"/>
            <p:cNvSpPr/>
            <p:nvPr/>
          </p:nvSpPr>
          <p:spPr>
            <a:xfrm>
              <a:off x="902769" y="3682531"/>
              <a:ext cx="7704742" cy="2379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88390" y="3890352"/>
              <a:ext cx="7737309" cy="2684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79500" y="4117047"/>
              <a:ext cx="7121359" cy="2582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556756" y="4676585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6350" y="4608538"/>
            <a:ext cx="7755255" cy="699770"/>
            <a:chOff x="876350" y="4608538"/>
            <a:chExt cx="7755255" cy="699770"/>
          </a:xfrm>
        </p:grpSpPr>
        <p:sp>
          <p:nvSpPr>
            <p:cNvPr id="22" name="object 22"/>
            <p:cNvSpPr/>
            <p:nvPr/>
          </p:nvSpPr>
          <p:spPr>
            <a:xfrm>
              <a:off x="876350" y="4608538"/>
              <a:ext cx="7754734" cy="48052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79500" y="5051133"/>
              <a:ext cx="1817839" cy="2570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556756" y="5608130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90702" y="5552733"/>
            <a:ext cx="6319175" cy="2361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6756" y="6101525"/>
            <a:ext cx="117002" cy="11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28" name="object 28"/>
            <p:cNvSpPr/>
            <p:nvPr/>
          </p:nvSpPr>
          <p:spPr>
            <a:xfrm>
              <a:off x="890700" y="6057742"/>
              <a:ext cx="7494564" cy="2247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92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657"/>
            <a:ext cx="57321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3820" algn="l"/>
              </a:tabLst>
            </a:pPr>
            <a:r>
              <a:rPr sz="3900" spc="-5" dirty="0"/>
              <a:t>СИСТЕМА	ГЕМОСТАЗА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612140" y="1508124"/>
            <a:ext cx="7995920" cy="45974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algn="just">
              <a:spcBef>
                <a:spcPts val="1540"/>
              </a:spcBef>
            </a:pPr>
            <a:r>
              <a:rPr sz="2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ГЕМОСТАЗ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это </a:t>
            </a:r>
            <a:r>
              <a:rPr sz="2400" b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функция организма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направленная: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1440"/>
              </a:spcBef>
              <a:buFontTx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sz="2400" spc="105" dirty="0">
                <a:solidFill>
                  <a:prstClr val="black"/>
                </a:solidFill>
                <a:latin typeface="Times New Roman"/>
                <a:cs typeface="Times New Roman"/>
              </a:rPr>
              <a:t>одной </a:t>
            </a:r>
            <a:r>
              <a:rPr sz="2400" spc="125" dirty="0">
                <a:solidFill>
                  <a:prstClr val="black"/>
                </a:solidFill>
                <a:latin typeface="Times New Roman"/>
                <a:cs typeface="Times New Roman"/>
              </a:rPr>
              <a:t>стороны </a:t>
            </a:r>
            <a:r>
              <a:rPr sz="2400" spc="7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2400" spc="130" dirty="0">
                <a:solidFill>
                  <a:prstClr val="black"/>
                </a:solidFill>
                <a:latin typeface="Times New Roman"/>
                <a:cs typeface="Times New Roman"/>
              </a:rPr>
              <a:t>сохранение </a:t>
            </a:r>
            <a:r>
              <a:rPr sz="2400" spc="105" dirty="0">
                <a:solidFill>
                  <a:prstClr val="black"/>
                </a:solidFill>
                <a:latin typeface="Times New Roman"/>
                <a:cs typeface="Times New Roman"/>
              </a:rPr>
              <a:t>жидкого </a:t>
            </a:r>
            <a:r>
              <a:rPr sz="2400" spc="130" dirty="0">
                <a:solidFill>
                  <a:prstClr val="black"/>
                </a:solidFill>
                <a:latin typeface="Times New Roman"/>
                <a:cs typeface="Times New Roman"/>
              </a:rPr>
              <a:t>агрегатного 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состояния крови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неповрежденном кровеносном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русле,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1440"/>
              </a:spcBef>
              <a:buFontTx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другой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стороны, 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на обеспечение </a:t>
            </a:r>
            <a:r>
              <a:rPr sz="2400" spc="25" dirty="0">
                <a:solidFill>
                  <a:prstClr val="black"/>
                </a:solidFill>
                <a:latin typeface="Times New Roman"/>
                <a:cs typeface="Times New Roman"/>
              </a:rPr>
              <a:t>остановки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кровотечения 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предотвращение 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физиологически </a:t>
            </a:r>
            <a:r>
              <a:rPr sz="2400" spc="30" dirty="0">
                <a:solidFill>
                  <a:prstClr val="black"/>
                </a:solidFill>
                <a:latin typeface="Times New Roman"/>
                <a:cs typeface="Times New Roman"/>
              </a:rPr>
              <a:t>значимой 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кровопотери 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при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повреждении кровеносного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сосуда.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Ф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н</a:t>
            </a:r>
            <a:r>
              <a:rPr sz="24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24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ц</a:t>
            </a:r>
            <a:r>
              <a:rPr sz="24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я</a:t>
            </a:r>
            <a:r>
              <a:rPr sz="24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г</a:t>
            </a:r>
            <a:r>
              <a:rPr sz="240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м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40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б</a:t>
            </a:r>
            <a:r>
              <a:rPr sz="24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40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400" spc="-2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ч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40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24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24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я</a:t>
            </a:r>
            <a:r>
              <a:rPr sz="24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б</a:t>
            </a:r>
            <a:r>
              <a:rPr sz="2400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л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г</a:t>
            </a:r>
            <a:r>
              <a:rPr sz="2400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2400" spc="-2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д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sz="2400" spc="-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я 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взаимодействию </a:t>
            </a:r>
            <a:r>
              <a:rPr sz="2400" spc="130" dirty="0">
                <a:solidFill>
                  <a:prstClr val="black"/>
                </a:solidFill>
                <a:latin typeface="Times New Roman"/>
                <a:cs typeface="Times New Roman"/>
              </a:rPr>
              <a:t>ряда </a:t>
            </a:r>
            <a:r>
              <a:rPr sz="2400" spc="140" dirty="0">
                <a:solidFill>
                  <a:prstClr val="black"/>
                </a:solidFill>
                <a:latin typeface="Times New Roman"/>
                <a:cs typeface="Times New Roman"/>
              </a:rPr>
              <a:t>структур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400" spc="150" dirty="0">
                <a:solidFill>
                  <a:prstClr val="black"/>
                </a:solidFill>
                <a:latin typeface="Times New Roman"/>
                <a:cs typeface="Times New Roman"/>
              </a:rPr>
              <a:t>веществ организма,  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которые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образуют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СИСТЕМУ</a:t>
            </a:r>
            <a:r>
              <a:rPr sz="24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ГЕМОСТАЗА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9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815752"/>
          </a:xfrm>
        </p:spPr>
        <p:txBody>
          <a:bodyPr/>
          <a:lstStyle/>
          <a:p>
            <a:r>
              <a:rPr lang="ru-RU" sz="2400" dirty="0"/>
              <a:t>Параметры гемостаза у здоровых доношенных новорожденных первой недели жизни (M ± m)(Н.П. </a:t>
            </a:r>
            <a:r>
              <a:rPr lang="ru-RU" sz="2400" dirty="0" err="1"/>
              <a:t>Шабалов</a:t>
            </a:r>
            <a:r>
              <a:rPr lang="ru-RU" sz="2400" dirty="0"/>
              <a:t> с </a:t>
            </a:r>
            <a:r>
              <a:rPr lang="ru-RU" sz="2400" dirty="0" err="1"/>
              <a:t>соавт</a:t>
            </a:r>
            <a:r>
              <a:rPr lang="ru-RU" sz="2400" dirty="0"/>
              <a:t>., 2008)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56791397"/>
              </p:ext>
            </p:extLst>
          </p:nvPr>
        </p:nvGraphicFramePr>
        <p:xfrm>
          <a:off x="428625" y="1538288"/>
          <a:ext cx="8715405" cy="5339153"/>
        </p:xfrm>
        <a:graphic>
          <a:graphicData uri="http://schemas.openxmlformats.org/drawingml/2006/table">
            <a:tbl>
              <a:tblPr firstRow="1" firstCol="1" bandRow="1"/>
              <a:tblGrid>
                <a:gridCol w="1547882"/>
                <a:gridCol w="2635483"/>
                <a:gridCol w="1244534"/>
                <a:gridCol w="1298000"/>
                <a:gridCol w="1989506"/>
              </a:tblGrid>
              <a:tr h="1010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При рождении (пуповинная кровь)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3 день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5-6 дни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Взрослые доноры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</a:tr>
              <a:tr h="75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АЧТВ (с)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45,0 ± 10,0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(более 42,9 в 1 с)***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–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51,6 ± 0,2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33,5 ± 3,7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75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ПТВ (с)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19, 0 ± 2, 1 </a:t>
                      </a:r>
                      <a:b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(более 13, 0 в 1 с)***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–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16,8 ± 2,5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12,0 ± 1,0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75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ТВ (с)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23,1 ± 5,7</a:t>
                      </a:r>
                      <a:b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(более 23,5 в 1 с)***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–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17,2 ± 1,2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17,0 ± 2,2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75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Фибриноген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иммунол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Метод) (г/л)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2,9 ± 0,3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4,7 ± 0,2*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4,7 ± 0,3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 panose="020F05020202040302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5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ПДФ (мкг/л )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8,9 ± 1,1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10,1 ± 2,6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13,2 ± 2,6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–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87957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*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р &lt; 0,05 по сравнению с пуповинной кровью;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**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р &lt; 0,05 по сравнению c показателями на 3 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cутки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;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***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показатели венозной крови в 1 сутки жизни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>.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  <a:t/>
                      </a:r>
                      <a:b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Verdana" panose="020B0604030504040204"/>
                          <a:ea typeface="Times New Roman" panose="02020603050405020304"/>
                          <a:cs typeface="Times New Roman" panose="02020603050405020304"/>
                        </a:rPr>
                      </a:b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2657" marR="12657" marT="12181" marB="12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40180"/>
          </a:xfrm>
        </p:spPr>
        <p:txBody>
          <a:bodyPr/>
          <a:lstStyle/>
          <a:p>
            <a:r>
              <a:rPr lang="ru-RU" sz="3200" dirty="0" smtClean="0"/>
              <a:t>Особенности гемостаза новорожденных при патологии беременности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179512" y="2132856"/>
            <a:ext cx="8424936" cy="3877985"/>
          </a:xfrm>
        </p:spPr>
        <p:txBody>
          <a:bodyPr/>
          <a:lstStyle/>
          <a:p>
            <a:pPr marL="68580" indent="0">
              <a:buNone/>
            </a:pPr>
            <a:r>
              <a:rPr lang="ru-RU" sz="2800" dirty="0" smtClean="0"/>
              <a:t>У детей, родившихся от матерей с сахарным диабетом, тяжелой </a:t>
            </a:r>
            <a:r>
              <a:rPr lang="ru-RU" sz="2800" dirty="0" err="1" smtClean="0"/>
              <a:t>преэклампсией</a:t>
            </a:r>
            <a:r>
              <a:rPr lang="ru-RU" sz="2800" dirty="0" smtClean="0"/>
              <a:t>, с острой </a:t>
            </a:r>
            <a:r>
              <a:rPr lang="ru-RU" sz="2800" dirty="0" err="1" smtClean="0"/>
              <a:t>интранатальной</a:t>
            </a:r>
            <a:r>
              <a:rPr lang="ru-RU" sz="2800" dirty="0" smtClean="0"/>
              <a:t> асфиксией, резус-конфликтом, полицитемией, усугубленными постановкой сосудистых катетеров, из-за сгущения крови, ее </a:t>
            </a:r>
            <a:r>
              <a:rPr lang="ru-RU" sz="2800" dirty="0" err="1" smtClean="0"/>
              <a:t>гипервязкости</a:t>
            </a:r>
            <a:r>
              <a:rPr lang="ru-RU" sz="2800" dirty="0" smtClean="0"/>
              <a:t> и </a:t>
            </a:r>
            <a:r>
              <a:rPr lang="ru-RU" sz="2800" dirty="0" err="1" smtClean="0"/>
              <a:t>гиперкоагуляции</a:t>
            </a:r>
            <a:r>
              <a:rPr lang="ru-RU" sz="2800" dirty="0" smtClean="0"/>
              <a:t>, повышенной агрегационной активности тромбоцитов и нарушения свойств эндотелия сосудов выражена тенденция к </a:t>
            </a:r>
            <a:r>
              <a:rPr lang="ru-RU" sz="2800" dirty="0" smtClean="0">
                <a:solidFill>
                  <a:srgbClr val="FF0000"/>
                </a:solidFill>
              </a:rPr>
              <a:t>развитию тромбозов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40180"/>
          </a:xfrm>
        </p:spPr>
        <p:txBody>
          <a:bodyPr/>
          <a:lstStyle/>
          <a:p>
            <a:r>
              <a:rPr lang="ru-RU" sz="3600" dirty="0" smtClean="0"/>
              <a:t>Особенности гемостаза недоношенных новорожденных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179512" y="2060848"/>
            <a:ext cx="8784976" cy="387798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склонность к кровоточивости </a:t>
            </a:r>
            <a:r>
              <a:rPr lang="ru-RU" sz="2800" dirty="0" smtClean="0"/>
              <a:t>как во внутриутробном, так и в </a:t>
            </a:r>
            <a:r>
              <a:rPr lang="ru-RU" sz="2800" dirty="0" err="1" smtClean="0"/>
              <a:t>интранатальном</a:t>
            </a:r>
            <a:r>
              <a:rPr lang="ru-RU" sz="2800" dirty="0" smtClean="0"/>
              <a:t> периодах, с усугублением на фоне различных патологических состояний, развивающихся на фоне перинатальной гипоксии. При этом у части таких детей из-за низкой активности </a:t>
            </a:r>
            <a:r>
              <a:rPr lang="ru-RU" sz="2800" dirty="0" err="1" smtClean="0"/>
              <a:t>фибринолиза</a:t>
            </a:r>
            <a:r>
              <a:rPr lang="ru-RU" sz="2800" dirty="0" smtClean="0"/>
              <a:t> и антикоагулянтов, а также развития декомпенсированного ДВС-синдрома возможно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сочетание кровоточивости с тромбозами.</a:t>
            </a:r>
            <a:endParaRPr lang="ru-RU" sz="28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107996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Особенности гемостаза недоношенных новорожденных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683568" y="1571612"/>
            <a:ext cx="7888960" cy="4801314"/>
          </a:xfrm>
        </p:spPr>
        <p:txBody>
          <a:bodyPr/>
          <a:lstStyle/>
          <a:p>
            <a:pPr marL="68580" lvl="0" indent="0">
              <a:buClr>
                <a:srgbClr val="00CCFF"/>
              </a:buClr>
              <a:buNone/>
            </a:pPr>
            <a:r>
              <a:rPr lang="ru-RU" dirty="0" smtClean="0"/>
              <a:t>- Н</a:t>
            </a:r>
            <a:r>
              <a:rPr lang="ru-RU" dirty="0" smtClean="0"/>
              <a:t>изкие </a:t>
            </a:r>
            <a:r>
              <a:rPr lang="ru-RU" dirty="0" smtClean="0"/>
              <a:t>концентрации </a:t>
            </a:r>
            <a:r>
              <a:rPr lang="ru-RU" dirty="0"/>
              <a:t>витамина К, </a:t>
            </a:r>
            <a:r>
              <a:rPr lang="ru-RU" dirty="0" smtClean="0"/>
              <a:t>витамин </a:t>
            </a:r>
            <a:r>
              <a:rPr lang="ru-RU" dirty="0"/>
              <a:t>К-зависимых факторов свертывания </a:t>
            </a:r>
            <a:r>
              <a:rPr lang="ru-RU" dirty="0" smtClean="0"/>
              <a:t>крови,</a:t>
            </a:r>
          </a:p>
          <a:p>
            <a:pPr marL="68580" lvl="0" indent="0">
              <a:buClr>
                <a:srgbClr val="00CCFF"/>
              </a:buClr>
              <a:buNone/>
            </a:pPr>
            <a:r>
              <a:rPr lang="ru-RU" dirty="0" smtClean="0"/>
              <a:t>факторов </a:t>
            </a:r>
            <a:r>
              <a:rPr lang="ru-RU" dirty="0"/>
              <a:t>контакта (XII, </a:t>
            </a:r>
            <a:r>
              <a:rPr lang="ru-RU" dirty="0" err="1" smtClean="0"/>
              <a:t>рекалликреина</a:t>
            </a:r>
            <a:r>
              <a:rPr lang="ru-RU" dirty="0"/>
              <a:t>, высокомолекулярных </a:t>
            </a:r>
            <a:r>
              <a:rPr lang="ru-RU" dirty="0" err="1"/>
              <a:t>кининогенов</a:t>
            </a:r>
            <a:r>
              <a:rPr lang="ru-RU" dirty="0" smtClean="0"/>
              <a:t>),</a:t>
            </a:r>
          </a:p>
          <a:p>
            <a:pPr marL="68580" lvl="0" indent="0">
              <a:buClr>
                <a:srgbClr val="00CCFF"/>
              </a:buClr>
              <a:buNone/>
            </a:pPr>
            <a:r>
              <a:rPr lang="ru-RU" dirty="0" smtClean="0"/>
              <a:t> </a:t>
            </a:r>
            <a:r>
              <a:rPr lang="ru-RU" dirty="0"/>
              <a:t>агрегационных свойств тромбоцитов</a:t>
            </a:r>
            <a:r>
              <a:rPr lang="ru-RU" dirty="0" smtClean="0"/>
              <a:t>;</a:t>
            </a:r>
          </a:p>
          <a:p>
            <a:pPr marL="68580" lvl="0" indent="0">
              <a:buClr>
                <a:srgbClr val="00CCFF"/>
              </a:buClr>
              <a:buNone/>
            </a:pPr>
            <a:endParaRPr lang="ru-RU" dirty="0" smtClean="0"/>
          </a:p>
          <a:p>
            <a:pPr lvl="0">
              <a:buClr>
                <a:srgbClr val="00CCFF"/>
              </a:buClr>
            </a:pPr>
            <a:r>
              <a:rPr lang="ru-RU" dirty="0" smtClean="0"/>
              <a:t>- Более </a:t>
            </a:r>
            <a:r>
              <a:rPr lang="ru-RU" dirty="0" smtClean="0"/>
              <a:t>активный транзиторный </a:t>
            </a:r>
            <a:r>
              <a:rPr lang="ru-RU" dirty="0" err="1" smtClean="0"/>
              <a:t>фибринолиз</a:t>
            </a:r>
            <a:r>
              <a:rPr lang="ru-RU" dirty="0" smtClean="0"/>
              <a:t> в первый час жизни с последующим его угнетением при очень низком уровне </a:t>
            </a:r>
            <a:r>
              <a:rPr lang="ru-RU" dirty="0" err="1" smtClean="0"/>
              <a:t>плазминогена</a:t>
            </a:r>
            <a:r>
              <a:rPr lang="ru-RU" dirty="0" smtClean="0"/>
              <a:t> и антикоагулянтов;</a:t>
            </a:r>
          </a:p>
          <a:p>
            <a:pPr lvl="0">
              <a:buClr>
                <a:srgbClr val="00CCFF"/>
              </a:buClr>
            </a:pPr>
            <a:r>
              <a:rPr lang="ru-RU" dirty="0" smtClean="0"/>
              <a:t> -Большая </a:t>
            </a:r>
            <a:r>
              <a:rPr lang="ru-RU" dirty="0" smtClean="0"/>
              <a:t>проницаемость и хрупкость сосудистой </a:t>
            </a:r>
            <a:r>
              <a:rPr lang="ru-RU" dirty="0" smtClean="0"/>
              <a:t>стенки,</a:t>
            </a:r>
            <a:endParaRPr lang="ru-RU" dirty="0" smtClean="0"/>
          </a:p>
          <a:p>
            <a:pPr lvl="0">
              <a:buClr>
                <a:srgbClr val="00CCFF"/>
              </a:buClr>
            </a:pPr>
            <a:r>
              <a:rPr lang="ru-RU" dirty="0" smtClean="0"/>
              <a:t>-Более </a:t>
            </a:r>
            <a:r>
              <a:rPr lang="ru-RU" dirty="0" smtClean="0"/>
              <a:t>выраженная депрессия физиологических антикоагулянтов (уровень АТ III составляет 10-50</a:t>
            </a:r>
            <a:r>
              <a:rPr lang="ru-RU" dirty="0" smtClean="0"/>
              <a:t>%).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457200" y="836712"/>
            <a:ext cx="8229600" cy="4308872"/>
          </a:xfrm>
        </p:spPr>
        <p:txBody>
          <a:bodyPr/>
          <a:lstStyle/>
          <a:p>
            <a:r>
              <a:rPr lang="ru-RU" sz="2800" dirty="0">
                <a:effectLst/>
              </a:rPr>
              <a:t>Таким образом,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в раннем неонатальном периоде (особенно в первый день жизни) дети склонны как к тромботическим, так и геморрагическим осложнениям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.</a:t>
            </a:r>
          </a:p>
          <a:p>
            <a:endParaRPr lang="ru-RU" sz="2800" dirty="0" smtClean="0"/>
          </a:p>
          <a:p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На протяжении первого полугодия жизни система гемостаза изменяется в соответствии с изменившимися условиями существования и к 6 месяцам жизни ребенка достигает того же статуса, как в зрелом организме</a:t>
            </a:r>
            <a:r>
              <a:rPr lang="ru-RU" dirty="0">
                <a:effectLst/>
              </a:rPr>
              <a:t>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772400" cy="1440180"/>
          </a:xfrm>
        </p:spPr>
        <p:txBody>
          <a:bodyPr/>
          <a:lstStyle/>
          <a:p>
            <a:r>
              <a:rPr lang="en-US" dirty="0" smtClean="0"/>
              <a:t>NB </a:t>
            </a:r>
            <a:r>
              <a:rPr lang="ru-RU" dirty="0" smtClean="0"/>
              <a:t>Важно знать, что: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755576" y="1785926"/>
            <a:ext cx="7816952" cy="4286280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днократное определение любого из показателей гемостаза не является </a:t>
            </a:r>
            <a:r>
              <a:rPr lang="ru-RU" dirty="0" err="1" smtClean="0"/>
              <a:t>диагностически</a:t>
            </a:r>
            <a:r>
              <a:rPr lang="ru-RU" dirty="0" smtClean="0"/>
              <a:t> значимым, так как может отражать компенсаторный механизм, в связи с чем необходимо проводить комплексное, динамическое наблюдение с учетом периода адаптации.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160" y="1499755"/>
            <a:ext cx="8072005" cy="41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0684" y="1969440"/>
            <a:ext cx="6897995" cy="382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123" y="2425159"/>
            <a:ext cx="6560751" cy="392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320" y="2954345"/>
            <a:ext cx="7908913" cy="31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5920" y="3339560"/>
            <a:ext cx="8278831" cy="392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319" y="3796760"/>
            <a:ext cx="7667267" cy="392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905" y="4253949"/>
            <a:ext cx="7659705" cy="388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10" name="object 10"/>
            <p:cNvSpPr/>
            <p:nvPr/>
          </p:nvSpPr>
          <p:spPr>
            <a:xfrm>
              <a:off x="581321" y="4712379"/>
              <a:ext cx="3563892" cy="3833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48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439" rIns="0" bIns="0" rtlCol="0">
            <a:spAutoFit/>
          </a:bodyPr>
          <a:lstStyle/>
          <a:p>
            <a:pPr marL="16637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Диагностика заболеваний, сопровождающихся  геморрагическим</a:t>
            </a:r>
            <a:r>
              <a:rPr sz="2000" spc="-10" dirty="0"/>
              <a:t> </a:t>
            </a:r>
            <a:r>
              <a:rPr sz="2000" spc="-5" dirty="0"/>
              <a:t>синдромом: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74027" y="1972945"/>
            <a:ext cx="7905115" cy="39878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550545" indent="-342900">
              <a:lnSpc>
                <a:spcPts val="2270"/>
              </a:lnSpc>
              <a:spcBef>
                <a:spcPts val="38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429259" algn="l"/>
                <a:tab pos="42989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Анамнестические данные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о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наследственной  предрасположенности, течении беременности, лечении  матери во время беременности, перенесенных детьми  критических заболеваниях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перинатальном периоде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методах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их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лечения.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063625" indent="-342900">
              <a:lnSpc>
                <a:spcPts val="2260"/>
              </a:lnSpc>
              <a:spcBef>
                <a:spcPts val="484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Клиническую картину различных заболеваний, типа  кровоточивости.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5240" indent="-342900">
              <a:lnSpc>
                <a:spcPts val="2270"/>
              </a:lnSpc>
              <a:spcBef>
                <a:spcPts val="50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Лабораторные критерии, характеризующие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нарушения 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сосудисто-тромбоцитарного или коагуляционного</a:t>
            </a:r>
            <a:r>
              <a:rPr sz="2100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гемостаза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2270"/>
              </a:lnSpc>
              <a:spcBef>
                <a:spcPts val="49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  <a:tab pos="4379595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Дополнительные лабораторно-инструментальные методы  исследования</a:t>
            </a:r>
            <a:r>
              <a:rPr sz="21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для</a:t>
            </a:r>
            <a:r>
              <a:rPr sz="21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диагностики	кровоизлияний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различные  органы, врожденных пороков развития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воспалительных  заболеваний.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6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312" y="165761"/>
            <a:ext cx="4834253" cy="384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780" y="613742"/>
            <a:ext cx="6125767" cy="398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777" y="1152499"/>
            <a:ext cx="3118444" cy="311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612" y="1996132"/>
            <a:ext cx="129765" cy="133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2930" y="1924078"/>
            <a:ext cx="6432969" cy="271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612" y="2603827"/>
            <a:ext cx="129765" cy="133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2487" y="2532550"/>
            <a:ext cx="7716520" cy="570865"/>
            <a:chOff x="902487" y="2532550"/>
            <a:chExt cx="7716520" cy="570865"/>
          </a:xfrm>
        </p:grpSpPr>
        <p:sp>
          <p:nvSpPr>
            <p:cNvPr id="9" name="object 9"/>
            <p:cNvSpPr/>
            <p:nvPr/>
          </p:nvSpPr>
          <p:spPr>
            <a:xfrm>
              <a:off x="921660" y="2532550"/>
              <a:ext cx="7696967" cy="2779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02487" y="2803359"/>
              <a:ext cx="3214052" cy="300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578612" y="3499177"/>
            <a:ext cx="129765" cy="133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2922" y="3427069"/>
            <a:ext cx="4721657" cy="274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8612" y="4106872"/>
            <a:ext cx="129765" cy="133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2327" y="4034818"/>
            <a:ext cx="7726680" cy="572135"/>
            <a:chOff x="892327" y="4034818"/>
            <a:chExt cx="7726680" cy="572135"/>
          </a:xfrm>
        </p:grpSpPr>
        <p:sp>
          <p:nvSpPr>
            <p:cNvPr id="15" name="object 15"/>
            <p:cNvSpPr/>
            <p:nvPr/>
          </p:nvSpPr>
          <p:spPr>
            <a:xfrm>
              <a:off x="922927" y="4034818"/>
              <a:ext cx="7695701" cy="2714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92327" y="4301959"/>
              <a:ext cx="2916237" cy="3044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578612" y="5002222"/>
            <a:ext cx="129765" cy="133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sp>
          <p:nvSpPr>
            <p:cNvPr id="19" name="object 19"/>
            <p:cNvSpPr/>
            <p:nvPr/>
          </p:nvSpPr>
          <p:spPr>
            <a:xfrm>
              <a:off x="922289" y="4930945"/>
              <a:ext cx="7145450" cy="2779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27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78217"/>
            <a:ext cx="246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Код </a:t>
            </a:r>
            <a:r>
              <a:rPr sz="2400" dirty="0"/>
              <a:t>по МКБ –</a:t>
            </a:r>
            <a:r>
              <a:rPr sz="2400" spc="-105" dirty="0"/>
              <a:t> </a:t>
            </a:r>
            <a:r>
              <a:rPr sz="2400" dirty="0"/>
              <a:t>10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735137"/>
            <a:ext cx="7688580" cy="406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91465" indent="-342900">
              <a:spcBef>
                <a:spcPts val="105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  <a:tab pos="483235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Р51. Кровотечение из пуповины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у 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новорожденного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Дефицит	XIII</a:t>
            </a:r>
            <a:r>
              <a:rPr sz="26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плазменного  фактора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крови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0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Р53. Геморрагическая болезнь</a:t>
            </a:r>
            <a:r>
              <a:rPr sz="26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новорожденных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0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Р54. Другие неонатальные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кровотечения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0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D66. Гемофилия</a:t>
            </a:r>
            <a:r>
              <a:rPr sz="26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0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D67. Гемофилия</a:t>
            </a:r>
            <a:r>
              <a:rPr sz="26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0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D68.0. Болезнь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Виллебранда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20"/>
              </a:spcBef>
              <a:buClr>
                <a:srgbClr val="CCCC00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D68 Другие нарушения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свертываемости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06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077" y="566737"/>
            <a:ext cx="546798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КОМПОНЕНТЫ СИСТЕМЫ</a:t>
            </a:r>
            <a:r>
              <a:rPr spc="-35" dirty="0"/>
              <a:t> </a:t>
            </a:r>
            <a:r>
              <a:rPr spc="-5" dirty="0"/>
              <a:t>ГЕМОСТАЗА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8710" y="1338579"/>
            <a:ext cx="7272020" cy="308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b="1" spc="-5" dirty="0">
                <a:solidFill>
                  <a:prstClr val="black"/>
                </a:solidFill>
                <a:latin typeface="Arial"/>
                <a:cs typeface="Arial"/>
              </a:rPr>
              <a:t>Сосудистая стенка,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15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2100" b="1" spc="-5" dirty="0">
                <a:solidFill>
                  <a:prstClr val="black"/>
                </a:solidFill>
                <a:latin typeface="Arial"/>
                <a:cs typeface="Arial"/>
              </a:rPr>
              <a:t>Тромбоциты </a:t>
            </a:r>
            <a:r>
              <a:rPr sz="2100" b="1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100" b="1" spc="-5" dirty="0">
                <a:solidFill>
                  <a:prstClr val="black"/>
                </a:solidFill>
                <a:latin typeface="Arial"/>
                <a:cs typeface="Arial"/>
              </a:rPr>
              <a:t>другие клетки</a:t>
            </a:r>
            <a:r>
              <a:rPr sz="2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prstClr val="black"/>
                </a:solidFill>
                <a:latin typeface="Arial"/>
                <a:cs typeface="Arial"/>
              </a:rPr>
              <a:t>крови,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60680" marR="5080" indent="-347980">
              <a:lnSpc>
                <a:spcPct val="80200"/>
              </a:lnSpc>
            </a:pPr>
            <a:r>
              <a:rPr sz="2100" b="1" spc="10" dirty="0">
                <a:solidFill>
                  <a:prstClr val="black"/>
                </a:solidFill>
                <a:latin typeface="Arial"/>
                <a:cs typeface="Arial"/>
              </a:rPr>
              <a:t>Плазменные компоненты </a:t>
            </a:r>
            <a:r>
              <a:rPr sz="2100" spc="10" dirty="0">
                <a:solidFill>
                  <a:prstClr val="black"/>
                </a:solidFill>
                <a:latin typeface="Arial"/>
                <a:cs typeface="Arial"/>
              </a:rPr>
              <a:t>(белки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, пептиды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небелковые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медиаторы гемостаза, цитокины,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др.)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60680" indent="-347980">
              <a:buSzPct val="70000"/>
              <a:buFont typeface="Wingdings"/>
              <a:buChar char=""/>
              <a:tabLst>
                <a:tab pos="360045" algn="l"/>
                <a:tab pos="36068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Прокоагулянты,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60680" indent="-347980">
              <a:buSzPct val="70000"/>
              <a:buFont typeface="Wingdings"/>
              <a:buChar char=""/>
              <a:tabLst>
                <a:tab pos="360045" algn="l"/>
                <a:tab pos="36068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Ингибиторы коагуляции,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антикоагулянты.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60680" indent="-347980">
              <a:buSzPct val="70000"/>
              <a:buFont typeface="Wingdings"/>
              <a:buChar char=""/>
              <a:tabLst>
                <a:tab pos="360045" algn="l"/>
                <a:tab pos="36068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Профибринолитики,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60680" indent="-347980">
              <a:buSzPct val="70000"/>
              <a:buFont typeface="Wingdings"/>
              <a:buChar char=""/>
              <a:tabLst>
                <a:tab pos="360045" algn="l"/>
                <a:tab pos="36068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Ингибиторы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фибринолиза.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9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861774"/>
          </a:xfrm>
        </p:spPr>
        <p:txBody>
          <a:bodyPr/>
          <a:lstStyle/>
          <a:p>
            <a:pPr algn="ctr"/>
            <a:r>
              <a:rPr lang="ru-RU" sz="2800" b="1" dirty="0" smtClean="0"/>
              <a:t>Классификация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(</a:t>
            </a:r>
            <a:r>
              <a:rPr lang="en-US" sz="2800" b="1" dirty="0" err="1" smtClean="0"/>
              <a:t>B.Glager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M.Buchanan</a:t>
            </a:r>
            <a:r>
              <a:rPr lang="en-US" sz="2800" b="1" dirty="0" smtClean="0"/>
              <a:t> 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914400" y="1571612"/>
            <a:ext cx="7772400" cy="4783948"/>
          </a:xfrm>
        </p:spPr>
        <p:txBody>
          <a:bodyPr/>
          <a:lstStyle/>
          <a:p>
            <a:pPr marL="68580" indent="0" algn="l">
              <a:buNone/>
            </a:pPr>
            <a:r>
              <a:rPr lang="ru-RU" sz="2800" b="1" i="1" dirty="0" smtClean="0"/>
              <a:t>Первичные геморрагические расстройства:</a:t>
            </a:r>
            <a:endParaRPr lang="ru-RU" sz="1600" dirty="0" smtClean="0"/>
          </a:p>
          <a:p>
            <a:pPr marL="68580" lvl="0" indent="0">
              <a:buNone/>
            </a:pPr>
            <a:r>
              <a:rPr lang="ru-RU" sz="1600" dirty="0" smtClean="0"/>
              <a:t>Геморрагическая болезнь новорожденных</a:t>
            </a:r>
          </a:p>
          <a:p>
            <a:pPr marL="68580" lvl="0" indent="0">
              <a:buNone/>
            </a:pPr>
            <a:r>
              <a:rPr lang="ru-RU" sz="1600" dirty="0" smtClean="0"/>
              <a:t>Наследственные </a:t>
            </a:r>
            <a:r>
              <a:rPr lang="ru-RU" sz="1600" dirty="0" err="1" smtClean="0"/>
              <a:t>коагулопатии</a:t>
            </a:r>
            <a:r>
              <a:rPr lang="ru-RU" sz="1600" dirty="0" smtClean="0"/>
              <a:t> (гемофилия, </a:t>
            </a:r>
            <a:r>
              <a:rPr lang="ru-RU" sz="1600" dirty="0" err="1" smtClean="0"/>
              <a:t>афибриногенемия</a:t>
            </a:r>
            <a:r>
              <a:rPr lang="ru-RU" sz="1600" dirty="0" smtClean="0"/>
              <a:t> и др.)</a:t>
            </a:r>
          </a:p>
          <a:p>
            <a:pPr marL="68580" lvl="0" indent="0">
              <a:buNone/>
            </a:pPr>
            <a:r>
              <a:rPr lang="ru-RU" sz="1600" dirty="0" smtClean="0"/>
              <a:t>Тромбоцитопенические пурпуры (врожденные – </a:t>
            </a:r>
            <a:r>
              <a:rPr lang="ru-RU" sz="1600" dirty="0" err="1" smtClean="0"/>
              <a:t>аллоимунная</a:t>
            </a:r>
            <a:r>
              <a:rPr lang="ru-RU" sz="1600" dirty="0" smtClean="0"/>
              <a:t> и </a:t>
            </a:r>
            <a:r>
              <a:rPr lang="ru-RU" sz="1600" dirty="0" err="1" smtClean="0"/>
              <a:t>трансимунная</a:t>
            </a:r>
            <a:r>
              <a:rPr lang="ru-RU" sz="1600" dirty="0" smtClean="0"/>
              <a:t> –</a:t>
            </a:r>
            <a:r>
              <a:rPr lang="ru-RU" sz="1600" dirty="0" err="1" smtClean="0"/>
              <a:t>аутоимунное</a:t>
            </a:r>
            <a:r>
              <a:rPr lang="ru-RU" sz="1600" dirty="0" smtClean="0"/>
              <a:t>; </a:t>
            </a:r>
          </a:p>
          <a:p>
            <a:pPr marL="68580" lvl="0" indent="0">
              <a:buNone/>
            </a:pPr>
            <a:r>
              <a:rPr lang="ru-RU" sz="1600" dirty="0" err="1" smtClean="0"/>
              <a:t>Тромбоцитопатии</a:t>
            </a:r>
            <a:r>
              <a:rPr lang="ru-RU" sz="1600" dirty="0" smtClean="0"/>
              <a:t>(наследственные, медикаментозные, развивающиеся у ребенка при лечении матери в последние дни беременности </a:t>
            </a:r>
            <a:r>
              <a:rPr lang="ru-RU" sz="1600" dirty="0" err="1" smtClean="0"/>
              <a:t>салицилатами</a:t>
            </a:r>
            <a:r>
              <a:rPr lang="ru-RU" sz="1600" dirty="0" smtClean="0"/>
              <a:t> и другими </a:t>
            </a:r>
            <a:r>
              <a:rPr lang="ru-RU" sz="1600" dirty="0" err="1" smtClean="0"/>
              <a:t>тромбоцитарными</a:t>
            </a:r>
            <a:r>
              <a:rPr lang="ru-RU" sz="1600" dirty="0" smtClean="0"/>
              <a:t> средствами)</a:t>
            </a:r>
          </a:p>
          <a:p>
            <a:pPr marL="68580" indent="0">
              <a:buNone/>
            </a:pPr>
            <a:r>
              <a:rPr lang="ru-RU" sz="2800" b="1" i="1" dirty="0" smtClean="0"/>
              <a:t>Вторичные геморрагические расстройства:</a:t>
            </a:r>
            <a:endParaRPr lang="en-US" sz="2800" b="1" i="1" dirty="0" smtClean="0"/>
          </a:p>
          <a:p>
            <a:pPr marL="68580" lvl="0" indent="0">
              <a:buNone/>
            </a:pPr>
            <a:r>
              <a:rPr lang="ru-RU" sz="1600" dirty="0" smtClean="0"/>
              <a:t>Декомпрессированный </a:t>
            </a:r>
            <a:r>
              <a:rPr lang="ru-RU" sz="1600" dirty="0" err="1" smtClean="0"/>
              <a:t>ДВС-синдром</a:t>
            </a:r>
            <a:r>
              <a:rPr lang="ru-RU" sz="1600" dirty="0" smtClean="0"/>
              <a:t>;</a:t>
            </a:r>
          </a:p>
          <a:p>
            <a:pPr marL="68580" lvl="0" indent="0">
              <a:buNone/>
            </a:pPr>
            <a:r>
              <a:rPr lang="ru-RU" sz="1600" dirty="0" smtClean="0"/>
              <a:t>Тромбоцитопенический геморрагический синдром;</a:t>
            </a:r>
          </a:p>
          <a:p>
            <a:pPr marL="68580" lvl="0" indent="0">
              <a:buNone/>
            </a:pPr>
            <a:r>
              <a:rPr lang="ru-RU" sz="1600" dirty="0" err="1" smtClean="0"/>
              <a:t>Коагулопатический</a:t>
            </a:r>
            <a:r>
              <a:rPr lang="ru-RU" sz="1600" dirty="0" smtClean="0"/>
              <a:t> геморрагический синдром при инфекциях и гепатитах;</a:t>
            </a:r>
          </a:p>
          <a:p>
            <a:pPr marL="68580" lvl="0" indent="0">
              <a:buNone/>
            </a:pPr>
            <a:r>
              <a:rPr lang="ru-RU" sz="1600" dirty="0" smtClean="0"/>
              <a:t>Витамин </a:t>
            </a:r>
            <a:r>
              <a:rPr lang="ru-RU" sz="1600" dirty="0" err="1" smtClean="0"/>
              <a:t>К-дефицитный</a:t>
            </a:r>
            <a:r>
              <a:rPr lang="ru-RU" sz="1600" dirty="0" smtClean="0"/>
              <a:t> геморрагический синдром при механических </a:t>
            </a:r>
            <a:r>
              <a:rPr lang="ru-RU" sz="1600" dirty="0" err="1" smtClean="0"/>
              <a:t>желтухах</a:t>
            </a:r>
            <a:r>
              <a:rPr lang="ru-RU" sz="1600" dirty="0" smtClean="0"/>
              <a:t>;</a:t>
            </a:r>
          </a:p>
          <a:p>
            <a:pPr marL="68580" lvl="0" indent="0">
              <a:buNone/>
            </a:pPr>
            <a:r>
              <a:rPr lang="ru-RU" sz="1600" dirty="0" smtClean="0"/>
              <a:t>Медикаментозный </a:t>
            </a:r>
            <a:r>
              <a:rPr lang="ru-RU" sz="1600" dirty="0" err="1" smtClean="0"/>
              <a:t>тромбоцитопатический</a:t>
            </a:r>
            <a:r>
              <a:rPr lang="ru-RU" sz="1600" dirty="0" smtClean="0"/>
              <a:t> синдром.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107996"/>
          </a:xfrm>
        </p:spPr>
        <p:txBody>
          <a:bodyPr/>
          <a:lstStyle/>
          <a:p>
            <a:pPr algn="ctr"/>
            <a:r>
              <a:rPr lang="ru-RU" sz="3600" b="1" i="1" dirty="0" smtClean="0"/>
              <a:t>Геморрагическая болезнь новорожденных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899592" y="1772816"/>
            <a:ext cx="7772400" cy="42124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/>
              <a:t>При недостатке витамина К в печени образуются неактивные </a:t>
            </a:r>
            <a:r>
              <a:rPr lang="ru-RU" dirty="0" err="1" smtClean="0"/>
              <a:t>карбокси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II</a:t>
            </a:r>
            <a:r>
              <a:rPr lang="ru-RU" dirty="0" smtClean="0"/>
              <a:t>, </a:t>
            </a:r>
            <a:r>
              <a:rPr lang="en-US" dirty="0" smtClean="0"/>
              <a:t>VII</a:t>
            </a:r>
            <a:r>
              <a:rPr lang="ru-RU" dirty="0" smtClean="0"/>
              <a:t>, </a:t>
            </a:r>
            <a:r>
              <a:rPr lang="en-US" dirty="0" smtClean="0"/>
              <a:t>IX </a:t>
            </a:r>
            <a:r>
              <a:rPr lang="ru-RU" dirty="0" smtClean="0"/>
              <a:t>и </a:t>
            </a:r>
            <a:r>
              <a:rPr lang="en-US" dirty="0" smtClean="0"/>
              <a:t>X</a:t>
            </a:r>
            <a:r>
              <a:rPr lang="ru-RU" dirty="0" smtClean="0"/>
              <a:t>-факторы (</a:t>
            </a:r>
            <a:r>
              <a:rPr lang="en-US" dirty="0" smtClean="0"/>
              <a:t>Protein induced by vitamin K</a:t>
            </a:r>
            <a:r>
              <a:rPr lang="ru-RU" dirty="0" smtClean="0"/>
              <a:t>-</a:t>
            </a:r>
            <a:r>
              <a:rPr lang="en-US" dirty="0" smtClean="0"/>
              <a:t>absence</a:t>
            </a:r>
            <a:r>
              <a:rPr lang="ru-RU" dirty="0" smtClean="0"/>
              <a:t> – </a:t>
            </a:r>
            <a:r>
              <a:rPr lang="en-US" dirty="0" smtClean="0"/>
              <a:t>PIVKA</a:t>
            </a:r>
            <a:r>
              <a:rPr lang="ru-RU" dirty="0" smtClean="0"/>
              <a:t>), которые не способны связывать </a:t>
            </a:r>
            <a:r>
              <a:rPr lang="en-US" dirty="0" smtClean="0"/>
              <a:t>Ca</a:t>
            </a:r>
            <a:r>
              <a:rPr lang="ru-RU" baseline="30000" dirty="0" smtClean="0"/>
              <a:t>2+ </a:t>
            </a:r>
            <a:r>
              <a:rPr lang="ru-RU" dirty="0" smtClean="0"/>
              <a:t>и полноценно участвовать в свертывании крови. 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Витамин К очень плохо проникает через плаценту и уровни его пуповинной крови всегда ниже, чем у матери. При этом нередко выявляются дети с практически нулевым уровнем витамина К.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Факторами, способствующим К-гиповитаминозу у новорожденного, являются значения матери антикоагулянтов непрямого действия (из группы </a:t>
            </a:r>
            <a:r>
              <a:rPr lang="ru-RU" dirty="0" err="1" smtClean="0"/>
              <a:t>неодикумарина</a:t>
            </a:r>
            <a:r>
              <a:rPr lang="ru-RU" dirty="0" smtClean="0"/>
              <a:t>), противосудорожных препаратов (</a:t>
            </a:r>
            <a:r>
              <a:rPr lang="ru-RU" dirty="0" err="1" smtClean="0"/>
              <a:t>фенобарбитал</a:t>
            </a:r>
            <a:r>
              <a:rPr lang="ru-RU" dirty="0" smtClean="0"/>
              <a:t>, </a:t>
            </a:r>
            <a:r>
              <a:rPr lang="ru-RU" dirty="0" err="1" smtClean="0"/>
              <a:t>Дифенин</a:t>
            </a:r>
            <a:r>
              <a:rPr lang="ru-RU" dirty="0" smtClean="0"/>
              <a:t> и др.), больших доз антибиотиков широкого спектра действия, </a:t>
            </a:r>
            <a:r>
              <a:rPr lang="ru-RU" dirty="0" err="1" smtClean="0"/>
              <a:t>гестоз</a:t>
            </a:r>
            <a:r>
              <a:rPr lang="ru-RU" dirty="0" smtClean="0"/>
              <a:t> на фоне низкого синтеза эстрогенов (суточная </a:t>
            </a:r>
            <a:r>
              <a:rPr lang="ru-RU" dirty="0" err="1" smtClean="0"/>
              <a:t>экскрекция</a:t>
            </a:r>
            <a:r>
              <a:rPr lang="ru-RU" dirty="0" smtClean="0"/>
              <a:t> эстрогенов с мочой &lt;10 мг), </a:t>
            </a:r>
            <a:r>
              <a:rPr lang="ru-RU" dirty="0" err="1" smtClean="0"/>
              <a:t>гепато</a:t>
            </a:r>
            <a:r>
              <a:rPr lang="ru-RU" dirty="0" smtClean="0"/>
              <a:t>- и </a:t>
            </a:r>
            <a:r>
              <a:rPr lang="ru-RU" dirty="0" err="1" smtClean="0"/>
              <a:t>энтеропатии</a:t>
            </a:r>
            <a:r>
              <a:rPr lang="ru-RU" dirty="0" smtClean="0"/>
              <a:t>,  </a:t>
            </a:r>
            <a:r>
              <a:rPr lang="ru-RU" dirty="0" err="1" smtClean="0"/>
              <a:t>дисбиозы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дисбактериозы</a:t>
            </a:r>
            <a:r>
              <a:rPr lang="ru-RU" dirty="0" smtClean="0"/>
              <a:t> кишечника у матери,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4174232" cy="8709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539552" y="1285860"/>
            <a:ext cx="8280920" cy="5167476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i="1" dirty="0" smtClean="0"/>
              <a:t>Ранняя </a:t>
            </a:r>
            <a:r>
              <a:rPr lang="ru-RU" i="1" dirty="0" err="1" smtClean="0"/>
              <a:t>ГрБН</a:t>
            </a:r>
            <a:r>
              <a:rPr lang="ru-RU" i="1" dirty="0" smtClean="0"/>
              <a:t>  </a:t>
            </a:r>
            <a:r>
              <a:rPr lang="ru-RU" dirty="0" smtClean="0"/>
              <a:t>может начаться еще </a:t>
            </a:r>
            <a:r>
              <a:rPr lang="ru-RU" dirty="0" err="1" smtClean="0"/>
              <a:t>внутриутробно</a:t>
            </a:r>
            <a:r>
              <a:rPr lang="ru-RU" dirty="0" smtClean="0"/>
              <a:t>, и у ребенка уже при рождении обнаруживают внутричерепные кровоизлияния при ультразвуковом исследовании мозга, </a:t>
            </a:r>
            <a:r>
              <a:rPr lang="ru-RU" dirty="0" err="1" smtClean="0"/>
              <a:t>кефалогематому</a:t>
            </a:r>
            <a:r>
              <a:rPr lang="ru-RU" dirty="0" smtClean="0"/>
              <a:t>, кожные геморрагии, кровотечения из пупка. Симптомы появляются в течении 24 часов после рождения.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i="1" dirty="0" smtClean="0"/>
              <a:t>Классическая </a:t>
            </a:r>
            <a:r>
              <a:rPr lang="ru-RU" i="1" dirty="0" err="1" smtClean="0"/>
              <a:t>ГрБН</a:t>
            </a:r>
            <a:r>
              <a:rPr lang="ru-RU" i="1" dirty="0" smtClean="0"/>
              <a:t> . Проявляется кровоточивостью на 2-7 сутки жизни. </a:t>
            </a:r>
            <a:r>
              <a:rPr lang="ru-RU" dirty="0" smtClean="0"/>
              <a:t>У ребенка, находящегося на естественном вскармливании , появляются мелена и кровавая рвота (</a:t>
            </a:r>
            <a:r>
              <a:rPr lang="ru-RU" dirty="0" err="1" smtClean="0"/>
              <a:t>гематемезис</a:t>
            </a:r>
            <a:r>
              <a:rPr lang="ru-RU" dirty="0" smtClean="0"/>
              <a:t>); могут быть кожные геморрагии (</a:t>
            </a:r>
            <a:r>
              <a:rPr lang="ru-RU" dirty="0" err="1" smtClean="0"/>
              <a:t>экхимозы</a:t>
            </a:r>
            <a:r>
              <a:rPr lang="ru-RU" dirty="0" smtClean="0"/>
              <a:t>, петехии), кровотечения при отпадении остатка пуповины, у мальчиков после обрезания крайней плоти, </a:t>
            </a:r>
            <a:r>
              <a:rPr lang="ru-RU" dirty="0" err="1" smtClean="0"/>
              <a:t>кефалогематомы</a:t>
            </a:r>
            <a:r>
              <a:rPr lang="ru-RU" dirty="0" smtClean="0"/>
              <a:t>, кровоизлияния под </a:t>
            </a:r>
            <a:r>
              <a:rPr lang="ru-RU" dirty="0" err="1" smtClean="0"/>
              <a:t>апонефроз</a:t>
            </a:r>
            <a:r>
              <a:rPr lang="ru-RU" dirty="0" smtClean="0"/>
              <a:t>. У детей с тяжелой гипоксией, родовыми травмами дефицит витамина К может проявляться в виде внутричерепных кровоизлияний, а также легочных гематом и других кровотечений.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Поздняя форма характеризуется появлением симптомов с 8 дня жизни до 6 месяцев жизни. Манифестация чаще на 2-12 неделю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pPr algn="ctr"/>
            <a:r>
              <a:rPr lang="ru-RU" sz="3200" dirty="0" smtClean="0"/>
              <a:t>Лабораторные данные при геморрагическом синдроме у новорождённых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100138" y="1655763"/>
          <a:ext cx="8043890" cy="490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89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Показатели и 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Геморрагическая болезнь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Печёночная </a:t>
                      </a:r>
                      <a:r>
                        <a:rPr lang="ru-RU" sz="1400" b="1" kern="5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коагулопатия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ДВС — II-III стадии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Тромбоцитопения без ДВС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Гемофилия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Тромбоциты (более 150000)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снижены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снижены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Парциальное </a:t>
                      </a:r>
                      <a:r>
                        <a:rPr lang="ru-RU" sz="1400" b="1" kern="5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тромбопластиновое</a:t>
                      </a: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 время (45-60 с)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Протромбиновое</a:t>
                      </a: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 время 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(13-16 с)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Тромбиновое</a:t>
                      </a: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 время 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(10-16 с)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удлинено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Фибриноген (1,5-4 г/л)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 или слегка снижен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снижен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/>
                </a:tc>
              </a:tr>
              <a:tr h="65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ПДФ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 или слегка увеличены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увеличены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DejaVu LGC Sans"/>
                        </a:rPr>
                        <a:t>норма</a:t>
                      </a:r>
                      <a:endParaRPr lang="ru-RU" sz="1200" kern="50" dirty="0">
                        <a:latin typeface="Times New Roman" panose="02020603050405020304"/>
                        <a:ea typeface="DejaVu LGC Sans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738664"/>
          </a:xfrm>
        </p:spPr>
        <p:txBody>
          <a:bodyPr/>
          <a:lstStyle/>
          <a:p>
            <a:pPr algn="ctr"/>
            <a:r>
              <a:rPr lang="ru-RU" i="1" dirty="0" smtClean="0"/>
              <a:t> </a:t>
            </a:r>
            <a:r>
              <a:rPr lang="ru-RU" sz="4800" b="1" dirty="0" smtClean="0"/>
              <a:t>Лечение.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539552" y="1571612"/>
            <a:ext cx="7992888" cy="488172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Главная цель – прекратить кровотечение </a:t>
            </a:r>
            <a:r>
              <a:rPr lang="ru-RU" b="1" dirty="0" smtClean="0"/>
              <a:t>!</a:t>
            </a:r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dirty="0" smtClean="0"/>
              <a:t>В нашей стране пока преимущественно назначают </a:t>
            </a:r>
            <a:r>
              <a:rPr lang="ru-RU" dirty="0" err="1" smtClean="0"/>
              <a:t>Викасол</a:t>
            </a:r>
            <a:r>
              <a:rPr lang="ru-RU" dirty="0" smtClean="0"/>
              <a:t> (витамин К</a:t>
            </a:r>
            <a:r>
              <a:rPr lang="ru-RU" baseline="-25000" dirty="0" smtClean="0"/>
              <a:t>3</a:t>
            </a:r>
            <a:r>
              <a:rPr lang="ru-RU" dirty="0" smtClean="0"/>
              <a:t>) – </a:t>
            </a:r>
            <a:r>
              <a:rPr lang="ru-RU" dirty="0" err="1" smtClean="0"/>
              <a:t>водорастворимое</a:t>
            </a:r>
            <a:r>
              <a:rPr lang="ru-RU" dirty="0" smtClean="0"/>
              <a:t> производное </a:t>
            </a:r>
            <a:r>
              <a:rPr lang="ru-RU" dirty="0" err="1" smtClean="0"/>
              <a:t>менадиона</a:t>
            </a:r>
            <a:r>
              <a:rPr lang="ru-RU" dirty="0" smtClean="0"/>
              <a:t>, но менее эффективное, чем </a:t>
            </a:r>
            <a:r>
              <a:rPr lang="ru-RU" dirty="0" err="1" smtClean="0"/>
              <a:t>филлохинон</a:t>
            </a:r>
            <a:r>
              <a:rPr lang="ru-RU" dirty="0" smtClean="0"/>
              <a:t> – витамин К</a:t>
            </a:r>
            <a:r>
              <a:rPr lang="ru-RU" baseline="-25000" dirty="0" smtClean="0"/>
              <a:t>1</a:t>
            </a:r>
            <a:r>
              <a:rPr lang="ru-RU" dirty="0" smtClean="0"/>
              <a:t> (</a:t>
            </a:r>
            <a:r>
              <a:rPr lang="ru-RU" dirty="0" err="1" smtClean="0"/>
              <a:t>Конакион</a:t>
            </a:r>
            <a:r>
              <a:rPr lang="ru-RU" dirty="0" smtClean="0"/>
              <a:t>). </a:t>
            </a:r>
            <a:r>
              <a:rPr lang="ru-RU" dirty="0" err="1" smtClean="0"/>
              <a:t>Викасол</a:t>
            </a:r>
            <a:r>
              <a:rPr lang="ru-RU" dirty="0" smtClean="0"/>
              <a:t> вызывает эффект не сам, а образующиеся из него в печени </a:t>
            </a:r>
            <a:r>
              <a:rPr lang="ru-RU" dirty="0" err="1" smtClean="0"/>
              <a:t>филлохинон</a:t>
            </a:r>
            <a:r>
              <a:rPr lang="ru-RU" dirty="0" smtClean="0"/>
              <a:t> и </a:t>
            </a:r>
            <a:r>
              <a:rPr lang="ru-RU" dirty="0" err="1" smtClean="0"/>
              <a:t>менадион</a:t>
            </a:r>
            <a:r>
              <a:rPr lang="ru-RU" dirty="0" smtClean="0"/>
              <a:t>. </a:t>
            </a:r>
          </a:p>
          <a:p>
            <a:pPr marL="68580" indent="0">
              <a:buNone/>
            </a:pPr>
            <a:r>
              <a:rPr lang="ru-RU" b="1" dirty="0" smtClean="0"/>
              <a:t>Доза вводимого 1% раствора </a:t>
            </a:r>
            <a:r>
              <a:rPr lang="ru-RU" b="1" dirty="0" err="1" smtClean="0"/>
              <a:t>викасола</a:t>
            </a:r>
            <a:r>
              <a:rPr lang="ru-RU" b="1" dirty="0" smtClean="0"/>
              <a:t> :</a:t>
            </a:r>
          </a:p>
          <a:p>
            <a:pPr marL="68580" indent="0">
              <a:buNone/>
            </a:pPr>
            <a:r>
              <a:rPr lang="ru-RU" b="1" dirty="0" smtClean="0"/>
              <a:t> 1 – 1,5мг</a:t>
            </a:r>
            <a:r>
              <a:rPr lang="en-US" b="1" dirty="0" smtClean="0"/>
              <a:t>/</a:t>
            </a:r>
            <a:r>
              <a:rPr lang="ru-RU" b="1" dirty="0" smtClean="0"/>
              <a:t>(кг*</a:t>
            </a:r>
            <a:r>
              <a:rPr lang="ru-RU" b="1" dirty="0" err="1" smtClean="0"/>
              <a:t>сут</a:t>
            </a:r>
            <a:r>
              <a:rPr lang="ru-RU" b="1" dirty="0" smtClean="0"/>
              <a:t>), не более 4 мг</a:t>
            </a:r>
            <a:r>
              <a:rPr lang="en-US" b="1" dirty="0" smtClean="0"/>
              <a:t>/</a:t>
            </a:r>
            <a:r>
              <a:rPr lang="ru-RU" b="1" dirty="0" err="1" smtClean="0"/>
              <a:t>сут</a:t>
            </a:r>
            <a:r>
              <a:rPr lang="ru-RU" b="1" dirty="0" smtClean="0"/>
              <a:t>. Вводится в</a:t>
            </a:r>
            <a:r>
              <a:rPr lang="en-US" b="1" dirty="0" smtClean="0"/>
              <a:t>/</a:t>
            </a:r>
            <a:r>
              <a:rPr lang="ru-RU" b="1" dirty="0" smtClean="0"/>
              <a:t>м. Для детей до 1 года – 2-5 мг</a:t>
            </a:r>
            <a:r>
              <a:rPr lang="en-US" b="1" dirty="0" smtClean="0"/>
              <a:t>/</a:t>
            </a:r>
            <a:r>
              <a:rPr lang="ru-RU" b="1" dirty="0" err="1" smtClean="0"/>
              <a:t>сут</a:t>
            </a:r>
            <a:r>
              <a:rPr lang="ru-RU" b="1" dirty="0" smtClean="0"/>
              <a:t>. Курс лечения от 2-3 дней до 3-4 дней. Можно повторить  через 4 дня.</a:t>
            </a:r>
          </a:p>
          <a:p>
            <a:pPr marL="685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Высокие дозы </a:t>
            </a:r>
            <a:r>
              <a:rPr lang="ru-RU" dirty="0" err="1" smtClean="0"/>
              <a:t>Викасола</a:t>
            </a:r>
            <a:r>
              <a:rPr lang="ru-RU" dirty="0" smtClean="0"/>
              <a:t> (&gt;10 мг) или длительное его назначения ( более 3 дней) опасны из-за возможности образования в эритроцитах телец </a:t>
            </a:r>
            <a:r>
              <a:rPr lang="ru-RU" dirty="0" err="1" smtClean="0"/>
              <a:t>Гейнца</a:t>
            </a:r>
            <a:r>
              <a:rPr lang="ru-RU" dirty="0" smtClean="0"/>
              <a:t>, развития </a:t>
            </a:r>
            <a:r>
              <a:rPr lang="ru-RU" dirty="0" err="1" smtClean="0"/>
              <a:t>гипербилирубинемии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615553"/>
          </a:xfrm>
        </p:spPr>
        <p:txBody>
          <a:bodyPr/>
          <a:lstStyle/>
          <a:p>
            <a:pPr algn="ctr"/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611560" y="1357298"/>
            <a:ext cx="8075240" cy="49984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Трансфузия </a:t>
            </a:r>
            <a:r>
              <a:rPr lang="ru-RU" dirty="0" smtClean="0"/>
              <a:t>свежезамороженной плазмы должна быть начата в течении 1 часа после размораживания и продолжаться не более 4 часов.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>
                <a:sym typeface="+mn-ea"/>
              </a:rPr>
              <a:t>При </a:t>
            </a:r>
            <a:r>
              <a:rPr lang="ru-RU" dirty="0" smtClean="0">
                <a:sym typeface="+mn-ea"/>
              </a:rPr>
              <a:t>обильном или рецидивирующем</a:t>
            </a:r>
            <a:br>
              <a:rPr lang="ru-RU" dirty="0" smtClean="0">
                <a:sym typeface="+mn-ea"/>
              </a:rPr>
            </a:br>
            <a:r>
              <a:rPr lang="ru-RU" dirty="0" smtClean="0">
                <a:sym typeface="+mn-ea"/>
              </a:rPr>
              <a:t>кровотечении внутривенно переливают свежезамороженную плазму (10-15 мл/кг) или концентрированный препарат </a:t>
            </a:r>
            <a:r>
              <a:rPr lang="ru-RU" dirty="0" err="1" smtClean="0">
                <a:sym typeface="+mn-ea"/>
              </a:rPr>
              <a:t>протромбинового</a:t>
            </a:r>
            <a:r>
              <a:rPr lang="ru-RU" dirty="0" smtClean="0">
                <a:sym typeface="+mn-ea"/>
              </a:rPr>
              <a:t> комплекса (15-30 ЕД/кг)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772400" cy="492443"/>
          </a:xfrm>
        </p:spPr>
        <p:txBody>
          <a:bodyPr/>
          <a:lstStyle/>
          <a:p>
            <a:pPr algn="ctr"/>
            <a:r>
              <a:rPr lang="ru-RU" sz="3200" b="1" dirty="0" smtClean="0"/>
              <a:t>Профилактика.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357158" y="1714488"/>
            <a:ext cx="8572560" cy="4810856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      Внутримышечное </a:t>
            </a:r>
            <a:r>
              <a:rPr lang="ru-RU" dirty="0" smtClean="0"/>
              <a:t>введение вскоре после рождения витамина К – эффективное средство профилактики </a:t>
            </a:r>
            <a:r>
              <a:rPr lang="ru-RU" dirty="0" err="1" smtClean="0"/>
              <a:t>ГрБН</a:t>
            </a:r>
            <a:r>
              <a:rPr lang="ru-RU" dirty="0" smtClean="0"/>
              <a:t>. </a:t>
            </a:r>
            <a:endParaRPr lang="ru-RU" dirty="0" smtClean="0"/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Недоношенным детям вводят 0,5 мг, а доношенным – 1 мг</a:t>
            </a:r>
            <a:r>
              <a:rPr lang="en-US" dirty="0" smtClean="0"/>
              <a:t>/</a:t>
            </a:r>
            <a:r>
              <a:rPr lang="ru-RU" dirty="0" smtClean="0"/>
              <a:t>кг (0,1 мл</a:t>
            </a:r>
            <a:r>
              <a:rPr lang="en-US" dirty="0" smtClean="0"/>
              <a:t>/</a:t>
            </a:r>
            <a:r>
              <a:rPr lang="ru-RU" dirty="0" smtClean="0"/>
              <a:t>кг), но не более 0,4 мл. витамина К</a:t>
            </a:r>
            <a:r>
              <a:rPr lang="ru-RU" baseline="-25000" dirty="0" smtClean="0"/>
              <a:t>1</a:t>
            </a:r>
            <a:r>
              <a:rPr lang="ru-RU" dirty="0" smtClean="0"/>
              <a:t>. </a:t>
            </a:r>
            <a:endParaRPr lang="ru-RU" dirty="0" smtClean="0"/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 При хирургических </a:t>
            </a:r>
            <a:r>
              <a:rPr lang="ru-RU" dirty="0" smtClean="0"/>
              <a:t>вмешательствах, </a:t>
            </a:r>
            <a:r>
              <a:rPr lang="ru-RU" dirty="0" smtClean="0"/>
              <a:t>с сильным паренхиматозным кровотечением рекомендуется профилактическое назначение в течении 2-3 дней перед операцией.</a:t>
            </a:r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     Синдром </a:t>
            </a:r>
            <a:r>
              <a:rPr lang="ru-RU" dirty="0" err="1" smtClean="0"/>
              <a:t>мальабсорбции</a:t>
            </a:r>
            <a:r>
              <a:rPr lang="ru-RU" dirty="0" smtClean="0"/>
              <a:t> и синдром </a:t>
            </a:r>
            <a:r>
              <a:rPr lang="ru-RU" dirty="0" err="1" smtClean="0"/>
              <a:t>холестаза</a:t>
            </a:r>
            <a:r>
              <a:rPr lang="ru-RU" dirty="0" smtClean="0"/>
              <a:t> относятся к </a:t>
            </a:r>
            <a:r>
              <a:rPr lang="ru-RU" dirty="0" smtClean="0"/>
              <a:t>состояниям, </a:t>
            </a:r>
            <a:r>
              <a:rPr lang="ru-RU" dirty="0" smtClean="0"/>
              <a:t>требующим дотации витамина К, т.к. нарушено всасывание витамина К в кишечнике. В зарубежных странах рекомендовано введение витамина  К</a:t>
            </a:r>
            <a:r>
              <a:rPr lang="ru-RU" baseline="-25000" dirty="0" smtClean="0"/>
              <a:t>1  </a:t>
            </a:r>
            <a:r>
              <a:rPr lang="ru-RU" dirty="0" smtClean="0"/>
              <a:t>внутрь в дозе от 1 мг 1 раз в неделю до 2,5 -5,0 мг 2 раза в неделю или ежедневно; </a:t>
            </a:r>
            <a:r>
              <a:rPr lang="ru-RU" dirty="0" err="1" smtClean="0"/>
              <a:t>парентерально</a:t>
            </a:r>
            <a:r>
              <a:rPr lang="ru-RU" dirty="0" smtClean="0"/>
              <a:t> витамин К</a:t>
            </a:r>
            <a:r>
              <a:rPr lang="ru-RU" baseline="-25000" dirty="0" smtClean="0"/>
              <a:t>1</a:t>
            </a:r>
            <a:r>
              <a:rPr lang="ru-RU" dirty="0" smtClean="0"/>
              <a:t> добавляется в дозе 1-5 мг при ухудшении показателей свертывания крови.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42852"/>
            <a:ext cx="6943748" cy="984885"/>
          </a:xfrm>
        </p:spPr>
        <p:txBody>
          <a:bodyPr/>
          <a:lstStyle/>
          <a:p>
            <a:pPr algn="ctr"/>
            <a:r>
              <a:rPr lang="ru-RU" sz="3200" b="1" i="1" dirty="0" err="1" smtClean="0"/>
              <a:t>Трансиммунная</a:t>
            </a:r>
            <a:r>
              <a:rPr lang="ru-RU" sz="3200" b="1" i="1" dirty="0" smtClean="0"/>
              <a:t> (аутоиммунная) тромбоцитопеническая пурпура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785786" y="1714488"/>
            <a:ext cx="7972436" cy="4286280"/>
          </a:xfrm>
        </p:spPr>
        <p:txBody>
          <a:bodyPr/>
          <a:lstStyle/>
          <a:p>
            <a:pPr marL="68580" indent="0">
              <a:buNone/>
            </a:pPr>
            <a:r>
              <a:rPr lang="ru-RU" sz="2800" dirty="0" smtClean="0"/>
              <a:t>обусловлена попаданием плоду материнских </a:t>
            </a:r>
            <a:r>
              <a:rPr lang="ru-RU" sz="2800" dirty="0" err="1" smtClean="0"/>
              <a:t>антитромбоцитарных</a:t>
            </a:r>
            <a:r>
              <a:rPr lang="ru-RU" sz="2800" dirty="0" smtClean="0"/>
              <a:t> </a:t>
            </a:r>
            <a:r>
              <a:rPr lang="ru-RU" sz="2800" dirty="0" err="1" smtClean="0"/>
              <a:t>аутоантител</a:t>
            </a:r>
            <a:r>
              <a:rPr lang="ru-RU" sz="2800" dirty="0" smtClean="0"/>
              <a:t> или сенсибилизированных к </a:t>
            </a:r>
            <a:r>
              <a:rPr lang="ru-RU" sz="2800" dirty="0" err="1" smtClean="0"/>
              <a:t>аутотромбоцитам</a:t>
            </a:r>
            <a:r>
              <a:rPr lang="ru-RU" sz="2800" dirty="0" smtClean="0"/>
              <a:t> лимфоцитов. </a:t>
            </a:r>
            <a:endParaRPr lang="ru-RU" sz="2800" dirty="0" smtClean="0"/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r>
              <a:rPr lang="ru-RU" sz="2800" dirty="0" smtClean="0"/>
              <a:t>Это </a:t>
            </a:r>
            <a:r>
              <a:rPr lang="ru-RU" sz="2800" dirty="0" smtClean="0"/>
              <a:t>бывает при наличии у матери </a:t>
            </a:r>
            <a:r>
              <a:rPr lang="ru-RU" sz="2800" dirty="0" err="1" smtClean="0"/>
              <a:t>иммунопаталогической</a:t>
            </a:r>
            <a:r>
              <a:rPr lang="ru-RU" sz="2800" dirty="0" smtClean="0"/>
              <a:t> тромбоцитопенической пурпуры (ИТП) , системной красной волчанки или синдрома Эванса.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861774"/>
          </a:xfrm>
        </p:spPr>
        <p:txBody>
          <a:bodyPr/>
          <a:lstStyle/>
          <a:p>
            <a:pPr algn="ctr"/>
            <a:r>
              <a:rPr lang="ru-RU" sz="2800" b="1" i="1" dirty="0" err="1" smtClean="0"/>
              <a:t>Трансиммунная</a:t>
            </a:r>
            <a:r>
              <a:rPr lang="ru-RU" sz="2800" b="1" i="1" dirty="0" smtClean="0"/>
              <a:t> (аутоиммунная) тромбоцитопеническая пурпура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611560" y="1500174"/>
            <a:ext cx="7992888" cy="480914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     Обычно </a:t>
            </a:r>
            <a:r>
              <a:rPr lang="ru-RU" dirty="0" smtClean="0"/>
              <a:t>кровоточивость особенно усиливается, когда количество тромбоцитов в периферической крови становится меньшим, чем 30 000 в 1 мкл (</a:t>
            </a:r>
            <a:r>
              <a:rPr lang="ru-RU" i="1" dirty="0" smtClean="0"/>
              <a:t>число Франка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     Клинически </a:t>
            </a:r>
            <a:r>
              <a:rPr lang="ru-RU" dirty="0" smtClean="0"/>
              <a:t>типичен кожный геморрагический синдром (петехии, </a:t>
            </a:r>
            <a:r>
              <a:rPr lang="ru-RU" dirty="0" err="1" smtClean="0"/>
              <a:t>экхизомы</a:t>
            </a:r>
            <a:r>
              <a:rPr lang="ru-RU" dirty="0" smtClean="0"/>
              <a:t>), кровотечения из слизистых оболочек, мелена, носовые кровотечения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Кроме кровоточивости никаких других отклонений от нормы нет.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Внутричерепные </a:t>
            </a:r>
            <a:r>
              <a:rPr lang="ru-RU" dirty="0" smtClean="0"/>
              <a:t>кровоизлияния возможны, но не часты. При внутричерепных кровоизлияниях обычно наблюдаются и кровоизлияния в склеру.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Чем </a:t>
            </a:r>
            <a:r>
              <a:rPr lang="ru-RU" dirty="0" smtClean="0"/>
              <a:t>позднее после рождения появилась кровоточивость, тем легче протекает болезнь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Диагноз основан на данных анамнеза и обнаружений у матери на поверхности тромбоцитов большого количества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антитромбоцитарных</a:t>
            </a:r>
            <a:r>
              <a:rPr lang="ru-RU" dirty="0" smtClean="0"/>
              <a:t> антител.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4290"/>
            <a:ext cx="7086624" cy="1571636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3200" b="1" i="1" dirty="0" err="1" smtClean="0"/>
              <a:t>Аллоиммунная</a:t>
            </a:r>
            <a:r>
              <a:rPr lang="ru-RU" sz="3200" b="1" i="1" dirty="0" smtClean="0"/>
              <a:t> тромбоцитопеническая пурпура (АТП).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683568" y="2000240"/>
            <a:ext cx="7848872" cy="44530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Патогенез в принципе аналогичен патогенезу ГБН, но несовместимость плода с матерью – по чисто </a:t>
            </a:r>
            <a:r>
              <a:rPr lang="ru-RU" dirty="0" err="1" smtClean="0"/>
              <a:t>тромбоцитарным</a:t>
            </a:r>
            <a:r>
              <a:rPr lang="ru-RU" dirty="0" smtClean="0"/>
              <a:t> антителам, которые и являются причиной иммунологического конфликта.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Хотя установлена возможность развития АТП вследствие конфликта по 8 </a:t>
            </a:r>
            <a:r>
              <a:rPr lang="ru-RU" dirty="0" err="1" smtClean="0"/>
              <a:t>тромбоцитарным</a:t>
            </a:r>
            <a:r>
              <a:rPr lang="ru-RU" dirty="0" smtClean="0"/>
              <a:t> антигенам, но обычно АТП </a:t>
            </a:r>
            <a:r>
              <a:rPr lang="ru-RU" dirty="0" err="1" smtClean="0"/>
              <a:t>развиваетсяЮ</a:t>
            </a:r>
            <a:r>
              <a:rPr lang="ru-RU" dirty="0" smtClean="0"/>
              <a:t> когда у матери нет, а плод имеет отцовский </a:t>
            </a:r>
            <a:r>
              <a:rPr lang="en-US" dirty="0" smtClean="0"/>
              <a:t>PLA</a:t>
            </a:r>
            <a:r>
              <a:rPr lang="ru-RU" baseline="-25000" dirty="0" smtClean="0"/>
              <a:t>1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627" y="371157"/>
            <a:ext cx="245808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Эндотелий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35940" y="1235392"/>
            <a:ext cx="8432165" cy="496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FF0000"/>
                </a:solidFill>
                <a:latin typeface="Arial"/>
                <a:cs typeface="Arial"/>
              </a:rPr>
              <a:t>Интактный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эндотелий обладает </a:t>
            </a:r>
            <a:r>
              <a:rPr sz="2100" spc="-5" dirty="0">
                <a:solidFill>
                  <a:srgbClr val="FF0000"/>
                </a:solidFill>
                <a:latin typeface="Arial"/>
                <a:cs typeface="Arial"/>
              </a:rPr>
              <a:t>антикоагулянтной</a:t>
            </a:r>
            <a:r>
              <a:rPr sz="21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активностью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1000125" marR="184785" lvl="1" indent="-294005">
              <a:lnSpc>
                <a:spcPct val="79900"/>
              </a:lnSpc>
              <a:spcBef>
                <a:spcPts val="434"/>
              </a:spcBef>
              <a:buClr>
                <a:srgbClr val="CCCC00"/>
              </a:buClr>
              <a:buSzPct val="69444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Слой гликокаликса, обращённый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просвет сосуда,с высокой долей  гепарансульфата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(в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комплексе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антитромбином III до 80%  атикоагулянтной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активности)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lnSpc>
                <a:spcPts val="2155"/>
              </a:lnSpc>
              <a:buClr>
                <a:srgbClr val="CCCC00"/>
              </a:buClr>
              <a:buSzPct val="69444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Отрицательный поверхностный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заряд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15"/>
              </a:spcBef>
              <a:buClr>
                <a:srgbClr val="CCCC00"/>
              </a:buClr>
              <a:buFont typeface="Wingdings"/>
              <a:buChar char=""/>
            </a:pPr>
            <a:endParaRPr sz="185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Пассивно предотвращает контакт крови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21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субэндотелием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  <a:buClr>
                <a:srgbClr val="330066"/>
              </a:buClr>
              <a:buFont typeface="Wingdings"/>
              <a:buChar char=""/>
            </a:pP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635000" indent="-342900">
              <a:lnSpc>
                <a:spcPct val="80000"/>
              </a:lnSpc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Выделяет вещества, препятствующие коагуляции, адгезии,  агрегации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lnSpc>
                <a:spcPts val="2155"/>
              </a:lnSpc>
              <a:buClr>
                <a:srgbClr val="CCCC00"/>
              </a:buClr>
              <a:buSzPct val="69444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Простациклин (ПГI2)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000125" marR="169545" lvl="1" indent="-294005">
              <a:lnSpc>
                <a:spcPct val="79900"/>
              </a:lnSpc>
              <a:spcBef>
                <a:spcPts val="430"/>
              </a:spcBef>
              <a:buClr>
                <a:srgbClr val="CCCC00"/>
              </a:buClr>
              <a:buSzPct val="69444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Связанный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мембраной тромбомодулин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(в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комплексе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тромбином  активирует протеин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С)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lnSpc>
                <a:spcPts val="2155"/>
              </a:lnSpc>
              <a:buClr>
                <a:srgbClr val="CCCC00"/>
              </a:buClr>
              <a:buSzPct val="69444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Ингибитор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пути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тканевого фактора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(ИПТФ,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TPFI)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5"/>
              </a:spcBef>
              <a:buClr>
                <a:srgbClr val="CCCC00"/>
              </a:buClr>
              <a:buFont typeface="Wingdings"/>
              <a:buChar char=""/>
            </a:pP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buClr>
                <a:srgbClr val="330066"/>
              </a:buClr>
              <a:buSzPct val="6904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FF0000"/>
                </a:solidFill>
                <a:latin typeface="Arial"/>
                <a:cs typeface="Arial"/>
              </a:rPr>
              <a:t>При </a:t>
            </a:r>
            <a:r>
              <a:rPr sz="2100" spc="-5" dirty="0">
                <a:solidFill>
                  <a:srgbClr val="FF0000"/>
                </a:solidFill>
                <a:latin typeface="Arial"/>
                <a:cs typeface="Arial"/>
              </a:rPr>
              <a:t>повреждении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эндотелий проявляет </a:t>
            </a:r>
            <a:r>
              <a:rPr sz="2100" spc="-5" dirty="0">
                <a:solidFill>
                  <a:srgbClr val="FF0000"/>
                </a:solidFill>
                <a:latin typeface="Arial"/>
                <a:cs typeface="Arial"/>
              </a:rPr>
              <a:t>прокоагулянтные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провоспалительные свойства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(ф-р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Виллебранда, ТФ,</a:t>
            </a:r>
            <a:r>
              <a:rPr sz="21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эндотелин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014"/>
              </a:lnSpc>
            </a:pP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стимулятор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вазоконстрикции)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477328"/>
          </a:xfrm>
        </p:spPr>
        <p:txBody>
          <a:bodyPr/>
          <a:lstStyle/>
          <a:p>
            <a:pPr algn="ctr"/>
            <a:r>
              <a:rPr lang="ru-RU" sz="3200" b="1" i="1" dirty="0" err="1" smtClean="0"/>
              <a:t>Аллоиммунная</a:t>
            </a:r>
            <a:r>
              <a:rPr lang="ru-RU" sz="3200" b="1" i="1" dirty="0" smtClean="0"/>
              <a:t> тромбоцитопеническая пурпура (АТП).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539552" y="1857364"/>
            <a:ext cx="8208912" cy="466798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Клинически </a:t>
            </a:r>
            <a:r>
              <a:rPr lang="ru-RU" dirty="0" err="1" smtClean="0"/>
              <a:t>аллоиммунная</a:t>
            </a:r>
            <a:r>
              <a:rPr lang="ru-RU" dirty="0" smtClean="0"/>
              <a:t> тромбоцитопеническая пурпура протекает более тяжело, чем </a:t>
            </a:r>
            <a:r>
              <a:rPr lang="ru-RU" dirty="0" err="1" smtClean="0"/>
              <a:t>трансиммуная</a:t>
            </a:r>
            <a:r>
              <a:rPr lang="ru-RU" dirty="0" smtClean="0"/>
              <a:t>: кожный геморрагический синдром обильный, часто сочетается с желудочно-кишечными </a:t>
            </a:r>
            <a:r>
              <a:rPr lang="ru-RU" dirty="0" smtClean="0"/>
              <a:t>кровотечениями, </a:t>
            </a:r>
            <a:r>
              <a:rPr lang="ru-RU" dirty="0" smtClean="0"/>
              <a:t>гематурией, у 10-15% больных выявляются внутричерепные кровоизлияния, гораздо более выражена и кровоточивость слизистых оболочек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Чем позднее после рождения появилась кровоточивость, тем тяжелее протекает АТП.</a:t>
            </a:r>
          </a:p>
          <a:p>
            <a:pPr marL="685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Диагноз основан на выявлении повышенного количества </a:t>
            </a:r>
            <a:r>
              <a:rPr lang="en-US" dirty="0" err="1" smtClean="0"/>
              <a:t>IgG</a:t>
            </a:r>
            <a:r>
              <a:rPr lang="ru-RU" dirty="0" smtClean="0"/>
              <a:t> на тромбоцитах ребенка, </a:t>
            </a:r>
            <a:r>
              <a:rPr lang="ru-RU" dirty="0" err="1" smtClean="0"/>
              <a:t>антитромбоцитарных</a:t>
            </a:r>
            <a:r>
              <a:rPr lang="ru-RU" dirty="0" smtClean="0"/>
              <a:t> антител в сыворотке крови матери, но при нормальном количестве иммуноглобулинов </a:t>
            </a:r>
            <a:r>
              <a:rPr lang="en-US" dirty="0" smtClean="0"/>
              <a:t>G</a:t>
            </a:r>
            <a:r>
              <a:rPr lang="ru-RU" dirty="0" smtClean="0"/>
              <a:t> на ее тромбоцитах, агглютинации тромбоцитов ребенка сывороткой матери.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107996"/>
          </a:xfrm>
        </p:spPr>
        <p:txBody>
          <a:bodyPr/>
          <a:lstStyle/>
          <a:p>
            <a:pPr algn="ctr"/>
            <a:r>
              <a:rPr lang="ru-RU" sz="3600" b="1" i="1" dirty="0" smtClean="0"/>
              <a:t>Приобретенные </a:t>
            </a:r>
            <a:r>
              <a:rPr lang="ru-RU" sz="3600" b="1" i="1" dirty="0" err="1" smtClean="0"/>
              <a:t>тромбоцитопатии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395536" y="1643050"/>
            <a:ext cx="8424936" cy="502631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Наиболее изучен механизм влияния на тромбоциты ацетилсалициловой кислоты, которая, необратимо блокируя </a:t>
            </a:r>
            <a:r>
              <a:rPr lang="ru-RU" dirty="0" err="1" smtClean="0"/>
              <a:t>циклооксигеназу</a:t>
            </a:r>
            <a:r>
              <a:rPr lang="ru-RU" dirty="0" smtClean="0"/>
              <a:t>, резко снижает агрегационную способность тромбоцитов на 7-10 </a:t>
            </a:r>
            <a:r>
              <a:rPr lang="ru-RU" dirty="0" smtClean="0"/>
              <a:t>дней.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Остальные нестероидные противовоспалительные средства менее активны (минимальный эффект на тромбоциты оказывает </a:t>
            </a:r>
            <a:r>
              <a:rPr lang="ru-RU" dirty="0" err="1" smtClean="0"/>
              <a:t>ацетомифен-парацетамол</a:t>
            </a:r>
            <a:r>
              <a:rPr lang="ru-RU" dirty="0" smtClean="0"/>
              <a:t>). 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Из других медикаментов – ингибитор функции тромбоцитов – клинически кровоточивость у новорожденных с наибольшей вероятностью вызывает </a:t>
            </a:r>
            <a:r>
              <a:rPr lang="ru-RU" dirty="0" err="1" smtClean="0"/>
              <a:t>карбенициллин</a:t>
            </a:r>
            <a:r>
              <a:rPr lang="ru-RU" dirty="0" smtClean="0"/>
              <a:t>, </a:t>
            </a:r>
            <a:r>
              <a:rPr lang="ru-RU" dirty="0" err="1" smtClean="0"/>
              <a:t>э</a:t>
            </a:r>
            <a:r>
              <a:rPr lang="ru-RU" dirty="0" err="1" smtClean="0"/>
              <a:t>уфиллин</a:t>
            </a:r>
            <a:r>
              <a:rPr lang="ru-RU" dirty="0" smtClean="0"/>
              <a:t>, большие дозы аскорбиновой кислоты, </a:t>
            </a:r>
            <a:r>
              <a:rPr lang="ru-RU" dirty="0" err="1" smtClean="0"/>
              <a:t>фуросемид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Одновременное назначение более 3 менее активных </a:t>
            </a:r>
            <a:r>
              <a:rPr lang="ru-RU" dirty="0" err="1" smtClean="0"/>
              <a:t>тромбоцитарных</a:t>
            </a:r>
            <a:r>
              <a:rPr lang="ru-RU" dirty="0" smtClean="0"/>
              <a:t> ингибиторов ребенку, находящемуся в тяжелом состоянии, также существенно повышает риск кровоточивости.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615553"/>
          </a:xfrm>
        </p:spPr>
        <p:txBody>
          <a:bodyPr/>
          <a:lstStyle/>
          <a:p>
            <a:pPr algn="ctr"/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467544" y="1643050"/>
            <a:ext cx="8352928" cy="495430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Наиболее успешный вариант терапии – внутривенное вливание иммуноглобулина </a:t>
            </a:r>
            <a:r>
              <a:rPr lang="en-US" dirty="0" smtClean="0"/>
              <a:t>G</a:t>
            </a:r>
            <a:r>
              <a:rPr lang="ru-RU" dirty="0" smtClean="0"/>
              <a:t> (1,0 г/кг массы тела внутривенно </a:t>
            </a:r>
            <a:r>
              <a:rPr lang="ru-RU" dirty="0" err="1" smtClean="0"/>
              <a:t>капельно</a:t>
            </a:r>
            <a:r>
              <a:rPr lang="ru-RU" dirty="0" smtClean="0"/>
              <a:t> ежедневно на протяжении 2-3 дней), назначение </a:t>
            </a:r>
            <a:r>
              <a:rPr lang="ru-RU" dirty="0" err="1" smtClean="0"/>
              <a:t>преднизолона</a:t>
            </a:r>
            <a:r>
              <a:rPr lang="ru-RU" dirty="0" smtClean="0"/>
              <a:t> 2-3 мг/кг в сутки. Курс не должен быть длительным – более 1 недели , ибо больший курс приводит к угнетению </a:t>
            </a:r>
            <a:r>
              <a:rPr lang="ru-RU" dirty="0" err="1" smtClean="0"/>
              <a:t>тромбоцитопоэза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При наличии лишь кожного геморрагического синдрома назначают </a:t>
            </a:r>
            <a:r>
              <a:rPr lang="ru-RU" dirty="0" smtClean="0"/>
              <a:t>аминокапроновую </a:t>
            </a:r>
            <a:r>
              <a:rPr lang="ru-RU" dirty="0" smtClean="0"/>
              <a:t>кислоту (по 0,05 г/кг 4 раза в день внутрь, но надо убедиться, что у ребенка нет </a:t>
            </a:r>
            <a:r>
              <a:rPr lang="ru-RU" dirty="0" err="1" smtClean="0"/>
              <a:t>ДВС-синдрома</a:t>
            </a:r>
            <a:r>
              <a:rPr lang="ru-RU" dirty="0" smtClean="0"/>
              <a:t>), кальция </a:t>
            </a:r>
            <a:r>
              <a:rPr lang="ru-RU" dirty="0" err="1" smtClean="0"/>
              <a:t>пантотенат</a:t>
            </a:r>
            <a:r>
              <a:rPr lang="ru-RU" dirty="0" smtClean="0"/>
              <a:t> (по 0,01 г внутрь 3 раза в день), натрия </a:t>
            </a:r>
            <a:r>
              <a:rPr lang="ru-RU" dirty="0" err="1" smtClean="0"/>
              <a:t>этамзилат</a:t>
            </a:r>
            <a:r>
              <a:rPr lang="ru-RU" dirty="0" smtClean="0"/>
              <a:t> (</a:t>
            </a:r>
            <a:r>
              <a:rPr lang="ru-RU" dirty="0" err="1" smtClean="0"/>
              <a:t>Дицинон</a:t>
            </a:r>
            <a:r>
              <a:rPr lang="ru-RU" dirty="0" smtClean="0"/>
              <a:t>) в/</a:t>
            </a:r>
            <a:r>
              <a:rPr lang="ru-RU" dirty="0" err="1" smtClean="0"/>
              <a:t>в</a:t>
            </a:r>
            <a:r>
              <a:rPr lang="ru-RU" dirty="0" smtClean="0"/>
              <a:t> или в/м 0,5-1 мл 1 раз в сутки в течение 7-10 дней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677108"/>
          </a:xfrm>
        </p:spPr>
        <p:txBody>
          <a:bodyPr/>
          <a:lstStyle/>
          <a:p>
            <a:pPr algn="ctr"/>
            <a:r>
              <a:rPr lang="ru-RU" sz="4400" spc="0" dirty="0" smtClean="0">
                <a:solidFill>
                  <a:schemeClr val="tx2">
                    <a:lumMod val="90000"/>
                  </a:schemeClr>
                </a:solidFill>
                <a:latin typeface="Corbel"/>
                <a:ea typeface="+mn-ea"/>
                <a:cs typeface="+mn-cs"/>
              </a:rPr>
              <a:t>ДВС-синдром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971600" y="1643050"/>
            <a:ext cx="7815242" cy="4308872"/>
          </a:xfrm>
        </p:spPr>
        <p:txBody>
          <a:bodyPr/>
          <a:lstStyle/>
          <a:p>
            <a:pPr marL="68580" indent="0">
              <a:buNone/>
            </a:pPr>
            <a:r>
              <a:rPr lang="ru-RU" sz="3200" dirty="0" smtClean="0"/>
              <a:t>ДВС-синдром — это острое поражение системы микроциркуляции, возникающее вследствие чрезмерной активации </a:t>
            </a:r>
            <a:r>
              <a:rPr lang="ru-RU" sz="3200" dirty="0" err="1" smtClean="0"/>
              <a:t>тромбопластинобразования</a:t>
            </a:r>
            <a:r>
              <a:rPr lang="ru-RU" sz="3200" dirty="0" smtClean="0"/>
              <a:t> с потреблением тромбоцитов, факторов свёртывания, патологическим </a:t>
            </a:r>
            <a:r>
              <a:rPr lang="ru-RU" sz="3200" dirty="0" err="1" smtClean="0"/>
              <a:t>фибринолизом</a:t>
            </a:r>
            <a:r>
              <a:rPr lang="ru-RU" sz="3200" dirty="0" smtClean="0"/>
              <a:t> и с исходами в тромбозы и кровотечения.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729"/>
            <a:ext cx="7772400" cy="500065"/>
          </a:xfrm>
        </p:spPr>
        <p:txBody>
          <a:bodyPr/>
          <a:lstStyle/>
          <a:p>
            <a:pPr algn="ctr"/>
            <a:r>
              <a:rPr lang="ru-RU" sz="3600" u="sng" dirty="0" smtClean="0"/>
              <a:t>Причины</a:t>
            </a:r>
            <a:r>
              <a:rPr lang="ru-RU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467544" y="1285860"/>
            <a:ext cx="8352928" cy="5167476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AutoNum type="arabicPeriod"/>
            </a:pPr>
            <a:r>
              <a:rPr lang="ru-RU" sz="2000" dirty="0" smtClean="0"/>
              <a:t>Этиологические </a:t>
            </a:r>
            <a:r>
              <a:rPr lang="ru-RU" sz="2000" dirty="0" smtClean="0"/>
              <a:t>факторы, активизирующие внутреннюю систему </a:t>
            </a:r>
            <a:r>
              <a:rPr lang="ru-RU" sz="2000" dirty="0" err="1" smtClean="0"/>
              <a:t>гемокоагуляции</a:t>
            </a:r>
            <a:r>
              <a:rPr lang="ru-RU" sz="2000" dirty="0" smtClean="0"/>
              <a:t> через активацию XXI фактора (</a:t>
            </a:r>
            <a:r>
              <a:rPr lang="ru-RU" sz="2000" dirty="0" err="1" smtClean="0"/>
              <a:t>Хагемана</a:t>
            </a:r>
            <a:r>
              <a:rPr lang="ru-RU" sz="2000" dirty="0" smtClean="0"/>
              <a:t>) при травме эндотелиальных клеток. </a:t>
            </a:r>
            <a:endParaRPr lang="ru-RU" sz="2000" dirty="0" smtClean="0"/>
          </a:p>
          <a:p>
            <a:pPr marL="525780" indent="-457200">
              <a:buAutoNum type="arabicPeriod"/>
            </a:pPr>
            <a:endParaRPr lang="ru-RU" sz="2000" dirty="0" smtClean="0"/>
          </a:p>
          <a:p>
            <a:pPr marL="68580" indent="0">
              <a:buNone/>
            </a:pPr>
            <a:r>
              <a:rPr lang="ru-RU" sz="2000" dirty="0" smtClean="0"/>
              <a:t>Воздействие на эндотелий возможно при асфиксии, ацидозе, гипотермии, длительной гипотензии, дегидратации, полицитемии, СДР, комплексы «</a:t>
            </a:r>
            <a:r>
              <a:rPr lang="ru-RU" sz="2000" dirty="0" err="1" smtClean="0"/>
              <a:t>антиген+антитело</a:t>
            </a:r>
            <a:r>
              <a:rPr lang="ru-RU" sz="2000" dirty="0" smtClean="0"/>
              <a:t>», сосудистые катетеры. Эндотелий при воздействии на него может сам продуцировать </a:t>
            </a:r>
            <a:r>
              <a:rPr lang="ru-RU" sz="2000" dirty="0" err="1" smtClean="0"/>
              <a:t>тромбопластин</a:t>
            </a:r>
            <a:r>
              <a:rPr lang="ru-RU" sz="2000" dirty="0" smtClean="0"/>
              <a:t> (внешний путь?) </a:t>
            </a:r>
            <a:endParaRPr lang="ru-RU" sz="2000" dirty="0" smtClean="0"/>
          </a:p>
          <a:p>
            <a:pPr marL="68580" indent="0">
              <a:buNone/>
            </a:pPr>
            <a:endParaRPr lang="ru-RU" sz="2000" dirty="0" smtClean="0"/>
          </a:p>
          <a:p>
            <a:r>
              <a:rPr lang="ru-RU" sz="2000" dirty="0" smtClean="0"/>
              <a:t>2. Этиологические факторы, активизирующие свёртывающую систему по внешнему пути через повреждение тканей с освобождением тканевого </a:t>
            </a:r>
            <a:r>
              <a:rPr lang="ru-RU" sz="2000" dirty="0" err="1" smtClean="0"/>
              <a:t>тромбопластина</a:t>
            </a:r>
            <a:r>
              <a:rPr lang="ru-RU" sz="2000" dirty="0" smtClean="0"/>
              <a:t>. Причины: </a:t>
            </a:r>
            <a:r>
              <a:rPr lang="ru-RU" sz="2000" dirty="0" err="1" smtClean="0"/>
              <a:t>предлежание</a:t>
            </a:r>
            <a:r>
              <a:rPr lang="ru-RU" sz="2000" dirty="0" smtClean="0"/>
              <a:t> и отслойка плаценты, внутриутробная гибель одного плода из двойни, </a:t>
            </a:r>
            <a:r>
              <a:rPr lang="ru-RU" sz="2000" dirty="0" err="1" smtClean="0"/>
              <a:t>травматизация</a:t>
            </a:r>
            <a:r>
              <a:rPr lang="ru-RU" sz="2000" dirty="0" smtClean="0"/>
              <a:t> тканей, ожоги, опухоли, </a:t>
            </a:r>
            <a:r>
              <a:rPr lang="ru-RU" sz="2000" dirty="0" err="1" smtClean="0"/>
              <a:t>некротизирующий</a:t>
            </a:r>
            <a:r>
              <a:rPr lang="ru-RU" sz="2000" dirty="0" smtClean="0"/>
              <a:t> энтероколит, , внутрисосудистый гемолиз, заболевание печени за счёт угнетения системы </a:t>
            </a:r>
            <a:r>
              <a:rPr lang="ru-RU" sz="2000" dirty="0" err="1" smtClean="0"/>
              <a:t>мононуклеарных</a:t>
            </a:r>
            <a:r>
              <a:rPr lang="ru-RU" sz="2000" dirty="0" smtClean="0"/>
              <a:t> фагоцитов, интенсивная терапия терминальных состояний (массивная </a:t>
            </a:r>
            <a:r>
              <a:rPr lang="ru-RU" sz="2000" dirty="0" err="1" smtClean="0"/>
              <a:t>антибиотикотерапия</a:t>
            </a:r>
            <a:r>
              <a:rPr lang="ru-RU" sz="2000" dirty="0" smtClean="0"/>
              <a:t>, </a:t>
            </a:r>
            <a:r>
              <a:rPr lang="ru-RU" sz="2000" dirty="0" err="1" smtClean="0"/>
              <a:t>глюкокортикоиды</a:t>
            </a:r>
            <a:r>
              <a:rPr lang="ru-RU" sz="2000" dirty="0" smtClean="0"/>
              <a:t>, большие дозы адреналина).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40180"/>
          </a:xfrm>
        </p:spPr>
        <p:txBody>
          <a:bodyPr/>
          <a:lstStyle/>
          <a:p>
            <a:pPr algn="ctr"/>
            <a:r>
              <a:rPr lang="ru-RU" sz="2800" u="sng" dirty="0" smtClean="0"/>
              <a:t>Анатомо-физиологические особенности, обуславливающие ДВС у новорождённых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611560" y="1643050"/>
            <a:ext cx="8208912" cy="5026310"/>
          </a:xfrm>
        </p:spPr>
        <p:txBody>
          <a:bodyPr>
            <a:normAutofit fontScale="72500" lnSpcReduction="20000"/>
          </a:bodyPr>
          <a:lstStyle/>
          <a:p>
            <a:pPr marL="68580" lvl="0" indent="0">
              <a:buNone/>
            </a:pPr>
            <a:r>
              <a:rPr lang="ru-RU" sz="3600" dirty="0" smtClean="0"/>
              <a:t>Недостаточная функция </a:t>
            </a:r>
            <a:r>
              <a:rPr lang="ru-RU" sz="3600" dirty="0" err="1" smtClean="0"/>
              <a:t>мононуклеарных</a:t>
            </a:r>
            <a:r>
              <a:rPr lang="ru-RU" sz="3600" dirty="0" smtClean="0"/>
              <a:t> фагоцитов (моноциты и макрофаги) в утилизации продуктов свёртывания и воспаления. Именно эти клетки, образующиеся в печени, селезёнки, лимфатических узлах) не только осуществляют клиренс </a:t>
            </a:r>
            <a:r>
              <a:rPr lang="ru-RU" sz="3600" dirty="0" err="1" smtClean="0"/>
              <a:t>тромбопластина</a:t>
            </a:r>
            <a:r>
              <a:rPr lang="ru-RU" sz="3600" dirty="0" smtClean="0"/>
              <a:t> и тромбина, но и изымают из кровотока избыток тромбоцитов и фибрина.</a:t>
            </a:r>
          </a:p>
          <a:p>
            <a:pPr marL="68580" lvl="0" indent="0">
              <a:buNone/>
            </a:pPr>
            <a:endParaRPr lang="ru-RU" sz="3600" dirty="0" smtClean="0"/>
          </a:p>
          <a:p>
            <a:pPr marL="68580" lvl="0" indent="0">
              <a:buNone/>
            </a:pPr>
            <a:r>
              <a:rPr lang="ru-RU" sz="3600" dirty="0" smtClean="0"/>
              <a:t>Быстрая декомпенсация системы </a:t>
            </a:r>
            <a:r>
              <a:rPr lang="ru-RU" sz="3600" dirty="0" err="1" smtClean="0"/>
              <a:t>микроциркуляции</a:t>
            </a:r>
            <a:r>
              <a:rPr lang="ru-RU" sz="3600" dirty="0" smtClean="0"/>
              <a:t>, приводящая к неадекватной перфузии мышц и тканей многих органов</a:t>
            </a:r>
            <a:r>
              <a:rPr lang="ru-RU" sz="3600" dirty="0" smtClean="0"/>
              <a:t>.</a:t>
            </a:r>
          </a:p>
          <a:p>
            <a:pPr marL="68580" lvl="0" indent="0">
              <a:buNone/>
            </a:pPr>
            <a:endParaRPr lang="ru-RU" sz="3600" dirty="0" smtClean="0"/>
          </a:p>
          <a:p>
            <a:pPr marL="68580" lvl="0" indent="0">
              <a:buNone/>
            </a:pPr>
            <a:r>
              <a:rPr lang="ru-RU" sz="3600" dirty="0" smtClean="0"/>
              <a:t>Быстрая истощаемость белково-синтетической функции печени в синтезе факторов свёртывания.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pPr algn="ctr"/>
            <a:r>
              <a:rPr lang="ru-RU" u="sng" dirty="0" smtClean="0"/>
              <a:t>Особенности ДВС у новорождённых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395536" y="1071546"/>
            <a:ext cx="8496944" cy="545379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По общему мнению ДВС у новорождённых развивается гораздо чаще, чем диагностируется.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Среди новорождённых, нуждающихся в интенсивной терапии, геморрагические расстройства встречаются у 16% больных, а на секции геморрагии находят у 40-50%.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Основные особенности:</a:t>
            </a:r>
          </a:p>
          <a:p>
            <a:pPr marL="68580" indent="0">
              <a:buNone/>
            </a:pPr>
            <a:r>
              <a:rPr lang="ru-RU" dirty="0" smtClean="0"/>
              <a:t>1). скоротечность фазы </a:t>
            </a:r>
            <a:r>
              <a:rPr lang="ru-RU" dirty="0" err="1" smtClean="0"/>
              <a:t>гиперкоагуляции</a:t>
            </a:r>
            <a:r>
              <a:rPr lang="ru-RU" dirty="0" smtClean="0"/>
              <a:t>; </a:t>
            </a:r>
          </a:p>
          <a:p>
            <a:pPr marL="68580" indent="0">
              <a:buNone/>
            </a:pPr>
            <a:r>
              <a:rPr lang="ru-RU" dirty="0" smtClean="0"/>
              <a:t>2). </a:t>
            </a:r>
            <a:r>
              <a:rPr lang="ru-RU" dirty="0" err="1" smtClean="0"/>
              <a:t>малосимптомность</a:t>
            </a:r>
            <a:r>
              <a:rPr lang="ru-RU" dirty="0" smtClean="0"/>
              <a:t> течения, отсутствие кровоточивости у 1/3 больных, иногда развитие кровоточивости в фазу </a:t>
            </a:r>
            <a:r>
              <a:rPr lang="ru-RU" dirty="0" err="1" smtClean="0"/>
              <a:t>гиперкоагуляции</a:t>
            </a:r>
            <a:r>
              <a:rPr lang="ru-RU" dirty="0" smtClean="0"/>
              <a:t>; </a:t>
            </a:r>
          </a:p>
          <a:p>
            <a:pPr marL="68580" indent="0">
              <a:buNone/>
            </a:pPr>
            <a:r>
              <a:rPr lang="ru-RU" dirty="0" smtClean="0"/>
              <a:t>3). молниеносность течения и высокая летальность даже при рациональном лечении. Интенсивная терапия начатая на фоне кровоточивости бывает неэффективной и частота смертельных исходов достигает 83%.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40180"/>
          </a:xfrm>
        </p:spPr>
        <p:txBody>
          <a:bodyPr/>
          <a:lstStyle/>
          <a:p>
            <a:pPr algn="ctr"/>
            <a:r>
              <a:rPr lang="ru-RU" u="sng" dirty="0" smtClean="0"/>
              <a:t>Стадии ДВС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467544" y="1142984"/>
            <a:ext cx="8280920" cy="466228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/>
              <a:t> I стадия (компенсаторная) - </a:t>
            </a:r>
            <a:r>
              <a:rPr lang="ru-RU" sz="2000" dirty="0" err="1" smtClean="0"/>
              <a:t>гиперкоагуляция</a:t>
            </a:r>
            <a:r>
              <a:rPr lang="ru-RU" sz="2000" dirty="0" smtClean="0"/>
              <a:t> со спазмом периферических сосудов и централизацией кровообращения. 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II стадия (</a:t>
            </a:r>
            <a:r>
              <a:rPr lang="ru-RU" sz="2000" dirty="0" err="1" smtClean="0"/>
              <a:t>субкомпенсированная</a:t>
            </a:r>
            <a:r>
              <a:rPr lang="ru-RU" sz="2000" dirty="0" smtClean="0"/>
              <a:t>) - </a:t>
            </a:r>
            <a:r>
              <a:rPr lang="ru-RU" sz="2000" dirty="0" err="1" smtClean="0"/>
              <a:t>гипокоагуляция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коагулопатия</a:t>
            </a:r>
            <a:r>
              <a:rPr lang="ru-RU" sz="2000" dirty="0" smtClean="0"/>
              <a:t> потребления с преходящими нарушениями периферического кровообращения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 III стадия (</a:t>
            </a:r>
            <a:r>
              <a:rPr lang="ru-RU" sz="2000" dirty="0" err="1" smtClean="0"/>
              <a:t>декомпенсированная</a:t>
            </a:r>
            <a:r>
              <a:rPr lang="ru-RU" sz="2000" dirty="0" smtClean="0"/>
              <a:t>) - патологический </a:t>
            </a:r>
            <a:r>
              <a:rPr lang="ru-RU" sz="2000" dirty="0" err="1" smtClean="0"/>
              <a:t>фибринолиз</a:t>
            </a:r>
            <a:r>
              <a:rPr lang="ru-RU" sz="2000" dirty="0" smtClean="0"/>
              <a:t>, </a:t>
            </a:r>
            <a:r>
              <a:rPr lang="ru-RU" sz="2000" dirty="0" err="1" smtClean="0"/>
              <a:t>афибриногенемия</a:t>
            </a:r>
            <a:r>
              <a:rPr lang="ru-RU" sz="2000" dirty="0" smtClean="0"/>
              <a:t>, децентрализация кровообращения, </a:t>
            </a:r>
            <a:endParaRPr lang="ru-RU" sz="2000" dirty="0" smtClean="0"/>
          </a:p>
          <a:p>
            <a:r>
              <a:rPr lang="ru-RU" sz="2000" dirty="0" err="1" smtClean="0"/>
              <a:t>вазодиллатация</a:t>
            </a:r>
            <a:r>
              <a:rPr lang="ru-RU" sz="2000" dirty="0" smtClean="0"/>
              <a:t>, падение артериального давления, несоответствие объёма циркулирующей крови объёму сосудистого русла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  IV стадия (</a:t>
            </a:r>
            <a:r>
              <a:rPr lang="ru-RU" sz="2000" dirty="0" smtClean="0">
                <a:effectLst/>
              </a:rPr>
              <a:t>восстановительная </a:t>
            </a:r>
            <a:r>
              <a:rPr lang="ru-RU" sz="2000" dirty="0" smtClean="0"/>
              <a:t>или органных поражений) - обратное развитие процесса или фаза осложнений с поражением «органов-мишеней».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212174"/>
          </a:xfrm>
        </p:spPr>
        <p:txBody>
          <a:bodyPr/>
          <a:lstStyle/>
          <a:p>
            <a:pPr algn="ctr"/>
            <a:r>
              <a:rPr lang="ru-RU" sz="3200" u="sng" dirty="0" smtClean="0"/>
              <a:t>Клинико-лабораторная симптоматика в зависимости от стадии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683568" y="1571612"/>
            <a:ext cx="8064896" cy="49537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b="1" i="1" dirty="0" smtClean="0"/>
              <a:t>I стадия.</a:t>
            </a:r>
            <a:r>
              <a:rPr lang="ru-RU" sz="2000" i="1" dirty="0" smtClean="0"/>
              <a:t> </a:t>
            </a:r>
          </a:p>
          <a:p>
            <a:pPr marL="68580" indent="0">
              <a:buNone/>
            </a:pPr>
            <a:r>
              <a:rPr lang="ru-RU" sz="2000" i="1" dirty="0" smtClean="0"/>
              <a:t>Клиническа</a:t>
            </a:r>
            <a:r>
              <a:rPr lang="ru-RU" sz="2000" dirty="0" smtClean="0"/>
              <a:t>я симптоматика скудна и неспецифична и её иногда трудно отличить от инфекционного токсикоза.</a:t>
            </a:r>
          </a:p>
          <a:p>
            <a:pPr marL="68580" indent="0">
              <a:buNone/>
            </a:pPr>
            <a:r>
              <a:rPr lang="ru-RU" sz="2000" dirty="0" smtClean="0"/>
              <a:t> Признаки, позволяющие заподозрить её - это спазм периферических сосудов с централизацией кровообращения и кратковременным эффектом от сосудорасширяющих средств. </a:t>
            </a:r>
          </a:p>
          <a:p>
            <a:pPr marL="68580" indent="0">
              <a:buNone/>
            </a:pPr>
            <a:r>
              <a:rPr lang="ru-RU" sz="2000" dirty="0" smtClean="0"/>
              <a:t>Тахикардия, </a:t>
            </a:r>
            <a:r>
              <a:rPr lang="ru-RU" sz="2000" dirty="0" err="1" smtClean="0"/>
              <a:t>олигурия</a:t>
            </a:r>
            <a:r>
              <a:rPr lang="ru-RU" sz="2000" dirty="0" smtClean="0"/>
              <a:t>. </a:t>
            </a:r>
          </a:p>
          <a:p>
            <a:pPr marL="68580" indent="0">
              <a:buNone/>
            </a:pPr>
            <a:r>
              <a:rPr lang="ru-RU" sz="2000" dirty="0" smtClean="0"/>
              <a:t>Повышение гематокрита, артериального систолического давления. </a:t>
            </a:r>
          </a:p>
          <a:p>
            <a:pPr marL="68580" indent="0">
              <a:buNone/>
            </a:pPr>
            <a:r>
              <a:rPr lang="ru-RU" sz="2000" dirty="0" smtClean="0"/>
              <a:t>При сопоставлении периферического (капиллярного) гематокрита и центрального (венозного) разница не более 3%, что подтверждает компенсацию периферического кровотока. В свете учения о физиологической капиллярной </a:t>
            </a:r>
            <a:r>
              <a:rPr lang="ru-RU" sz="2000" dirty="0" err="1" smtClean="0"/>
              <a:t>гемодиллюции</a:t>
            </a:r>
            <a:r>
              <a:rPr lang="ru-RU" sz="2000" dirty="0" smtClean="0"/>
              <a:t> гематокрит капиллярной крови в норме немного ниже, чем венозной и артериальной крови. </a:t>
            </a:r>
          </a:p>
          <a:p>
            <a:pPr marL="68580" indent="0">
              <a:buNone/>
            </a:pPr>
            <a:r>
              <a:rPr lang="ru-RU" sz="2000" dirty="0" smtClean="0"/>
              <a:t>Лабораторно определяется </a:t>
            </a:r>
            <a:r>
              <a:rPr lang="ru-RU" sz="2000" dirty="0" err="1" smtClean="0"/>
              <a:t>гиперкоагуляция</a:t>
            </a:r>
            <a:r>
              <a:rPr lang="ru-RU" sz="2000" dirty="0" smtClean="0"/>
              <a:t> цельной крови. 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212174"/>
          </a:xfrm>
        </p:spPr>
        <p:txBody>
          <a:bodyPr/>
          <a:lstStyle/>
          <a:p>
            <a:r>
              <a:rPr lang="ru-RU" sz="3200" u="sng" dirty="0" smtClean="0"/>
              <a:t>Клинико-лабораторная симптоматика в зависимости от стадии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467544" y="1643050"/>
            <a:ext cx="8136904" cy="473827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II стадия. </a:t>
            </a:r>
            <a:r>
              <a:rPr lang="ru-RU" dirty="0" smtClean="0"/>
              <a:t>-  чёткие признаки централизации кровообращения - серость, мраморный рисунок кожи, тахикардия. </a:t>
            </a:r>
          </a:p>
          <a:p>
            <a:pPr marL="68580" indent="0">
              <a:buNone/>
            </a:pPr>
            <a:r>
              <a:rPr lang="ru-RU" dirty="0" smtClean="0"/>
              <a:t> - появляется геморрагический синдром, усугубляется неврологическая симптоматика       - повышается артериальное давление                      - периферический гематокрит превышает венозный на 5%. </a:t>
            </a:r>
            <a:r>
              <a:rPr lang="ru-RU" dirty="0" err="1" smtClean="0"/>
              <a:t>Декомпенсированный</a:t>
            </a:r>
            <a:r>
              <a:rPr lang="ru-RU" dirty="0" smtClean="0"/>
              <a:t> ацидоз.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Лабораторно:</a:t>
            </a:r>
            <a:r>
              <a:rPr lang="ru-RU" dirty="0" smtClean="0"/>
              <a:t>  определяется </a:t>
            </a:r>
            <a:r>
              <a:rPr lang="ru-RU" dirty="0" err="1" smtClean="0"/>
              <a:t>гипокоагуляция</a:t>
            </a:r>
            <a:r>
              <a:rPr lang="ru-RU" dirty="0" smtClean="0"/>
              <a:t> цельной крови, тромбоцитопения, снижение уровня факторов свёртывания.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2322"/>
            <a:ext cx="61779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Активация</a:t>
            </a:r>
            <a:r>
              <a:rPr sz="3500" spc="-30" dirty="0"/>
              <a:t> </a:t>
            </a:r>
            <a:r>
              <a:rPr sz="3500" spc="-5" dirty="0"/>
              <a:t>эндотелиоцитов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35940" y="1693227"/>
            <a:ext cx="7753984" cy="34925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546100" marR="5080" indent="-533400">
              <a:lnSpc>
                <a:spcPct val="79800"/>
              </a:lnSpc>
              <a:spcBef>
                <a:spcPts val="555"/>
              </a:spcBef>
              <a:buClr>
                <a:srgbClr val="330066"/>
              </a:buClr>
              <a:buSzPct val="68421"/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При отсутствии каких-либо повреждений выстилающие сосуд  эндотелиальные клетки обладают тромборезистентными  свойствами, что способствует поддержанию жидкого состояния  крови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marR="461009" indent="-533400" algn="just">
              <a:lnSpc>
                <a:spcPct val="79800"/>
              </a:lnSpc>
              <a:spcBef>
                <a:spcPts val="455"/>
              </a:spcBef>
              <a:buClr>
                <a:srgbClr val="330066"/>
              </a:buClr>
              <a:buSzPct val="68421"/>
              <a:buFont typeface="Wingdings"/>
              <a:buChar char=""/>
              <a:tabLst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При повреждении эндотелий трансформируется в мощную  прокоагулянтную поверхность за счет синтеза и выделения  следующих факторов: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indent="-533400">
              <a:lnSpc>
                <a:spcPts val="2270"/>
              </a:lnSpc>
              <a:buClr>
                <a:srgbClr val="330066"/>
              </a:buClr>
              <a:buSzPct val="68421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Тканевой фактор</a:t>
            </a:r>
            <a:r>
              <a:rPr sz="1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(ТФ)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indent="-533400">
              <a:lnSpc>
                <a:spcPts val="2275"/>
              </a:lnSpc>
              <a:buClr>
                <a:srgbClr val="330066"/>
              </a:buClr>
              <a:buSzPct val="68421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Фактор Виллебранда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indent="-533400">
              <a:lnSpc>
                <a:spcPts val="2275"/>
              </a:lnSpc>
              <a:buClr>
                <a:srgbClr val="330066"/>
              </a:buClr>
              <a:buSzPct val="68421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Фактор V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indent="-533400">
              <a:lnSpc>
                <a:spcPts val="2275"/>
              </a:lnSpc>
              <a:buClr>
                <a:srgbClr val="330066"/>
              </a:buClr>
              <a:buSzPct val="68421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Ингибиторы активатора</a:t>
            </a:r>
            <a:r>
              <a:rPr sz="19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плазминогена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indent="-533400">
              <a:lnSpc>
                <a:spcPts val="2275"/>
              </a:lnSpc>
              <a:buClr>
                <a:srgbClr val="330066"/>
              </a:buClr>
              <a:buSzPct val="68421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ИЛ-1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546100" indent="-533400">
              <a:lnSpc>
                <a:spcPts val="2280"/>
              </a:lnSpc>
              <a:buClr>
                <a:srgbClr val="330066"/>
              </a:buClr>
              <a:buSzPct val="68421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Эндотелин-1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40180"/>
          </a:xfrm>
        </p:spPr>
        <p:txBody>
          <a:bodyPr/>
          <a:lstStyle/>
          <a:p>
            <a:r>
              <a:rPr lang="ru-RU" sz="3200" u="sng" dirty="0" smtClean="0"/>
              <a:t>Клинико-лабораторная симптоматика в зависимости от стадии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395536" y="1643050"/>
            <a:ext cx="8352928" cy="481028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smtClean="0"/>
              <a:t>III стадия. </a:t>
            </a:r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dirty="0" smtClean="0"/>
              <a:t>Спазм периферических сосудов сменяется из парезом, возникает декомпенсация системы </a:t>
            </a:r>
            <a:r>
              <a:rPr lang="ru-RU" dirty="0" err="1" smtClean="0"/>
              <a:t>микроциркуляции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Кожа </a:t>
            </a:r>
            <a:r>
              <a:rPr lang="ru-RU" dirty="0" err="1" smtClean="0"/>
              <a:t>серо-цианотичная</a:t>
            </a:r>
            <a:r>
              <a:rPr lang="ru-RU" dirty="0" smtClean="0"/>
              <a:t>, резко выражен положительный симптом «белого пятна», гипостазы на отлогих местах кожи.</a:t>
            </a:r>
          </a:p>
          <a:p>
            <a:pPr marL="68580" indent="0">
              <a:buNone/>
            </a:pPr>
            <a:r>
              <a:rPr lang="ru-RU" dirty="0" smtClean="0"/>
              <a:t> Геморрагический синдром разнообразнейший, </a:t>
            </a:r>
            <a:r>
              <a:rPr lang="ru-RU" dirty="0" err="1" smtClean="0"/>
              <a:t>неконролируемые</a:t>
            </a:r>
            <a:r>
              <a:rPr lang="ru-RU" dirty="0" smtClean="0"/>
              <a:t> </a:t>
            </a:r>
            <a:r>
              <a:rPr lang="ru-RU" dirty="0" err="1" smtClean="0"/>
              <a:t>профузные</a:t>
            </a:r>
            <a:r>
              <a:rPr lang="ru-RU" dirty="0" smtClean="0"/>
              <a:t> </a:t>
            </a:r>
            <a:r>
              <a:rPr lang="ru-RU" dirty="0" err="1" smtClean="0"/>
              <a:t>фибринолитические</a:t>
            </a:r>
            <a:r>
              <a:rPr lang="ru-RU" dirty="0" smtClean="0"/>
              <a:t> кровотечения. </a:t>
            </a:r>
          </a:p>
          <a:p>
            <a:pPr marL="68580" indent="0">
              <a:buNone/>
            </a:pPr>
            <a:r>
              <a:rPr lang="ru-RU" dirty="0" smtClean="0"/>
              <a:t>Тахикардия  (или брадикардия), гипотермия, анурия, кома, </a:t>
            </a:r>
            <a:r>
              <a:rPr lang="ru-RU" dirty="0" err="1" smtClean="0"/>
              <a:t>гиповолемия</a:t>
            </a:r>
            <a:r>
              <a:rPr lang="ru-RU" dirty="0" smtClean="0"/>
              <a:t>, низкий гематокрит из-за анемии. Смешанный ацидоз.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Лабораторно</a:t>
            </a:r>
            <a:r>
              <a:rPr lang="ru-RU" dirty="0" smtClean="0"/>
              <a:t> :  </a:t>
            </a:r>
            <a:r>
              <a:rPr lang="ru-RU" dirty="0" err="1" smtClean="0"/>
              <a:t>гипокоагуляция</a:t>
            </a:r>
            <a:r>
              <a:rPr lang="ru-RU" dirty="0" smtClean="0"/>
              <a:t>,  </a:t>
            </a:r>
            <a:r>
              <a:rPr lang="ru-RU" dirty="0" err="1" smtClean="0"/>
              <a:t>афибриногенемия</a:t>
            </a:r>
            <a:r>
              <a:rPr lang="ru-RU" dirty="0" smtClean="0"/>
              <a:t>, тромбоцитопения, снижение факторов  свёртывания, патологический </a:t>
            </a:r>
            <a:r>
              <a:rPr lang="ru-RU" dirty="0" err="1" smtClean="0"/>
              <a:t>фибринолиз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40180"/>
          </a:xfrm>
        </p:spPr>
        <p:txBody>
          <a:bodyPr/>
          <a:lstStyle/>
          <a:p>
            <a:r>
              <a:rPr lang="ru-RU" sz="3200" u="sng" dirty="0" smtClean="0"/>
              <a:t>Клинико-лабораторная симптоматика в зависимости от стадии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467544" y="1571612"/>
            <a:ext cx="8136904" cy="48817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IV стадия</a:t>
            </a:r>
            <a:r>
              <a:rPr lang="ru-RU" dirty="0" smtClean="0"/>
              <a:t>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Обратное развитие заболевания или преобладание симптомов поражения «органов-мишеней». </a:t>
            </a:r>
          </a:p>
          <a:p>
            <a:pPr marL="68580" indent="0">
              <a:buNone/>
            </a:pPr>
            <a:r>
              <a:rPr lang="ru-RU" dirty="0" smtClean="0"/>
              <a:t>Блокада </a:t>
            </a:r>
            <a:r>
              <a:rPr lang="ru-RU" dirty="0" err="1" smtClean="0"/>
              <a:t>микрососудов</a:t>
            </a:r>
            <a:r>
              <a:rPr lang="ru-RU" dirty="0" smtClean="0"/>
              <a:t> сгустками фибрина, агрегатами клеток, стазы (</a:t>
            </a:r>
            <a:r>
              <a:rPr lang="ru-RU" dirty="0" err="1" smtClean="0"/>
              <a:t>сладж-синдром</a:t>
            </a:r>
            <a:r>
              <a:rPr lang="ru-RU" dirty="0" smtClean="0"/>
              <a:t>) </a:t>
            </a:r>
            <a:r>
              <a:rPr lang="ru-RU" dirty="0" err="1" smtClean="0"/>
              <a:t>вследствии</a:t>
            </a:r>
            <a:r>
              <a:rPr lang="ru-RU" dirty="0" smtClean="0"/>
              <a:t> сдвигов реологии крови, гемодинамики, набухания эритроцитов, срыв капиллярной </a:t>
            </a:r>
            <a:r>
              <a:rPr lang="ru-RU" dirty="0" err="1" smtClean="0"/>
              <a:t>гемодиллюции</a:t>
            </a:r>
            <a:r>
              <a:rPr lang="ru-RU" dirty="0" smtClean="0"/>
              <a:t> приводит к ишемическому поражению органов. 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677108"/>
          </a:xfrm>
        </p:spPr>
        <p:txBody>
          <a:bodyPr/>
          <a:lstStyle/>
          <a:p>
            <a:pPr algn="ctr"/>
            <a:r>
              <a:rPr lang="ru-RU" u="sng" dirty="0" smtClean="0"/>
              <a:t>Лечение </a:t>
            </a:r>
            <a:r>
              <a:rPr lang="ru-RU" u="sng" dirty="0" err="1" smtClean="0"/>
              <a:t>ДВС-синдрома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539552" y="1214422"/>
            <a:ext cx="8147248" cy="514129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I стадия. </a:t>
            </a:r>
            <a:endParaRPr lang="ru-RU" b="1" dirty="0" smtClean="0"/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dirty="0" smtClean="0"/>
              <a:t>Лечение этой стадии может увенчаться успехом, терапия более поздних стадий чаще неблагодарная задача. В целях нормализации сосудистого тонуса применяют </a:t>
            </a:r>
            <a:r>
              <a:rPr lang="ru-RU" dirty="0" err="1" smtClean="0"/>
              <a:t>вазодиллататоры</a:t>
            </a:r>
            <a:r>
              <a:rPr lang="ru-RU" dirty="0" smtClean="0"/>
              <a:t> и </a:t>
            </a:r>
            <a:r>
              <a:rPr lang="ru-RU" dirty="0" err="1" smtClean="0"/>
              <a:t>дезагреганты</a:t>
            </a:r>
            <a:r>
              <a:rPr lang="ru-RU" dirty="0" smtClean="0"/>
              <a:t>. 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У новорождённых целесообразнее использовать </a:t>
            </a:r>
            <a:r>
              <a:rPr lang="ru-RU" dirty="0" err="1" smtClean="0"/>
              <a:t>допамин</a:t>
            </a:r>
            <a:r>
              <a:rPr lang="ru-RU" dirty="0" smtClean="0"/>
              <a:t> в низких дозах. Из </a:t>
            </a:r>
            <a:r>
              <a:rPr lang="ru-RU" dirty="0" err="1" smtClean="0"/>
              <a:t>дезагрегантов</a:t>
            </a:r>
            <a:r>
              <a:rPr lang="ru-RU" dirty="0" smtClean="0"/>
              <a:t> применяется </a:t>
            </a:r>
            <a:r>
              <a:rPr lang="ru-RU" dirty="0" err="1" smtClean="0"/>
              <a:t>трентал</a:t>
            </a:r>
            <a:r>
              <a:rPr lang="ru-RU" dirty="0" smtClean="0"/>
              <a:t> и </a:t>
            </a:r>
            <a:r>
              <a:rPr lang="ru-RU" dirty="0" err="1" smtClean="0"/>
              <a:t>курантил</a:t>
            </a:r>
            <a:r>
              <a:rPr lang="ru-RU" dirty="0" smtClean="0"/>
              <a:t>. Возможна умеренная нейровегетативная блокада </a:t>
            </a:r>
            <a:r>
              <a:rPr lang="ru-RU" dirty="0" err="1" smtClean="0"/>
              <a:t>дроперидолом</a:t>
            </a:r>
            <a:r>
              <a:rPr lang="ru-RU" dirty="0" smtClean="0"/>
              <a:t> (</a:t>
            </a:r>
            <a:r>
              <a:rPr lang="ru-RU" dirty="0" err="1" smtClean="0"/>
              <a:t>пипольфен</a:t>
            </a:r>
            <a:r>
              <a:rPr lang="ru-RU" dirty="0" smtClean="0"/>
              <a:t>). Применяются </a:t>
            </a:r>
            <a:r>
              <a:rPr lang="ru-RU" dirty="0" err="1" smtClean="0"/>
              <a:t>инфузионные</a:t>
            </a:r>
            <a:r>
              <a:rPr lang="ru-RU" dirty="0" smtClean="0"/>
              <a:t> среды с реологическим эффектом (глюкоза, </a:t>
            </a:r>
            <a:r>
              <a:rPr lang="ru-RU" dirty="0" err="1" smtClean="0"/>
              <a:t>реополиглюкин</a:t>
            </a:r>
            <a:r>
              <a:rPr lang="ru-RU" dirty="0" smtClean="0"/>
              <a:t>, альбумин).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53998"/>
          </a:xfrm>
        </p:spPr>
        <p:txBody>
          <a:bodyPr/>
          <a:lstStyle/>
          <a:p>
            <a:pPr algn="ctr"/>
            <a:r>
              <a:rPr lang="ru-RU" sz="3600" dirty="0" smtClean="0"/>
              <a:t>Лечение </a:t>
            </a:r>
            <a:r>
              <a:rPr lang="ru-RU" sz="3600" dirty="0" err="1" smtClean="0"/>
              <a:t>ДВС-синдрома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899592" y="1643050"/>
            <a:ext cx="7787208" cy="471266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II и III стадия</a:t>
            </a:r>
            <a:r>
              <a:rPr lang="ru-RU" b="1" dirty="0" smtClean="0"/>
              <a:t>.</a:t>
            </a:r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dirty="0" smtClean="0"/>
              <a:t> Необходима трансфузия препаратов, содержащих большое количество факторов свёртывания и антитрпомбина-3 (свежезамороженная плазма, </a:t>
            </a:r>
            <a:r>
              <a:rPr lang="ru-RU" dirty="0" err="1" smtClean="0"/>
              <a:t>нативная</a:t>
            </a:r>
            <a:r>
              <a:rPr lang="ru-RU" dirty="0" smtClean="0"/>
              <a:t> плазма, сухая плазма, альбумин). 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!!! Огромное значение имеет восстановление эффективного дыхания и метаболизма (ИВЛ). Применение ингибиторов протеаз (</a:t>
            </a:r>
            <a:r>
              <a:rPr lang="ru-RU" dirty="0" err="1" smtClean="0"/>
              <a:t>контрикал</a:t>
            </a:r>
            <a:r>
              <a:rPr lang="ru-RU" dirty="0" smtClean="0"/>
              <a:t>, </a:t>
            </a:r>
            <a:r>
              <a:rPr lang="ru-RU" dirty="0" err="1" smtClean="0"/>
              <a:t>трасилол</a:t>
            </a:r>
            <a:r>
              <a:rPr lang="ru-RU" dirty="0" smtClean="0"/>
              <a:t>, </a:t>
            </a:r>
            <a:r>
              <a:rPr lang="ru-RU" dirty="0" err="1" smtClean="0"/>
              <a:t>гордокс</a:t>
            </a:r>
            <a:r>
              <a:rPr lang="ru-RU" dirty="0" smtClean="0"/>
              <a:t>) спорно. Они более целесообразны при «первичном </a:t>
            </a:r>
            <a:r>
              <a:rPr lang="ru-RU" dirty="0" err="1" smtClean="0"/>
              <a:t>фибринолизе</a:t>
            </a:r>
            <a:r>
              <a:rPr lang="ru-RU" dirty="0" smtClean="0"/>
              <a:t>», который возникает у пациентов с поражением печени в результате уменьшения синтеза ею </a:t>
            </a:r>
            <a:r>
              <a:rPr lang="ru-RU" dirty="0" err="1" smtClean="0"/>
              <a:t>антиплазминов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416824" cy="2215991"/>
          </a:xfrm>
        </p:spPr>
        <p:txBody>
          <a:bodyPr/>
          <a:lstStyle/>
          <a:p>
            <a:pPr algn="ctr"/>
            <a:r>
              <a:rPr lang="ru-RU" sz="2800" u="sng" dirty="0" smtClean="0"/>
              <a:t>Ошибки при лечении ДВС у новорождённых</a:t>
            </a:r>
            <a:br>
              <a:rPr lang="ru-RU" sz="2800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"/>
          </p:nvPr>
        </p:nvSpPr>
        <p:spPr>
          <a:xfrm>
            <a:off x="971600" y="1988840"/>
            <a:ext cx="7772400" cy="364664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/>
              <a:t>1. Терапия гепарином не решает проблемы успешного лечения и вместе с тем чревата осложнениями. Гепарин усиливает </a:t>
            </a:r>
            <a:r>
              <a:rPr lang="ru-RU" dirty="0" err="1" smtClean="0"/>
              <a:t>метаболизацию</a:t>
            </a:r>
            <a:r>
              <a:rPr lang="ru-RU" dirty="0" smtClean="0"/>
              <a:t> и снижает уровень антитромбина-3, что создаёт угрозу «рикошетного» </a:t>
            </a:r>
            <a:r>
              <a:rPr lang="ru-RU" dirty="0" err="1" smtClean="0"/>
              <a:t>тромбообразования</a:t>
            </a:r>
            <a:r>
              <a:rPr lang="ru-RU" dirty="0" smtClean="0"/>
              <a:t>. Гепарин также </a:t>
            </a:r>
            <a:r>
              <a:rPr lang="ru-RU" dirty="0" err="1" smtClean="0"/>
              <a:t>вызывет</a:t>
            </a:r>
            <a:r>
              <a:rPr lang="ru-RU" dirty="0" smtClean="0"/>
              <a:t> убыль функционально активных тромбоцитов, вызывая «</a:t>
            </a:r>
            <a:r>
              <a:rPr lang="ru-RU" dirty="0" err="1" smtClean="0"/>
              <a:t>гепариновую</a:t>
            </a:r>
            <a:r>
              <a:rPr lang="ru-RU" dirty="0" smtClean="0"/>
              <a:t>» тромбоцитопению. Недоношенные дети нередко </a:t>
            </a:r>
            <a:r>
              <a:rPr lang="ru-RU" dirty="0" err="1" smtClean="0"/>
              <a:t>резистентны</a:t>
            </a:r>
            <a:r>
              <a:rPr lang="ru-RU" dirty="0" smtClean="0"/>
              <a:t> к лечению гепарином.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2. Восполнение ОЦК посредством гемотрансфузии показано лишь при </a:t>
            </a:r>
            <a:r>
              <a:rPr lang="ru-RU" dirty="0" err="1" smtClean="0"/>
              <a:t>ДВС-синдроме</a:t>
            </a:r>
            <a:r>
              <a:rPr lang="ru-RU" dirty="0" smtClean="0"/>
              <a:t>, возникшем в сочетании с критическим уровнем </a:t>
            </a:r>
            <a:r>
              <a:rPr lang="ru-RU" dirty="0" err="1" smtClean="0"/>
              <a:t>анемизации</a:t>
            </a:r>
            <a:r>
              <a:rPr lang="ru-RU" dirty="0" smtClean="0"/>
              <a:t>. </a:t>
            </a:r>
          </a:p>
          <a:p>
            <a:pPr marL="68580" indent="0">
              <a:buNone/>
            </a:pPr>
            <a:r>
              <a:rPr lang="ru-RU" dirty="0" smtClean="0"/>
              <a:t>3. Переливание фибриногена не оказывает существенного </a:t>
            </a:r>
            <a:r>
              <a:rPr lang="ru-RU" dirty="0" err="1" smtClean="0"/>
              <a:t>гемостатического</a:t>
            </a:r>
            <a:r>
              <a:rPr lang="ru-RU" dirty="0" smtClean="0"/>
              <a:t> эффекта («подкормка» ДВС).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4" name="Picture 2" descr="C:\Documents and Settings\user\Рабочий стол\АГМУ\рисунки для презентаций\zdorovii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52" y="235902"/>
            <a:ext cx="318262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/>
              <a:t>Тромбоциты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402590" y="939037"/>
            <a:ext cx="8625840" cy="5651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04850" indent="-348615">
              <a:spcBef>
                <a:spcPts val="360"/>
              </a:spcBef>
              <a:buClr>
                <a:srgbClr val="669999"/>
              </a:buClr>
              <a:buSzPct val="68181"/>
              <a:buFont typeface="Wingdings"/>
              <a:buChar char=""/>
              <a:tabLst>
                <a:tab pos="704215" algn="l"/>
                <a:tab pos="70485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Продолжительность жизни 7-10</a:t>
            </a:r>
            <a:r>
              <a:rPr sz="2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сут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704850" marR="73660" indent="-347980">
              <a:lnSpc>
                <a:spcPts val="2380"/>
              </a:lnSpc>
              <a:spcBef>
                <a:spcPts val="555"/>
              </a:spcBef>
              <a:buClr>
                <a:srgbClr val="669999"/>
              </a:buClr>
              <a:buSzPct val="68181"/>
              <a:buFont typeface="Wingdings"/>
              <a:buChar char=""/>
              <a:tabLst>
                <a:tab pos="704215" algn="l"/>
                <a:tab pos="70485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Ежедневно 10-15% циркулирующих тромбоцитов  расходуется на поддержание трофики и функционирования  эндотелия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50"/>
              </a:spcBef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Основные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функции: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655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Формирование первичной тромбоцитарной пробки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за 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счет адгезии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6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агрегации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spcBef>
                <a:spcPts val="215"/>
              </a:spcBef>
              <a:buClr>
                <a:srgbClr val="CCCC00"/>
              </a:buClr>
              <a:buSzPct val="69047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Адгезия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 субэндотелию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spcBef>
                <a:spcPts val="245"/>
              </a:spcBef>
              <a:buClr>
                <a:srgbClr val="CCCC00"/>
              </a:buClr>
              <a:buSzPct val="69047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Активация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выбросом медиаторов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гранул</a:t>
            </a:r>
            <a:r>
              <a:rPr sz="21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хранения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spcBef>
                <a:spcPts val="245"/>
              </a:spcBef>
              <a:buClr>
                <a:srgbClr val="CCCC00"/>
              </a:buClr>
              <a:buSzPct val="69047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Агрегация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290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Катализ коагуляционного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гемостаза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spcBef>
                <a:spcPts val="260"/>
              </a:spcBef>
              <a:buClr>
                <a:srgbClr val="CCCC00"/>
              </a:buClr>
              <a:buSzPct val="69047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Предоставление ФЛ поверхности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(ф-р 3</a:t>
            </a:r>
            <a:r>
              <a:rPr sz="21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тромбоцитов)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1000125" lvl="1" indent="-294640">
              <a:spcBef>
                <a:spcPts val="245"/>
              </a:spcBef>
              <a:buClr>
                <a:srgbClr val="CCCC00"/>
              </a:buClr>
              <a:buSzPct val="69047"/>
              <a:buFont typeface="Wingdings"/>
              <a:buChar char=""/>
              <a:tabLst>
                <a:tab pos="999490" algn="l"/>
                <a:tab pos="1000125" algn="l"/>
              </a:tabLst>
            </a:pP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Выброс прокоагулянтов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из </a:t>
            </a:r>
            <a:r>
              <a:rPr sz="2100" spc="-5" dirty="0">
                <a:solidFill>
                  <a:prstClr val="black"/>
                </a:solidFill>
                <a:latin typeface="Arial"/>
                <a:cs typeface="Arial"/>
              </a:rPr>
              <a:t>пулов</a:t>
            </a:r>
            <a:r>
              <a:rPr sz="2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хранения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290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Ретракция сгустка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крови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05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Стимуляция локальной вазоконстрикции, репарации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5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" y="830262"/>
            <a:ext cx="9042400" cy="5655310"/>
          </a:xfrm>
          <a:custGeom>
            <a:avLst/>
            <a:gdLst/>
            <a:ahLst/>
            <a:cxnLst/>
            <a:rect l="l" t="t" r="r" b="b"/>
            <a:pathLst>
              <a:path w="9042400" h="5655310">
                <a:moveTo>
                  <a:pt x="9042400" y="0"/>
                </a:moveTo>
                <a:lnTo>
                  <a:pt x="9036050" y="0"/>
                </a:lnTo>
                <a:lnTo>
                  <a:pt x="9036050" y="12700"/>
                </a:lnTo>
                <a:lnTo>
                  <a:pt x="9036050" y="490220"/>
                </a:lnTo>
                <a:lnTo>
                  <a:pt x="9036050" y="5642610"/>
                </a:lnTo>
                <a:lnTo>
                  <a:pt x="8079105" y="5642610"/>
                </a:lnTo>
                <a:lnTo>
                  <a:pt x="8079105" y="5151755"/>
                </a:lnTo>
                <a:lnTo>
                  <a:pt x="9036050" y="5151755"/>
                </a:lnTo>
                <a:lnTo>
                  <a:pt x="9036050" y="5139055"/>
                </a:lnTo>
                <a:lnTo>
                  <a:pt x="8079105" y="5139055"/>
                </a:lnTo>
                <a:lnTo>
                  <a:pt x="8079105" y="4648835"/>
                </a:lnTo>
                <a:lnTo>
                  <a:pt x="9036050" y="4648835"/>
                </a:lnTo>
                <a:lnTo>
                  <a:pt x="9036050" y="4636135"/>
                </a:lnTo>
                <a:lnTo>
                  <a:pt x="8079105" y="4636135"/>
                </a:lnTo>
                <a:lnTo>
                  <a:pt x="8079105" y="4158615"/>
                </a:lnTo>
                <a:lnTo>
                  <a:pt x="9036050" y="4158615"/>
                </a:lnTo>
                <a:lnTo>
                  <a:pt x="9036050" y="4145915"/>
                </a:lnTo>
                <a:lnTo>
                  <a:pt x="8079105" y="4145915"/>
                </a:lnTo>
                <a:lnTo>
                  <a:pt x="8079105" y="3668395"/>
                </a:lnTo>
                <a:lnTo>
                  <a:pt x="9036050" y="3668395"/>
                </a:lnTo>
                <a:lnTo>
                  <a:pt x="9036050" y="3655695"/>
                </a:lnTo>
                <a:lnTo>
                  <a:pt x="8079105" y="3655695"/>
                </a:lnTo>
                <a:lnTo>
                  <a:pt x="8079105" y="3178175"/>
                </a:lnTo>
                <a:lnTo>
                  <a:pt x="9036050" y="3178175"/>
                </a:lnTo>
                <a:lnTo>
                  <a:pt x="9036050" y="3165475"/>
                </a:lnTo>
                <a:lnTo>
                  <a:pt x="8079105" y="3165475"/>
                </a:lnTo>
                <a:lnTo>
                  <a:pt x="8079105" y="2687955"/>
                </a:lnTo>
                <a:lnTo>
                  <a:pt x="9036050" y="2687955"/>
                </a:lnTo>
                <a:lnTo>
                  <a:pt x="9036050" y="2675255"/>
                </a:lnTo>
                <a:lnTo>
                  <a:pt x="8079105" y="2675255"/>
                </a:lnTo>
                <a:lnTo>
                  <a:pt x="8079105" y="2251710"/>
                </a:lnTo>
                <a:lnTo>
                  <a:pt x="9036050" y="2251710"/>
                </a:lnTo>
                <a:lnTo>
                  <a:pt x="9036050" y="2239010"/>
                </a:lnTo>
                <a:lnTo>
                  <a:pt x="8079105" y="2239010"/>
                </a:lnTo>
                <a:lnTo>
                  <a:pt x="8079105" y="1810385"/>
                </a:lnTo>
                <a:lnTo>
                  <a:pt x="9036050" y="1810385"/>
                </a:lnTo>
                <a:lnTo>
                  <a:pt x="9036050" y="1797685"/>
                </a:lnTo>
                <a:lnTo>
                  <a:pt x="8079105" y="1797685"/>
                </a:lnTo>
                <a:lnTo>
                  <a:pt x="8079105" y="1313180"/>
                </a:lnTo>
                <a:lnTo>
                  <a:pt x="9036050" y="1313180"/>
                </a:lnTo>
                <a:lnTo>
                  <a:pt x="9036050" y="1300480"/>
                </a:lnTo>
                <a:lnTo>
                  <a:pt x="8079105" y="1300480"/>
                </a:lnTo>
                <a:lnTo>
                  <a:pt x="8079105" y="822960"/>
                </a:lnTo>
                <a:lnTo>
                  <a:pt x="9036050" y="822960"/>
                </a:lnTo>
                <a:lnTo>
                  <a:pt x="9036050" y="810260"/>
                </a:lnTo>
                <a:lnTo>
                  <a:pt x="8079105" y="810260"/>
                </a:lnTo>
                <a:lnTo>
                  <a:pt x="8079105" y="502920"/>
                </a:lnTo>
                <a:lnTo>
                  <a:pt x="9036050" y="502920"/>
                </a:lnTo>
                <a:lnTo>
                  <a:pt x="9036050" y="490220"/>
                </a:lnTo>
                <a:lnTo>
                  <a:pt x="8079105" y="490220"/>
                </a:lnTo>
                <a:lnTo>
                  <a:pt x="8079105" y="12700"/>
                </a:lnTo>
                <a:lnTo>
                  <a:pt x="9036050" y="12700"/>
                </a:lnTo>
                <a:lnTo>
                  <a:pt x="9036050" y="0"/>
                </a:lnTo>
                <a:lnTo>
                  <a:pt x="8066405" y="0"/>
                </a:lnTo>
                <a:lnTo>
                  <a:pt x="8066405" y="12700"/>
                </a:lnTo>
                <a:lnTo>
                  <a:pt x="8066405" y="490220"/>
                </a:lnTo>
                <a:lnTo>
                  <a:pt x="8066405" y="5642610"/>
                </a:lnTo>
                <a:lnTo>
                  <a:pt x="6062980" y="5642610"/>
                </a:lnTo>
                <a:lnTo>
                  <a:pt x="6062980" y="5151755"/>
                </a:lnTo>
                <a:lnTo>
                  <a:pt x="8066405" y="5151755"/>
                </a:lnTo>
                <a:lnTo>
                  <a:pt x="8066405" y="5139055"/>
                </a:lnTo>
                <a:lnTo>
                  <a:pt x="6062980" y="5139055"/>
                </a:lnTo>
                <a:lnTo>
                  <a:pt x="6062980" y="4648835"/>
                </a:lnTo>
                <a:lnTo>
                  <a:pt x="8066405" y="4648835"/>
                </a:lnTo>
                <a:lnTo>
                  <a:pt x="8066405" y="4636135"/>
                </a:lnTo>
                <a:lnTo>
                  <a:pt x="6062980" y="4636135"/>
                </a:lnTo>
                <a:lnTo>
                  <a:pt x="6062980" y="4158615"/>
                </a:lnTo>
                <a:lnTo>
                  <a:pt x="8066405" y="4158615"/>
                </a:lnTo>
                <a:lnTo>
                  <a:pt x="8066405" y="4145915"/>
                </a:lnTo>
                <a:lnTo>
                  <a:pt x="6062980" y="4145915"/>
                </a:lnTo>
                <a:lnTo>
                  <a:pt x="6062980" y="3668395"/>
                </a:lnTo>
                <a:lnTo>
                  <a:pt x="8066405" y="3668395"/>
                </a:lnTo>
                <a:lnTo>
                  <a:pt x="8066405" y="3655695"/>
                </a:lnTo>
                <a:lnTo>
                  <a:pt x="6062980" y="3655695"/>
                </a:lnTo>
                <a:lnTo>
                  <a:pt x="6062980" y="3178175"/>
                </a:lnTo>
                <a:lnTo>
                  <a:pt x="8066405" y="3178175"/>
                </a:lnTo>
                <a:lnTo>
                  <a:pt x="8066405" y="3165475"/>
                </a:lnTo>
                <a:lnTo>
                  <a:pt x="6062980" y="3165475"/>
                </a:lnTo>
                <a:lnTo>
                  <a:pt x="6062980" y="2687955"/>
                </a:lnTo>
                <a:lnTo>
                  <a:pt x="8066405" y="2687955"/>
                </a:lnTo>
                <a:lnTo>
                  <a:pt x="8066405" y="2675255"/>
                </a:lnTo>
                <a:lnTo>
                  <a:pt x="6062980" y="2675255"/>
                </a:lnTo>
                <a:lnTo>
                  <a:pt x="6062980" y="2251710"/>
                </a:lnTo>
                <a:lnTo>
                  <a:pt x="8066405" y="2251710"/>
                </a:lnTo>
                <a:lnTo>
                  <a:pt x="8066405" y="2239010"/>
                </a:lnTo>
                <a:lnTo>
                  <a:pt x="6062980" y="2239010"/>
                </a:lnTo>
                <a:lnTo>
                  <a:pt x="6062980" y="1810385"/>
                </a:lnTo>
                <a:lnTo>
                  <a:pt x="8066405" y="1810385"/>
                </a:lnTo>
                <a:lnTo>
                  <a:pt x="8066405" y="1797685"/>
                </a:lnTo>
                <a:lnTo>
                  <a:pt x="6062980" y="1797685"/>
                </a:lnTo>
                <a:lnTo>
                  <a:pt x="6062980" y="1313180"/>
                </a:lnTo>
                <a:lnTo>
                  <a:pt x="8066405" y="1313180"/>
                </a:lnTo>
                <a:lnTo>
                  <a:pt x="8066405" y="1300480"/>
                </a:lnTo>
                <a:lnTo>
                  <a:pt x="6062980" y="1300480"/>
                </a:lnTo>
                <a:lnTo>
                  <a:pt x="6062980" y="822960"/>
                </a:lnTo>
                <a:lnTo>
                  <a:pt x="8066405" y="822960"/>
                </a:lnTo>
                <a:lnTo>
                  <a:pt x="8066405" y="810260"/>
                </a:lnTo>
                <a:lnTo>
                  <a:pt x="6062980" y="810260"/>
                </a:lnTo>
                <a:lnTo>
                  <a:pt x="6062980" y="502920"/>
                </a:lnTo>
                <a:lnTo>
                  <a:pt x="8066405" y="502920"/>
                </a:lnTo>
                <a:lnTo>
                  <a:pt x="8066405" y="490220"/>
                </a:lnTo>
                <a:lnTo>
                  <a:pt x="6062980" y="490220"/>
                </a:lnTo>
                <a:lnTo>
                  <a:pt x="6062980" y="12700"/>
                </a:lnTo>
                <a:lnTo>
                  <a:pt x="8066405" y="12700"/>
                </a:lnTo>
                <a:lnTo>
                  <a:pt x="8066405" y="0"/>
                </a:lnTo>
                <a:lnTo>
                  <a:pt x="6050280" y="0"/>
                </a:lnTo>
                <a:lnTo>
                  <a:pt x="6050280" y="12700"/>
                </a:lnTo>
                <a:lnTo>
                  <a:pt x="6050280" y="490220"/>
                </a:lnTo>
                <a:lnTo>
                  <a:pt x="6050280" y="5642610"/>
                </a:lnTo>
                <a:lnTo>
                  <a:pt x="4478655" y="5642610"/>
                </a:lnTo>
                <a:lnTo>
                  <a:pt x="4478655" y="5151755"/>
                </a:lnTo>
                <a:lnTo>
                  <a:pt x="6050280" y="5151755"/>
                </a:lnTo>
                <a:lnTo>
                  <a:pt x="6050280" y="5139055"/>
                </a:lnTo>
                <a:lnTo>
                  <a:pt x="4478655" y="5139055"/>
                </a:lnTo>
                <a:lnTo>
                  <a:pt x="4478655" y="4648835"/>
                </a:lnTo>
                <a:lnTo>
                  <a:pt x="6050280" y="4648835"/>
                </a:lnTo>
                <a:lnTo>
                  <a:pt x="6050280" y="4636135"/>
                </a:lnTo>
                <a:lnTo>
                  <a:pt x="4478655" y="4636135"/>
                </a:lnTo>
                <a:lnTo>
                  <a:pt x="4478655" y="4158615"/>
                </a:lnTo>
                <a:lnTo>
                  <a:pt x="6050280" y="4158615"/>
                </a:lnTo>
                <a:lnTo>
                  <a:pt x="6050280" y="4145915"/>
                </a:lnTo>
                <a:lnTo>
                  <a:pt x="4478655" y="4145915"/>
                </a:lnTo>
                <a:lnTo>
                  <a:pt x="4478655" y="3668395"/>
                </a:lnTo>
                <a:lnTo>
                  <a:pt x="6050280" y="3668395"/>
                </a:lnTo>
                <a:lnTo>
                  <a:pt x="6050280" y="3655695"/>
                </a:lnTo>
                <a:lnTo>
                  <a:pt x="4478655" y="3655695"/>
                </a:lnTo>
                <a:lnTo>
                  <a:pt x="4478655" y="3178175"/>
                </a:lnTo>
                <a:lnTo>
                  <a:pt x="6050280" y="3178175"/>
                </a:lnTo>
                <a:lnTo>
                  <a:pt x="6050280" y="3165475"/>
                </a:lnTo>
                <a:lnTo>
                  <a:pt x="4478655" y="3165475"/>
                </a:lnTo>
                <a:lnTo>
                  <a:pt x="4478655" y="2687955"/>
                </a:lnTo>
                <a:lnTo>
                  <a:pt x="6050280" y="2687955"/>
                </a:lnTo>
                <a:lnTo>
                  <a:pt x="6050280" y="2675255"/>
                </a:lnTo>
                <a:lnTo>
                  <a:pt x="4478655" y="2675255"/>
                </a:lnTo>
                <a:lnTo>
                  <a:pt x="4478655" y="2251710"/>
                </a:lnTo>
                <a:lnTo>
                  <a:pt x="6050280" y="2251710"/>
                </a:lnTo>
                <a:lnTo>
                  <a:pt x="6050280" y="2239010"/>
                </a:lnTo>
                <a:lnTo>
                  <a:pt x="4478655" y="2239010"/>
                </a:lnTo>
                <a:lnTo>
                  <a:pt x="4478655" y="1810385"/>
                </a:lnTo>
                <a:lnTo>
                  <a:pt x="6050280" y="1810385"/>
                </a:lnTo>
                <a:lnTo>
                  <a:pt x="6050280" y="1797685"/>
                </a:lnTo>
                <a:lnTo>
                  <a:pt x="4478655" y="1797685"/>
                </a:lnTo>
                <a:lnTo>
                  <a:pt x="4478655" y="1313180"/>
                </a:lnTo>
                <a:lnTo>
                  <a:pt x="6050280" y="1313180"/>
                </a:lnTo>
                <a:lnTo>
                  <a:pt x="6050280" y="1300480"/>
                </a:lnTo>
                <a:lnTo>
                  <a:pt x="4478655" y="1300480"/>
                </a:lnTo>
                <a:lnTo>
                  <a:pt x="4478655" y="822960"/>
                </a:lnTo>
                <a:lnTo>
                  <a:pt x="6050280" y="822960"/>
                </a:lnTo>
                <a:lnTo>
                  <a:pt x="6050280" y="810260"/>
                </a:lnTo>
                <a:lnTo>
                  <a:pt x="4478655" y="810260"/>
                </a:lnTo>
                <a:lnTo>
                  <a:pt x="4478655" y="502920"/>
                </a:lnTo>
                <a:lnTo>
                  <a:pt x="6050280" y="502920"/>
                </a:lnTo>
                <a:lnTo>
                  <a:pt x="6050280" y="490220"/>
                </a:lnTo>
                <a:lnTo>
                  <a:pt x="4478655" y="490220"/>
                </a:lnTo>
                <a:lnTo>
                  <a:pt x="4478655" y="12700"/>
                </a:lnTo>
                <a:lnTo>
                  <a:pt x="6050280" y="12700"/>
                </a:lnTo>
                <a:lnTo>
                  <a:pt x="6050280" y="0"/>
                </a:lnTo>
                <a:lnTo>
                  <a:pt x="4465955" y="0"/>
                </a:lnTo>
                <a:lnTo>
                  <a:pt x="4465955" y="12700"/>
                </a:lnTo>
                <a:lnTo>
                  <a:pt x="4465955" y="490220"/>
                </a:lnTo>
                <a:lnTo>
                  <a:pt x="4465955" y="5642610"/>
                </a:lnTo>
                <a:lnTo>
                  <a:pt x="1812925" y="5642610"/>
                </a:lnTo>
                <a:lnTo>
                  <a:pt x="1812925" y="5151755"/>
                </a:lnTo>
                <a:lnTo>
                  <a:pt x="4465955" y="5151755"/>
                </a:lnTo>
                <a:lnTo>
                  <a:pt x="4465955" y="5139055"/>
                </a:lnTo>
                <a:lnTo>
                  <a:pt x="1812925" y="5139055"/>
                </a:lnTo>
                <a:lnTo>
                  <a:pt x="1812925" y="4648835"/>
                </a:lnTo>
                <a:lnTo>
                  <a:pt x="4465955" y="4648835"/>
                </a:lnTo>
                <a:lnTo>
                  <a:pt x="4465955" y="4636135"/>
                </a:lnTo>
                <a:lnTo>
                  <a:pt x="1812925" y="4636135"/>
                </a:lnTo>
                <a:lnTo>
                  <a:pt x="1812925" y="4158615"/>
                </a:lnTo>
                <a:lnTo>
                  <a:pt x="4465955" y="4158615"/>
                </a:lnTo>
                <a:lnTo>
                  <a:pt x="4465955" y="4145915"/>
                </a:lnTo>
                <a:lnTo>
                  <a:pt x="1812925" y="4145915"/>
                </a:lnTo>
                <a:lnTo>
                  <a:pt x="1812925" y="3668395"/>
                </a:lnTo>
                <a:lnTo>
                  <a:pt x="4465955" y="3668395"/>
                </a:lnTo>
                <a:lnTo>
                  <a:pt x="4465955" y="3655695"/>
                </a:lnTo>
                <a:lnTo>
                  <a:pt x="1812925" y="3655695"/>
                </a:lnTo>
                <a:lnTo>
                  <a:pt x="1812925" y="3178175"/>
                </a:lnTo>
                <a:lnTo>
                  <a:pt x="4465955" y="3178175"/>
                </a:lnTo>
                <a:lnTo>
                  <a:pt x="4465955" y="3165475"/>
                </a:lnTo>
                <a:lnTo>
                  <a:pt x="1812925" y="3165475"/>
                </a:lnTo>
                <a:lnTo>
                  <a:pt x="1812925" y="2687955"/>
                </a:lnTo>
                <a:lnTo>
                  <a:pt x="4465955" y="2687955"/>
                </a:lnTo>
                <a:lnTo>
                  <a:pt x="4465955" y="2675255"/>
                </a:lnTo>
                <a:lnTo>
                  <a:pt x="1812925" y="2675255"/>
                </a:lnTo>
                <a:lnTo>
                  <a:pt x="1812925" y="2251710"/>
                </a:lnTo>
                <a:lnTo>
                  <a:pt x="4465955" y="2251710"/>
                </a:lnTo>
                <a:lnTo>
                  <a:pt x="4465955" y="2239010"/>
                </a:lnTo>
                <a:lnTo>
                  <a:pt x="1812925" y="2239010"/>
                </a:lnTo>
                <a:lnTo>
                  <a:pt x="1812925" y="1810385"/>
                </a:lnTo>
                <a:lnTo>
                  <a:pt x="4465955" y="1810385"/>
                </a:lnTo>
                <a:lnTo>
                  <a:pt x="4465955" y="1797685"/>
                </a:lnTo>
                <a:lnTo>
                  <a:pt x="1812925" y="1797685"/>
                </a:lnTo>
                <a:lnTo>
                  <a:pt x="1812925" y="1313180"/>
                </a:lnTo>
                <a:lnTo>
                  <a:pt x="4465955" y="1313180"/>
                </a:lnTo>
                <a:lnTo>
                  <a:pt x="4465955" y="1300480"/>
                </a:lnTo>
                <a:lnTo>
                  <a:pt x="1812925" y="1300480"/>
                </a:lnTo>
                <a:lnTo>
                  <a:pt x="1812925" y="822960"/>
                </a:lnTo>
                <a:lnTo>
                  <a:pt x="4465955" y="822960"/>
                </a:lnTo>
                <a:lnTo>
                  <a:pt x="4465955" y="810260"/>
                </a:lnTo>
                <a:lnTo>
                  <a:pt x="1812925" y="810260"/>
                </a:lnTo>
                <a:lnTo>
                  <a:pt x="1812925" y="502920"/>
                </a:lnTo>
                <a:lnTo>
                  <a:pt x="4465955" y="502920"/>
                </a:lnTo>
                <a:lnTo>
                  <a:pt x="4465955" y="490220"/>
                </a:lnTo>
                <a:lnTo>
                  <a:pt x="1812925" y="490220"/>
                </a:lnTo>
                <a:lnTo>
                  <a:pt x="1812925" y="12700"/>
                </a:lnTo>
                <a:lnTo>
                  <a:pt x="4465955" y="12700"/>
                </a:lnTo>
                <a:lnTo>
                  <a:pt x="4465955" y="0"/>
                </a:lnTo>
                <a:lnTo>
                  <a:pt x="1800225" y="0"/>
                </a:lnTo>
                <a:lnTo>
                  <a:pt x="1800225" y="12700"/>
                </a:lnTo>
                <a:lnTo>
                  <a:pt x="1800225" y="490220"/>
                </a:lnTo>
                <a:lnTo>
                  <a:pt x="1800225" y="5642610"/>
                </a:lnTo>
                <a:lnTo>
                  <a:pt x="589280" y="5642610"/>
                </a:lnTo>
                <a:lnTo>
                  <a:pt x="589280" y="5151755"/>
                </a:lnTo>
                <a:lnTo>
                  <a:pt x="1800225" y="5151755"/>
                </a:lnTo>
                <a:lnTo>
                  <a:pt x="1800225" y="5139055"/>
                </a:lnTo>
                <a:lnTo>
                  <a:pt x="589280" y="5139055"/>
                </a:lnTo>
                <a:lnTo>
                  <a:pt x="589280" y="4648835"/>
                </a:lnTo>
                <a:lnTo>
                  <a:pt x="1800225" y="4648835"/>
                </a:lnTo>
                <a:lnTo>
                  <a:pt x="1800225" y="4636135"/>
                </a:lnTo>
                <a:lnTo>
                  <a:pt x="589280" y="4636135"/>
                </a:lnTo>
                <a:lnTo>
                  <a:pt x="589280" y="4158615"/>
                </a:lnTo>
                <a:lnTo>
                  <a:pt x="1800225" y="4158615"/>
                </a:lnTo>
                <a:lnTo>
                  <a:pt x="1800225" y="4145915"/>
                </a:lnTo>
                <a:lnTo>
                  <a:pt x="589280" y="4145915"/>
                </a:lnTo>
                <a:lnTo>
                  <a:pt x="589280" y="3668395"/>
                </a:lnTo>
                <a:lnTo>
                  <a:pt x="1800225" y="3668395"/>
                </a:lnTo>
                <a:lnTo>
                  <a:pt x="1800225" y="3655695"/>
                </a:lnTo>
                <a:lnTo>
                  <a:pt x="589280" y="3655695"/>
                </a:lnTo>
                <a:lnTo>
                  <a:pt x="589280" y="3178175"/>
                </a:lnTo>
                <a:lnTo>
                  <a:pt x="1800225" y="3178175"/>
                </a:lnTo>
                <a:lnTo>
                  <a:pt x="1800225" y="3165475"/>
                </a:lnTo>
                <a:lnTo>
                  <a:pt x="589280" y="3165475"/>
                </a:lnTo>
                <a:lnTo>
                  <a:pt x="589280" y="2687955"/>
                </a:lnTo>
                <a:lnTo>
                  <a:pt x="1800225" y="2687955"/>
                </a:lnTo>
                <a:lnTo>
                  <a:pt x="1800225" y="2675255"/>
                </a:lnTo>
                <a:lnTo>
                  <a:pt x="589280" y="2675255"/>
                </a:lnTo>
                <a:lnTo>
                  <a:pt x="589280" y="2251710"/>
                </a:lnTo>
                <a:lnTo>
                  <a:pt x="1800225" y="2251710"/>
                </a:lnTo>
                <a:lnTo>
                  <a:pt x="1800225" y="2239010"/>
                </a:lnTo>
                <a:lnTo>
                  <a:pt x="589280" y="2239010"/>
                </a:lnTo>
                <a:lnTo>
                  <a:pt x="589280" y="1810385"/>
                </a:lnTo>
                <a:lnTo>
                  <a:pt x="1800225" y="1810385"/>
                </a:lnTo>
                <a:lnTo>
                  <a:pt x="1800225" y="1797685"/>
                </a:lnTo>
                <a:lnTo>
                  <a:pt x="589280" y="1797685"/>
                </a:lnTo>
                <a:lnTo>
                  <a:pt x="589280" y="1313180"/>
                </a:lnTo>
                <a:lnTo>
                  <a:pt x="1800225" y="1313180"/>
                </a:lnTo>
                <a:lnTo>
                  <a:pt x="1800225" y="1300480"/>
                </a:lnTo>
                <a:lnTo>
                  <a:pt x="589280" y="1300480"/>
                </a:lnTo>
                <a:lnTo>
                  <a:pt x="589280" y="822960"/>
                </a:lnTo>
                <a:lnTo>
                  <a:pt x="1800225" y="822960"/>
                </a:lnTo>
                <a:lnTo>
                  <a:pt x="1800225" y="810260"/>
                </a:lnTo>
                <a:lnTo>
                  <a:pt x="589280" y="810260"/>
                </a:lnTo>
                <a:lnTo>
                  <a:pt x="589280" y="502920"/>
                </a:lnTo>
                <a:lnTo>
                  <a:pt x="1800225" y="502920"/>
                </a:lnTo>
                <a:lnTo>
                  <a:pt x="1800225" y="490220"/>
                </a:lnTo>
                <a:lnTo>
                  <a:pt x="589280" y="490220"/>
                </a:lnTo>
                <a:lnTo>
                  <a:pt x="589280" y="12700"/>
                </a:lnTo>
                <a:lnTo>
                  <a:pt x="1800225" y="12700"/>
                </a:lnTo>
                <a:lnTo>
                  <a:pt x="1800225" y="0"/>
                </a:lnTo>
                <a:lnTo>
                  <a:pt x="576580" y="0"/>
                </a:lnTo>
                <a:lnTo>
                  <a:pt x="576580" y="12700"/>
                </a:lnTo>
                <a:lnTo>
                  <a:pt x="576580" y="490220"/>
                </a:lnTo>
                <a:lnTo>
                  <a:pt x="576580" y="5642610"/>
                </a:lnTo>
                <a:lnTo>
                  <a:pt x="12700" y="5642610"/>
                </a:lnTo>
                <a:lnTo>
                  <a:pt x="12700" y="5151755"/>
                </a:lnTo>
                <a:lnTo>
                  <a:pt x="576580" y="5151755"/>
                </a:lnTo>
                <a:lnTo>
                  <a:pt x="576580" y="5139055"/>
                </a:lnTo>
                <a:lnTo>
                  <a:pt x="12700" y="5139055"/>
                </a:lnTo>
                <a:lnTo>
                  <a:pt x="12700" y="4648835"/>
                </a:lnTo>
                <a:lnTo>
                  <a:pt x="576580" y="4648835"/>
                </a:lnTo>
                <a:lnTo>
                  <a:pt x="576580" y="4636135"/>
                </a:lnTo>
                <a:lnTo>
                  <a:pt x="12700" y="4636135"/>
                </a:lnTo>
                <a:lnTo>
                  <a:pt x="12700" y="4158615"/>
                </a:lnTo>
                <a:lnTo>
                  <a:pt x="576580" y="4158615"/>
                </a:lnTo>
                <a:lnTo>
                  <a:pt x="576580" y="4145915"/>
                </a:lnTo>
                <a:lnTo>
                  <a:pt x="12700" y="4145915"/>
                </a:lnTo>
                <a:lnTo>
                  <a:pt x="12700" y="3668395"/>
                </a:lnTo>
                <a:lnTo>
                  <a:pt x="576580" y="3668395"/>
                </a:lnTo>
                <a:lnTo>
                  <a:pt x="576580" y="3655695"/>
                </a:lnTo>
                <a:lnTo>
                  <a:pt x="12700" y="3655695"/>
                </a:lnTo>
                <a:lnTo>
                  <a:pt x="12700" y="3178175"/>
                </a:lnTo>
                <a:lnTo>
                  <a:pt x="576580" y="3178175"/>
                </a:lnTo>
                <a:lnTo>
                  <a:pt x="576580" y="3165475"/>
                </a:lnTo>
                <a:lnTo>
                  <a:pt x="12700" y="3165475"/>
                </a:lnTo>
                <a:lnTo>
                  <a:pt x="12700" y="2687955"/>
                </a:lnTo>
                <a:lnTo>
                  <a:pt x="576580" y="2687955"/>
                </a:lnTo>
                <a:lnTo>
                  <a:pt x="576580" y="2675255"/>
                </a:lnTo>
                <a:lnTo>
                  <a:pt x="12700" y="2675255"/>
                </a:lnTo>
                <a:lnTo>
                  <a:pt x="12700" y="2251710"/>
                </a:lnTo>
                <a:lnTo>
                  <a:pt x="576580" y="2251710"/>
                </a:lnTo>
                <a:lnTo>
                  <a:pt x="576580" y="2239010"/>
                </a:lnTo>
                <a:lnTo>
                  <a:pt x="12700" y="2239010"/>
                </a:lnTo>
                <a:lnTo>
                  <a:pt x="12700" y="1810385"/>
                </a:lnTo>
                <a:lnTo>
                  <a:pt x="576580" y="1810385"/>
                </a:lnTo>
                <a:lnTo>
                  <a:pt x="576580" y="1797685"/>
                </a:lnTo>
                <a:lnTo>
                  <a:pt x="12700" y="1797685"/>
                </a:lnTo>
                <a:lnTo>
                  <a:pt x="12700" y="1313180"/>
                </a:lnTo>
                <a:lnTo>
                  <a:pt x="576580" y="1313180"/>
                </a:lnTo>
                <a:lnTo>
                  <a:pt x="576580" y="1300480"/>
                </a:lnTo>
                <a:lnTo>
                  <a:pt x="12700" y="1300480"/>
                </a:lnTo>
                <a:lnTo>
                  <a:pt x="12700" y="822960"/>
                </a:lnTo>
                <a:lnTo>
                  <a:pt x="576580" y="822960"/>
                </a:lnTo>
                <a:lnTo>
                  <a:pt x="576580" y="810260"/>
                </a:lnTo>
                <a:lnTo>
                  <a:pt x="12700" y="810260"/>
                </a:lnTo>
                <a:lnTo>
                  <a:pt x="12700" y="502920"/>
                </a:lnTo>
                <a:lnTo>
                  <a:pt x="576580" y="502920"/>
                </a:lnTo>
                <a:lnTo>
                  <a:pt x="576580" y="490220"/>
                </a:lnTo>
                <a:lnTo>
                  <a:pt x="12700" y="490220"/>
                </a:lnTo>
                <a:lnTo>
                  <a:pt x="12700" y="12700"/>
                </a:lnTo>
                <a:lnTo>
                  <a:pt x="576580" y="12700"/>
                </a:lnTo>
                <a:lnTo>
                  <a:pt x="576580" y="0"/>
                </a:lnTo>
                <a:lnTo>
                  <a:pt x="6350" y="0"/>
                </a:lnTo>
                <a:lnTo>
                  <a:pt x="6350" y="6350"/>
                </a:lnTo>
                <a:lnTo>
                  <a:pt x="0" y="6350"/>
                </a:lnTo>
                <a:lnTo>
                  <a:pt x="0" y="5648960"/>
                </a:lnTo>
                <a:lnTo>
                  <a:pt x="6350" y="5648960"/>
                </a:lnTo>
                <a:lnTo>
                  <a:pt x="6350" y="5655310"/>
                </a:lnTo>
                <a:lnTo>
                  <a:pt x="9042400" y="5655310"/>
                </a:lnTo>
                <a:lnTo>
                  <a:pt x="9042400" y="5648960"/>
                </a:lnTo>
                <a:lnTo>
                  <a:pt x="9042400" y="5642610"/>
                </a:lnTo>
                <a:lnTo>
                  <a:pt x="9042400" y="6350"/>
                </a:lnTo>
                <a:lnTo>
                  <a:pt x="904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96215"/>
            <a:ext cx="4564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Прокоагулянты</a:t>
            </a:r>
            <a:r>
              <a:rPr sz="3000" spc="-45" dirty="0"/>
              <a:t> </a:t>
            </a:r>
            <a:r>
              <a:rPr sz="3000" spc="-5" dirty="0"/>
              <a:t>плазмы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168910" y="808164"/>
            <a:ext cx="3469004" cy="515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marR="5080" indent="-120650">
              <a:lnSpc>
                <a:spcPct val="114900"/>
              </a:lnSpc>
              <a:spcBef>
                <a:spcPts val="95"/>
              </a:spcBef>
              <a:tabLst>
                <a:tab pos="654050" algn="l"/>
                <a:tab pos="723265" algn="l"/>
                <a:tab pos="2687955" algn="l"/>
              </a:tabLst>
            </a:pP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ак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т		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части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в	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вани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е  ор	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коагуляции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304" y="808164"/>
            <a:ext cx="1280160" cy="515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0205">
              <a:lnSpc>
                <a:spcPct val="114900"/>
              </a:lnSpc>
              <a:spcBef>
                <a:spcPts val="95"/>
              </a:spcBef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Время  п</a:t>
            </a:r>
            <a:r>
              <a:rPr sz="1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лувыв</a:t>
            </a:r>
            <a:r>
              <a:rPr sz="1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дени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я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1684" y="1084262"/>
            <a:ext cx="5156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вит.</a:t>
            </a:r>
            <a:r>
              <a:rPr sz="14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5875" y="808164"/>
            <a:ext cx="1601470" cy="6902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spcBef>
                <a:spcPts val="345"/>
              </a:spcBef>
            </a:pP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Место</a:t>
            </a:r>
            <a:r>
              <a:rPr sz="1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синтеза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ts val="1380"/>
              </a:lnSpc>
              <a:spcBef>
                <a:spcPts val="550"/>
              </a:spcBef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(преиму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щ</a:t>
            </a:r>
            <a:r>
              <a:rPr sz="14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ственно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Печень,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3830" y="1402524"/>
            <a:ext cx="2209165" cy="48640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spcBef>
                <a:spcPts val="229"/>
              </a:spcBef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мегакариоциты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93595">
              <a:spcBef>
                <a:spcPts val="135"/>
              </a:spcBef>
            </a:pP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7950" y="1326832"/>
          <a:ext cx="5601332" cy="515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580"/>
                <a:gridCol w="850264"/>
                <a:gridCol w="373380"/>
                <a:gridCol w="2665729"/>
                <a:gridCol w="1135379"/>
              </a:tblGrid>
              <a:tr h="32003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обший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Фибриноген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64 –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9021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обший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Протромбин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48-120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9720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обший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проакцелерин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12-24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4132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внешний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проконвертин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 –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3624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внутрен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Антигемофильный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глобулин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10-12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9022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внутрен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Ф-р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Крисмаса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18-30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9022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обший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Ф-р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Стюарта-Прауэра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24-60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9021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XI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внутрен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Плазменный</a:t>
                      </a: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предшественник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тромбопластина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45 –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49022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XII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внутрен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Ф-р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Хагемана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40 –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50291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XIII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общий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Фибрин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14" dirty="0">
                          <a:latin typeface="Times New Roman"/>
                          <a:cs typeface="Times New Roman"/>
                        </a:rPr>
                        <a:t>стабилизирующий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фактор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40 -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50355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н у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тромбоц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/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Ф-р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Виллебранда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419850" y="1909127"/>
            <a:ext cx="2303145" cy="4554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29895" marR="1231900" indent="635" algn="ctr">
              <a:lnSpc>
                <a:spcPts val="1400"/>
              </a:lnSpc>
              <a:spcBef>
                <a:spcPts val="385"/>
              </a:spcBef>
            </a:pP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4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чень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802005" algn="ctr">
              <a:lnSpc>
                <a:spcPts val="1255"/>
              </a:lnSpc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мегакариоциты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87575">
              <a:lnSpc>
                <a:spcPts val="1614"/>
              </a:lnSpc>
            </a:pP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801370" algn="ctr">
              <a:lnSpc>
                <a:spcPts val="1614"/>
              </a:lnSpc>
            </a:pP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печень,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эндотелий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87575">
              <a:spcBef>
                <a:spcPts val="250"/>
              </a:spcBef>
            </a:pP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>
              <a:spcBef>
                <a:spcPts val="250"/>
              </a:spcBef>
            </a:pP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87575">
              <a:spcBef>
                <a:spcPts val="250"/>
              </a:spcBef>
            </a:pP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>
              <a:spcBef>
                <a:spcPts val="250"/>
              </a:spcBef>
            </a:pP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1271905" algn="ctr">
              <a:lnSpc>
                <a:spcPct val="114900"/>
              </a:lnSpc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4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чен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ь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4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чен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ь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2865" marR="864235" indent="-635" algn="ctr">
              <a:lnSpc>
                <a:spcPct val="116900"/>
              </a:lnSpc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мегакариоциты  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печень  </a:t>
            </a:r>
            <a:r>
              <a:rPr sz="14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М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ега</a:t>
            </a:r>
            <a:r>
              <a:rPr sz="14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ариоциты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,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эндотелий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6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33375"/>
            <a:ext cx="7543800" cy="355600"/>
          </a:xfrm>
        </p:spPr>
        <p:txBody>
          <a:bodyPr/>
          <a:lstStyle/>
          <a:p>
            <a:r>
              <a:rPr lang="ru-RU" sz="2400"/>
              <a:t>Коагуляционный гемостаз (упрощенная схема)</a:t>
            </a: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1835150" y="2060575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ТФ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627313" y="2924175"/>
            <a:ext cx="936625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VII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724525" y="1268413"/>
            <a:ext cx="865188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XII</a:t>
            </a:r>
            <a:endParaRPr lang="ru-RU" sz="2000" b="1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5651500" y="1844675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XI</a:t>
            </a:r>
            <a:endParaRPr lang="ru-RU" sz="2000" b="1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4932363" y="2420938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IX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4284663" y="3213100"/>
            <a:ext cx="649287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VIII</a:t>
            </a:r>
            <a:endParaRPr lang="ru-RU" sz="2000" b="1"/>
          </a:p>
        </p:txBody>
      </p:sp>
      <p:sp>
        <p:nvSpPr>
          <p:cNvPr id="472073" name="Text Box 9"/>
          <p:cNvSpPr txBox="1">
            <a:spLocks noChangeArrowheads="1"/>
          </p:cNvSpPr>
          <p:nvPr/>
        </p:nvSpPr>
        <p:spPr bwMode="auto">
          <a:xfrm>
            <a:off x="3276600" y="3500438"/>
            <a:ext cx="792163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 b="1"/>
              <a:t>+V</a:t>
            </a:r>
            <a:endParaRPr lang="ru-RU" sz="2000" b="1"/>
          </a:p>
        </p:txBody>
      </p:sp>
      <p:sp>
        <p:nvSpPr>
          <p:cNvPr id="472074" name="Text Box 10"/>
          <p:cNvSpPr txBox="1">
            <a:spLocks noChangeArrowheads="1"/>
          </p:cNvSpPr>
          <p:nvPr/>
        </p:nvSpPr>
        <p:spPr bwMode="auto">
          <a:xfrm>
            <a:off x="3348038" y="4365625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II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3348038" y="5013325"/>
            <a:ext cx="431800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</a:t>
            </a:r>
            <a:endParaRPr lang="ru-RU" sz="2400" b="1"/>
          </a:p>
        </p:txBody>
      </p:sp>
      <p:sp>
        <p:nvSpPr>
          <p:cNvPr id="472076" name="AutoShape 12"/>
          <p:cNvSpPr/>
          <p:nvPr/>
        </p:nvSpPr>
        <p:spPr bwMode="auto">
          <a:xfrm>
            <a:off x="2484438" y="2852738"/>
            <a:ext cx="287337" cy="1081087"/>
          </a:xfrm>
          <a:prstGeom prst="leftBrace">
            <a:avLst>
              <a:gd name="adj1" fmla="val 3135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2077" name="AutoShape 13"/>
          <p:cNvSpPr/>
          <p:nvPr/>
        </p:nvSpPr>
        <p:spPr bwMode="auto">
          <a:xfrm>
            <a:off x="5435600" y="2420938"/>
            <a:ext cx="215900" cy="1584325"/>
          </a:xfrm>
          <a:prstGeom prst="righ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1547813" y="3284538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ФЛМ</a:t>
            </a:r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5724525" y="29972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ФЛМ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4356100" y="5157788"/>
            <a:ext cx="647700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ФМ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5292725" y="5157788"/>
            <a:ext cx="863600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ФП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372225" y="5157788"/>
            <a:ext cx="1152525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НФП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867400" y="4868863"/>
            <a:ext cx="576263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XIII</a:t>
            </a:r>
            <a:endParaRPr lang="ru-RU" b="1"/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6588125" y="3573463"/>
            <a:ext cx="115252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2085" name="Text Box 21"/>
          <p:cNvSpPr txBox="1">
            <a:spLocks noChangeArrowheads="1"/>
          </p:cNvSpPr>
          <p:nvPr/>
        </p:nvSpPr>
        <p:spPr bwMode="auto">
          <a:xfrm>
            <a:off x="6804025" y="3860800"/>
            <a:ext cx="720725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C+S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72086" name="Oval 22"/>
          <p:cNvSpPr>
            <a:spLocks noChangeArrowheads="1"/>
          </p:cNvSpPr>
          <p:nvPr/>
        </p:nvSpPr>
        <p:spPr bwMode="auto">
          <a:xfrm>
            <a:off x="1187450" y="4437063"/>
            <a:ext cx="1728788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472087" name="Text Box 23"/>
          <p:cNvSpPr txBox="1">
            <a:spLocks noChangeArrowheads="1"/>
          </p:cNvSpPr>
          <p:nvPr/>
        </p:nvSpPr>
        <p:spPr bwMode="auto">
          <a:xfrm>
            <a:off x="1258888" y="4652963"/>
            <a:ext cx="1800225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АТ</a:t>
            </a:r>
            <a:r>
              <a:rPr lang="en-US" b="1"/>
              <a:t>III+</a:t>
            </a:r>
            <a:r>
              <a:rPr lang="ru-RU" b="1"/>
              <a:t>гепарин</a:t>
            </a:r>
          </a:p>
        </p:txBody>
      </p:sp>
      <p:sp>
        <p:nvSpPr>
          <p:cNvPr id="472088" name="Text Box 24"/>
          <p:cNvSpPr txBox="1">
            <a:spLocks noChangeArrowheads="1"/>
          </p:cNvSpPr>
          <p:nvPr/>
        </p:nvSpPr>
        <p:spPr bwMode="auto">
          <a:xfrm>
            <a:off x="3995738" y="5661025"/>
            <a:ext cx="1225550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РФМК</a:t>
            </a:r>
          </a:p>
        </p:txBody>
      </p:sp>
      <p:sp>
        <p:nvSpPr>
          <p:cNvPr id="472089" name="Text Box 25"/>
          <p:cNvSpPr txBox="1">
            <a:spLocks noChangeArrowheads="1"/>
          </p:cNvSpPr>
          <p:nvPr/>
        </p:nvSpPr>
        <p:spPr bwMode="auto">
          <a:xfrm>
            <a:off x="6227763" y="5661025"/>
            <a:ext cx="1584325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Д-димеры</a:t>
            </a:r>
          </a:p>
        </p:txBody>
      </p:sp>
      <p:sp>
        <p:nvSpPr>
          <p:cNvPr id="472090" name="Line 26"/>
          <p:cNvSpPr>
            <a:spLocks noChangeShapeType="1"/>
          </p:cNvSpPr>
          <p:nvPr/>
        </p:nvSpPr>
        <p:spPr bwMode="auto">
          <a:xfrm>
            <a:off x="2627313" y="2205038"/>
            <a:ext cx="863600" cy="1081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1" name="Line 27"/>
          <p:cNvSpPr>
            <a:spLocks noChangeShapeType="1"/>
          </p:cNvSpPr>
          <p:nvPr/>
        </p:nvSpPr>
        <p:spPr bwMode="auto">
          <a:xfrm>
            <a:off x="3492500" y="4005263"/>
            <a:ext cx="0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2" name="Line 28"/>
          <p:cNvSpPr>
            <a:spLocks noChangeShapeType="1"/>
          </p:cNvSpPr>
          <p:nvPr/>
        </p:nvSpPr>
        <p:spPr bwMode="auto">
          <a:xfrm>
            <a:off x="3492500" y="4797425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3" name="Line 29"/>
          <p:cNvSpPr>
            <a:spLocks noChangeShapeType="1"/>
          </p:cNvSpPr>
          <p:nvPr/>
        </p:nvSpPr>
        <p:spPr bwMode="auto">
          <a:xfrm>
            <a:off x="3635375" y="5300663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4" name="Line 30"/>
          <p:cNvSpPr>
            <a:spLocks noChangeShapeType="1"/>
          </p:cNvSpPr>
          <p:nvPr/>
        </p:nvSpPr>
        <p:spPr bwMode="auto">
          <a:xfrm>
            <a:off x="4932363" y="5300663"/>
            <a:ext cx="287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5" name="Line 31"/>
          <p:cNvSpPr>
            <a:spLocks noChangeShapeType="1"/>
          </p:cNvSpPr>
          <p:nvPr/>
        </p:nvSpPr>
        <p:spPr bwMode="auto">
          <a:xfrm>
            <a:off x="5867400" y="5300663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6948488" y="1844675"/>
            <a:ext cx="1655762" cy="825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Хагеман-зависимый фибринолиз</a:t>
            </a:r>
          </a:p>
        </p:txBody>
      </p:sp>
      <p:sp>
        <p:nvSpPr>
          <p:cNvPr id="472097" name="Line 33"/>
          <p:cNvSpPr>
            <a:spLocks noChangeShapeType="1"/>
          </p:cNvSpPr>
          <p:nvPr/>
        </p:nvSpPr>
        <p:spPr bwMode="auto">
          <a:xfrm flipV="1">
            <a:off x="2700338" y="3860800"/>
            <a:ext cx="576262" cy="5762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8" name="Line 34"/>
          <p:cNvSpPr>
            <a:spLocks noChangeShapeType="1"/>
          </p:cNvSpPr>
          <p:nvPr/>
        </p:nvSpPr>
        <p:spPr bwMode="auto">
          <a:xfrm flipH="1" flipV="1">
            <a:off x="3779838" y="3860800"/>
            <a:ext cx="2663825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099" name="Line 35"/>
          <p:cNvSpPr>
            <a:spLocks noChangeShapeType="1"/>
          </p:cNvSpPr>
          <p:nvPr/>
        </p:nvSpPr>
        <p:spPr bwMode="auto">
          <a:xfrm flipH="1" flipV="1">
            <a:off x="4787900" y="3500438"/>
            <a:ext cx="1728788" cy="3603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100" name="Line 36"/>
          <p:cNvSpPr>
            <a:spLocks noChangeShapeType="1"/>
          </p:cNvSpPr>
          <p:nvPr/>
        </p:nvSpPr>
        <p:spPr bwMode="auto">
          <a:xfrm flipV="1">
            <a:off x="3059113" y="4724400"/>
            <a:ext cx="360362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1187450" y="1484313"/>
            <a:ext cx="2232025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Внешний путь</a:t>
            </a:r>
          </a:p>
        </p:txBody>
      </p:sp>
      <p:sp>
        <p:nvSpPr>
          <p:cNvPr id="472102" name="Text Box 38"/>
          <p:cNvSpPr txBox="1">
            <a:spLocks noChangeArrowheads="1"/>
          </p:cNvSpPr>
          <p:nvPr/>
        </p:nvSpPr>
        <p:spPr bwMode="auto">
          <a:xfrm>
            <a:off x="4356100" y="981075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Внутренний путь</a:t>
            </a:r>
          </a:p>
        </p:txBody>
      </p:sp>
      <p:sp>
        <p:nvSpPr>
          <p:cNvPr id="472103" name="Text Box 39"/>
          <p:cNvSpPr txBox="1">
            <a:spLocks noChangeArrowheads="1"/>
          </p:cNvSpPr>
          <p:nvPr/>
        </p:nvSpPr>
        <p:spPr bwMode="auto">
          <a:xfrm>
            <a:off x="6443663" y="11255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72104" name="Line 40"/>
          <p:cNvSpPr>
            <a:spLocks noChangeShapeType="1"/>
          </p:cNvSpPr>
          <p:nvPr/>
        </p:nvSpPr>
        <p:spPr bwMode="auto">
          <a:xfrm flipH="1">
            <a:off x="3779838" y="1700213"/>
            <a:ext cx="1800225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105" name="Line 41"/>
          <p:cNvSpPr>
            <a:spLocks noChangeShapeType="1"/>
          </p:cNvSpPr>
          <p:nvPr/>
        </p:nvSpPr>
        <p:spPr bwMode="auto">
          <a:xfrm>
            <a:off x="6300788" y="1412875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2106" name="Line 42"/>
          <p:cNvSpPr>
            <a:spLocks noChangeShapeType="1"/>
          </p:cNvSpPr>
          <p:nvPr/>
        </p:nvSpPr>
        <p:spPr bwMode="auto">
          <a:xfrm flipV="1">
            <a:off x="2484438" y="2133600"/>
            <a:ext cx="2303462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7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7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7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7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7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ldLvl="0" animBg="1"/>
      <p:bldP spid="472070" grpId="0" bldLvl="0" animBg="1"/>
      <p:bldP spid="472072" grpId="0" bldLvl="0" animBg="1"/>
      <p:bldP spid="472073" grpId="0" bldLvl="0" animBg="1"/>
      <p:bldP spid="472076" grpId="0" bldLvl="0" animBg="1"/>
      <p:bldP spid="472077" grpId="0" bldLvl="0" animBg="1"/>
      <p:bldP spid="472078" grpId="0" bldLvl="0" animBg="1"/>
      <p:bldP spid="472079" grpId="0" bldLvl="0" animBg="1"/>
      <p:bldP spid="472081" grpId="0" bldLvl="0" animBg="1"/>
      <p:bldP spid="472084" grpId="0" bldLvl="0" animBg="1"/>
      <p:bldP spid="472086" grpId="0" bldLvl="0" animBg="1"/>
      <p:bldP spid="472087" grpId="0" bldLvl="0" animBg="1"/>
      <p:bldP spid="472088" grpId="0" bldLvl="0" animBg="1"/>
      <p:bldP spid="472089" grpId="0" bldLvl="0" animBg="1"/>
      <p:bldP spid="472090" grpId="0" bldLvl="0" animBg="1"/>
      <p:bldP spid="472090" grpId="1" bldLvl="0" animBg="1"/>
      <p:bldP spid="472091" grpId="0" bldLvl="0" animBg="1"/>
      <p:bldP spid="472092" grpId="0" bldLvl="0" animBg="1"/>
      <p:bldP spid="472093" grpId="0" bldLvl="0" animBg="1"/>
      <p:bldP spid="472094" grpId="0" bldLvl="0" animBg="1"/>
      <p:bldP spid="472095" grpId="0" bldLvl="0" animBg="1"/>
      <p:bldP spid="472096" grpId="0" bldLvl="0" animBg="1"/>
      <p:bldP spid="472097" grpId="0" bldLvl="0" animBg="1"/>
      <p:bldP spid="472098" grpId="0" bldLvl="0" animBg="1"/>
      <p:bldP spid="472099" grpId="0" bldLvl="0" animBg="1"/>
      <p:bldP spid="472100" grpId="0" bldLvl="0" animBg="1"/>
      <p:bldP spid="472101" grpId="0" bldLvl="0" animBg="1"/>
      <p:bldP spid="472102" grpId="0" bldLvl="0" animBg="1"/>
      <p:bldP spid="472104" grpId="0" bldLvl="0" animBg="1"/>
      <p:bldP spid="472105" grpId="0" bldLvl="0" animBg="1"/>
      <p:bldP spid="47210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8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66" name="Acrobat Document" r:id="rId3" imgW="6824160" imgH="51256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289</TotalTime>
  <Words>3477</Words>
  <Application>Microsoft Office PowerPoint</Application>
  <PresentationFormat>Экран (4:3)</PresentationFormat>
  <Paragraphs>525</Paragraphs>
  <Slides>55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71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14_Office Theme</vt:lpstr>
      <vt:lpstr>15_Office Theme</vt:lpstr>
      <vt:lpstr>16_Office Theme</vt:lpstr>
      <vt:lpstr>Acrobat Document</vt:lpstr>
      <vt:lpstr>  Дифференциальная диагностика  геморрагического синдрома  у  новорожденных                                        к.м.н.    НУРАДЕНОВА Г.Р.</vt:lpstr>
      <vt:lpstr>СИСТЕМА ГЕМОСТАЗА</vt:lpstr>
      <vt:lpstr>КОМПОНЕНТЫ СИСТЕМЫ ГЕМОСТАЗА</vt:lpstr>
      <vt:lpstr>Эндотелий</vt:lpstr>
      <vt:lpstr>Активация эндотелиоцитов</vt:lpstr>
      <vt:lpstr>Тромбоциты</vt:lpstr>
      <vt:lpstr>Прокоагулянты плазмы</vt:lpstr>
      <vt:lpstr>Коагуляционный гемостаз (упрощенная схема)</vt:lpstr>
      <vt:lpstr>Слайд 9</vt:lpstr>
      <vt:lpstr>Слайд 10</vt:lpstr>
      <vt:lpstr>Слайд 11</vt:lpstr>
      <vt:lpstr>ПРАВИЛА ПРОВЕДЕНИЯ  ГЕМОСТАЗИОЛОГИЧЕСКИХ ТЕСТОВ</vt:lpstr>
      <vt:lpstr>ОЦЕНКА ТРОМБОЦИТАРНОГО ГЕМОСТАЗА</vt:lpstr>
      <vt:lpstr>ОЦЕНКА ПЛАЗМЕННОГО ГЕМОСТАЗА</vt:lpstr>
      <vt:lpstr>ОЦЕНКА ПЛАЗМЕННОГО ГЕМОСТАЗА</vt:lpstr>
      <vt:lpstr>Слайд 16</vt:lpstr>
      <vt:lpstr>Слайд 17</vt:lpstr>
      <vt:lpstr>Слайд 18</vt:lpstr>
      <vt:lpstr>Слайд 19</vt:lpstr>
      <vt:lpstr>Параметры гемостаза у здоровых доношенных новорожденных первой недели жизни (M ± m)(Н.П. Шабалов с соавт., 2008) </vt:lpstr>
      <vt:lpstr>Особенности гемостаза новорожденных при патологии беременности</vt:lpstr>
      <vt:lpstr>Особенности гемостаза недоношенных новорожденных</vt:lpstr>
      <vt:lpstr>Особенности гемостаза недоношенных новорожденных</vt:lpstr>
      <vt:lpstr>Слайд 24</vt:lpstr>
      <vt:lpstr>NB Важно знать, что:</vt:lpstr>
      <vt:lpstr>Слайд 26</vt:lpstr>
      <vt:lpstr>Диагностика заболеваний, сопровождающихся  геморрагическим синдромом:</vt:lpstr>
      <vt:lpstr>Слайд 28</vt:lpstr>
      <vt:lpstr>Код по МКБ – 10</vt:lpstr>
      <vt:lpstr>Классификация  (B.Glager, M.Buchanan )</vt:lpstr>
      <vt:lpstr>Геморрагическая болезнь новорожденных </vt:lpstr>
      <vt:lpstr> Клиническая картина</vt:lpstr>
      <vt:lpstr>Лабораторные данные при геморрагическом синдроме у новорождённых </vt:lpstr>
      <vt:lpstr> Лечение. </vt:lpstr>
      <vt:lpstr>Лечение</vt:lpstr>
      <vt:lpstr>Профилактика.</vt:lpstr>
      <vt:lpstr>Трансиммунная (аутоиммунная) тромбоцитопеническая пурпура </vt:lpstr>
      <vt:lpstr>Трансиммунная (аутоиммунная) тромбоцитопеническая пурпура</vt:lpstr>
      <vt:lpstr> Аллоиммунная тромбоцитопеническая пурпура (АТП). </vt:lpstr>
      <vt:lpstr>Аллоиммунная тромбоцитопеническая пурпура (АТП).</vt:lpstr>
      <vt:lpstr>Приобретенные тромбоцитопатии</vt:lpstr>
      <vt:lpstr>Лечение</vt:lpstr>
      <vt:lpstr>ДВС-синдром</vt:lpstr>
      <vt:lpstr>Причины    </vt:lpstr>
      <vt:lpstr>Анатомо-физиологические особенности, обуславливающие ДВС у новорождённых </vt:lpstr>
      <vt:lpstr>Особенности ДВС у новорождённых </vt:lpstr>
      <vt:lpstr>Стадии ДВС </vt:lpstr>
      <vt:lpstr>Клинико-лабораторная симптоматика в зависимости от стадии </vt:lpstr>
      <vt:lpstr>Клинико-лабораторная симптоматика в зависимости от стадии </vt:lpstr>
      <vt:lpstr>Клинико-лабораторная симптоматика в зависимости от стадии </vt:lpstr>
      <vt:lpstr>Клинико-лабораторная симптоматика в зависимости от стадии</vt:lpstr>
      <vt:lpstr>Лечение ДВС-синдрома </vt:lpstr>
      <vt:lpstr>Лечение ДВС-синдрома</vt:lpstr>
      <vt:lpstr>Ошибки при лечении ДВС у новорождённых   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***</cp:lastModifiedBy>
  <cp:revision>378</cp:revision>
  <dcterms:created xsi:type="dcterms:W3CDTF">2020-04-02T14:05:01Z</dcterms:created>
  <dcterms:modified xsi:type="dcterms:W3CDTF">2020-04-09T09:45:28Z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2057-11.2.0.9232</vt:lpwstr>
  </property>
</Properties>
</file>