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308" r:id="rId3"/>
    <p:sldId id="299" r:id="rId4"/>
    <p:sldId id="286" r:id="rId5"/>
    <p:sldId id="287" r:id="rId6"/>
    <p:sldId id="300" r:id="rId7"/>
    <p:sldId id="303" r:id="rId8"/>
    <p:sldId id="301" r:id="rId9"/>
    <p:sldId id="302" r:id="rId10"/>
    <p:sldId id="305" r:id="rId11"/>
    <p:sldId id="290" r:id="rId12"/>
    <p:sldId id="291" r:id="rId13"/>
    <p:sldId id="304" r:id="rId14"/>
    <p:sldId id="292" r:id="rId15"/>
    <p:sldId id="293" r:id="rId16"/>
    <p:sldId id="294" r:id="rId17"/>
    <p:sldId id="295" r:id="rId18"/>
    <p:sldId id="306" r:id="rId19"/>
    <p:sldId id="297" r:id="rId20"/>
    <p:sldId id="296" r:id="rId21"/>
    <p:sldId id="298" r:id="rId22"/>
    <p:sldId id="288" r:id="rId23"/>
    <p:sldId id="289" r:id="rId24"/>
    <p:sldId id="307" r:id="rId25"/>
    <p:sldId id="264" r:id="rId26"/>
    <p:sldId id="318" r:id="rId27"/>
    <p:sldId id="309" r:id="rId28"/>
    <p:sldId id="265" r:id="rId29"/>
    <p:sldId id="266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9" r:id="rId38"/>
    <p:sldId id="320" r:id="rId39"/>
    <p:sldId id="321" r:id="rId40"/>
    <p:sldId id="274" r:id="rId41"/>
    <p:sldId id="275" r:id="rId42"/>
    <p:sldId id="277" r:id="rId43"/>
    <p:sldId id="278" r:id="rId44"/>
    <p:sldId id="279" r:id="rId45"/>
    <p:sldId id="280" r:id="rId46"/>
    <p:sldId id="281" r:id="rId47"/>
    <p:sldId id="282" r:id="rId48"/>
    <p:sldId id="283" r:id="rId49"/>
    <p:sldId id="284" r:id="rId50"/>
    <p:sldId id="317" r:id="rId51"/>
    <p:sldId id="285" r:id="rId52"/>
    <p:sldId id="258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8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003DA-8D07-4DFD-8420-23CC6D44D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8EBA4-433B-44A6-BDC3-133AA0B15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8540750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1625" y="3925888"/>
            <a:ext cx="8540750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434DA-4A8A-46B1-A986-76DCF6E26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B7658-0A03-4FA4-822C-37C1E7822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881FB-D304-4DF9-B05C-5ACCDAA87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GCH_3B18_02Na.av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hyperlink" Target="http://www.podokonnik.ru/show_good.php?idtov=3009" TargetMode="External"/><Relationship Id="rId7" Type="http://schemas.openxmlformats.org/officeDocument/2006/relationships/hyperlink" Target="http://www.podokonnik.ru/show_good.php?idtov=3023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jpeg"/><Relationship Id="rId5" Type="http://schemas.openxmlformats.org/officeDocument/2006/relationships/hyperlink" Target="http://www.podokonnik.ru/show_good.php?idtov=4014" TargetMode="External"/><Relationship Id="rId10" Type="http://schemas.openxmlformats.org/officeDocument/2006/relationships/image" Target="../media/image18.jpeg"/><Relationship Id="rId4" Type="http://schemas.openxmlformats.org/officeDocument/2006/relationships/image" Target="../media/image15.jpeg"/><Relationship Id="rId9" Type="http://schemas.openxmlformats.org/officeDocument/2006/relationships/hyperlink" Target="http://www.podokonnik.ru/show_good.php?idtov=3003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podokonnik.ru/show_good.php?idtov=600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hyperlink" Target="http://www.podokonnik.ru/show_good.php?idtov=5101&amp;grid=78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643188"/>
            <a:ext cx="9144000" cy="185738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гигиена  ОСОБЕННОСТИ  при использовании СРЕДСТВ  БЫТОВОЙ  ХИМИИ и  полимеров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1414"/>
            <a:ext cx="9144000" cy="200026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высшего   образования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Астраханский государственный медицинский университет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общей гигиены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кафедрой:  доктор биологических наук,  профессор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Сердюков  Василий  Гаврилович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71875" y="4643438"/>
            <a:ext cx="4786313" cy="1643062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b">
            <a:normAutofit fontScale="32500" lnSpcReduction="20000"/>
          </a:bodyPr>
          <a:lstStyle/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5157192"/>
            <a:ext cx="6215076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Лектор:</a:t>
            </a:r>
          </a:p>
          <a:p>
            <a:pPr algn="ctr">
              <a:lnSpc>
                <a:spcPct val="120000"/>
              </a:lnSpc>
            </a:pPr>
            <a:r>
              <a:rPr lang="ru-RU" sz="2200" b="1" dirty="0" smtClean="0">
                <a:latin typeface="Times New Roman" pitchFamily="18" charset="0"/>
              </a:rPr>
              <a:t> Профессор Сердюков  Василий  </a:t>
            </a:r>
            <a:r>
              <a:rPr lang="ru-RU" sz="2200" b="1" dirty="0" smtClean="0">
                <a:latin typeface="Times New Roman" pitchFamily="18" charset="0"/>
              </a:rPr>
              <a:t>Гаврилович</a:t>
            </a:r>
          </a:p>
          <a:p>
            <a:pPr algn="ctr">
              <a:lnSpc>
                <a:spcPct val="120000"/>
              </a:lnSpc>
            </a:pPr>
            <a:r>
              <a:rPr lang="ru-RU" sz="2200" b="1" dirty="0" smtClean="0">
                <a:latin typeface="Times New Roman" pitchFamily="18" charset="0"/>
              </a:rPr>
              <a:t>08.04.2020</a:t>
            </a:r>
            <a:endParaRPr lang="ru-RU" sz="2200" b="1" dirty="0" smtClean="0">
              <a:latin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Синтетические моющие средства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Смесь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натриевых солей кислых сложных эфиров высших спиртов и серной кислоты: 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R-CH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-OH + H-O-SO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-OH ?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R-CH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-O-SO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-OH +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R-CH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-O-SO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-OH 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R-CH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-O-SO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-ONa +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Синтетические моющие средства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(СМС)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многокомпо-нентные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композиции, применяемые в водных растворах для интенсификации удаления загрязнений с различных твердых поверхностей - тканей, волокон, металлов,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кера-мики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стекла ….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помощью СМС белье стирается при той же температуре, что и с мылом, но требуется менее длительное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механичес-кое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воздействие, и это способствует удлинению срока службы белья. Препараты в отличие от мыла не образуют налета на посуде, легко удаляются с тканей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полоска-нии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применяются при ручной и машинной стирке.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Первое СМС появилось в 1916 году, немецкий химик Фриц Понтера, и предназначалось только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промышлен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использования.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Бытовые СМС выпускаются с 1935 года, когда они стали менее вредными для кожи рук. С тех пор разработан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це-лый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ряд СМС узкого назначения.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СМС – польза или вред?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Некоторую опасность для здоровья человека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представля-ют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основные составляющие СМС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поверхностно-актив-ные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вещества. Попадая в организм человека и разрушаясь, ПАВ образуют перекиси, сжигающие мембраны клеток. После использования моющих средств ПАВ полностью не смываются с поверхности.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</p:spPr>
        <p:txBody>
          <a:bodyPr>
            <a:noAutofit/>
          </a:bodyPr>
          <a:lstStyle/>
          <a:p>
            <a:pPr marL="0" indent="0">
              <a:lnSpc>
                <a:spcPts val="3300"/>
              </a:lnSpc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Виды СМС: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По товарной форме:</a:t>
            </a:r>
          </a:p>
          <a:p>
            <a:pPr marL="354013" indent="0">
              <a:lnSpc>
                <a:spcPts val="33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сыпучие - порошкообразные, хлопьевидные, </a:t>
            </a:r>
          </a:p>
          <a:p>
            <a:pPr marL="354013" indent="0">
              <a:lnSpc>
                <a:spcPts val="33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пастообразные, </a:t>
            </a:r>
          </a:p>
          <a:p>
            <a:pPr marL="354013" indent="0">
              <a:lnSpc>
                <a:spcPts val="33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жидкие,</a:t>
            </a:r>
          </a:p>
          <a:p>
            <a:pPr marL="354013" indent="0">
              <a:lnSpc>
                <a:spcPts val="33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кусковые.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3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По назначению:</a:t>
            </a:r>
          </a:p>
          <a:p>
            <a:pPr marL="442913" indent="0">
              <a:lnSpc>
                <a:spcPts val="33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бытовые,</a:t>
            </a:r>
          </a:p>
          <a:p>
            <a:pPr marL="442913" indent="0">
              <a:lnSpc>
                <a:spcPts val="33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технические.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По сфере применения и специфике субстрата: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универсальные средства для стирки,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машинной стирки сильно загрязненного белья, 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стирки изделий из тонких, чувствительных 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поврежде-нию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усадке тканей,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стирки и отбеливания с кипячением,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средства с ферментами для низкотемпературной стирки.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Состав СМС: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3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поверхностно-активные вещества (ПАВ) - обладающие моющим, смачивающим и антистатическим действием;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комплексоны -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вещества, связывающие соли железа;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добавки - предотвращают повторное отложение частиц загрязнения;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парфюмерные отдушки -  маскирующие специфические запахи и ароматизирующие белье;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специальные добавки: отбеливатели, ферменты,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актива-торы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стабилизаторы, растворители, ингибиторы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корро-зии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консерванты,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пеногасители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красители;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Поверхностно-активные вещества (ПАВ)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органичес-кие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соединения, содержащие в молекулах одновременно две противоположные по свойствам группы: </a:t>
            </a:r>
          </a:p>
          <a:p>
            <a:pPr marL="723900" indent="0">
              <a:lnSpc>
                <a:spcPts val="4000"/>
              </a:lnSpc>
              <a:spcBef>
                <a:spcPts val="0"/>
              </a:spcBef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полярную (гидрофильную);</a:t>
            </a:r>
          </a:p>
          <a:p>
            <a:pPr marL="723900" indent="0">
              <a:lnSpc>
                <a:spcPts val="4000"/>
              </a:lnSpc>
              <a:spcBef>
                <a:spcPts val="0"/>
              </a:spcBef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неполярную (гидрофобную).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наиболее эффективным ПАВ относятся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алкилсульфаты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это натриевые соли эфиров серной кислоты с высшими спиртами 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		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предельный углеводородный радикал с 8-18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атома-ми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углерода.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3"/>
          <p:cNvSpPr>
            <a:spLocks noGrp="1"/>
          </p:cNvSpPr>
          <p:nvPr>
            <p:ph sz="half" idx="1"/>
          </p:nvPr>
        </p:nvSpPr>
        <p:spPr>
          <a:xfrm>
            <a:off x="0" y="0"/>
            <a:ext cx="9143999" cy="6858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Arial" charset="0"/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Фосфаты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уменьшают жесткость воды и увеличивают эффективность стирки. </a:t>
            </a: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Arial" charset="0"/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Полимеры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предотвращают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ресорбцию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Arial" charset="0"/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Силикаты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дополнительно защищают от коррозии.</a:t>
            </a: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Arial" charset="0"/>
              <a:buNone/>
            </a:pP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Перборат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натрия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отбеливает. </a:t>
            </a: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Оптический отбеливатель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маскирует пятна.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Энзимы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способствуют расщеплению белковых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жиро-вых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пятен на одежде.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0" y="14285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Механизм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действия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ПАВ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3" name="Picture 5" descr="L18p04p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965200"/>
            <a:ext cx="3686172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0" y="1456687"/>
            <a:ext cx="485775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Гидрофобный «хвостик»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свя-зывается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частицами грязи. Гидрофильная «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головка»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цеп-ляется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 воду, уменьшая ее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поверхностное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натяжение, тем самым, помогая воде лучше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смачивать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отмываемую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повер-хность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отрывать частицы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рязнений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22535" name="Picture 7" descr="GCH_3B18_02Na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>
            <a:lum bright="-6000" contrast="14000"/>
          </a:blip>
          <a:srcRect/>
          <a:stretch>
            <a:fillRect/>
          </a:stretch>
        </p:blipFill>
        <p:spPr bwMode="auto">
          <a:xfrm>
            <a:off x="6781800" y="4876800"/>
            <a:ext cx="2209800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Синтетические моющие средства представляют собой составы на основе синтетических моющих веществ. 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Синтетические моющие средства подразделяют по назначению, видам синтетического моющего вещества, консистенции.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назначению синтетические моющие средства делят на подгруппы.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Опасные химические вещества входящие в состав бытовой химии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 flipH="1">
            <a:off x="1500164" y="1571612"/>
            <a:ext cx="1357323" cy="500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3" name="Rectangle 11"/>
          <p:cNvSpPr>
            <a:spLocks noChangeArrowheads="1"/>
          </p:cNvSpPr>
          <p:nvPr/>
        </p:nvSpPr>
        <p:spPr bwMode="auto">
          <a:xfrm>
            <a:off x="71438" y="2279671"/>
            <a:ext cx="2643174" cy="45069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Косметические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изделия: Во многих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видах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косметической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продукции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системах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уходу за ногтями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Используется форма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льдегид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–токсичный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бесцветный газ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кото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является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раздра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жающим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вещест-вом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канцерогеном.</a:t>
            </a:r>
          </a:p>
        </p:txBody>
      </p:sp>
      <p:sp>
        <p:nvSpPr>
          <p:cNvPr id="7174" name="Rectangle 14"/>
          <p:cNvSpPr>
            <a:spLocks noChangeArrowheads="1"/>
          </p:cNvSpPr>
          <p:nvPr/>
        </p:nvSpPr>
        <p:spPr bwMode="auto">
          <a:xfrm>
            <a:off x="5867400" y="2285992"/>
            <a:ext cx="3062318" cy="44354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Синтетические моющие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средства: Все изготовлены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 нефти, содержат энзимы,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фосфаты, агрессивные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отбеливающие средства,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синтетические отдушки,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красители, консерванты,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загустители и т. д.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Основа всех синтетических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средств – анионные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ПАВы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ПАВы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коварны!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Порой ни пациент, ни врач не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догадываются, насколько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серьёзно влияет на наше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здоровье бытовая химия.</a:t>
            </a:r>
          </a:p>
        </p:txBody>
      </p:sp>
      <p:sp>
        <p:nvSpPr>
          <p:cNvPr id="7175" name="Line 15"/>
          <p:cNvSpPr>
            <a:spLocks noChangeShapeType="1"/>
          </p:cNvSpPr>
          <p:nvPr/>
        </p:nvSpPr>
        <p:spPr bwMode="auto">
          <a:xfrm>
            <a:off x="6643702" y="1571613"/>
            <a:ext cx="928694" cy="5000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6" name="Rectangle 17"/>
          <p:cNvSpPr>
            <a:spLocks noChangeArrowheads="1"/>
          </p:cNvSpPr>
          <p:nvPr/>
        </p:nvSpPr>
        <p:spPr bwMode="auto">
          <a:xfrm>
            <a:off x="2987675" y="2285992"/>
            <a:ext cx="2727333" cy="450059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Средства для мытья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посуды: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своему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составу средства для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посуды мало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отличаются от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стиральных порошков.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После мытья посуды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её поверхности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остаётся от 20 до 40%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моющего средства,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которое представляет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опасность для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здоровья человека.</a:t>
            </a:r>
          </a:p>
        </p:txBody>
      </p:sp>
      <p:sp>
        <p:nvSpPr>
          <p:cNvPr id="7177" name="Line 18"/>
          <p:cNvSpPr>
            <a:spLocks noChangeShapeType="1"/>
          </p:cNvSpPr>
          <p:nvPr/>
        </p:nvSpPr>
        <p:spPr bwMode="auto">
          <a:xfrm flipH="1">
            <a:off x="4143371" y="1571612"/>
            <a:ext cx="500066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Подгруппы СМС</a:t>
            </a: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стирки изделий из хлопковых и льняных волокон.</a:t>
            </a: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стирки изделий из шерстяных и шёлковых волокон. </a:t>
            </a: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Средства для стирки изделий из синтетических волокон. </a:t>
            </a: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Изделий из шерсти, шелка и синтетических волокон. </a:t>
            </a: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Универсальные средства для стирки изделий из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растите-льных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животных и химических волокон.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Преимущества и недостатки порошков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Преимущества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быстро растворяются в воде любой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жёст-кости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из-за большого содержания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триполи-фосфатов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(или заменителей), во многих порошках два или более ПАВ, что значительно улучшает их качество.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Эти порошки труднее дозировать, и они пылят, что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раздра-жает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органы дыхания.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Туалетное мыло покрывает кожу слоем молекул, что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хоро-шо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удаляют жир. В шампуне специальные вещества - на волосах образуется пена. Для мытья полов добавляют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хи-мические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соединения отмывающие грязь, а в жидкие мыла для стирки - вещества, выводящие жирные пятна.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0" name="Rectangle 18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lnSpc>
                <a:spcPts val="3600"/>
              </a:lnSpc>
              <a:spcBef>
                <a:spcPts val="0"/>
              </a:spcBef>
              <a:buNone/>
              <a:defRPr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Основные компоненты СМС</a:t>
            </a:r>
          </a:p>
          <a:p>
            <a:pPr marL="0" indent="0">
              <a:lnSpc>
                <a:spcPts val="36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ПАВ, щёлочные добавки, химические отбеливатели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фер-менты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вещества разрушающие загрязнения с ткани. </a:t>
            </a:r>
          </a:p>
          <a:p>
            <a:pPr marL="0" indent="0">
              <a:lnSpc>
                <a:spcPts val="36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СМС есть полезные добавки. Белоснежное бельё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опти-ческими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отбеливателями - вещества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флуоресцирущие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бе-лые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красители) оседающие на ткани при стирке.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Поглоща-ют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 солнечного спектра невидимые ультрафиолетовые лучи и «переводят» их в видимые, такого цвета (синего или фиолетового), который, складываясь с жёлтым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цве-том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даёт белый, другими словами, обработанная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поверх-ность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отражает видимого света больше, чем поглощает, - она становится источником видимого света, приобретает кроме белизны особую яркость. 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приятного запаха, во все моющие средства вводят пар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фюмерные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отдушки.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lnSpc>
                <a:spcPts val="3800"/>
              </a:lnSpc>
              <a:spcBef>
                <a:spcPts val="0"/>
              </a:spcBef>
              <a:buNone/>
              <a:defRPr/>
            </a:pP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Выделение пены</a:t>
            </a: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Моющая способность современных СМС не определяется обилием пены. Есть ПАВ вовсе не дающие пены и тем не менее хорошо удаляют загрязнения. Пена нужна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руч-ной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стирке вещей из тонкой ткани, вязаных вещей…,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кото-рые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стирают, не смачивая сильно, что бы при сушке они не потеряли формы.</a:t>
            </a: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Обильная - осложняет стирку в стиральных машинах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механическое воздействие на ткань, необходимое для удаления грязи, </a:t>
            </a: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раствор переливается через край. </a:t>
            </a: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Выпускаются мало-пенящиеся средства, содержащие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ста-билизаторы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716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Воздействие СМС на экологию</a:t>
            </a:r>
          </a:p>
          <a:p>
            <a:pPr>
              <a:lnSpc>
                <a:spcPts val="4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ПАВ - один из загрязнителей объектов среды: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отрицательно влияют на качество подземных питьевых вод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самоочищающую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способность водоемов, флору, фауну;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водные растворы ПАВ дают стойкую пену, препятствуя  аэрации и ухудшая тем самым биохимическую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очистите-льную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способность водоемов;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водные растворы ПАВ усиливают коррозию металлов;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проникая в организм ПАВ нарушают иммунитет,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аллер-гию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поражают мозг, печень, почки, легкие, злокачественные опухоли.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Полимерные   материалы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00108"/>
            <a:ext cx="9144000" cy="5221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Полимеры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(греч.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πολύ-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много;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μέρος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часть) 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неоргани-ческие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органические, аморфные и кристаллические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ве-щества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получаемые путём многократного повторения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раз-личных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 атомов, называемых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мономерными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звень-ями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соединённых в длинные макромолекулы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химичес-кими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координационными связями.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Полимер - это высокомолекулярное соединение: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количест-во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мономерных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звеньев в полимере (степень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полимериза-ции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должно быть достаточно велико.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происхождению делят на природные и синтетические.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Природные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натуральный каучук, крахмал, целлюлоза, белки, нуклеиновые кислоты. Без некоторых из них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невоз-можна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жизнь на нашей планете.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Синтетические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это многочисленные пластмассы,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волок-на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каучуки.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Роль в развитии всех отраслей промышленности,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сельско-го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хозяйства, транспорта, связи….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без природных полимеров невозможна сама жизнь, так без синтетических полимеров немыслима современная цивилизация.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Полимеры получают в основном двумя методами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реак-циями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полимеризации и реакциями поликонденсации.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реакцию полимеризации вступают молекулы,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содержа-щие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кратную (чаще – двойную) связь. Такие реакции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про-текают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механизму присоединения и всё начинается с разрыва двойных связей.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Реакция полимеризации на примере получения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полиэти-лена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=СН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	   (- СН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СН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реакции поликонденсации нужны особые молекулы. В их состав должны входить две или более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функциональ-ные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группы (-ОН, -СООН, 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др.).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взаимодействии таких групп происходит отщепление низкомолекулярного продукта (например, воды)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образо-вание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новой группировки, которая связывает остатки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ре-агирующих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между собой молекул.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			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Мыло и его предки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 времена Гомера пользовались песком.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Египтяне в качестве мыла использовали специальную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пас-ту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 пчелиного воска перемешанную с водой.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Финикийцы - из козьего сала и буковой золы.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Руси - использовали говяжье, баранье, свиное сало.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реакцию поликонденсации вступают, например,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амино-кислоты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При этом образуется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биополимер-белок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побоч-ное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низкомолекулярное вещество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…+ Н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Н-СН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)–СООН+ … Н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Н-СН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)–СООН+…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…-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Н-СН(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-СО-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Н-СН(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-СО-…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Реакцией поликонденсации получают многие полимеры, в том числе капрон.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Основные понятия химии полимеров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Макромолекула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 греч.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макрос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большой, длинный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Мономер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исходное вещество для получения полимеров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Полимер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много мер (структурное звено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Структурное звено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многократно повторяющиеся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мак-ромолекуле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группы атомов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Степень полимеризации </a:t>
            </a:r>
            <a:r>
              <a:rPr lang="en-US" sz="2800" i="1" u="sng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число структурных звеньев в макромолекуле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зависимости от строения основной цепи полимеры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име-ют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разные структуры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линейную (полиэтилен); 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разветвленную (крахмал);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пространственную (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вторичная и третичная структура белков).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m2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860"/>
            <a:ext cx="3097213" cy="4152900"/>
          </a:xfrm>
          <a:prstGeom prst="rect">
            <a:avLst/>
          </a:prstGeom>
          <a:noFill/>
        </p:spPr>
      </p:pic>
      <p:pic>
        <p:nvPicPr>
          <p:cNvPr id="19459" name="Picture 3" descr="hm2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1285860"/>
            <a:ext cx="2736850" cy="4152900"/>
          </a:xfrm>
          <a:prstGeom prst="rect">
            <a:avLst/>
          </a:prstGeom>
          <a:noFill/>
        </p:spPr>
      </p:pic>
      <p:pic>
        <p:nvPicPr>
          <p:cNvPr id="19460" name="Picture 4" descr="hm26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1323989"/>
            <a:ext cx="3276600" cy="4105275"/>
          </a:xfrm>
          <a:prstGeom prst="rect">
            <a:avLst/>
          </a:prstGeom>
          <a:noFill/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92142" y="5572140"/>
            <a:ext cx="18795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800" b="1" dirty="0">
                <a:latin typeface="Times New Roman" pitchFamily="18" charset="0"/>
                <a:cs typeface="Times New Roman" pitchFamily="18" charset="0"/>
              </a:rPr>
              <a:t>линейная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059113" y="5500702"/>
            <a:ext cx="265589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800" b="1" dirty="0">
                <a:latin typeface="Times New Roman" pitchFamily="18" charset="0"/>
                <a:cs typeface="Times New Roman" pitchFamily="18" charset="0"/>
              </a:rPr>
              <a:t>разветвлённая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869019" y="5500702"/>
            <a:ext cx="3203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800" b="1" dirty="0" smtClean="0">
                <a:latin typeface="Times New Roman" pitchFamily="18" charset="0"/>
                <a:cs typeface="Times New Roman" pitchFamily="18" charset="0"/>
              </a:rPr>
              <a:t>пространственная</a:t>
            </a:r>
            <a:endParaRPr kumimoji="0"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Пластмассы и волокна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Полимеры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редко используют в чистом виде. Как правило из них получают полимерные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материалы - пластмассы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волокна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Пластмасса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материал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в котором связующим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компонен-том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служит полимер, а остальные составные части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на-полнители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пластификаторы, красители,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противоокислите-ли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др. вещества.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Особая роль отводится наполнителям, которые добавляют к полимерам. Они повышают прочность и жёсткость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по-лимера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снижают его себестоимость.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качестве наполнителей используют стеклянные волокна, опилки, цементная пыль, бумага, асбест и др.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Пластмассы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как,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например, полиэтилен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поливинилхло-рид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полистирол, фенолформальдегидные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широко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приме-няются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различных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отраслях промышленности, сельского хозяйства, 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медицине, культуре, в быту.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6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Волокна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вырабатывают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 природных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синтетичес-ких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полимеров длинные гибкие нити, из которых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изготав-ливается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пряжа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текстильные изделия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Волокна подразделяются на природные и химические.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Природные, или натуральные, волокна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жи-вотного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растительного происхождения: шёлк, шерсть, хлопок, лён.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Химические волокна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получают путём химической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пере-работки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природных (прежде всего целлюлозы)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синте-тических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полимеров: вискозные, ацетатные волокна,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кап-рон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нейлон, лавсан и многие другие.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Природные полимеры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810" y="1131383"/>
            <a:ext cx="8027280" cy="5420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785818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Искусственные полимеры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8767893" cy="5335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6908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Синтетические полимеры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96378"/>
            <a:ext cx="4473527" cy="441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4979" y="1265653"/>
            <a:ext cx="4023301" cy="4735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Подобие мыла найдено в др. Шумере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Вавилоне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2800 г. до н. э. Использовалось в основном для стирки, обработки язв и ран. С I века н. э. человек стал мыться с мылом.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Мыло (лат.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sapo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- гора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Сапо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др. Риме, где совершались жертвоприношения богам. Животный жир,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выделяющий-ся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 сжигании жертвы, скапливался и смешивался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дре-весной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золой костра. Масса смывалась дождем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глинис-тый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грунт берега реки Тибр, где жители стирали белье,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ко-торое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отстирывалась гораздо легче.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Моющие средства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натуральные и синтетические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вещес-тва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очищающим действием, в особенности мыло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сти-ральные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порошки, применяемые в быту, промышленности и сфере обслуживания.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Отделочные полимерные материалы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l">
              <a:lnSpc>
                <a:spcPts val="4100"/>
              </a:lnSpc>
              <a:spcBef>
                <a:spcPts val="0"/>
              </a:spcBef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Полимерные материалы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применяются в жилищном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стро-ительстве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из-за их малой объемной массе, высокой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тепло-защитной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способности, химической стойкости,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водостой-кости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прочности и красивому внешнему виду.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Теплоизоляция.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Устройства полов.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Отделки стен, потолков, стеновых панелей…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Отделки интерьеров жилых и общественных зданий.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Изготовления труб, санитарно-технических изделий….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-Устройства перегородок, кровли и гидроизоляции.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Отделочные полимерные материалы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marL="177800" indent="17780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Линолеум.</a:t>
            </a:r>
          </a:p>
          <a:p>
            <a:pPr marL="177800" indent="17780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Плитки для пола.</a:t>
            </a:r>
          </a:p>
          <a:p>
            <a:pPr marL="177800" indent="17780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Материалы отделочные для стен.</a:t>
            </a:r>
          </a:p>
          <a:p>
            <a:pPr marL="177800" indent="17780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Изделия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профильно-погонажные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7800" indent="17780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Мастики и кремы для крепления полимерных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отделоч-ных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материалов.</a:t>
            </a:r>
          </a:p>
          <a:p>
            <a:pPr marL="177800" indent="17780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Кровельные материалы….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Линолеум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виду исходного сырья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подразделяют: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поливинилхло-ридный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алкидный, резиновый,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коллоксилиновый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нитро-целлюлозный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на основе синтетических волокон.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 структуре: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подосновой - тканевой, пленочной, картонной,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волок-нистой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пористой, пробковой;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 основы;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 форме: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полосовой, прямоугольный, квадратный.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 цвету: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одно- и многоцветным.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 фактуре лицевой поверхности: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гладкая, рифленая, тисненная, ворсовая (разрезная,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беспетельная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войлочная).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0" y="142852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Коллекция ALFA :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Vinisin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(Украина)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ru-RU" sz="2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endParaRPr lang="ru-RU" sz="2400" smtClean="0"/>
          </a:p>
        </p:txBody>
      </p:sp>
      <p:sp>
        <p:nvSpPr>
          <p:cNvPr id="7173" name="Rectangle 7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pPr eaLnBrk="1" hangingPunct="1"/>
            <a:endParaRPr lang="ru-RU" sz="2400" smtClean="0"/>
          </a:p>
        </p:txBody>
      </p:sp>
      <p:sp>
        <p:nvSpPr>
          <p:cNvPr id="7174" name="Rectangle 8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endParaRPr lang="ru-RU" sz="2400" smtClean="0"/>
          </a:p>
        </p:txBody>
      </p:sp>
      <p:pic>
        <p:nvPicPr>
          <p:cNvPr id="7175" name="Picture 10" descr="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03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2" descr="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00200"/>
            <a:ext cx="4038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4" descr="8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962400"/>
            <a:ext cx="40386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6" descr="7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962400"/>
            <a:ext cx="40386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Плитки  для  полов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</a:pPr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По виду исходного сырья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асбестосмольные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асфальто-вые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фенолитовые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поливинилхлоридные, резиновые,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кол-локсилиновые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кумароновые.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По форме плитки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квадратные, прямоугольные,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трапе-циевидные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От жесткости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жесткие, полужесткие, гибкие.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Листовые и плиточные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материалы для стен: бумажно-слоистые пластики.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4"/>
          <p:cNvSpPr>
            <a:spLocks noGrp="1" noChangeArrowheads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336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Многофункциональная промышленная система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покрытия пола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"ЭРОПЛАСТ"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Rectangle 15"/>
          <p:cNvSpPr>
            <a:spLocks noGrp="1" noChangeArrowheads="1"/>
          </p:cNvSpPr>
          <p:nvPr>
            <p:ph sz="half" idx="2"/>
          </p:nvPr>
        </p:nvSpPr>
        <p:spPr>
          <a:xfrm>
            <a:off x="4648200" y="457200"/>
            <a:ext cx="4038600" cy="56689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336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Стеновые панели</a:t>
            </a:r>
          </a:p>
        </p:txBody>
      </p:sp>
      <p:pic>
        <p:nvPicPr>
          <p:cNvPr id="9221" name="Picture 10" descr="Напольное покрытие &lt;Эропласт&g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8400"/>
            <a:ext cx="46482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7" descr="00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286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9" descr="014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38862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21" descr="023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53200" y="3048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23" descr="003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3600" y="1524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14"/>
            <a:ext cx="9144000" cy="79690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Изделия </a:t>
            </a:r>
            <a:r>
              <a:rPr lang="ru-RU" sz="3200" b="1" u="sng" dirty="0" err="1" smtClean="0">
                <a:latin typeface="Times New Roman" pitchFamily="18" charset="0"/>
                <a:cs typeface="Times New Roman" pitchFamily="18" charset="0"/>
              </a:rPr>
              <a:t>профильно-погонажные</a:t>
            </a:r>
            <a:endParaRPr lang="ru-RU" sz="32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lnSpcReduction="10000"/>
          </a:bodyPr>
          <a:lstStyle/>
          <a:p>
            <a:pPr marL="360000" indent="0" eaLnBrk="1" hangingPunct="1">
              <a:lnSpc>
                <a:spcPct val="20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Плинтуса</a:t>
            </a:r>
          </a:p>
          <a:p>
            <a:pPr marL="360000" indent="0" eaLnBrk="1" hangingPunct="1">
              <a:lnSpc>
                <a:spcPct val="20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Карнизы</a:t>
            </a:r>
          </a:p>
          <a:p>
            <a:pPr marL="360000" indent="0" eaLnBrk="1" hangingPunct="1">
              <a:lnSpc>
                <a:spcPct val="20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Галтели</a:t>
            </a:r>
          </a:p>
          <a:p>
            <a:pPr marL="360000" indent="0" eaLnBrk="1" hangingPunct="1">
              <a:lnSpc>
                <a:spcPct val="20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Наличники</a:t>
            </a:r>
          </a:p>
          <a:p>
            <a:pPr marL="360000" indent="0" eaLnBrk="1" hangingPunct="1">
              <a:lnSpc>
                <a:spcPct val="20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Подоконники </a:t>
            </a:r>
          </a:p>
          <a:p>
            <a:pPr marL="360000" indent="0" eaLnBrk="1" hangingPunct="1">
              <a:lnSpc>
                <a:spcPct val="20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Уголки  </a:t>
            </a:r>
          </a:p>
        </p:txBody>
      </p:sp>
      <p:pic>
        <p:nvPicPr>
          <p:cNvPr id="10244" name="Picture 4" descr="03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5354" y="3929066"/>
            <a:ext cx="3800446" cy="2714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02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19642" y="857232"/>
            <a:ext cx="292895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Кровельные рулонные материалы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Выпускают в рулонах шириной 750,1000 и 1025 мм площадью от10 до 40 м</a:t>
            </a:r>
            <a:r>
              <a:rPr lang="ru-RU" sz="2800" baseline="30000" smtClean="0"/>
              <a:t>2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Изготовляют на основе кровельного картона, обработанного битумными или дегтевыми веществами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Материалы на основе битумов черного цвета, с коричневым оттенком, с запахом нефти, долговечные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Материалы на основе дегтей имеют синеватый оттенок и запах фенола, более гнилостойкие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1307"/>
            <a:ext cx="9144000" cy="773115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Битумные   материалы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Пергамин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получают пропиткой кровельного картина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би-тумом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Используют в качестве нижнего слоя кровли под рубероид, черепицу и асбестоцементные листы.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Рубероид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получают пропиткой легкоплавким битумом кровельного картона с последующим покрытием с обеих сторон тугоплавким битумом и нанесением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крупнозернис-той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чешуйчатой, минеральной или пылевидной посыпки.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1414"/>
            <a:ext cx="9144000" cy="50798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Хозяйственное мыло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714356"/>
            <a:ext cx="9144000" cy="6143644"/>
          </a:xfrm>
        </p:spPr>
        <p:txBody>
          <a:bodyPr>
            <a:noAutofit/>
          </a:bodyPr>
          <a:lstStyle/>
          <a:p>
            <a:pPr marL="0" indent="0">
              <a:lnSpc>
                <a:spcPts val="3700"/>
              </a:lnSpc>
              <a:spcBef>
                <a:spcPts val="0"/>
              </a:spcBef>
              <a:buNone/>
              <a:defRPr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Твердое хозяйственное мыло (ТХМ)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смесь натриевых солей природных и синтетических жирных кислот.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Зави-сит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 способа переработки:</a:t>
            </a:r>
          </a:p>
          <a:p>
            <a:pPr marL="0" indent="0">
              <a:lnSpc>
                <a:spcPts val="3700"/>
              </a:lnSpc>
              <a:spcBef>
                <a:spcPts val="0"/>
              </a:spcBef>
              <a:buFontTx/>
              <a:buChar char="-"/>
              <a:defRPr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пилированное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(перетертое на вальцах) - 72% натриевых солей жирных кислот, цвет светло-желтый;</a:t>
            </a:r>
          </a:p>
          <a:p>
            <a:pPr marL="0" indent="0">
              <a:lnSpc>
                <a:spcPts val="3700"/>
              </a:lnSpc>
              <a:spcBef>
                <a:spcPts val="0"/>
              </a:spcBef>
              <a:buFontTx/>
              <a:buChar char="-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обычное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- 60-70% натриевые соли жирных кислот. Цвет 70% - желтый и темно-желтый, 60% - темно-коричневый, получаемое на основе жирового сырья с добавками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нафте-новых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кислот - применяется для технических целей. </a:t>
            </a:r>
          </a:p>
          <a:p>
            <a:pPr marL="0" indent="0">
              <a:lnSpc>
                <a:spcPts val="37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ТХМ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механическим путем в небольших объемах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изго-тавливают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мыльные порошки, гранулы, стружку.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по-лучения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порошка смесь мыла и соды распыляют в среде холодного воздуха.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4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endParaRPr lang="ru-RU" sz="28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endParaRPr lang="ru-RU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endParaRPr lang="ru-RU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Полимербитумный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рубероид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пропитка кровельного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кар-тона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мягким нефтяным битумом с последующим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нанесе-нием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обе стороны покрывных слоев латекса,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эпоксид-ных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смол.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Стеклорубероид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получают при использовании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стекло-волокнистой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основы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0042"/>
            <a:ext cx="9144000" cy="563563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Дегтевые    материалы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Толь кровельный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пропитка кровельного картона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камен-ноугольным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сланцевым дегтем с последующей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посып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кой с одной или двух сторон песком или без нее.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Толь с крупнозернистой посыпкой.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Толь с песочной посыпкой.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Толь гидроизоляционный.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Твердое мыло содержит: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- 40-72 % основного вещества;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- 0,1-0,2 % свободной щелочи;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- 1-2 % свободных карбонатов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К;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- 0,5-1,5 % нерастворимого в воде остатка;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различные добавки.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Жидкое мыло содержит: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водные растворы синтетических ионных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неионо-генных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поверхностно-активных веществ;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консерванты; 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отдушки; 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красители; 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соли  для контроля вязкости;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добавки для связывания ионов кальция и магния,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различные добавки.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Прямоугольник 4"/>
          <p:cNvSpPr>
            <a:spLocks noChangeArrowheads="1"/>
          </p:cNvSpPr>
          <p:nvPr/>
        </p:nvSpPr>
        <p:spPr bwMode="auto">
          <a:xfrm>
            <a:off x="0" y="0"/>
            <a:ext cx="9144000" cy="67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У жидкого мыла есть преимущество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перед твёрдым:</a:t>
            </a:r>
          </a:p>
          <a:p>
            <a:pPr>
              <a:lnSpc>
                <a:spcPts val="4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травмирует кожу, ухаживая за ней и смягчая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её;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увлажняет кожу;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отлично очищает;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убивает микробы;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удобнее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использовании и гигиеничнее: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нет прямого контакта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руками,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идеально для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общественных мест;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не выскальзывает из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рук;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пенится гораздо сильнее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твёрдого.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Действие компонентов на кожу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Глицерин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смягчает, увлажняет кожу.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Вазелин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предохраняет кожу от пересыхания.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Мед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тонизирует, питает кожу, делая ее мягкой и нежной. 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Экстракт пихты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заживление мелких трещин,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предуп-реждает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раздражение и образование угрей.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Экстракт ромашки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укрепляет защитные функции кожи, помогает избежать ее пересыхания.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Экстракт зверобоя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эвкалипта 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имеют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противовоспа-лительное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действие.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Разнообразие среди 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мылов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Мыло для удаления автомобильных масел.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Массажное мыло с добавлением массажных ингредиентов.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Гелиевое мыло.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Мыло-мочалка.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Туалетное мыло.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Гигиеническое мыло.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Антибактериальное мыло.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Отшелушивающие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мыло.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Парфюмерное мыло.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Косметическое мыло.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1334</Words>
  <Application>Microsoft Office PowerPoint</Application>
  <PresentationFormat>Экран (4:3)</PresentationFormat>
  <Paragraphs>338</Paragraphs>
  <Slides>52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Тема Office</vt:lpstr>
      <vt:lpstr>гигиена  ОСОБЕННОСТИ  при использовании СРЕДСТВ  БЫТОВОЙ  ХИМИИ и  полимеров </vt:lpstr>
      <vt:lpstr>Опасные химические вещества входящие в состав бытовой химии</vt:lpstr>
      <vt:lpstr>Слайд 3</vt:lpstr>
      <vt:lpstr>Подобие мыла найдено в др. Шумере и Вавилоне - 2800 г. до н. э. Использовалось в основном для стирки, обработки язв и ран. С I века н. э. человек стал мыться с мылом. Мыло (лат. sapo) - гора Сапо в др. Риме, где совершались жертвоприношения богам. Животный жир, выделяющий-ся при сжигании жертвы, скапливался и смешивался с дре-весной золой костра. Масса смывалась дождем в глинис-тый грунт берега реки Тибр, где жители стирали белье, ко-торое отстирывалась гораздо легче.  Моющие средства - натуральные и синтетические вещес-тва с очищающим действием, в особенности мыло и сти-ральные порошки, применяемые в быту, промышленности и сфере обслуживания.</vt:lpstr>
      <vt:lpstr>Хозяйственное мыло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Полимерные   материалы</vt:lpstr>
      <vt:lpstr>Слайд 26</vt:lpstr>
      <vt:lpstr>Слайд 27</vt:lpstr>
      <vt:lpstr>Полимеры получают в основном двумя методами - реак-циями полимеризации и реакциями поликонденсации. В реакцию полимеризации вступают молекулы, содержа-щие кратную (чаще – двойную) связь. Такие реакции про-текают по механизму присоединения и всё начинается с разрыва двойных связей. </vt:lpstr>
      <vt:lpstr>Реакция полимеризации на примере получения полиэти-лена:  nСН2=СН2          (- СН2 – СН2 - )n  Для реакции поликонденсации нужны особые молекулы. В их состав должны входить две или более функциональ-ные группы (-ОН, -СООН, -NН2 и др.).  При взаимодействии таких групп происходит отщепление низкомолекулярного продукта (например, воды) и образо-вание новой группировки, которая связывает остатки ре-агирующих между собой молекул.</vt:lpstr>
      <vt:lpstr>В реакцию поликонденсации вступают, например, амино-кислоты. При этом образуется биополимер-белок и побоч-ное низкомолекулярное вещество - вода: …+ Н NН-СН(R)–СООН+ … Н NН-СН(R)–СООН+…      …-NН-СН(R)-СО- NН-СН(R)-СО-… + nН2О  Реакцией поликонденсации получают многие полимеры, в том числе капрон.</vt:lpstr>
      <vt:lpstr>Слайд 31</vt:lpstr>
      <vt:lpstr>Слайд 32</vt:lpstr>
      <vt:lpstr>Слайд 33</vt:lpstr>
      <vt:lpstr>Слайд 34</vt:lpstr>
      <vt:lpstr>Слайд 35</vt:lpstr>
      <vt:lpstr>Волокна - вырабатывают из природных или синтетичес-ких полимеров длинные гибкие нити, из которых изготав-ливается пряжа и др. текстильные изделия.  Волокна подразделяются на природные и химические. Природные, или натуральные, волокна - материалы жи-вотного или растительного происхождения: шёлк, шерсть, хлопок, лён.  Химические волокна - получают путём химической пере-работки природных (прежде всего целлюлозы) или синте-тических полимеров: вискозные, ацетатные волокна, кап-рон, нейлон, лавсан и многие другие.</vt:lpstr>
      <vt:lpstr>Природные полимеры</vt:lpstr>
      <vt:lpstr>Искусственные полимеры</vt:lpstr>
      <vt:lpstr>Синтетические полимеры</vt:lpstr>
      <vt:lpstr>Отделочные полимерные материалы</vt:lpstr>
      <vt:lpstr>Полимерные материалы - применяются в жилищном стро-ительстве из-за их малой объемной массе, высокой тепло-защитной способности, химической стойкости, водостой-кости, прочности и красивому внешнему виду. - Теплоизоляция. - Устройства полов. - Отделки стен, потолков, стеновых панелей… - Отделки интерьеров жилых и общественных зданий. - Изготовления труб, санитарно-технических изделий…. -Устройства перегородок, кровли и гидроизоляции.</vt:lpstr>
      <vt:lpstr>Отделочные полимерные материалы</vt:lpstr>
      <vt:lpstr>Слайд 43</vt:lpstr>
      <vt:lpstr>Коллекция ALFA : Vinisin (Украина)</vt:lpstr>
      <vt:lpstr>Слайд 45</vt:lpstr>
      <vt:lpstr>Слайд 46</vt:lpstr>
      <vt:lpstr>Изделия профильно-погонажные</vt:lpstr>
      <vt:lpstr>Кровельные рулонные материалы</vt:lpstr>
      <vt:lpstr>Битумные   материалы</vt:lpstr>
      <vt:lpstr>Слайд 50</vt:lpstr>
      <vt:lpstr>Дегтевые    материалы</vt:lpstr>
      <vt:lpstr>Слайд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подходы к сбору и утилизации медицинских отходов </dc:title>
  <cp:lastModifiedBy>Татьяна</cp:lastModifiedBy>
  <cp:revision>68</cp:revision>
  <dcterms:modified xsi:type="dcterms:W3CDTF">2020-04-07T16:18:54Z</dcterms:modified>
</cp:coreProperties>
</file>