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3" r:id="rId2"/>
    <p:sldId id="342" r:id="rId3"/>
    <p:sldId id="302" r:id="rId4"/>
    <p:sldId id="347" r:id="rId5"/>
    <p:sldId id="303" r:id="rId6"/>
    <p:sldId id="348" r:id="rId7"/>
    <p:sldId id="304" r:id="rId8"/>
    <p:sldId id="327" r:id="rId9"/>
    <p:sldId id="305" r:id="rId10"/>
    <p:sldId id="336" r:id="rId11"/>
    <p:sldId id="329" r:id="rId12"/>
    <p:sldId id="306" r:id="rId13"/>
    <p:sldId id="307" r:id="rId14"/>
    <p:sldId id="335" r:id="rId15"/>
    <p:sldId id="309" r:id="rId16"/>
    <p:sldId id="308" r:id="rId17"/>
    <p:sldId id="332" r:id="rId18"/>
    <p:sldId id="310" r:id="rId19"/>
    <p:sldId id="311" r:id="rId20"/>
    <p:sldId id="334" r:id="rId21"/>
    <p:sldId id="330" r:id="rId22"/>
    <p:sldId id="312" r:id="rId23"/>
    <p:sldId id="339" r:id="rId24"/>
    <p:sldId id="331" r:id="rId25"/>
    <p:sldId id="313" r:id="rId26"/>
    <p:sldId id="337" r:id="rId27"/>
    <p:sldId id="345" r:id="rId28"/>
    <p:sldId id="340" r:id="rId29"/>
    <p:sldId id="350" r:id="rId30"/>
    <p:sldId id="349" r:id="rId31"/>
    <p:sldId id="314" r:id="rId32"/>
    <p:sldId id="338" r:id="rId33"/>
    <p:sldId id="315" r:id="rId34"/>
    <p:sldId id="318" r:id="rId35"/>
    <p:sldId id="341" r:id="rId36"/>
    <p:sldId id="319" r:id="rId37"/>
    <p:sldId id="320" r:id="rId38"/>
    <p:sldId id="321" r:id="rId39"/>
    <p:sldId id="34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4" autoAdjust="0"/>
  </p:normalViewPr>
  <p:slideViewPr>
    <p:cSldViewPr>
      <p:cViewPr>
        <p:scale>
          <a:sx n="60" d="100"/>
          <a:sy n="60" d="100"/>
        </p:scale>
        <p:origin x="-165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8B9E2-E876-41B6-97A1-1B4BB60FC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981200"/>
            <a:ext cx="78486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19.09.03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В.Г.Акимкин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1537B-5676-4398-B8E7-94A770C52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643188"/>
            <a:ext cx="9144000" cy="16430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Современные подходы к сбору и утилизации медицинских отходов</a:t>
            </a:r>
            <a:r>
              <a:rPr lang="ru-RU" sz="3600" dirty="0"/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207167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кафедрой:  доктор биологических наук,  профессор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 Василий 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0364" y="4869160"/>
            <a:ext cx="5929324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Профессор Сердюков  Василий  </a:t>
            </a:r>
            <a:r>
              <a:rPr lang="ru-RU" sz="2200" b="1" dirty="0" smtClean="0">
                <a:latin typeface="Times New Roman" pitchFamily="18" charset="0"/>
              </a:rPr>
              <a:t>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08.04.2020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3328" y="71414"/>
            <a:ext cx="7619432" cy="6715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- опасные (рискованные) отходы ЛПУ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Инфицированные отходы - материалы и инструменты,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заг-рязненные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выделениями, в т.ч. кровью. Патологоанатомические отходы.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Органические операционные отходы (органы, ткани…).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отходы из инфекционных отделений, в т.ч. пищевые. Отходы из микробиологических лабораторий,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работаю-щих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микроорганизмами 3-4 группы патогенности. Биологические отходы вивариев.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Обязательное обеззараживание - дезинфекция. Метод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зараживания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определяется и выполняется при разработке схемы обращения с МО для каждого ЛПУ.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Обеззараживание производится централизованно или в местах их образования химическими/физическими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мето-дами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Собираются в одноразовую мягкую (пакеты) или твердую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непрокалываемую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упаковку (контейнеры) </a:t>
            </a:r>
            <a:r>
              <a:rPr lang="ru-RU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желтого </a:t>
            </a:r>
            <a:r>
              <a:rPr lang="ru-RU" sz="2800" b="1" u="sng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цве-та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имеющие </a:t>
            </a:r>
            <a:r>
              <a:rPr lang="ru-RU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желтую маркировку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применении аппаратных методов обеззараживания, на рабочих местах допускается сбор отходов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общие емкости (контейнеры) перчаток, перевязочного материала и использованных шприцев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неразобранном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виде, с предварительным отделением игл.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7432" y="71414"/>
            <a:ext cx="5312088" cy="67535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Патологоанатомические и органические операционные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от-ходы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(органы, ткани…) подлежат кремации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сжи-ганию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или захоронению на кладбищах в специальных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мо-гилах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специально отведенном участке кладбища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соот-ветствии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требованиями законодательства РФ.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Обеззараживание таких отходов не требуется.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использовании аппаратных методов обеззараживания, разрешается сбор, транспортирование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 предварительного обеззараживания в местах образования, при условии обеспечения необходимых требований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эпиде-миологической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безопасности.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Допускается перемещение необеззараженных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упакованных в специальные одноразовые емкости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кон-тейнеры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из удаленных фельдшерско-акушерских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пунк-тов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здравпунктов в медицинскую организацию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обес-печения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их последующего обеззараживания.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Класс-В - чрезвычайно опасные отходы ЛПУ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Материалы, контактирующие с больными особо опасными инфекциями.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из лабораторий, работающих с микроорганизмами 1-4 групп патогенности.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фтизиатрических, микологических больниц.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от пациентов с анаэробной инфекцией.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Подлежат обязательному обеззараживанию (дезинфекции) физическими методами (термические, микроволновые,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ра-диационные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Химические методы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дезинфекци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допускаются только для обеззараживания пищевых отходов и выделений больных, и при организации первичных противоэпидемических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ме-роприятий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очагах.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Выбор метода обеззараживания осуществляется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раз-работке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схемы сбора и удаления отходов. Вывоз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необез-зараженных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отходов класса-В за пределы территории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ор-ганизации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допускается.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 класса В собирают в одноразовую мягкую (пакеты) или твердую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непрокалываемую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упаковку (контейнеры)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красного цвета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или имеющую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красную маркировку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Жидкие биологические отходы, использованные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одноразо-вые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колющие (режущие) инструменты и др. изделия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меди-цинского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назначения помещают в твердую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непрокалыва-емую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влагостойкую герметичную упаковку (контейнеры).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-32" y="0"/>
            <a:ext cx="9072594" cy="69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ts val="38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Медицинские отходы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(МО)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 отходы, образующиеся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ЛПУ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др.мед. учреждениях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любой формы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собственнос-ти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заведениях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мед. профиля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аптеках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фармацевтических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производствах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предприятиях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про-изводству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иммунобиологических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препаратов.</a:t>
            </a:r>
          </a:p>
          <a:p>
            <a:pPr eaLnBrk="0" hangingPunct="0">
              <a:lnSpc>
                <a:spcPts val="3800"/>
              </a:lnSpc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образованные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оказании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помощи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учрежде-ниях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организациях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др. министерств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ведомств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санато-риях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профилакториях,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школах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предприятиях и др.</a:t>
            </a:r>
          </a:p>
          <a:p>
            <a:pPr eaLnBrk="0" hangingPunct="0">
              <a:lnSpc>
                <a:spcPts val="38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Фармацевтические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отходы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лекарственные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средства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истекшим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сроком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фальсифицированные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непри-годные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качестве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лекарств и отходы фармацевтической промышленности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pic_big_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-27314"/>
            <a:ext cx="5214974" cy="6956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Класс-Г - отходы ЛПУ близкие к промышленным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Просроченные лекарственные средства, отходы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лекарс-твенных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диагностических препаратов,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средства, не использованные, с истекшим сроком годности.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Цитостатики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(лекарственные вещества, блокирующие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де-ление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клеток, применяют преимущественно в онкологии) и другие химические препараты.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Ртуть-содержащие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предметы, приборы и оборудование.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класс-Г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ртуть-содержащие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приборы, лампы,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обо-рудование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собираются в маркированные емкости с плотно прилегающими крышками любого цвета (кроме желтого и красного), которые хранятся в специально выделенных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по-мещениях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Вывоз отходов класса Г для обезвреживания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утилиза-ции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осуществляется специализированными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организаци-ями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имеющими лицензию на данный вид деятельности.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med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Класс-Д - радиоактивные отходы ЛПУ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виды отходов, содержащие радиоактивные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компонен-ты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класс-Д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Сбор, хранение, удаление осуществляют в соответствии с требованиями законодательства РФ к обращению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радио-активными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веществами и другими источниками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излучений, нормами радиационной безопасности.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Вывоз и обезвреживание осуществляется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специализиро-ванными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организациями по обращению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радиоактивны-ми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отходами, имеющими лицензию на данный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деяте-льности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rec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9144000" cy="785812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Классификация отходов ЛПУ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ведущему фактору опасности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9738" y="1643063"/>
            <a:ext cx="3251200" cy="4724400"/>
            <a:chOff x="2112" y="1152"/>
            <a:chExt cx="2304" cy="2976"/>
          </a:xfrm>
        </p:grpSpPr>
        <p:sp>
          <p:nvSpPr>
            <p:cNvPr id="14349" name="Rectangle 4"/>
            <p:cNvSpPr>
              <a:spLocks noChangeArrowheads="1"/>
            </p:cNvSpPr>
            <p:nvPr/>
          </p:nvSpPr>
          <p:spPr bwMode="auto">
            <a:xfrm>
              <a:off x="2112" y="2400"/>
              <a:ext cx="2304" cy="576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Класс В</a:t>
              </a:r>
            </a:p>
            <a:p>
              <a:pPr algn="ctr"/>
              <a:r>
                <a:rPr lang="ru-RU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чрезвычайно опасные</a:t>
              </a:r>
              <a:endParaRPr 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50" name="Rectangle 5"/>
            <p:cNvSpPr>
              <a:spLocks noChangeArrowheads="1"/>
            </p:cNvSpPr>
            <p:nvPr/>
          </p:nvSpPr>
          <p:spPr bwMode="auto">
            <a:xfrm>
              <a:off x="2112" y="1152"/>
              <a:ext cx="2304" cy="576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000" b="1" dirty="0">
                  <a:latin typeface="Times New Roman" pitchFamily="18" charset="0"/>
                  <a:cs typeface="Times New Roman" pitchFamily="18" charset="0"/>
                </a:rPr>
                <a:t>Класс А</a:t>
              </a:r>
            </a:p>
            <a:p>
              <a:pPr algn="ctr"/>
              <a:r>
                <a:rPr lang="ru-RU" sz="2000" b="1" dirty="0">
                  <a:latin typeface="Times New Roman" pitchFamily="18" charset="0"/>
                  <a:cs typeface="Times New Roman" pitchFamily="18" charset="0"/>
                </a:rPr>
                <a:t>неопасные</a:t>
              </a:r>
            </a:p>
          </p:txBody>
        </p:sp>
        <p:sp>
          <p:nvSpPr>
            <p:cNvPr id="14351" name="Rectangle 6"/>
            <p:cNvSpPr>
              <a:spLocks noChangeArrowheads="1"/>
            </p:cNvSpPr>
            <p:nvPr/>
          </p:nvSpPr>
          <p:spPr bwMode="auto">
            <a:xfrm>
              <a:off x="2112" y="1776"/>
              <a:ext cx="2304" cy="576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Класс Б</a:t>
              </a:r>
            </a:p>
            <a:p>
              <a:pPr algn="ctr"/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опасные (рискованные)</a:t>
              </a:r>
            </a:p>
          </p:txBody>
        </p:sp>
        <p:sp>
          <p:nvSpPr>
            <p:cNvPr id="14352" name="Rectangle 7"/>
            <p:cNvSpPr>
              <a:spLocks noChangeArrowheads="1"/>
            </p:cNvSpPr>
            <p:nvPr/>
          </p:nvSpPr>
          <p:spPr bwMode="auto">
            <a:xfrm>
              <a:off x="2112" y="3024"/>
              <a:ext cx="2304" cy="528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60000"/>
                </a:spcBef>
                <a:spcAft>
                  <a:spcPct val="10000"/>
                </a:spcAft>
              </a:pPr>
              <a:r>
                <a:rPr lang="ru-RU" sz="2000" b="1">
                  <a:solidFill>
                    <a:srgbClr val="67B3FF"/>
                  </a:solidFill>
                  <a:latin typeface="Times New Roman" pitchFamily="18" charset="0"/>
                  <a:cs typeface="Times New Roman" pitchFamily="18" charset="0"/>
                </a:rPr>
                <a:t>Класс Г</a:t>
              </a:r>
            </a:p>
            <a:p>
              <a:pPr algn="ctr">
                <a:lnSpc>
                  <a:spcPct val="60000"/>
                </a:lnSpc>
              </a:pPr>
              <a:r>
                <a:rPr lang="ru-RU" sz="2000" b="1">
                  <a:solidFill>
                    <a:srgbClr val="67B3FF"/>
                  </a:solidFill>
                  <a:latin typeface="Times New Roman" pitchFamily="18" charset="0"/>
                  <a:cs typeface="Times New Roman" pitchFamily="18" charset="0"/>
                </a:rPr>
                <a:t>по составу близкие </a:t>
              </a:r>
            </a:p>
            <a:p>
              <a:pPr algn="ctr">
                <a:lnSpc>
                  <a:spcPct val="60000"/>
                </a:lnSpc>
              </a:pPr>
              <a:r>
                <a:rPr lang="ru-RU" sz="2000" b="1">
                  <a:solidFill>
                    <a:srgbClr val="67B3FF"/>
                  </a:solidFill>
                  <a:latin typeface="Times New Roman" pitchFamily="18" charset="0"/>
                  <a:cs typeface="Times New Roman" pitchFamily="18" charset="0"/>
                </a:rPr>
                <a:t>к промышленным</a:t>
              </a:r>
            </a:p>
          </p:txBody>
        </p:sp>
        <p:sp>
          <p:nvSpPr>
            <p:cNvPr id="14353" name="Rectangle 8"/>
            <p:cNvSpPr>
              <a:spLocks noChangeArrowheads="1"/>
            </p:cNvSpPr>
            <p:nvPr/>
          </p:nvSpPr>
          <p:spPr bwMode="auto">
            <a:xfrm>
              <a:off x="2112" y="3600"/>
              <a:ext cx="2304" cy="528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000" b="1">
                  <a:solidFill>
                    <a:srgbClr val="00FF00"/>
                  </a:solidFill>
                  <a:latin typeface="Times New Roman" pitchFamily="18" charset="0"/>
                  <a:cs typeface="Times New Roman" pitchFamily="18" charset="0"/>
                </a:rPr>
                <a:t>Класс Д</a:t>
              </a:r>
            </a:p>
            <a:p>
              <a:pPr algn="ctr"/>
              <a:r>
                <a:rPr lang="ru-RU" sz="2000" b="1">
                  <a:solidFill>
                    <a:srgbClr val="00FF00"/>
                  </a:solidFill>
                  <a:latin typeface="Times New Roman" pitchFamily="18" charset="0"/>
                  <a:cs typeface="Times New Roman" pitchFamily="18" charset="0"/>
                </a:rPr>
                <a:t>радиоактивные</a:t>
              </a:r>
            </a:p>
          </p:txBody>
        </p:sp>
      </p:grpSp>
      <p:sp>
        <p:nvSpPr>
          <p:cNvPr id="14340" name="Rectangle 9"/>
          <p:cNvSpPr>
            <a:spLocks noChangeArrowheads="1"/>
          </p:cNvSpPr>
          <p:nvPr/>
        </p:nvSpPr>
        <p:spPr bwMode="auto">
          <a:xfrm>
            <a:off x="338138" y="2709863"/>
            <a:ext cx="1828800" cy="2667000"/>
          </a:xfrm>
          <a:prstGeom prst="rect">
            <a:avLst/>
          </a:prstGeom>
          <a:solidFill>
            <a:schemeClr val="bg1"/>
          </a:solidFill>
          <a:ln w="635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Эпидемиоло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гическая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опасность</a:t>
            </a:r>
          </a:p>
        </p:txBody>
      </p:sp>
      <p:sp>
        <p:nvSpPr>
          <p:cNvPr id="14341" name="Line 10"/>
          <p:cNvSpPr>
            <a:spLocks noChangeShapeType="1"/>
          </p:cNvSpPr>
          <p:nvPr/>
        </p:nvSpPr>
        <p:spPr bwMode="auto">
          <a:xfrm flipV="1">
            <a:off x="2235200" y="1947863"/>
            <a:ext cx="744538" cy="2057400"/>
          </a:xfrm>
          <a:prstGeom prst="line">
            <a:avLst/>
          </a:prstGeom>
          <a:noFill/>
          <a:ln w="63500">
            <a:solidFill>
              <a:srgbClr val="008080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Line 11"/>
          <p:cNvSpPr>
            <a:spLocks noChangeShapeType="1"/>
          </p:cNvSpPr>
          <p:nvPr/>
        </p:nvSpPr>
        <p:spPr bwMode="auto">
          <a:xfrm flipV="1">
            <a:off x="2235200" y="3243263"/>
            <a:ext cx="744538" cy="762000"/>
          </a:xfrm>
          <a:prstGeom prst="line">
            <a:avLst/>
          </a:prstGeom>
          <a:noFill/>
          <a:ln w="63500">
            <a:solidFill>
              <a:srgbClr val="008080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Line 12"/>
          <p:cNvSpPr>
            <a:spLocks noChangeShapeType="1"/>
          </p:cNvSpPr>
          <p:nvPr/>
        </p:nvSpPr>
        <p:spPr bwMode="auto">
          <a:xfrm>
            <a:off x="2235200" y="4005263"/>
            <a:ext cx="744538" cy="0"/>
          </a:xfrm>
          <a:prstGeom prst="line">
            <a:avLst/>
          </a:prstGeom>
          <a:noFill/>
          <a:ln w="63500">
            <a:solidFill>
              <a:srgbClr val="008080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Rectangle 13"/>
          <p:cNvSpPr>
            <a:spLocks noChangeArrowheads="1"/>
          </p:cNvSpPr>
          <p:nvPr/>
        </p:nvSpPr>
        <p:spPr bwMode="auto">
          <a:xfrm>
            <a:off x="6977063" y="2709863"/>
            <a:ext cx="1952625" cy="2667000"/>
          </a:xfrm>
          <a:prstGeom prst="rect">
            <a:avLst/>
          </a:prstGeom>
          <a:solidFill>
            <a:schemeClr val="bg1"/>
          </a:solidFill>
          <a:ln w="63500">
            <a:solidFill>
              <a:srgbClr val="CC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Экологическая 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(токсикологи-</a:t>
            </a: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ческая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радиа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ционная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опасность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230938" y="2024063"/>
            <a:ext cx="677862" cy="3962400"/>
            <a:chOff x="4416" y="1392"/>
            <a:chExt cx="480" cy="2496"/>
          </a:xfrm>
        </p:grpSpPr>
        <p:sp>
          <p:nvSpPr>
            <p:cNvPr id="14346" name="Line 15"/>
            <p:cNvSpPr>
              <a:spLocks noChangeShapeType="1"/>
            </p:cNvSpPr>
            <p:nvPr/>
          </p:nvSpPr>
          <p:spPr bwMode="auto">
            <a:xfrm flipH="1" flipV="1">
              <a:off x="4416" y="1392"/>
              <a:ext cx="480" cy="1248"/>
            </a:xfrm>
            <a:prstGeom prst="line">
              <a:avLst/>
            </a:prstGeom>
            <a:noFill/>
            <a:ln w="63500">
              <a:solidFill>
                <a:srgbClr val="CC9900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7" name="Line 16"/>
            <p:cNvSpPr>
              <a:spLocks noChangeShapeType="1"/>
            </p:cNvSpPr>
            <p:nvPr/>
          </p:nvSpPr>
          <p:spPr bwMode="auto">
            <a:xfrm flipH="1">
              <a:off x="4416" y="2640"/>
              <a:ext cx="480" cy="624"/>
            </a:xfrm>
            <a:prstGeom prst="line">
              <a:avLst/>
            </a:prstGeom>
            <a:noFill/>
            <a:ln w="63500">
              <a:solidFill>
                <a:srgbClr val="CC9900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8" name="Line 17"/>
            <p:cNvSpPr>
              <a:spLocks noChangeShapeType="1"/>
            </p:cNvSpPr>
            <p:nvPr/>
          </p:nvSpPr>
          <p:spPr bwMode="auto">
            <a:xfrm flipH="1">
              <a:off x="4416" y="2640"/>
              <a:ext cx="480" cy="1248"/>
            </a:xfrm>
            <a:prstGeom prst="line">
              <a:avLst/>
            </a:prstGeom>
            <a:noFill/>
            <a:ln w="63500">
              <a:solidFill>
                <a:srgbClr val="CC9900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84123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06" y="642918"/>
            <a:ext cx="9020075" cy="5715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1143008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Удельный вес различных классов в общей структуре отходов ЛПУ 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(По данным В.Г. Акимкина)</a:t>
            </a:r>
          </a:p>
        </p:txBody>
      </p:sp>
      <p:graphicFrame>
        <p:nvGraphicFramePr>
          <p:cNvPr id="428035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0" y="1285861"/>
          <a:ext cx="9182100" cy="5572140"/>
        </p:xfrm>
        <a:graphic>
          <a:graphicData uri="http://schemas.openxmlformats.org/presentationml/2006/ole">
            <p:oleObj spid="_x0000_s25602" name="Диаграмма" r:id="rId3" imgW="9810814" imgH="4895871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Опасность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в выходе инфекций за пределы ЛПУ. Группа риска - персонал ЛПУ, пациенты и лица, ответственные за транспортировку и обезвреживание отходов, население.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Сбор и утилизация медицинских отходов: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«Санитарно-эпидемиологические требования к обращению с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меди-цинскими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отходами»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2.1.7.2790-10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			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от 09.12.2010 г.</a:t>
            </a:r>
            <a:endParaRPr lang="ru-RU" sz="28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Grp="1" noChangeArrowheads="1" noTextEdit="1"/>
          </p:cNvSpPr>
          <p:nvPr>
            <p:ph type="tbl" idx="1"/>
          </p:nvPr>
        </p:nvSpPr>
        <p:spPr/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1663700" y="-742950"/>
            <a:ext cx="633413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graphicFrame>
        <p:nvGraphicFramePr>
          <p:cNvPr id="7673" name="Group 505"/>
          <p:cNvGraphicFramePr>
            <a:graphicFrameLocks noGrp="1"/>
          </p:cNvGraphicFramePr>
          <p:nvPr/>
        </p:nvGraphicFramePr>
        <p:xfrm>
          <a:off x="71438" y="142852"/>
          <a:ext cx="9001155" cy="6557691"/>
        </p:xfrm>
        <a:graphic>
          <a:graphicData uri="http://schemas.openxmlformats.org/drawingml/2006/table">
            <a:tbl>
              <a:tblPr/>
              <a:tblGrid>
                <a:gridCol w="1134928"/>
                <a:gridCol w="2010585"/>
                <a:gridCol w="1754573"/>
                <a:gridCol w="1483886"/>
                <a:gridCol w="1496931"/>
                <a:gridCol w="1120252"/>
              </a:tblGrid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опасности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А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Неопасные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Б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Опасные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(Рискованные)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В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Чрезвычайно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опасные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Г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Отходы, по со-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ставу близкие к</a:t>
                      </a:r>
                      <a:b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промышленным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Д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Радиоактив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128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Характрис-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тика</a:t>
                      </a:r>
                      <a:endParaRPr kumimoji="0" lang="ru-RU" sz="14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морфологического</a:t>
                      </a:r>
                      <a:endParaRPr kumimoji="0" lang="ru-RU" sz="14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состава</a:t>
                      </a:r>
                      <a:endParaRPr kumimoji="0" lang="ru-RU" sz="14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Отходы, не имеющие контакта с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биологичес-кими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жидкостями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паци-ентов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инфекционными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больными,нетоксичные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Пищевые отходы всех подразделений ЛПУ кроме инфекционных (в т. ч.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кожно-венеро-логических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фтизиат-рических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Мебель,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ин-вентарь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неисправное диагностическое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обору-дование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не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содержа-щие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токсичных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элемен-тов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Неинфицированная      бумага, смет,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строите-льный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мусор и т. д.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Потенциально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цированные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отходы. Материалы,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менты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загрязнен-ные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выделениями, в т.ч. кровью. Выделения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пациен-тов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Патологоанато-мические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отходы. Органические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опе-рационные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 (органы, ткани ). Все отходы   из 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ин-фекционных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отде-лений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(в  т. ч.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пи-щевые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Отходы из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микробиологичес-ких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лабораторий, работающих с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мик-роорганизмами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3-4 групп патогенности.</a:t>
                      </a:r>
                      <a:b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Биологические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от-ходы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вивариев.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Материалы,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кон-тактирующие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 больными особо   опасными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циями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Отходы из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лабо-раторий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работа-ющих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микро-организмами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1-4 групп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патоген-ности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Отходы фтизиатрических,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микологичес-ких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больниц.   Отходы от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паци-ентов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анаэроб-ной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инфекцией.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Просроченные лекарственные средства, отходы от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лекарствен-ных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ческих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препара-тов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дезсредства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не подлежащие использованию, с истекшим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сро-ком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годности.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Цитостатики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химпре-параты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Ргуть-содержа-щие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предметы, приборы 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обо-рудование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виды от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ходов,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со-держащие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радиоактивные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компо-ненты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При сборе МО запрещается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вручную разрушать, разрезать отходы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классов-Б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-В, в т.ч. использованные системы для внутривенных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инфузий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снимать вручную иглу со шприца после его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использова-ния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надевать колпачок на иглу после инъекции;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пересыпать (перегружать) неупакованные отходы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клас-сов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и В из одной емкости в другую;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утрамбовывать отходы классов Б и 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осуществлять операции с отходами без перчаток или средств индивидуальной защиты и спец. одежды;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использовать мягкую одноразовую упаковку для сбора острого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медиц-го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инструментария и острых предметов.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161329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9728" y="571480"/>
            <a:ext cx="9162700" cy="5715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Обеззараживание МО классов Б и В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Проводят способами: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ентрализованным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участок с МО располагается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пре-делами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территории организации, при этом организуется транспортирование МО.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ецентрализованным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участок  располагают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террито-рии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ЛПУ. Отходы класса-В обеззараживаются только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де-централизованным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способом, хранение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транспортирова-ние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необеззараженных отходов класса-В запрещено.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Утилизация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классов-Б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и -В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Технология утилизации, в т.ч. с сортировкой отходов,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воз-можно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после предварительного аппаратного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обеззаражи-вания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отходов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 физическими методами.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допускают использование вторичного сырья,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получен-ного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МО, для изготовления товаров детского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ассорти-мента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изделий контактирующих с питьевой водой и пище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продуктами, изделиями мед. назначения.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Захоронение обезвреженных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полиго-не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допускается только при изменении их товарного вида (измельчение, спекание, прессование…) и невозможности их повторного применения.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medic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4010" y="0"/>
            <a:ext cx="917801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настоящее время имеются современные установки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ме-дицинских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организациях по дезинфекции и утилизации МО в соответствии с санитарными правилами.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Высокотемпературное сжигание  и механическая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деструк-ция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сочетании со стерилизацией.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Механическая деструкция + стерилизация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 изделий однократного применения: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пластмасс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шприцы, трубки, катетеры, зонды, системы,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гемодиализаторы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мешки, контейнеры...);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латекс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перчатки; резин (изделий мед. назначения);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бумага, картон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салфетки, полотенца, упаковочные материалы;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дерева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шпатели;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тканых материалов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бинты, салфетки, повязки…;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стекло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пробирки, флаконы…;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металла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иглы инъекционные, мелкие инструменты,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провода, электроды, иглы, лезвия….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Механическая деструкция + стерилизация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работы: измельчение, дезинфекция химическим раствором или паром, сбор в одноразовые контейнеры для мусора (возможен прямой вывод в канализацию). Утилизируются как ТБО.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Утилизатор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Термодез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предназначен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измельче-ния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термообработки отходов классов Б и 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0" y="2643182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6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Благодарю</a:t>
            </a:r>
          </a:p>
          <a:p>
            <a:pPr algn="ctr" eaLnBrk="0" hangingPunct="0"/>
            <a:r>
              <a:rPr lang="ru-RU" sz="6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0" y="0"/>
            <a:ext cx="9144000" cy="1300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68241" bIns="68241" anchor="ctr">
            <a:spAutoFit/>
          </a:bodyPr>
          <a:lstStyle/>
          <a:p>
            <a:pPr algn="ctr" eaLnBrk="0" hangingPunct="0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система санитарно-эпидемиологического нормирования</a:t>
            </a:r>
          </a:p>
          <a:p>
            <a:pPr algn="ctr" eaLnBrk="0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</a:p>
          <a:p>
            <a:pPr algn="ctr" eaLnBrk="0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Федеральные санитарные правила, нормы и гигиенические нормативы </a:t>
            </a:r>
          </a:p>
          <a:p>
            <a:pPr algn="ctr" eaLnBrk="0" hangingPunct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2.1.7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ПОЧВА, ОЧИСТКА НАСЕЛЕННЫХ МЕСТ, БЫТОВЫЕ И ПРОМЫШЛЕННЫЕ ОТХОДЫ. САНИТАРНАЯ ОХРАНА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ПОЧВЫ</a:t>
            </a: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«Санитарно-эпидемиологические правила обращения </a:t>
            </a:r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медицинскими отходами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Санитарные правила и нормы</a:t>
            </a:r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2.1.7.2790-10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				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от 09.12.2010 г.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Издание официальное</a:t>
            </a: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Москва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Ежегодно образуется МО около 2% от общего количества отходов потребления.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Примерные количественные нормы накопления отходов в ЛПУ (кг/койка в сутки).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больницах: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 600 до 800 коек - 1,3;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от 800 до 1000 коек - 1,35;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- от 1000 до 1200 коек - 1,51;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- от 1200 до 1400 коек - 2,00;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	- свыше 1400 коек - 2,7.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Удельная норма накопления МО для поликлиник: 0,1 кг на одно посещение.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-1" y="36323"/>
            <a:ext cx="9143999" cy="605122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Классы опасности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отходов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818867"/>
            <a:ext cx="9143999" cy="6039133"/>
          </a:xfrm>
        </p:spPr>
        <p:txBody>
          <a:bodyPr>
            <a:no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зависимости от степени негативного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воздейст-вия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окружающую среду подразделяются в соответствии с критериями, установленными федеральным органом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ис-полнительной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власти, осуществляющим государственное регулирование в области охраны окружающей среды, на пять классов опасности: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I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- чрезвычайно опасные отходы;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II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высоко-опасные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отходы;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III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- умеренно опасные отходы;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IV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- малоопасные отходы;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V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- практически неопасные отходы.</a:t>
            </a:r>
          </a:p>
        </p:txBody>
      </p:sp>
    </p:spTree>
    <p:extLst>
      <p:ext uri="{BB962C8B-B14F-4D97-AF65-F5344CB8AC3E}">
        <p14:creationId xmlns:p14="http://schemas.microsoft.com/office/powerpoint/2010/main" xmlns="" val="374654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2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Классификация отходов ЛПУ по категории опасности: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 А – неопасные,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 Б - опасные (рискованные),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 В - чрезвычайно опасные,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 Г - отходы, по составу близкие к промышленным, Класс Д - радиоактивные отходы.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- неопасные отходы ЛПУ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Отходы, не имеющие контакта с биологическими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жидкос-тями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пациентов, инфекционными больными, нетоксичные отходы. Пищевые отходы всех подразделений и отделений ЛПУ кроме инфекционных (в т.ч.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кожно-венерологичес-ких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фтизиатрических. Мебель, инвентарь, неисправное диагностическое оборудование, не содержащие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токсичес-ких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элементов. Неинфицированная бумага, строительный мусор и т.д.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Сбор - в многоразовые емкости или одноразовые пакеты. Цвет их любой, кроме желтого и красного. Емкости для отходов и тележки маркируют «Отходы.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Заполненные емкости или пакеты доставляются малой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ме-ханизацией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перегружают в маркированные контейнеры для данного класса.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Многоразовая тара - подлежит мытью и дезинфекции.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Крупногабаритные отходы собираются в спец.бункеры.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агрегаты этих отходов, имевшие контакт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ин-фицированным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материалом или больными, подвергаются обязательной дезинфекции.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класса А могут быть захоронены на обычных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по-лигонах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захоронению твердых бытовых отходов.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581</Words>
  <Application>Microsoft Office PowerPoint</Application>
  <PresentationFormat>Экран (4:3)</PresentationFormat>
  <Paragraphs>140</Paragraphs>
  <Slides>39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Тема Office</vt:lpstr>
      <vt:lpstr>Диаграмма</vt:lpstr>
      <vt:lpstr>Современные подходы к сбору и утилизации медицинских отходов </vt:lpstr>
      <vt:lpstr>Слайд 2</vt:lpstr>
      <vt:lpstr> Опасность  - в выходе инфекций за пределы ЛПУ. Группа риска - персонал ЛПУ, пациенты и лица, ответственные за транспортировку и обезвреживание отходов, население.  Сбор и утилизация медицинских отходов:«Санитарно-эпидемиологические требования к обращению с меди-цинскими отходами» СанПиН 2.1.7.2790-10          от 09.12.2010 г.</vt:lpstr>
      <vt:lpstr>Слайд 4</vt:lpstr>
      <vt:lpstr>Ежегодно образуется МО около 2% от общего количества отходов потребления. Примерные количественные нормы накопления отходов в ЛПУ (кг/койка в сутки). В больницах: - от 600 до 800 коек - 1,3;  - от 800 до 1000 коек - 1,35;   - от 1000 до 1200 коек - 1,51;    - от 1200 до 1400 коек - 2,00;      - свыше 1400 коек - 2,7.   Удельная норма накопления МО для поликлиник: 0,1 кг на одно посещение.</vt:lpstr>
      <vt:lpstr>Классы опасности отходов</vt:lpstr>
      <vt:lpstr> Классификация отходов ЛПУ по категории опасности:  Класс А – неопасные,  Класс Б - опасные (рискованные), Класс В - чрезвычайно опасные, Класс Г - отходы, по составу близкие к промышленным, Класс Д - радиоактивные отходы.</vt:lpstr>
      <vt:lpstr>  Класс-А - неопасные отходы ЛПУ  Отходы, не имеющие контакта с биологическими жидкос-тями пациентов, инфекционными больными, нетоксичные отходы. Пищевые отходы всех подразделений и отделений ЛПУ кроме инфекционных (в т.ч. кожно-венерологичес-ких), фтизиатрических. Мебель, инвентарь, неисправное диагностическое оборудование, не содержащие токсичес-ких элементов. Неинфицированная бумага, строительный мусор и т.д.</vt:lpstr>
      <vt:lpstr>  Требования к сбору МО класс-А Сбор - в многоразовые емкости или одноразовые пакеты. Цвет их любой, кроме желтого и красного. Емкости для отходов и тележки маркируют «Отходы. Класс-А». Заполненные емкости или пакеты доставляются малой ме-ханизацией и перегружают в маркированные контейнеры для данного класса. Многоразовая тара - подлежит мытью и дезинфекции. Крупногабаритные отходы собираются в спец.бункеры. По верхности и агрегаты этих отходов, имевшие контакт с ин-фицированным материалом или больными, подвергаются обязательной дезинфекции. Отходы класса А могут быть захоронены на обычных по-лигонах по захоронению твердых бытовых отходов.</vt:lpstr>
      <vt:lpstr>Слайд 10</vt:lpstr>
      <vt:lpstr> Класс-Б - опасные (рискованные) отходы ЛПУ  Инфицированные отходы - материалы и инструменты, заг-рязненные выделениями, в т.ч. кровью. Патологоанатомические отходы.  Органические операционные отходы (органы, ткани…).  Все отходы из инфекционных отделений, в т.ч. пищевые. Отходы из микробиологических лабораторий, работаю-щих с микроорганизмами 3-4 группы патогенности. Биологические отходы вивариев.</vt:lpstr>
      <vt:lpstr>  Требования к сбору МО класс-Б   Обязательное обеззараживание - дезинфекция. Метод обез зараживания определяется и выполняется при разработке схемы обращения с МО для каждого ЛПУ.   Обеззараживание производится централизованно или в местах их образования химическими/физическими мето-дами.  </vt:lpstr>
      <vt:lpstr>   Требования к сбору МО класс-Б   Собираются в одноразовую мягкую (пакеты) или твердую (непрокалываемую) упаковку (контейнеры) желтого цве-та или имеющие желтую маркировку.   При применении аппаратных методов обеззараживания, на рабочих местах допускается сбор отходов класса-Б в общие емкости (контейнеры) перчаток, перевязочного материала и использованных шприцев в неразобранном виде, с предварительным отделением игл.</vt:lpstr>
      <vt:lpstr>Слайд 14</vt:lpstr>
      <vt:lpstr>  Требования к сбору МО класс-Б   Патологоанатомические и органические операционные от-ходы класса-Б (органы, ткани…) подлежат кремации (сжи-ганию) или захоронению на кладбищах в специальных мо-гилах на специально отведенном участке кладбища в соот-ветствии с требованиями законодательства РФ.    Обеззараживание таких отходов не требуется.</vt:lpstr>
      <vt:lpstr>При использовании аппаратных методов обеззараживания, разрешается сбор, транспортирование МО класса-Б без предварительного обеззараживания в местах образования, при условии обеспечения необходимых требований эпиде-миологической безопасности.   Допускается перемещение необеззараженных МО класса-Б, упакованных в специальные одноразовые емкости (кон-тейнеры), из удаленных фельдшерско-акушерских пунк-тов, здравпунктов в медицинскую организацию для обес-печения их последующего обеззараживания.</vt:lpstr>
      <vt:lpstr> Класс-В - чрезвычайно опасные отходы ЛПУ  Материалы, контактирующие с больными особо опасными инфекциями.   Отходы из лабораторий, работающих с микроорганизмами 1-4 групп патогенности.  Отходы фтизиатрических, микологических больниц.   Отходы от пациентов с анаэробной инфекцией.</vt:lpstr>
      <vt:lpstr>  Требования к сбору МО класс-В  Подлежат обязательному обеззараживанию (дезинфекции) физическими методами (термические, микроволновые, ра-диационные…).  Химические методы дезинфекци  допускаются только для обеззараживания пищевых отходов и выделений больных, и при организации первичных противоэпидемических ме-роприятий в очагах.  Выбор метода обеззараживания осуществляется при раз-работке схемы сбора и удаления отходов. Вывоз необез-зараженных отходов класса-В за пределы территории ор-ганизации не допускается. </vt:lpstr>
      <vt:lpstr>МО класса В собирают в одноразовую мягкую (пакеты) или твердую (непрокалываемую) упаковку (контейнеры) красного цвета или имеющую красную маркировку.   Жидкие биологические отходы, использованные одноразо-вые колющие (режущие) инструменты и др. изделия меди-цинского назначения помещают в твердую (непрокалыва-емую) влагостойкую герметичную упаковку (контейнеры).</vt:lpstr>
      <vt:lpstr>Слайд 20</vt:lpstr>
      <vt:lpstr>    Класс-Г - отходы ЛПУ близкие к промышленным  Просроченные лекарственные средства, отходы от лекарс-твенных и диагностических препаратов, дез. средства, не использованные, с истекшим сроком годности.  Цитостатики (лекарственные вещества, блокирующие де-ление клеток, применяют преимущественно в онкологии) и другие химические препараты.  Ртуть-содержащие предметы, приборы и оборудование.</vt:lpstr>
      <vt:lpstr>  Требования к сбору МО класс-Г   Использованные ртуть-содержащие приборы, лампы, обо-рудование, собираются в маркированные емкости с плотно прилегающими крышками любого цвета (кроме желтого и красного), которые хранятся в специально выделенных по-мещениях.  Вывоз отходов класса Г для обезвреживания или утилиза-ции осуществляется специализированными организаци-ями, имеющими лицензию на данный вид деятельности.</vt:lpstr>
      <vt:lpstr>Слайд 23</vt:lpstr>
      <vt:lpstr> Класс-Д - радиоактивные отходы ЛПУ  Все виды отходов, содержащие радиоактивные компонен-ты.</vt:lpstr>
      <vt:lpstr>  Требования к сбору МО класс-Д  Сбор, хранение, удаление осуществляют в соответствии с требованиями законодательства РФ к обращению с радио-активными веществами и другими источниками ионизиру-ющих излучений, нормами радиационной безопасности.  Вывоз и обезвреживание осуществляется специализиро-ванными организациями по обращению с радиоактивны-ми отходами, имеющими лицензию на данный вид деяте-льности.</vt:lpstr>
      <vt:lpstr>Слайд 26</vt:lpstr>
      <vt:lpstr>Классификация отходов ЛПУ  по ведущему фактору опасности</vt:lpstr>
      <vt:lpstr>Слайд 28</vt:lpstr>
      <vt:lpstr>Удельный вес различных классов в общей структуре отходов ЛПУ  (По данным В.Г. Акимкина)</vt:lpstr>
      <vt:lpstr>Слайд 30</vt:lpstr>
      <vt:lpstr>  При сборе МО запрещается:  - вручную разрушать, разрезать отходы классов-Б и -В, в т.ч. использованные системы для внутривенных инфузий; - снимать вручную иглу со шприца после его использова-ния, надевать колпачок на иглу после инъекции; - пересыпать (перегружать) неупакованные отходы клас-сов Б и В из одной емкости в другую; - утрамбовывать отходы классов Б и В; - осуществлять операции с отходами без перчаток или средств индивидуальной защиты и спец. одежды; - использовать мягкую одноразовую упаковку для сбора острого медиц-го инструментария и острых предметов.</vt:lpstr>
      <vt:lpstr>Слайд 32</vt:lpstr>
      <vt:lpstr>    Обеззараживание МО классов Б и В      Проводят способами:  Централизованным – участок с МО располагается за пре-делами территории организации, при этом организуется транспортирование МО.  Децентрализованным - участок  располагают на террито-рии ЛПУ. Отходы класса-В обеззараживаются только де-централизованным способом, хранение и транспортирова-ние необеззараженных отходов класса-В запрещено.</vt:lpstr>
      <vt:lpstr>       Утилизация МО классов-Б и -В  Технология утилизации, в т.ч. с сортировкой отходов, воз-можно после предварительного аппаратного обеззаражи-вания отходов класса-Б и -В физическими методами. Не допускают использование вторичного сырья, получен-ного из МО, для изготовления товаров детского ассорти-мента, изделий контактирующих с питьевой водой и пище выми продуктами, изделиями мед. назначения.  Захоронение обезвреженных МО класса-Б и -В на полиго-не допускается только при изменении их товарного вида (измельчение, спекание, прессование…) и невозможности их повторного применения.</vt:lpstr>
      <vt:lpstr>Слайд 35</vt:lpstr>
      <vt:lpstr>В настоящее время имеются современные установки в ме-дицинских организациях по дезинфекции и утилизации МО в соответствии с санитарными правилами.  </vt:lpstr>
      <vt:lpstr>Высокотемпературное сжигание  и механическая деструк-ция в сочетании со стерилизацией.  Механическая деструкция + стерилизация  МО изделий однократного применения: пластмасс  - шприцы, трубки, катетеры, зонды, системы, гемодиализаторы, мешки, контейнеры...);  латекс  - перчатки; резин (изделий мед. назначения);  бумага, картон - салфетки, полотенца, упаковочные материалы; дерева - шпатели; тканых материалов - бинты, салфетки, повязки…; стекло - пробирки, флаконы…; металла - иглы инъекционные, мелкие инструменты, элек трические провода, электроды, иглы, лезвия….</vt:lpstr>
      <vt:lpstr> Механическая деструкция + стерилизация   Принцип работы: измельчение, дезинфекция химическим раствором или паром, сбор в одноразовые контейнеры для мусора (возможен прямой вывод в канализацию). Утилизируются как ТБО. Утилизатор МО «Термодез» предназначен для измельче-ния и термообработки отходов классов Б и В.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</cp:lastModifiedBy>
  <cp:revision>67</cp:revision>
  <dcterms:modified xsi:type="dcterms:W3CDTF">2020-04-07T16:25:16Z</dcterms:modified>
</cp:coreProperties>
</file>