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75" r:id="rId2"/>
    <p:sldId id="285" r:id="rId3"/>
    <p:sldId id="281" r:id="rId4"/>
    <p:sldId id="280" r:id="rId5"/>
    <p:sldId id="282" r:id="rId6"/>
    <p:sldId id="256" r:id="rId7"/>
    <p:sldId id="257" r:id="rId8"/>
    <p:sldId id="284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317" r:id="rId17"/>
    <p:sldId id="265" r:id="rId18"/>
    <p:sldId id="266" r:id="rId19"/>
    <p:sldId id="272" r:id="rId20"/>
    <p:sldId id="267" r:id="rId21"/>
    <p:sldId id="268" r:id="rId22"/>
    <p:sldId id="269" r:id="rId23"/>
    <p:sldId id="283" r:id="rId24"/>
    <p:sldId id="270" r:id="rId25"/>
    <p:sldId id="273" r:id="rId26"/>
    <p:sldId id="271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5" r:id="rId39"/>
    <p:sldId id="304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8" r:id="rId51"/>
    <p:sldId id="316" r:id="rId52"/>
    <p:sldId id="292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42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5867A-1985-4401-8539-D1C53F8A4765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6EDBF-610D-459F-89EB-B2F5CCA4C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6EDBF-610D-459F-89EB-B2F5CCA4C7B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38"/>
            <a:ext cx="9144000" cy="200024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2928926" y="4509121"/>
            <a:ext cx="5929324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13.05.2020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Гигиена труда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профилактика заболеваний медицинских работников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en-US" sz="2800" b="1" i="1" u="sng" dirty="0" smtClean="0">
                <a:latin typeface="Times New Roman" pitchFamily="18" charset="0"/>
              </a:rPr>
              <a:t>II</a:t>
            </a:r>
            <a:r>
              <a:rPr lang="ru-RU" sz="2800" b="1" i="1" u="sng" dirty="0" smtClean="0">
                <a:latin typeface="Times New Roman" pitchFamily="18" charset="0"/>
              </a:rPr>
              <a:t>. Связанные с санитарно-гигиеническими условиями:</a:t>
            </a:r>
            <a:r>
              <a:rPr lang="ru-RU" sz="2800" u="sng" dirty="0" smtClean="0">
                <a:latin typeface="Times New Roman" pitchFamily="18" charset="0"/>
              </a:rPr>
              <a:t/>
            </a:r>
            <a:br>
              <a:rPr lang="ru-RU" sz="2800" u="sng" dirty="0" smtClean="0">
                <a:latin typeface="Times New Roman" pitchFamily="18" charset="0"/>
              </a:rPr>
            </a:br>
            <a:r>
              <a:rPr lang="ru-RU" sz="2800" u="sng" dirty="0" smtClean="0">
                <a:latin typeface="Times New Roman" pitchFamily="18" charset="0"/>
              </a:rPr>
              <a:t/>
            </a:r>
            <a:br>
              <a:rPr lang="ru-RU" sz="2800" u="sng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физические - шум, </a:t>
            </a:r>
            <a:r>
              <a:rPr lang="ru-RU" sz="2800" dirty="0" err="1" smtClean="0">
                <a:latin typeface="Times New Roman" pitchFamily="18" charset="0"/>
              </a:rPr>
              <a:t>электро-магнитное</a:t>
            </a:r>
            <a:r>
              <a:rPr lang="ru-RU" sz="2800" dirty="0" smtClean="0">
                <a:latin typeface="Times New Roman" pitchFamily="18" charset="0"/>
              </a:rPr>
              <a:t> поле, ультразвук, лазер, токи высокой частоты, ионизирующее излучение (рентгеновское), повышенное давление (в барокамере);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неблагоприятный микроклимат;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химические вещества - анальгетики, анестетики, </a:t>
            </a:r>
            <a:r>
              <a:rPr lang="ru-RU" sz="2800" dirty="0" err="1" smtClean="0">
                <a:latin typeface="Times New Roman" pitchFamily="18" charset="0"/>
              </a:rPr>
              <a:t>дезин-фицирующие</a:t>
            </a:r>
            <a:r>
              <a:rPr lang="ru-RU" sz="2800" dirty="0" smtClean="0">
                <a:latin typeface="Times New Roman" pitchFamily="18" charset="0"/>
              </a:rPr>
              <a:t> средства;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биологические агенты (инфекционные заболевания);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недостатки планировки;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дефекты освещения, вентиляции, отопления.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Нервно-эмоциональное напряжение: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ответственность за жизнь и здоровье больного;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плюс осложнения во время операции и родов;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необычные операции;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необходимость реанимации….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Длительное вынужденное положение затрудняет </a:t>
            </a:r>
            <a:r>
              <a:rPr lang="ru-RU" sz="2800" dirty="0" err="1" smtClean="0">
                <a:latin typeface="Times New Roman" pitchFamily="18" charset="0"/>
              </a:rPr>
              <a:t>экскур-сию</a:t>
            </a:r>
            <a:r>
              <a:rPr lang="ru-RU" sz="2800" dirty="0" smtClean="0">
                <a:latin typeface="Times New Roman" pitchFamily="18" charset="0"/>
              </a:rPr>
              <a:t> грудной клетки: дыхание становится учащенным, </a:t>
            </a:r>
            <a:r>
              <a:rPr lang="ru-RU" sz="2800" dirty="0" err="1" smtClean="0">
                <a:latin typeface="Times New Roman" pitchFamily="18" charset="0"/>
              </a:rPr>
              <a:t>по-верхностным</a:t>
            </a:r>
            <a:r>
              <a:rPr lang="ru-RU" sz="2800" dirty="0" smtClean="0">
                <a:latin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ЖЕЛ во время операции - &lt; 75% . Маска на 60% удлиняет продолжительность вдоха и на 20% выдоха.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Насыщении крови кислородом во время операции </a:t>
            </a:r>
            <a:r>
              <a:rPr lang="ru-RU" sz="2800" dirty="0" err="1" smtClean="0">
                <a:latin typeface="Times New Roman" pitchFamily="18" charset="0"/>
              </a:rPr>
              <a:t>снижа-ется</a:t>
            </a:r>
            <a:r>
              <a:rPr lang="ru-RU" sz="2800" dirty="0" smtClean="0">
                <a:latin typeface="Times New Roman" pitchFamily="18" charset="0"/>
              </a:rPr>
              <a:t> на 8-10%.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Тело хирурга во время операции наклонено на 45°, а </a:t>
            </a:r>
            <a:r>
              <a:rPr lang="ru-RU" sz="2800" dirty="0" err="1" smtClean="0">
                <a:latin typeface="Times New Roman" pitchFamily="18" charset="0"/>
              </a:rPr>
              <a:t>голо-ва</a:t>
            </a:r>
            <a:r>
              <a:rPr lang="ru-RU" sz="2800" dirty="0" smtClean="0">
                <a:latin typeface="Times New Roman" pitchFamily="18" charset="0"/>
              </a:rPr>
              <a:t> - 60 - 80° (в норме 10°).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Большая нагрузка на ноги: отек голени, стопа уплощается на 4-5 см.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Приток крови к конечностям вызывает ишемию головного мозга, что приводит к головокружениям, головным болям.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Вынужденная рабочая поза во время операции </a:t>
            </a:r>
            <a:r>
              <a:rPr lang="ru-RU" sz="2800" dirty="0" err="1" smtClean="0">
                <a:latin typeface="Times New Roman" pitchFamily="18" charset="0"/>
              </a:rPr>
              <a:t>способст-вует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сдавлению</a:t>
            </a:r>
            <a:r>
              <a:rPr lang="ru-RU" sz="2800" dirty="0" smtClean="0">
                <a:latin typeface="Times New Roman" pitchFamily="18" charset="0"/>
              </a:rPr>
              <a:t> органов грудной и брюшной полости.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Перенапряжение анализаторов: зрительного, тактильного. Особенно сильно напрягается тактильный анализатор у гинекологов проводящих операции.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Часто неблагоприятный микроклимат операционной: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температура воздуха в операционных 27-28°С  (20°С):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влажность - 80% (норма 50%);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</a:rPr>
              <a:t>&gt;</a:t>
            </a:r>
            <a:r>
              <a:rPr lang="ru-RU" sz="2800" dirty="0" smtClean="0">
                <a:latin typeface="Times New Roman" pitchFamily="18" charset="0"/>
              </a:rPr>
              <a:t> содержание углекислого газа, микробное загрязнение...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Повышенная температура воздуха - у хирургов нарушение терморегуляции. Потеря, жидкости за счет потоотделения до 700г за операцию и более.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Бестеневая лампа  повышает  Т на 1,5-2°С и выше.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Применение анестезии - приводит к увеличению </a:t>
            </a:r>
            <a:r>
              <a:rPr lang="ru-RU" sz="2800" dirty="0" err="1" smtClean="0">
                <a:latin typeface="Times New Roman" pitchFamily="18" charset="0"/>
              </a:rPr>
              <a:t>окисля-емости</a:t>
            </a:r>
            <a:r>
              <a:rPr lang="ru-RU" sz="2800" dirty="0" smtClean="0">
                <a:latin typeface="Times New Roman" pitchFamily="18" charset="0"/>
              </a:rPr>
              <a:t> воздуха (количество О</a:t>
            </a:r>
            <a:r>
              <a:rPr lang="ru-RU" sz="2800" baseline="-25000" dirty="0" smtClean="0">
                <a:latin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</a:rPr>
              <a:t> необходимое на окисление 1 м</a:t>
            </a:r>
            <a:r>
              <a:rPr lang="ru-RU" sz="2800" baseline="30000" dirty="0" smtClean="0">
                <a:latin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</a:rPr>
              <a:t> воздуха), что снижает содержание О</a:t>
            </a:r>
            <a:r>
              <a:rPr lang="ru-RU" sz="2800" baseline="-25000" dirty="0" smtClean="0">
                <a:latin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</a:rPr>
              <a:t> в операционной.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При норме окисляемости 2-3 мг/м</a:t>
            </a:r>
            <a:r>
              <a:rPr lang="ru-RU" sz="2800" baseline="30000" dirty="0" smtClean="0">
                <a:latin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</a:rPr>
              <a:t> в операционных она достигает 40 мг/м</a:t>
            </a:r>
            <a:r>
              <a:rPr lang="ru-RU" sz="2800" baseline="30000" dirty="0" smtClean="0">
                <a:latin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</a:rPr>
              <a:t> и более.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</a:rPr>
              <a:t>Концентр-я</a:t>
            </a:r>
            <a:r>
              <a:rPr lang="ru-RU" sz="2800" dirty="0" smtClean="0">
                <a:latin typeface="Times New Roman" pitchFamily="18" charset="0"/>
              </a:rPr>
              <a:t> анестетика в воздухе зависит от вида наркоза: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	- масочный наркоз </a:t>
            </a:r>
            <a:r>
              <a:rPr lang="ru-RU" sz="2800" b="1" dirty="0" smtClean="0">
                <a:latin typeface="Times New Roman" pitchFamily="18" charset="0"/>
              </a:rPr>
              <a:t>&gt;</a:t>
            </a:r>
            <a:r>
              <a:rPr lang="ru-RU" sz="2800" dirty="0" smtClean="0">
                <a:latin typeface="Times New Roman" pitchFamily="18" charset="0"/>
              </a:rPr>
              <a:t> в 5-6 раз;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			- при </a:t>
            </a:r>
            <a:r>
              <a:rPr lang="ru-RU" sz="2800" dirty="0" err="1" smtClean="0">
                <a:latin typeface="Times New Roman" pitchFamily="18" charset="0"/>
              </a:rPr>
              <a:t>интубационном</a:t>
            </a:r>
            <a:r>
              <a:rPr lang="ru-RU" sz="2800" dirty="0" smtClean="0">
                <a:latin typeface="Times New Roman" pitchFamily="18" charset="0"/>
              </a:rPr>
              <a:t> - </a:t>
            </a:r>
            <a:r>
              <a:rPr lang="ru-RU" sz="2800" b="1" dirty="0" smtClean="0">
                <a:latin typeface="Times New Roman" pitchFamily="18" charset="0"/>
              </a:rPr>
              <a:t>&gt; </a:t>
            </a:r>
            <a:r>
              <a:rPr lang="ru-RU" sz="2800" dirty="0" smtClean="0">
                <a:latin typeface="Times New Roman" pitchFamily="18" charset="0"/>
              </a:rPr>
              <a:t>в 50-70 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У анестезиолога  (плохой вентиляции помещений) в крови концентрация анестетика &lt; в 1,5 раза, чем у больного.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>Фторотан</a:t>
            </a:r>
            <a:r>
              <a:rPr lang="ru-RU" sz="2800" dirty="0" smtClean="0">
                <a:latin typeface="Times New Roman" pitchFamily="18" charset="0"/>
              </a:rPr>
              <a:t> - гонадотропным, </a:t>
            </a:r>
            <a:r>
              <a:rPr lang="ru-RU" sz="2800" dirty="0" err="1" smtClean="0">
                <a:latin typeface="Times New Roman" pitchFamily="18" charset="0"/>
              </a:rPr>
              <a:t>эмбриотоксическим</a:t>
            </a:r>
            <a:r>
              <a:rPr lang="ru-RU" sz="2800" dirty="0" smtClean="0">
                <a:latin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</a:rPr>
              <a:t>сенси-билизирующим</a:t>
            </a:r>
            <a:r>
              <a:rPr lang="ru-RU" sz="2800" dirty="0" smtClean="0">
                <a:latin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</a:rPr>
              <a:t>тератогенным</a:t>
            </a:r>
            <a:r>
              <a:rPr lang="ru-RU" sz="2800" dirty="0" smtClean="0">
                <a:latin typeface="Times New Roman" pitchFamily="18" charset="0"/>
              </a:rPr>
              <a:t> действием. У </a:t>
            </a:r>
            <a:r>
              <a:rPr lang="ru-RU" sz="2800" dirty="0" err="1" smtClean="0">
                <a:latin typeface="Times New Roman" pitchFamily="18" charset="0"/>
              </a:rPr>
              <a:t>женщин-анес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тезиологов</a:t>
            </a:r>
            <a:r>
              <a:rPr lang="ru-RU" sz="2800" dirty="0" smtClean="0">
                <a:latin typeface="Times New Roman" pitchFamily="18" charset="0"/>
              </a:rPr>
              <a:t> и хирургов изменяется менструальный цикл, нарушается течение беременности, наблюдаются </a:t>
            </a:r>
            <a:r>
              <a:rPr lang="ru-RU" sz="2800" dirty="0" err="1" smtClean="0">
                <a:latin typeface="Times New Roman" pitchFamily="18" charset="0"/>
              </a:rPr>
              <a:t>выкиды-ши</a:t>
            </a:r>
            <a:r>
              <a:rPr lang="ru-RU" sz="2800" dirty="0" smtClean="0">
                <a:latin typeface="Times New Roman" pitchFamily="18" charset="0"/>
              </a:rPr>
              <a:t>, поздние токсикозы и осложнения при родах.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</a:rPr>
              <a:t>Женщины на время беременности и кормления </a:t>
            </a:r>
            <a:r>
              <a:rPr lang="ru-RU" sz="2800" dirty="0" smtClean="0">
                <a:latin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</a:rPr>
              <a:t>отстраняются от работы в операционной.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</a:rPr>
              <a:t>Биологические факторы</a:t>
            </a:r>
            <a:r>
              <a:rPr lang="ru-RU" sz="2800" dirty="0" smtClean="0">
                <a:latin typeface="Times New Roman" pitchFamily="18" charset="0"/>
              </a:rPr>
              <a:t> - инфекционные заболевания, гепатит В, ВИЧ-инфекция, венерические заболевания (урологов).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Гепатит В у врачей во всем мире в 3-6 раз встречается </a:t>
            </a:r>
            <a:r>
              <a:rPr lang="ru-RU" sz="2800" dirty="0" err="1" smtClean="0">
                <a:latin typeface="Times New Roman" pitchFamily="18" charset="0"/>
              </a:rPr>
              <a:t>ча-ще</a:t>
            </a:r>
            <a:r>
              <a:rPr lang="ru-RU" sz="2800" dirty="0" smtClean="0">
                <a:latin typeface="Times New Roman" pitchFamily="18" charset="0"/>
              </a:rPr>
              <a:t> чем у остального населения.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Секреты больного (моча, кал, слезы, слюни…) опасны для врача в плане заражения ВИЧ-инфекцией, глаза и </a:t>
            </a:r>
            <a:r>
              <a:rPr lang="ru-RU" sz="2800" dirty="0" err="1" smtClean="0">
                <a:latin typeface="Times New Roman" pitchFamily="18" charset="0"/>
              </a:rPr>
              <a:t>попада-ние</a:t>
            </a:r>
            <a:r>
              <a:rPr lang="ru-RU" sz="2800" dirty="0" smtClean="0">
                <a:latin typeface="Times New Roman" pitchFamily="18" charset="0"/>
              </a:rPr>
              <a:t> крови даже на неповрежденную кожу и слизистую -при оказании экстренной помощи.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Кровь больного попадает на кожу во время операций, </a:t>
            </a:r>
            <a:r>
              <a:rPr lang="ru-RU" sz="2800" dirty="0" err="1" smtClean="0">
                <a:latin typeface="Times New Roman" pitchFamily="18" charset="0"/>
              </a:rPr>
              <a:t>про-коле</a:t>
            </a:r>
            <a:r>
              <a:rPr lang="ru-RU" sz="2800" dirty="0" smtClean="0">
                <a:latin typeface="Times New Roman" pitchFamily="18" charset="0"/>
              </a:rPr>
              <a:t> перчаток, при стоматологических вмешательствах...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Во избежание ВИЧ-инфекции - осторожность к </a:t>
            </a:r>
            <a:r>
              <a:rPr lang="ru-RU" sz="2800" dirty="0" err="1" smtClean="0">
                <a:latin typeface="Times New Roman" pitchFamily="18" charset="0"/>
              </a:rPr>
              <a:t>поступа-ющим</a:t>
            </a:r>
            <a:r>
              <a:rPr lang="ru-RU" sz="2800" dirty="0" smtClean="0">
                <a:latin typeface="Times New Roman" pitchFamily="18" charset="0"/>
              </a:rPr>
              <a:t> больным и рассматривая их как потенциальных </a:t>
            </a:r>
            <a:r>
              <a:rPr lang="ru-RU" sz="2800" dirty="0" err="1" smtClean="0">
                <a:latin typeface="Times New Roman" pitchFamily="18" charset="0"/>
              </a:rPr>
              <a:t>ви-русоносителей</a:t>
            </a:r>
            <a:r>
              <a:rPr lang="ru-RU" sz="2800" dirty="0" smtClean="0">
                <a:latin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</a:rPr>
              <a:t>Соблюдать меры предосторожности - перчатки, маски, защитных очков, прозрачной ширмы для глаз…).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Рентгеновскому излучению подвергается ряд врачей, </a:t>
            </a:r>
            <a:r>
              <a:rPr lang="ru-RU" sz="2800" dirty="0" err="1" smtClean="0">
                <a:latin typeface="Times New Roman" pitchFamily="18" charset="0"/>
              </a:rPr>
              <a:t>кото-рые</a:t>
            </a:r>
            <a:r>
              <a:rPr lang="ru-RU" sz="2800" dirty="0" smtClean="0">
                <a:latin typeface="Times New Roman" pitchFamily="18" charset="0"/>
              </a:rPr>
              <a:t> не входят в штат рентгенологов, но часто имеют дело с рентгенологическими методами диагностики (</a:t>
            </a:r>
            <a:r>
              <a:rPr lang="ru-RU" sz="2800" dirty="0" err="1" smtClean="0">
                <a:latin typeface="Times New Roman" pitchFamily="18" charset="0"/>
              </a:rPr>
              <a:t>травмато-логи</a:t>
            </a:r>
            <a:r>
              <a:rPr lang="ru-RU" sz="2800" dirty="0" smtClean="0">
                <a:latin typeface="Times New Roman" pitchFamily="18" charset="0"/>
              </a:rPr>
              <a:t>, торакальные хирурга, урологи ...).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При этом хирурги не имеют таких льгот как рентгенологи.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endParaRPr lang="ru-RU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Работа в барокамерах является вредным фактором, в </a:t>
            </a:r>
            <a:r>
              <a:rPr lang="ru-RU" sz="2800" dirty="0" err="1" smtClean="0">
                <a:latin typeface="Times New Roman" pitchFamily="18" charset="0"/>
              </a:rPr>
              <a:t>кото-рой</a:t>
            </a:r>
            <a:r>
              <a:rPr lang="ru-RU" sz="2800" dirty="0" smtClean="0">
                <a:latin typeface="Times New Roman" pitchFamily="18" charset="0"/>
              </a:rPr>
              <a:t>  проводится гипербарическая </a:t>
            </a:r>
            <a:r>
              <a:rPr lang="ru-RU" sz="2800" dirty="0" err="1" smtClean="0">
                <a:latin typeface="Times New Roman" pitchFamily="18" charset="0"/>
              </a:rPr>
              <a:t>оксигенация</a:t>
            </a:r>
            <a:r>
              <a:rPr lang="ru-RU" sz="2800" dirty="0" smtClean="0">
                <a:latin typeface="Times New Roman" pitchFamily="18" charset="0"/>
              </a:rPr>
              <a:t>, причина -  операции на сосудах, сердце, при гангренах, при </a:t>
            </a:r>
            <a:r>
              <a:rPr lang="ru-RU" sz="2800" dirty="0" err="1" smtClean="0">
                <a:latin typeface="Times New Roman" pitchFamily="18" charset="0"/>
              </a:rPr>
              <a:t>отравле-ниях</a:t>
            </a:r>
            <a:r>
              <a:rPr lang="ru-RU" sz="2800" dirty="0" smtClean="0">
                <a:latin typeface="Times New Roman" pitchFamily="18" charset="0"/>
              </a:rPr>
              <a:t> угарным газом и др.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Хирурги работают при давлении 2-3 атм. При давлении в 3-4 атм. возможны осложнения со стороны психики, </a:t>
            </a:r>
            <a:r>
              <a:rPr lang="ru-RU" sz="2800" dirty="0" err="1" smtClean="0">
                <a:latin typeface="Times New Roman" pitchFamily="18" charset="0"/>
              </a:rPr>
              <a:t>эйфо-рия</a:t>
            </a:r>
            <a:r>
              <a:rPr lang="ru-RU" sz="2800" dirty="0" smtClean="0">
                <a:latin typeface="Times New Roman" pitchFamily="18" charset="0"/>
              </a:rPr>
              <a:t>, ведущие к неадекватному поведению врача.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При нахождении в барокамере - </a:t>
            </a:r>
            <a:r>
              <a:rPr lang="ru-RU" sz="2800" b="1" i="1" u="sng" dirty="0" err="1" smtClean="0">
                <a:latin typeface="Times New Roman" pitchFamily="18" charset="0"/>
              </a:rPr>
              <a:t>дизбария</a:t>
            </a:r>
            <a:r>
              <a:rPr lang="ru-RU" sz="2800" dirty="0" smtClean="0">
                <a:latin typeface="Times New Roman" pitchFamily="18" charset="0"/>
              </a:rPr>
              <a:t> - боль в ушах, синусах. После работы под повышенным давлением </a:t>
            </a:r>
            <a:r>
              <a:rPr lang="ru-RU" sz="2800" dirty="0" err="1" smtClean="0">
                <a:latin typeface="Times New Roman" pitchFamily="18" charset="0"/>
              </a:rPr>
              <a:t>необ-ходимо</a:t>
            </a:r>
            <a:r>
              <a:rPr lang="ru-RU" sz="2800" dirty="0" smtClean="0">
                <a:latin typeface="Times New Roman" pitchFamily="18" charset="0"/>
              </a:rPr>
              <a:t> постепенное его возвращение к нормальному (</a:t>
            </a:r>
            <a:r>
              <a:rPr lang="ru-RU" sz="2800" dirty="0" err="1" smtClean="0">
                <a:latin typeface="Times New Roman" pitchFamily="18" charset="0"/>
              </a:rPr>
              <a:t>де-компрессия</a:t>
            </a:r>
            <a:r>
              <a:rPr lang="ru-RU" sz="2800" dirty="0" smtClean="0">
                <a:latin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2800" b="0" u="sng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u="sng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u="sng" cap="none" dirty="0" smtClean="0">
                <a:latin typeface="Times New Roman" pitchFamily="18" charset="0"/>
                <a:cs typeface="Times New Roman" pitchFamily="18" charset="0"/>
              </a:rPr>
              <a:t>Профессиональные вредности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- факторы </a:t>
            </a:r>
            <a:r>
              <a:rPr lang="ru-RU" sz="2800" b="0" cap="none" dirty="0" err="1" smtClean="0">
                <a:latin typeface="Times New Roman" pitchFamily="18" charset="0"/>
                <a:cs typeface="Times New Roman" pitchFamily="18" charset="0"/>
              </a:rPr>
              <a:t>производствен-ных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и трудовых процессов, оказывающие вредное </a:t>
            </a:r>
            <a:r>
              <a:rPr lang="ru-RU" sz="2800" b="0" cap="none" dirty="0" err="1" smtClean="0">
                <a:latin typeface="Times New Roman" pitchFamily="18" charset="0"/>
                <a:cs typeface="Times New Roman" pitchFamily="18" charset="0"/>
              </a:rPr>
              <a:t>воздей-ствие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на здоровье и способствуют развитию </a:t>
            </a:r>
            <a:r>
              <a:rPr lang="ru-RU" sz="2800" b="0" cap="none" dirty="0" err="1" smtClean="0">
                <a:latin typeface="Times New Roman" pitchFamily="18" charset="0"/>
                <a:cs typeface="Times New Roman" pitchFamily="18" charset="0"/>
              </a:rPr>
              <a:t>профессиона-льных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заболеваний.</a:t>
            </a:r>
            <a: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u="sng" cap="none" dirty="0" err="1" smtClean="0">
                <a:latin typeface="Times New Roman" pitchFamily="18" charset="0"/>
                <a:cs typeface="Times New Roman" pitchFamily="18" charset="0"/>
              </a:rPr>
              <a:t>Производственые</a:t>
            </a:r>
            <a:r>
              <a:rPr lang="ru-RU" sz="2800" b="0" i="1" u="sng" cap="none" dirty="0" smtClean="0">
                <a:latin typeface="Times New Roman" pitchFamily="18" charset="0"/>
                <a:cs typeface="Times New Roman" pitchFamily="18" charset="0"/>
              </a:rPr>
              <a:t> процессы в медицине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- техническое </a:t>
            </a:r>
            <a:r>
              <a:rPr lang="ru-RU" sz="2800" b="0" cap="none" dirty="0" err="1" smtClean="0">
                <a:latin typeface="Times New Roman" pitchFamily="18" charset="0"/>
                <a:cs typeface="Times New Roman" pitchFamily="18" charset="0"/>
              </a:rPr>
              <a:t>ле-чение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т.е. методы способствующие выздоровлению </a:t>
            </a:r>
            <a:r>
              <a:rPr lang="ru-RU" sz="2800" b="0" cap="none" dirty="0" err="1" smtClean="0">
                <a:latin typeface="Times New Roman" pitchFamily="18" charset="0"/>
                <a:cs typeface="Times New Roman" pitchFamily="18" charset="0"/>
              </a:rPr>
              <a:t>боль-ного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u="sng" cap="none" dirty="0" smtClean="0">
                <a:latin typeface="Times New Roman" pitchFamily="18" charset="0"/>
                <a:cs typeface="Times New Roman" pitchFamily="18" charset="0"/>
              </a:rPr>
              <a:t>Трудовые процессы</a:t>
            </a:r>
            <a:r>
              <a:rPr lang="ru-RU" sz="2800" b="0" cap="none" dirty="0" smtClean="0">
                <a:latin typeface="Times New Roman" pitchFamily="18" charset="0"/>
                <a:cs typeface="Times New Roman" pitchFamily="18" charset="0"/>
              </a:rPr>
              <a:t> - взаимодействие врача с предметом труда – больным.</a:t>
            </a:r>
            <a:endParaRPr lang="ru-RU" sz="2800" b="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</a:rPr>
              <a:t>Заболеваемость врачей хирургического профиля</a:t>
            </a: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На 1 месте - острые респираторные заболевания, на 2 - </a:t>
            </a:r>
            <a:r>
              <a:rPr lang="ru-RU" sz="2800" dirty="0" err="1" smtClean="0">
                <a:latin typeface="Times New Roman" pitchFamily="18" charset="0"/>
              </a:rPr>
              <a:t>за-болевания</a:t>
            </a:r>
            <a:r>
              <a:rPr lang="ru-RU" sz="2800" dirty="0" smtClean="0">
                <a:latin typeface="Times New Roman" pitchFamily="18" charset="0"/>
              </a:rPr>
              <a:t> ССС (АД, ИБС), варикозное расширение вен…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</a:rPr>
              <a:t>анестезилогов</a:t>
            </a:r>
            <a:r>
              <a:rPr lang="ru-RU" sz="2800" dirty="0" smtClean="0">
                <a:latin typeface="Times New Roman" pitchFamily="18" charset="0"/>
              </a:rPr>
              <a:t> - аллергические заболевания, связанные с действием анестетиков.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>Нервной системы </a:t>
            </a:r>
            <a:r>
              <a:rPr lang="ru-RU" sz="2800" dirty="0" smtClean="0">
                <a:latin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</a:rPr>
              <a:t>вегето-сосудистая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дистония</a:t>
            </a:r>
            <a:r>
              <a:rPr lang="ru-RU" sz="2800" dirty="0" smtClean="0">
                <a:latin typeface="Times New Roman" pitchFamily="18" charset="0"/>
              </a:rPr>
              <a:t>, неврозы, неврастении... Терапевты в 3-4 раза страдают реже.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В 40% - у женщин-хирургов и гинекологов - осложнения беременности и в 2,5 раза чаще патология родов.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Злокачественные новообразования, болезни ССС, </a:t>
            </a:r>
            <a:r>
              <a:rPr lang="ru-RU" sz="2800" dirty="0" err="1" smtClean="0">
                <a:latin typeface="Times New Roman" pitchFamily="18" charset="0"/>
              </a:rPr>
              <a:t>психи-ческие</a:t>
            </a:r>
            <a:r>
              <a:rPr lang="ru-RU" sz="2800" dirty="0" smtClean="0">
                <a:latin typeface="Times New Roman" pitchFamily="18" charset="0"/>
              </a:rPr>
              <a:t> заболевания... являются ведущими причинами </a:t>
            </a:r>
            <a:r>
              <a:rPr lang="ru-RU" sz="2800" dirty="0" err="1" smtClean="0">
                <a:latin typeface="Times New Roman" pitchFamily="18" charset="0"/>
              </a:rPr>
              <a:t>ин-валидности</a:t>
            </a:r>
            <a:r>
              <a:rPr lang="ru-RU" sz="2800" dirty="0" smtClean="0">
                <a:latin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У хирургов к концу рабочего дня отмечается - утомление, усталость которая не снимается: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ночным сном у 20% после операционного дня;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- и у 50% после суточного дежурства.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     </a:t>
            </a:r>
            <a:r>
              <a:rPr lang="ru-RU" sz="3200" b="1" i="1" u="sng" dirty="0" smtClean="0">
                <a:latin typeface="Times New Roman" pitchFamily="18" charset="0"/>
              </a:rPr>
              <a:t>Нарушением сна страдают 90%  хирургов.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			</a:t>
            </a:r>
            <a:r>
              <a:rPr lang="ru-RU" sz="3200" b="1" i="1" u="sng" dirty="0" smtClean="0">
                <a:latin typeface="Times New Roman" pitchFamily="18" charset="0"/>
              </a:rPr>
              <a:t>Профилактика</a:t>
            </a:r>
            <a:r>
              <a:rPr lang="ru-RU" sz="2800" b="1" i="1" u="sng" dirty="0" smtClean="0">
                <a:latin typeface="Times New Roman" pitchFamily="18" charset="0"/>
              </a:rPr>
              <a:t/>
            </a:r>
            <a:br>
              <a:rPr lang="ru-RU" sz="2800" b="1" i="1" u="sng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/>
            </a:r>
            <a:br>
              <a:rPr lang="ru-RU" sz="2800" b="1" i="1" u="sng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    </a:t>
            </a:r>
            <a:r>
              <a:rPr lang="en-US" sz="2800" b="1" i="1" u="sng" dirty="0" smtClean="0">
                <a:latin typeface="Times New Roman" pitchFamily="18" charset="0"/>
              </a:rPr>
              <a:t>I</a:t>
            </a:r>
            <a:r>
              <a:rPr lang="ru-RU" sz="2800" b="1" i="1" u="sng" dirty="0" smtClean="0">
                <a:latin typeface="Times New Roman" pitchFamily="18" charset="0"/>
              </a:rPr>
              <a:t>.  Совершенствование производственного процесса</a:t>
            </a:r>
            <a:br>
              <a:rPr lang="ru-RU" sz="2800" b="1" i="1" u="sng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создание бригад, участвующих в операции, которые </a:t>
            </a:r>
            <a:r>
              <a:rPr lang="ru-RU" sz="2800" dirty="0" err="1" smtClean="0">
                <a:latin typeface="Times New Roman" pitchFamily="18" charset="0"/>
              </a:rPr>
              <a:t>сме-няют</a:t>
            </a:r>
            <a:r>
              <a:rPr lang="ru-RU" sz="2800" dirty="0" smtClean="0">
                <a:latin typeface="Times New Roman" pitchFamily="18" charset="0"/>
              </a:rPr>
              <a:t> друг друга в процессе длительных операций.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контакт с анестетиками - </a:t>
            </a:r>
            <a:r>
              <a:rPr lang="ru-RU" sz="2800" baseline="30000" dirty="0" smtClean="0">
                <a:latin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</a:rPr>
              <a:t>/</a:t>
            </a:r>
            <a:r>
              <a:rPr lang="ru-RU" sz="2800" baseline="-25000" dirty="0" smtClean="0">
                <a:latin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</a:rPr>
              <a:t> рабочего времени (2 часа).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необходимо чередовать не- и операционные дни.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два дня в неделю обязательно - </a:t>
            </a:r>
            <a:r>
              <a:rPr lang="ru-RU" sz="2800" dirty="0" err="1" smtClean="0">
                <a:latin typeface="Times New Roman" pitchFamily="18" charset="0"/>
              </a:rPr>
              <a:t>неоперационные</a:t>
            </a:r>
            <a:r>
              <a:rPr lang="ru-RU" sz="2800" dirty="0" smtClean="0">
                <a:latin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к суточным дежурствам не привлекать женщин старше 50 лет, мужчины старше 55 лет.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			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 назначать на операцию хирургов в день сдачи </a:t>
            </a:r>
            <a:r>
              <a:rPr lang="ru-RU" sz="2800" dirty="0" err="1" smtClean="0">
                <a:latin typeface="Times New Roman" pitchFamily="18" charset="0"/>
              </a:rPr>
              <a:t>дежурс-тва</a:t>
            </a:r>
            <a:r>
              <a:rPr lang="ru-RU" sz="2800" dirty="0" smtClean="0">
                <a:latin typeface="Times New Roman" pitchFamily="18" charset="0"/>
              </a:rPr>
              <a:t> и на следующие сутки после него.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необходимо чередование легких и сложных операций.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операционное время не более 10 часов в неделю.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акушеры-гинекологи - проводят до 6 абортов в день.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до 3 дежурств в месяц.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планировка помещений согласно санитарным нормам.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		</a:t>
            </a:r>
            <a:r>
              <a:rPr lang="en-US" sz="2800" b="1" i="1" u="sng" dirty="0" smtClean="0">
                <a:latin typeface="Times New Roman" pitchFamily="18" charset="0"/>
              </a:rPr>
              <a:t>II</a:t>
            </a:r>
            <a:r>
              <a:rPr lang="ru-RU" sz="2800" b="1" i="1" u="sng" dirty="0" smtClean="0">
                <a:latin typeface="Times New Roman" pitchFamily="18" charset="0"/>
              </a:rPr>
              <a:t>.  Оздоровлению условий труда</a:t>
            </a:r>
            <a:br>
              <a:rPr lang="ru-RU" sz="2800" b="1" i="1" u="sng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/>
            </a:r>
            <a:br>
              <a:rPr lang="ru-RU" sz="2800" b="1" i="1" u="sng" dirty="0" smtClean="0">
                <a:latin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</a:rPr>
              <a:t>Централизованная подача анестетика</a:t>
            </a:r>
            <a:r>
              <a:rPr lang="ru-RU" sz="2800" dirty="0" smtClean="0">
                <a:latin typeface="Times New Roman" pitchFamily="18" charset="0"/>
              </a:rPr>
              <a:t>, О</a:t>
            </a:r>
            <a:r>
              <a:rPr lang="ru-RU" sz="2800" baseline="-25000" dirty="0" smtClean="0">
                <a:latin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</a:rPr>
              <a:t>оборудова-ние</a:t>
            </a:r>
            <a:r>
              <a:rPr lang="ru-RU" sz="2800" dirty="0" smtClean="0">
                <a:latin typeface="Times New Roman" pitchFamily="18" charset="0"/>
              </a:rPr>
              <a:t> операционных вакуумными насосами (снижает </a:t>
            </a:r>
            <a:r>
              <a:rPr lang="ru-RU" sz="2800" dirty="0" err="1" smtClean="0">
                <a:latin typeface="Times New Roman" pitchFamily="18" charset="0"/>
              </a:rPr>
              <a:t>кон-центрацию</a:t>
            </a:r>
            <a:r>
              <a:rPr lang="ru-RU" sz="2800" dirty="0" smtClean="0">
                <a:latin typeface="Times New Roman" pitchFamily="18" charset="0"/>
              </a:rPr>
              <a:t> анестетика на 95%).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</a:rPr>
              <a:t>Нормализация микроклимата</a:t>
            </a:r>
            <a:r>
              <a:rPr lang="ru-RU" sz="2800" dirty="0" smtClean="0">
                <a:latin typeface="Times New Roman" pitchFamily="18" charset="0"/>
              </a:rPr>
              <a:t>, вентиляция (</a:t>
            </a:r>
            <a:r>
              <a:rPr lang="en-US" sz="2800" dirty="0" smtClean="0">
                <a:latin typeface="Times New Roman" pitchFamily="18" charset="0"/>
              </a:rPr>
              <a:t>min</a:t>
            </a:r>
            <a:r>
              <a:rPr lang="ru-RU" sz="2800" dirty="0" smtClean="0">
                <a:latin typeface="Times New Roman" pitchFamily="18" charset="0"/>
              </a:rPr>
              <a:t>.+10</a:t>
            </a:r>
            <a:r>
              <a:rPr lang="ru-RU" sz="2800" baseline="30000" dirty="0" smtClean="0">
                <a:latin typeface="Times New Roman" pitchFamily="18" charset="0"/>
              </a:rPr>
              <a:t>-8</a:t>
            </a:r>
            <a:r>
              <a:rPr lang="ru-RU" sz="2800" dirty="0" smtClean="0">
                <a:latin typeface="Times New Roman" pitchFamily="18" charset="0"/>
              </a:rPr>
              <a:t>). На одного человека в операционной до 200 м</a:t>
            </a:r>
            <a:r>
              <a:rPr lang="ru-RU" sz="2800" baseline="30000" dirty="0" smtClean="0">
                <a:latin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</a:rPr>
              <a:t> свежего </a:t>
            </a:r>
            <a:r>
              <a:rPr lang="ru-RU" sz="2800" dirty="0" err="1" smtClean="0">
                <a:latin typeface="Times New Roman" pitchFamily="18" charset="0"/>
              </a:rPr>
              <a:t>воз-духа</a:t>
            </a:r>
            <a:r>
              <a:rPr lang="ru-RU" sz="2800" dirty="0" smtClean="0">
                <a:latin typeface="Times New Roman" pitchFamily="18" charset="0"/>
              </a:rPr>
              <a:t> в час.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</a:rPr>
              <a:t>Спорт</a:t>
            </a:r>
            <a:r>
              <a:rPr lang="ru-RU" sz="2800" dirty="0" smtClean="0">
                <a:latin typeface="Times New Roman" pitchFamily="18" charset="0"/>
              </a:rPr>
              <a:t> - укрепление мышц участвующих в операциях.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>Аутогенная тренировка</a:t>
            </a:r>
            <a:r>
              <a:rPr lang="ru-RU" sz="2800" dirty="0" smtClean="0">
                <a:latin typeface="Times New Roman" pitchFamily="18" charset="0"/>
              </a:rPr>
              <a:t> - дыхательные упражнения, </a:t>
            </a:r>
            <a:r>
              <a:rPr lang="ru-RU" sz="2800" dirty="0" err="1" smtClean="0">
                <a:latin typeface="Times New Roman" pitchFamily="18" charset="0"/>
              </a:rPr>
              <a:t>сма-чивание</a:t>
            </a:r>
            <a:r>
              <a:rPr lang="ru-RU" sz="2800" dirty="0" smtClean="0">
                <a:latin typeface="Times New Roman" pitchFamily="18" charset="0"/>
              </a:rPr>
              <a:t> ушных раковин холодной водой - полминуты.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</a:rPr>
              <a:t>Организация зон внутрисменного отдыха:</a:t>
            </a: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>Комната психологической разгрузки</a:t>
            </a:r>
            <a:r>
              <a:rPr lang="ru-RU" sz="2800" dirty="0" smtClean="0">
                <a:latin typeface="Times New Roman" pitchFamily="18" charset="0"/>
              </a:rPr>
              <a:t> - играет легкая </a:t>
            </a:r>
            <a:r>
              <a:rPr lang="ru-RU" sz="2800" dirty="0" err="1" smtClean="0">
                <a:latin typeface="Times New Roman" pitchFamily="18" charset="0"/>
              </a:rPr>
              <a:t>му-зыка</a:t>
            </a:r>
            <a:r>
              <a:rPr lang="ru-RU" sz="2800" dirty="0" smtClean="0">
                <a:latin typeface="Times New Roman" pitchFamily="18" charset="0"/>
              </a:rPr>
              <a:t>, свет постепенно гаснет, музыка перестает играть и в течение 15 минут хирург находится в состоянии </a:t>
            </a:r>
            <a:r>
              <a:rPr lang="ru-RU" sz="2800" dirty="0" err="1" smtClean="0">
                <a:latin typeface="Times New Roman" pitchFamily="18" charset="0"/>
              </a:rPr>
              <a:t>концент-рированного</a:t>
            </a:r>
            <a:r>
              <a:rPr lang="ru-RU" sz="2800" dirty="0" smtClean="0">
                <a:latin typeface="Times New Roman" pitchFamily="18" charset="0"/>
              </a:rPr>
              <a:t> отдыха.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Вновь включается музыка, более возбуждающая.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</a:rPr>
              <a:t>Психофизической разгрузки</a:t>
            </a:r>
            <a:r>
              <a:rPr lang="ru-RU" sz="2800" dirty="0" smtClean="0">
                <a:latin typeface="Times New Roman" pitchFamily="18" charset="0"/>
              </a:rPr>
              <a:t> - предполагает игру в теннис, прогулку …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</a:rPr>
              <a:t>Мобилизующий отдых</a:t>
            </a:r>
            <a:r>
              <a:rPr lang="ru-RU" sz="2800" dirty="0" smtClean="0">
                <a:latin typeface="Times New Roman" pitchFamily="18" charset="0"/>
              </a:rPr>
              <a:t> - хирургу дают легкий завтрак, витамины, кислородный коктейль…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Массаж конечностей.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Отдых лежа.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Предварительные профилактические осмотры. Перед </a:t>
            </a:r>
            <a:r>
              <a:rPr lang="ru-RU" sz="2800" dirty="0" err="1" smtClean="0">
                <a:latin typeface="Times New Roman" pitchFamily="18" charset="0"/>
              </a:rPr>
              <a:t>на-чалом</a:t>
            </a:r>
            <a:r>
              <a:rPr lang="ru-RU" sz="2800" dirty="0" smtClean="0">
                <a:latin typeface="Times New Roman" pitchFamily="18" charset="0"/>
              </a:rPr>
              <a:t> работы врача осматривает терапевт, хирург, окулист, ЛОР, гинеколог, психиатр, невропатолог, стоматолог…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Периодически хирурги проверяются на стафилококк, </a:t>
            </a:r>
            <a:r>
              <a:rPr lang="ru-RU" sz="2800" dirty="0" err="1" smtClean="0">
                <a:latin typeface="Times New Roman" pitchFamily="18" charset="0"/>
              </a:rPr>
              <a:t>сда-ют</a:t>
            </a:r>
            <a:r>
              <a:rPr lang="ru-RU" sz="2800" dirty="0" smtClean="0">
                <a:latin typeface="Times New Roman" pitchFamily="18" charset="0"/>
              </a:rPr>
              <a:t> кровь на РВ.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СОСТОЯНИЕ ЗДОРОВЬЯ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ВРАЧЕЙ-СТОМАТОЛОГОВ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Связано с условиями труда: неблагоприятные факторы, зрительное и эмоциональное напряжение, вынужденная рабочая поза, нерациональное освещение, опасность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пере-дачи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инфекции, аллергены и токсичные вещества,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вибра-ция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шум, рентгеновское, лазерное излучение…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труд стоматологов влияют размещение, устройство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по-мещений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стоматологических поликлиник, отделений,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ка-бинетов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зуботехнических лабораторий.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стомат-х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поликлиниках доминирует бактериальная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заг-рязненность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Уровень бактериальной контаминации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возду-ха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ортопедических кабинетах выше, чем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терапевтичес-ких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хирургических кабинетах.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Опасность в передачи инфекции представляют руки врача, загрязненные содержимым полости рта пациента.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Нарушение обработки инструментов, небрежная работа врачей, применяют без дезинфекции зубные боры, зонды, наконечники бормашин, создают опасность передачи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вра-чами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инфекции от пациента пациенту. Высокая опасность ВИЧ-инфицирования во время работы с колюще-режущим инструментом.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55600" indent="0" algn="l">
              <a:lnSpc>
                <a:spcPts val="4000"/>
              </a:lnSpc>
              <a:spcBef>
                <a:spcPts val="0"/>
              </a:spcBef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Физические факторы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ионизирующее излучение;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электромагнитные излучения;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шум, вибрация.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Факторы химической природы: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высокоактивные лекарственные химиопрепараты;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антисептики;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медицинские газы, лекарственные аэрозоли.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  МЕДИЦИНСКИХ РАБОТНИКОВ, ОБСЛУЖИВАЮЩИХ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УЛЬТРАЗВУКОВУЮ АППАРАТУРУ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Ультразвуковая аппаратура (диагностическая,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физиотера-певтическая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хирургическую…), свидетельствует 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воз-действии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комплекса неблагоприятных факторов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производ-ственной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среды. </a:t>
            </a:r>
          </a:p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При ультразвуковом исследовании возникает:</a:t>
            </a:r>
          </a:p>
          <a:p>
            <a:pPr marL="0" indent="0">
              <a:lnSpc>
                <a:spcPts val="4000"/>
              </a:lnSpc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статическое и динамическое напряжение мышц кисти и верхнего плечевого пояса при однотипных движениях;</a:t>
            </a:r>
          </a:p>
          <a:p>
            <a:pPr marL="0" indent="0">
              <a:lnSpc>
                <a:spcPts val="4000"/>
              </a:lnSpc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ультразвук, распространяющийся воздушным путем,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заг-рязнение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рук контактными смазками, улучшающими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акус-тический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контакт с источником ультразвука.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ПРОЦЕДУРНЫХ И ПОСТОВЫХ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МЕДИЦИНСКИХ СЕСТЕР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Постоянный контакт с лекарственными средствами, среди которых преобладают антибактериальные препараты,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ви-тамины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группы «В», анальгетики и др.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Уровень загрязнения воздуха и кожных покровов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сред-него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мед.персонала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зависит от способа введения больным медикаментов и проводимых манипуляций, выполнение инъекций и вливаний (приготовление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раст-в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лекарствен-ных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препаратов, заполнение шприцев, капельниц,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спосо-бов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обработки инструментария).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Опасность - в аэрозольных, ингаляционных, процедурных кабинетах, где есть высокоактивные медикаменты.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Длительный контакт с лекарственными веществами,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анти-биотиками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приводит к профессиональной патологии.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Кли-нически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изменения кожных покровов, внутренних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орга-нов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нервной системы...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Кожные проявления отличаются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вариабильностью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поли-морфностью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виде дерматитов, экземы, крапивницы….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Изменения со стороны внутренних органов: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астмоидные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бронхиты, бронхиальная астма, хр.колитах, миокардитах...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Патология нервной системы проявляется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вегето-сосудис-той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дистонией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сенсорной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полиневралгией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dirty="0" smtClean="0"/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УСЛОВИЯ ТРУДА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СТРУКТУРА  ЗАБОЛЕВАЕМОСТИ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РАБОТНИКОВ  АПТЕК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dirty="0" smtClean="0"/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Работников аптек разделяют на 4 группы: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4000"/>
              </a:lnSpc>
              <a:spcBef>
                <a:spcPts val="0"/>
              </a:spcBef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Непосредственно контактирующие с медикаментами.</a:t>
            </a:r>
          </a:p>
          <a:p>
            <a:pPr marL="514350" indent="-514350">
              <a:lnSpc>
                <a:spcPts val="4000"/>
              </a:lnSpc>
              <a:spcBef>
                <a:spcPts val="0"/>
              </a:spcBef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Контактирующие с медикаментами и с больными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людь-ми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процессе отпуска лекарств.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Контактирующие с агрессивными реагентами во время проведения контроля качества лекарственных средств.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Работники испытывающие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психо-эмоциональное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напря-жение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(административно-управленческий аппарат).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Контакт с медикаментами и агрессивными реагентами при водит к острым респиратор-м инфекциям, болезням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верх-них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дыхательных путей. Наличие в воздухе производствен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помещений многокомпонентной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медикам-й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пыли,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па-ров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агрессивных реагентов, обладающих раздражающими и сенсибилизирующими свойствами и оказывающих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пато-логическое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влияние на систему органов дыхания.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Административно-управленческий персонал аптек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испы-тывает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психо-эмоциональное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перенапряжение,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обеспечи-вая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организацию и контроль всего процесса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лекарственно-го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обслуживания населения и отвечая за сохранность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ма-териальных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ценностей.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Характерны заболевания ЦНС, ЖКТ, гипертония...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ПРОФЕССИОНАЛЬНОГО ИНФИЦИРОВАНИЯ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Острая проблем профилактики ВБИ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предупреж-дение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распространения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гемоконтактных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инфекций.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Риску инфицирования ВИЧ человека, гепатита В 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под-вержены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сотрудники гематологических, реанимационных, стоматологических, хирургических отделений и отделений гемодиализа, процедурных кабинетов, лаборанты и лица, работающие на производстве по заготовке крови, 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нентов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препаратов.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55600" algn="l">
              <a:lnSpc>
                <a:spcPts val="4000"/>
              </a:lnSpc>
              <a:spcBef>
                <a:spcPts val="0"/>
              </a:spcBef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Биологические факторы: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микроорганизмы;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аллергены;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белково-витаминные препараты;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иммунологические препараты.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Физиологические факторы: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психо-эмоциональное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мышечное напряжение;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напряжение зрительного и слухового анализаторов.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Профилактика профессионального инфицирования: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халат, шапочка, обувь - выходить в которых за пределы лаборатории, отделения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запрещается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манипуляции, с загрязнением рук кровью, сывороткой,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биологическимии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жидкостями -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только в перчатках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резиновые перчатки, единожды снятые,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повторно не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ис-пользуются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Перчатки обрабатывают 70% спиртом, 3% хлорамином, спиртовым рас-м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хлоргексидина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меры предосторожности при выполнении манипуляций с режущими и колющими инструментами;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избегать уколов и порезов перчаток и рук.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dirty="0" smtClean="0"/>
              <a:t>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при повреждении кожных покровов - немедленно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обра-ботать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снять перчатки, выдавить кровь из ранки, затем под проточной водой вымыть руки с мылом, обработав их 70% спиртом и смазать ранку 5% раствором йода;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манипуляции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мед.инструментарием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пипетками,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лабо-раторной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посудой, приборами, которые соприкасались с кровью или сывороткой - проводить после дезинфекции;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мед.работники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имеющие раны на руках, экссудативные поражения кожи, мокнущий дерматит - на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заболева-ния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отстраняются от ухода за пациентами и контакта с предметами для ухода. При необходимости выполнения работы все повреждения должны быть закрыты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напальч-никами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лейкопластырем;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бланки, для клинико-диагностической лаборатории,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зап-рещается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помещать в пробирки с кровью;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поверхность рабочих столов в конце рабочего дня (в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слу-чае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загрязнения кровью - немедленно) обрабатываются 3%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хлорамина или 6% перекиси водорода с 0,5% моющего средства. Если поверхность загрязнена кровью (сывороткой), процедуры выполняют дважды: немедленно и с интервалом 15 минут;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работа с документацией ведется на чистом столе;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запрещается принимать пищу, курить на рабочих столах;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проводить парентеральные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лечебно-диагностичес-е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процедуры в помещениях, которые предназначены для обслуживания больных.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гепатита В - проводят 3-х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крат-ную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иммунизацию по схеме 0-1-6, т.е. через 1 и 6 месяцев после первой прививки.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Произошла травма - с загрязнением кожи, слизистых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био-логич-и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жидкостями, медработнику,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непривитому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ранее против гепатита В, проводится иммунизация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эпидеми-ческим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показаниям также 3-х кратно в более короткие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сро-ки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(по схеме 0-1-2) с введением 4-ой дозы через 12 мес. Прививку делают не позднее 1-2 суток после травмы.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Травмы медработников учитываются в ЛПУ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наблюдают-ся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инфекционистом не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6-12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Обязательное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обследо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маркеры вирусных гепатитов В, С, ВИЧ.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Центр Госсанэпиднадзора по улучшению условий, охране труда и здоровья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учреждений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здравоохра-нения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осуществляет предупредительный санитарный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над-зор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проектированием, привязкой проектов и ходом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ительства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объектов медицинского назначения.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осуществлении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преднадзора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ЛПУ учитывают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кли-матические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географические условия, централизацию и взаимосвязь различных служб ЛПУ, рациональное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исполь-зование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рабочих помещений, организацию рабочих мест, создание комфортных условий труда, внутрисменного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от-дыха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питания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мед.персонала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-142899"/>
            <a:ext cx="9144000" cy="70009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предупредительного санитарного надзора необходимо осуществлять контроль за разработкой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норма-тивно-технической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документации на новое оборудование, технологические процессы, химические вещества.</a:t>
            </a:r>
          </a:p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Текущий санитарно-гигиенический надзор в ЛПУ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включа-ет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наблюдение за состоянием производственных факторов (физических, химических, биологических,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психофизиоло-гических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на рабочих местах медицинского персонала.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-142899"/>
            <a:ext cx="9144000" cy="70009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осуществлении контроля за условиями и охраной труда медицинского персонала в ЛПУ необходимо: </a:t>
            </a:r>
          </a:p>
          <a:p>
            <a:pPr marL="0" indent="0">
              <a:lnSpc>
                <a:spcPts val="4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проведение лабораторно-инструментальных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исследова-ний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анализ данных микроклимата (температура,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относи-тельная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влажность, скорость движения воздуха,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темпера-тура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внутренней поверхности ограждающих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конструк-ций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показателей воздушной среды (запыленность,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зага-зованность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бактериальная обсемененность, пары ртути...); - оценка эффективности приточно-вытяжной вентиляции, состояния естественной и искусственной освещенности, уровней шума, ультразвука, электромагнитного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рентге-новского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813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eaLnBrk="1" hangingPunct="1"/>
            <a:r>
              <a:rPr lang="ru-RU" sz="2400" smtClean="0"/>
              <a:t>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Средством улучшения условий труда, преодоления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уста-лости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сохранения устойчивой работоспособности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медпер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оптимизация режима труда и отдыха,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организа-цией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внутрисменного отдыха в специально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оборудован-ных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помещениях, что в сочетании с микроклиматическим комфортом и психофизической разгрузкой позволит снять избыточное эмоциональное и психическое напряжение и в значительной мере восстановить работоспособность.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Снижению утомляемости, улучшению самочувствия,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по-вышению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работоспособности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спо-собствует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использование разнообразных средств и форм физической культуры в режиме их труда и отдыха.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-214338"/>
            <a:ext cx="9144000" cy="707233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  <a:tabLst>
                <a:tab pos="4216400" algn="l"/>
              </a:tabLst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Предварительный проф.осмотр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выявить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мед.противо-показания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виду трудовой деятельности и предотвратить распространение инфекционных и паразитарных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забол-й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tabLst>
                <a:tab pos="4216400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Периодический проф.осмотр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выявить факт и степень воздействия на работающего вредных производственных факторов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опред-я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реабилитационных мероприятий.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Предварительные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при поступлении на работу,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периоди-ческие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мед.осмотры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проводятся территориальными ЛПУ.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Госсанэпиднадзор - осуществляет контроль за полнотой контингента, определяемых администрацией ЛПУ и аптек к обследованию, и контроль за полнотой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своевременнос-тью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прохождения профилактических мед. обследований.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ts val="40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Основные правила по уходу за зубами и полостью рта: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чистить зубы не реже двух раз в сутки;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полоскать рот после каждого приема пищи.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Защита: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предохранять от механических повреждений.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Укрепление: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употреблять пищу, укрепляющую зубы и десны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молоч-ные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продукты, овощи, фрукты и др.).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Своевременная профилактика: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зубная щетка - строго индивидуальна;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посещать стоматолога не реже 2-х раз в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55600" algn="l">
              <a:lnSpc>
                <a:spcPts val="4000"/>
              </a:lnSpc>
              <a:spcBef>
                <a:spcPts val="0"/>
              </a:spcBef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24408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каждой группе специалистов ведущее значение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принад-лежит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определенному фактору или их группе.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стомато-логов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анестезиологов, хирургов… - это воздействие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хими-ческих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физических, физиологических факторов.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Высокая степень контакта с патогенной микрофлорой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от-мечается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фтизиатров,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оториноларингологов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Более 60% врачей - психиатры, хирурги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акушеры-гине-кологи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стационаров, врачи скорой мед. помощи - считают, что их профессиональная деятельность сопровождается постоянным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психо-эмоциональным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напряжением.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Документы определяющие контингенты объем и порядок проведения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профосмотра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Приказ МЗ РФ и ГК СЭН РФ от 05.10.95 г. № 280/88 «Об утверждении временных перечней вредных, опасных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производственных факторов, а также работ, при выполнении которых проводятся предварительные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пери-одические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мед.осмотры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работников»;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Tx/>
              <a:buChar char="-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Приказ МЗМП РФ от 14.03.96 г. № 90 «О порядке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прове-дения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предварительных и периодических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мед.осмотров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работников и мед. регламентах профессии»;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Приказ МЗ РФ от 10.12.96 г. № 405 «О проведении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пред-варительных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периодических осмотров работников»;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Приказ МЗ РФ от 14.08.97 г. № 244 «О проведении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обя-зательных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предварительных, при поступлении на работу, и периодических медицинских обследований».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Гигиена труда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хирурга,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акушера-гинеколога,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анестезиолога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Хирурги, акушеры-гинекологи и анестезиологи - врачи </a:t>
            </a:r>
            <a:r>
              <a:rPr lang="ru-RU" sz="2800" dirty="0" err="1" smtClean="0">
                <a:latin typeface="Times New Roman" pitchFamily="18" charset="0"/>
              </a:rPr>
              <a:t>хи-рургического</a:t>
            </a:r>
            <a:r>
              <a:rPr lang="ru-RU" sz="2800" dirty="0" smtClean="0">
                <a:latin typeface="Times New Roman" pitchFamily="18" charset="0"/>
              </a:rPr>
              <a:t> профиля. Профессиональная деятельность включает в себя осмотр больных, подготовку к операциям, проведение операций, ведение больных в </a:t>
            </a:r>
            <a:r>
              <a:rPr lang="ru-RU" sz="2800" dirty="0" err="1" smtClean="0">
                <a:latin typeface="Times New Roman" pitchFamily="18" charset="0"/>
              </a:rPr>
              <a:t>послеоперацион</a:t>
            </a:r>
            <a:r>
              <a:rPr lang="ru-RU" sz="2800" dirty="0" smtClean="0">
                <a:latin typeface="Times New Roman" pitchFamily="18" charset="0"/>
              </a:rPr>
              <a:t> ном или послеродовом периоде, обходы, работу с </a:t>
            </a:r>
            <a:r>
              <a:rPr lang="ru-RU" sz="2800" dirty="0" err="1" smtClean="0">
                <a:latin typeface="Times New Roman" pitchFamily="18" charset="0"/>
              </a:rPr>
              <a:t>докумен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тацией</a:t>
            </a:r>
            <a:r>
              <a:rPr lang="ru-RU" sz="2800" dirty="0" smtClean="0">
                <a:latin typeface="Times New Roman" pitchFamily="18" charset="0"/>
              </a:rPr>
              <a:t>, встречу с родственниками.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Акушеры-гинекологи также работают с новорожденными.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Труд акушеров-гинекологов разделяют на три группы: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акушеры-гинекологи, не оперирующие больных, а </a:t>
            </a:r>
            <a:r>
              <a:rPr lang="ru-RU" sz="2800" dirty="0" err="1" smtClean="0">
                <a:latin typeface="Times New Roman" pitchFamily="18" charset="0"/>
              </a:rPr>
              <a:t>веду-щие</a:t>
            </a:r>
            <a:r>
              <a:rPr lang="ru-RU" sz="2800" dirty="0" smtClean="0">
                <a:latin typeface="Times New Roman" pitchFamily="18" charset="0"/>
              </a:rPr>
              <a:t> женщин и новорожденных;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то же + операции до 8 часов в неделю;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то же + операции до 12 часов в неделю.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Хирурги-гинекологи с операционными часами более 12 в неделю.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55600" indent="-355600"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</a:rPr>
              <a:t>			</a:t>
            </a:r>
            <a:r>
              <a:rPr lang="ru-RU" sz="3200" u="sng" dirty="0" smtClean="0">
                <a:latin typeface="Times New Roman" pitchFamily="18" charset="0"/>
              </a:rPr>
              <a:t>Хирургическая деятельность</a:t>
            </a: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    </a:t>
            </a:r>
            <a:r>
              <a:rPr lang="en-US" sz="2800" b="1" i="1" u="sng" dirty="0" smtClean="0">
                <a:latin typeface="Times New Roman" pitchFamily="18" charset="0"/>
              </a:rPr>
              <a:t>I</a:t>
            </a:r>
            <a:r>
              <a:rPr lang="ru-RU" sz="2800" b="1" i="1" u="sng" dirty="0" smtClean="0">
                <a:latin typeface="Times New Roman" pitchFamily="18" charset="0"/>
              </a:rPr>
              <a:t>. Вредности - связанные с трудовым процессом:</a:t>
            </a: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нервно-эмоциональное и психическое напряжение;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статическое напряжение обширных групп мышц;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длительное вынужденное положение тела;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напряжение анализаторов зрение, слух, тактильного,;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ночной труд;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- нарушение режима труда и отдыха.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776</TotalTime>
  <Words>1673</Words>
  <Application>Microsoft Office PowerPoint</Application>
  <PresentationFormat>Экран (4:3)</PresentationFormat>
  <Paragraphs>212</Paragraphs>
  <Slides>52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Слайд 1</vt:lpstr>
      <vt:lpstr> Профессиональные вредности - факторы производствен-ных и трудовых процессов, оказывающие вредное воздей-ствие на здоровье и способствуют развитию профессиона-льных заболеваний.  Производственые процессы в медицине - техническое ле-чение т.е. методы способствующие выздоровлению боль-ного.  Трудовые процессы - взаимодействие врача с предметом труда – больным.</vt:lpstr>
      <vt:lpstr>   Физические факторы:  - ионизирующее излучение; - электромагнитные излучения; - шум, вибрация.     Факторы химической природы:  - высокоактивные лекарственные химиопрепараты; - антисептики; - медицинские газы, лекарственные аэрозоли.</vt:lpstr>
      <vt:lpstr>   Биологические факторы:  - микроорганизмы; - аллергены; - белково-витаминные препараты; - иммунологические препараты.     Физиологические факторы:  - психо-эмоциональное и мышечное напряжение; - напряжение зрительного и слухового анализаторов.</vt:lpstr>
      <vt:lpstr>   </vt:lpstr>
      <vt:lpstr>  Гигиена труда  хирурга,  акушера-гинеколога,  анестезиолога    </vt:lpstr>
      <vt:lpstr>Хирурги, акушеры-гинекологи и анестезиологи - врачи хи-рургического профиля. Профессиональная деятельность включает в себя осмотр больных, подготовку к операциям, проведение операций, ведение больных в послеоперацион ном или послеродовом периоде, обходы, работу с докумен тацией, встречу с родственниками.  Акушеры-гинекологи также работают с новорожденными.</vt:lpstr>
      <vt:lpstr>Труд акушеров-гинекологов разделяют на три группы:  - акушеры-гинекологи, не оперирующие больных, а веду-щие женщин и новорожденных;  - то же + операции до 8 часов в неделю;   - то же + операции до 12 часов в неделю.  Хирурги-гинекологи с операционными часами более 12 в неделю.</vt:lpstr>
      <vt:lpstr>   Хирургическая деятельность      I. Вредности - связанные с трудовым процессом:  - нервно-эмоциональное и психическое напряжение; - статическое напряжение обширных групп мышц; - длительное вынужденное положение тела; - напряжение анализаторов зрение, слух, тактильного,; - ночной труд; - нарушение режима труда и отдыха.</vt:lpstr>
      <vt:lpstr>II. Связанные с санитарно-гигиеническими условиями:  - физические - шум, электро-магнитное поле, ультразвук, лазер, токи высокой частоты, ионизирующее излучение (рентгеновское), повышенное давление (в барокамере); - неблагоприятный микроклимат; - химические вещества - анальгетики, анестетики, дезин-фицирующие средства; - биологические агенты (инфекционные заболевания); - недостатки планировки; - дефекты освещения, вентиляции, отопления.</vt:lpstr>
      <vt:lpstr>Нервно-эмоциональное напряжение:  - ответственность за жизнь и здоровье больного;  - плюс осложнения во время операции и родов;  - необычные операции;  - необходимость реанимации…. Длительное вынужденное положение затрудняет экскур-сию грудной клетки: дыхание становится учащенным, по-верхностным.  ЖЕЛ во время операции - &lt; 75% . Маска на 60% удлиняет продолжительность вдоха и на 20% выдоха. Насыщении крови кислородом во время операции снижа-ется на 8-10%.</vt:lpstr>
      <vt:lpstr>Тело хирурга во время операции наклонено на 45°, а голо-ва - 60 - 80° (в норме 10°). Большая нагрузка на ноги: отек голени, стопа уплощается на 4-5 см.  Приток крови к конечностям вызывает ишемию головного мозга, что приводит к головокружениям, головным болям. Вынужденная рабочая поза во время операции способст-вует сдавлению органов грудной и брюшной полости. Перенапряжение анализаторов: зрительного, тактильного. Особенно сильно напрягается тактильный анализатор у гинекологов проводящих операции.</vt:lpstr>
      <vt:lpstr>Часто неблагоприятный микроклимат операционной: - температура воздуха в операционных 27-28°С  (20°С): - влажность - 80% (норма 50%); - &gt; содержание углекислого газа, микробное загрязнение...   Повышенная температура воздуха - у хирургов нарушение терморегуляции. Потеря, жидкости за счет потоотделения до 700г за операцию и более.  Бестеневая лампа  повышает  Т на 1,5-2°С и выше.</vt:lpstr>
      <vt:lpstr>Применение анестезии - приводит к увеличению окисля-емости воздуха (количество О2 необходимое на окисление 1 м3 воздуха), что снижает содержание О2 в операционной.   При норме окисляемости 2-3 мг/м3 в операционных она достигает 40 мг/м3 и более.   Концентр-я анестетика в воздухе зависит от вида наркоза:   - масочный наркоз &gt; в 5-6 раз;     - при интубационном - &gt; в 50-70 раз.</vt:lpstr>
      <vt:lpstr>У анестезиолога  (плохой вентиляции помещений) в крови концентрация анестетика &lt; в 1,5 раза, чем у больного.  Фторотан - гонадотропным, эмбриотоксическим, сенси-билизирующим, тератогенным действием. У женщин-анес тезиологов и хирургов изменяется менструальный цикл, нарушается течение беременности, наблюдаются выкиды-ши, поздние токсикозы и осложнения при родах.   Женщины на время беременности и кормления   отстраняются от работы в операционной.</vt:lpstr>
      <vt:lpstr>Биологические факторы - инфекционные заболевания, гепатит В, ВИЧ-инфекция, венерические заболевания (урологов).   Гепатит В у врачей во всем мире в 3-6 раз встречается ча-ще чем у остального населения.</vt:lpstr>
      <vt:lpstr>Секреты больного (моча, кал, слезы, слюни…) опасны для врача в плане заражения ВИЧ-инфекцией, глаза и попада-ние крови даже на неповрежденную кожу и слизистую -при оказании экстренной помощи.  Кровь больного попадает на кожу во время операций, про-коле перчаток, при стоматологических вмешательствах...  Во избежание ВИЧ-инфекции - осторожность к поступа-ющим больным и рассматривая их как потенциальных ви-русоносителей.  Соблюдать меры предосторожности - перчатки, маски, защитных очков, прозрачной ширмы для глаз…).</vt:lpstr>
      <vt:lpstr>Рентгеновскому излучению подвергается ряд врачей, кото-рые не входят в штат рентгенологов, но часто имеют дело с рентгенологическими методами диагностики (травмато-логи, торакальные хирурга, урологи ...).  При этом хирурги не имеют таких льгот как рентгенологи.  </vt:lpstr>
      <vt:lpstr>Работа в барокамерах является вредным фактором, в кото-рой  проводится гипербарическая оксигенация, причина -  операции на сосудах, сердце, при гангренах, при отравле-ниях угарным газом и др.   Хирурги работают при давлении 2-3 атм. При давлении в 3-4 атм. возможны осложнения со стороны психики, эйфо-рия, ведущие к неадекватному поведению врача.  При нахождении в барокамере - дизбария - боль в ушах, синусах. После работы под повышенным давлением необ-ходимо постепенное его возвращение к нормальному (де-компрессия).</vt:lpstr>
      <vt:lpstr> Заболеваемость врачей хирургического профиля  На 1 месте - острые респираторные заболевания, на 2 - за-болевания ССС (АД, ИБС), варикозное расширение вен… У анестезилогов - аллергические заболевания, связанные с действием анестетиков. Нервной системы - вегето-сосудистая дистония, неврозы, неврастении... Терапевты в 3-4 раза страдают реже.  В 40% - у женщин-хирургов и гинекологов - осложнения беременности и в 2,5 раза чаще патология родов.</vt:lpstr>
      <vt:lpstr>Злокачественные новообразования, болезни ССС, психи-ческие заболевания... являются ведущими причинами ин-валидности.   У хирургов к концу рабочего дня отмечается - утомление, усталость которая не снимается:  - ночным сном у 20% после операционного дня;  - и у 50% после суточного дежурства.        Нарушением сна страдают 90%  хирургов.</vt:lpstr>
      <vt:lpstr>   Профилактика       I.  Совершенствование производственного процесса  - создание бригад, участвующих в операции, которые сме-няют друг друга в процессе длительных операций. - контакт с анестетиками - 1/3 рабочего времени (2 часа). - необходимо чередовать не- и операционные дни.  - два дня в неделю обязательно - неоперационные. - к суточным дежурствам не привлекать женщин старше 50 лет, мужчины старше 55 лет.</vt:lpstr>
      <vt:lpstr>    - не назначать на операцию хирургов в день сдачи дежурс-тва и на следующие сутки после него.  - необходимо чередование легких и сложных операций.  - операционное время не более 10 часов в неделю.  - акушеры-гинекологи - проводят до 6 абортов в день.  - до 3 дежурств в месяц.  - планировка помещений согласно санитарным нормам.</vt:lpstr>
      <vt:lpstr>  II.  Оздоровлению условий труда  Централизованная подача анестетика, О2, оборудова-ние операционных вакуумными насосами (снижает кон-центрацию анестетика на 95%).  Нормализация микроклимата, вентиляция (min.+10-8). На одного человека в операционной до 200 м3 свежего воз-духа в час.</vt:lpstr>
      <vt:lpstr>Спорт - укрепление мышц участвующих в операциях. Аутогенная тренировка - дыхательные упражнения, сма-чивание ушных раковин холодной водой - полминуты.   Организация зон внутрисменного отдыха:  Комната психологической разгрузки - играет легкая му-зыка, свет постепенно гаснет, музыка перестает играть и в течение 15 минут хирург находится в состоянии концент-рированного отдыха. Вновь включается музыка, более возбуждающая.</vt:lpstr>
      <vt:lpstr>Психофизической разгрузки - предполагает игру в теннис, прогулку … Мобилизующий отдых - хирургу дают легкий завтрак, витамины, кислородный коктейль… - Массаж конечностей. - Отдых лежа. - Предварительные профилактические осмотры. Перед на-чалом работы врача осматривает терапевт, хирург, окулист, ЛОР, гинеколог, психиатр, невропатолог, стоматолог…   Периодически хирурги проверяются на стафилококк, сда-ют кровь на РВ.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:</vt:lpstr>
      <vt:lpstr>Слайд 48</vt:lpstr>
      <vt:lpstr>Слайд 49</vt:lpstr>
      <vt:lpstr>Слайд 50</vt:lpstr>
      <vt:lpstr>Слайд 51</vt:lpstr>
      <vt:lpstr>Слайд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Гигиена труда хирурга, акушера-гинеколога, анестезиолога. Профилактика заболеваний, связанных с их профессиональной деятельностью </dc:title>
  <cp:lastModifiedBy>Татьяна</cp:lastModifiedBy>
  <cp:revision>93</cp:revision>
  <dcterms:modified xsi:type="dcterms:W3CDTF">2020-04-07T16:46:25Z</dcterms:modified>
</cp:coreProperties>
</file>