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3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D217B1-71E9-485E-B607-8AF92AAB955E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7E63DF-1A8B-4287-B259-5C96AB03C3F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32</a:t>
            </a:fld>
            <a:endParaRPr lang="ru-R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33</a:t>
            </a:fld>
            <a:endParaRPr lang="ru-R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34</a:t>
            </a:fld>
            <a:endParaRPr lang="ru-R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35</a:t>
            </a:fld>
            <a:endParaRPr lang="ru-RU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36</a:t>
            </a:fld>
            <a:endParaRPr lang="ru-RU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37</a:t>
            </a:fld>
            <a:endParaRPr lang="ru-RU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38</a:t>
            </a:fld>
            <a:endParaRPr lang="ru-RU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39</a:t>
            </a:fld>
            <a:endParaRPr lang="ru-RU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40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41</a:t>
            </a:fld>
            <a:endParaRPr lang="ru-RU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42</a:t>
            </a:fld>
            <a:endParaRPr lang="ru-RU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43</a:t>
            </a:fld>
            <a:endParaRPr lang="ru-RU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44</a:t>
            </a:fld>
            <a:endParaRPr lang="ru-RU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45</a:t>
            </a:fld>
            <a:endParaRPr lang="ru-RU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46</a:t>
            </a:fld>
            <a:endParaRPr lang="ru-RU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47</a:t>
            </a:fld>
            <a:endParaRPr lang="ru-RU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48</a:t>
            </a:fld>
            <a:endParaRPr lang="ru-RU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49</a:t>
            </a:fld>
            <a:endParaRPr lang="ru-RU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50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51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71414"/>
            <a:ext cx="9144000" cy="1857388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Федеральное государственное бюджетное образовательное учреждение </a:t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высшего   образования</a:t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Астраханский государственный медицинский университет</a:t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Кафедра общей гигиены</a:t>
            </a:r>
          </a:p>
          <a:p>
            <a:pPr algn="ctr">
              <a:spcBef>
                <a:spcPts val="0"/>
              </a:spcBef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Заведующий кафедрой:  доктор биологических наук,  профессор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Сердюков  Василий  Гаврилович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571875" y="4643438"/>
            <a:ext cx="4786313" cy="1643062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b">
            <a:normAutofit fontScale="32500" lnSpcReduction="20000"/>
          </a:bodyPr>
          <a:lstStyle/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                              </a:t>
            </a: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8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                                                                                                   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                                                   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052" name="Прямоугольник 7"/>
          <p:cNvSpPr>
            <a:spLocks noChangeArrowheads="1"/>
          </p:cNvSpPr>
          <p:nvPr/>
        </p:nvSpPr>
        <p:spPr bwMode="auto">
          <a:xfrm>
            <a:off x="2928926" y="4941169"/>
            <a:ext cx="5929324" cy="131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Лектор:</a:t>
            </a:r>
          </a:p>
          <a:p>
            <a:pPr algn="ctr">
              <a:lnSpc>
                <a:spcPct val="120000"/>
              </a:lnSpc>
            </a:pPr>
            <a:r>
              <a:rPr lang="ru-RU" sz="2200" b="1" dirty="0" smtClean="0">
                <a:latin typeface="Times New Roman" pitchFamily="18" charset="0"/>
              </a:rPr>
              <a:t>Профессор Сердюков  Василий  </a:t>
            </a:r>
            <a:r>
              <a:rPr lang="ru-RU" sz="2200" b="1" dirty="0" smtClean="0">
                <a:latin typeface="Times New Roman" pitchFamily="18" charset="0"/>
              </a:rPr>
              <a:t>Гаврилович</a:t>
            </a:r>
          </a:p>
          <a:p>
            <a:pPr algn="ctr">
              <a:lnSpc>
                <a:spcPct val="120000"/>
              </a:lnSpc>
            </a:pP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22.05.2020</a:t>
            </a: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2290763"/>
            <a:ext cx="9144000" cy="185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4000" b="1" kern="0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lang="ru-RU" sz="4000" b="1" kern="0" cap="all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j-ea"/>
              <a:cs typeface="Times New Roman" pitchFamily="18" charset="0"/>
            </a:endParaRPr>
          </a:p>
        </p:txBody>
      </p:sp>
      <p:sp>
        <p:nvSpPr>
          <p:cNvPr id="2054" name="Прямоугольник 8"/>
          <p:cNvSpPr>
            <a:spLocks noChangeArrowheads="1"/>
          </p:cNvSpPr>
          <p:nvPr/>
        </p:nvSpPr>
        <p:spPr bwMode="auto">
          <a:xfrm>
            <a:off x="0" y="2636838"/>
            <a:ext cx="9144000" cy="111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4000"/>
              </a:lnSpc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Гигиена труда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 радиоактивными веществами и источниками ионизирующего излучения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Спонтанное деление ядра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характерно для тяжелых транс урановых элементов, в которых соотношение нейтронов к протонам больше 1,6. В результате образуются ядра двух новых элементов, в которых соотношения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ближе к единице, а «лишние» нейтроны высвечиваются в виде нейтронного излучения.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Таким образом, с качественной стороны ядерные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преобра-зования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характеризуются: видом распада, видом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излуче-ния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периодом полураспада ‑ сроком, за который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распада-ется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половина исходного количества атомов.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гигиенической точки зрения и выбора методов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дезакти-вации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радиоактивных отходов, все радионуклиды делят на короткоживущие (Т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&lt; 15 суток) и долгоживущие (Т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&gt; 15 суток): короткоживущие выдерживают в отстойниках до снижения активности, а потом спускают в общую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кана-лизацию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или вывозят, а долгоживущие ‑ вывозят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хоро-нят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специальных могильниках.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Количественная мера радиоактивного распада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актив-ность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(Q) ‑ количество распадов атомов за единицу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време-ни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Единица активности в системе Си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беккерель (Бк) - один распад за секунду (с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 В связи с тем, что эта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едини-ца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очень мала, пользуются производными ‑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килобеккерель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кБк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мегабеккерель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МБк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Внесистемная (устаревшая) единица активности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кю-ри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Кu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- активность 1г химически чистого радия, равная 3,7×10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Бк/сек.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 единицу используют производные ‑ </a:t>
            </a:r>
            <a:r>
              <a:rPr lang="ru-RU" sz="2800" b="1" u="sng" dirty="0" err="1" smtClean="0">
                <a:latin typeface="Times New Roman" pitchFamily="18" charset="0"/>
                <a:cs typeface="Times New Roman" pitchFamily="18" charset="0"/>
              </a:rPr>
              <a:t>милликюри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мКu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микрокюри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мкКu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нанокюри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нКu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пико-кюри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пкКu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Радионуклиды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γ-излучением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активность выражают и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гамма-эквивалентом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‑ отношение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γ-излучения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данного радионуклида 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γ-излучению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радия.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Рассчитанная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гамма-постоянная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радия ‑ 8,4р/час ‑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мощ-ность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дозы, которую создает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γ-излучение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 мг радия на расстоянии 1 см через платиновый фильтр толщиной 0,5мм.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Миллиграмм-эквивалент радия (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мг-екв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единица активности радионуклида,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γ-излучение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которого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эквива-лентно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(равноценно)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γ-излучению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1мг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расстоянии 1 см через платиновый фильтр 0,5 мм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Ионизирующие излучения характеризуются: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видом излучения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корпускулярные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электромагнитные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рентгеновское: характеристическое при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К-зах-вате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тормозное ‑ в рентгеновской трубке);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энергией излучения 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системе Си измеряется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джо-улях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(Дж). (1 Дж - энергия, необходимая для поднятия тем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пературы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1 дм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дистиллированной воды на 1°С). Внесистемная практическая единица ‑ электрон-вольт (эВ) ‑ это энергия, приобретенная электроном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электро-статическом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поле с разностью потенциалов 1В. Эта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едини-ца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очень мала, поэтому пользуются производными: кило-электрон-вольт (КэВ),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мегаэлектрон-вольт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(МэВ);</a:t>
            </a:r>
            <a:endParaRPr lang="ru-RU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проникающей способностью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(длиной пробега) ‑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рассто-янием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проходящем в среде, с которой взаимодействует (в м, см, мм, мкм);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ионизирующей способностью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полной ‑ количеством пар ионов, образующихся на всей длине пробега частички или кванта; линейной плотностью ионизации ‑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количест-вом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пар ионов, приходящихся на единицу длины пробега.</a:t>
            </a:r>
            <a:endParaRPr lang="ru-RU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8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Количественными характеристиками ионизирующих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излу-чений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являются дозы (Д).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Поглощенная доза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количество энергии ионизирующего излучения, поглощенной единицей массы облучаемой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сре-ды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Ед. измерения в системе Си является грей (Гр).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Грей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поглощенная доза облучения, равняется энергии 1 джоуль, поглощенной в 1кг массы среды: 1Гр=1Дж/кг. Внесистемная (устаревшая) единица поглощенной дозы - рад. 1рад = 0,01Гр = 100эрг энергии на 1г массы среды.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Поглощенная доза в воздухе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мера количества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ионизиру-ющего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излучения, которая взаимодействует с воздухом. Измеряется также в Дж/кг массы воздуха, т.е. в Греях.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38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Устаревшее понятие поглощенной дозы в воздухе 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экспозиционная доза, под которой понимают объемную плотность ионизации воздуха. Единицей экспозиционной дозы использовался рентген (Р).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Рентген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доза рентгеновского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γ-излучения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от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кото-рой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1см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сухого стандартного воздуха (0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С, 760 мм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ст., масса 0,001293г) образуется 2,08×109 пар ионов.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Производные единицы ‑ миллирентген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микрорентген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мкР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Мощность поглощенной в воздухе дозы (МПД)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‑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при-рост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дозы за единицу времени или уровень радиации. Измеряется: в системе Си Гр/час; внесистемная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устарев-шая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единица ‑ рентген в час (Р/ч), миллирентген в час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/ч), микрорентген в секунду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мкР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/сек).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связи с тем, что все используемые сегодня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дозиметри-ческие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приборы градуированы в этих единицах, то ими еще пользуются, но результаты измерения нужно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пересчи-тывать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системные (грей-,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милли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-, микро-,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наногрей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/час): 1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/ч = 8,73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мкГр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/ч = 6,46 мк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в/ч.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Радиационная гигиена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раздел гигиенической науки и санитарной практики, целью которой является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обеспече-ние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безопасности работающих с источниками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ионизиру-ющей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радиации (ИИР) и населения в целом.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Эквивалентная доза (Н)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доза любого вида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ионизиру-ющего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излучения, которая вызывает такой же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биологичес-кий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эффект, как стандартное (эталонное) рентгеновское излучение с энергией 200 КэВ.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расчета эквивалентной дозы используют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радиацион-ный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взвешивающий фактор (WR) – коэффициент, который учитывает относительную биологическую эффективность разных видов ионизирующего излучения.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рентгеновс-кого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бета-излучений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разных энергий он равняется 1,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α-частичек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тяжелых ядер отдачи ‑ 20, для нейтронов с энергией &lt; 10 КэВ ‑ 5; 10-100 КэВ ‑ 10; 100 КэВ ‑ 2 МэВ ‑ 20; 2-20 МэВ ‑ 10; &gt; 20 МэВ ‑ 5.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H = D × WR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38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Единицей эквивалентной дозы является ЗИВЕРТ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(Зв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‑ доза любого вида ионизирующего излучения,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кото-рая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дает такой же биологический эффект, как один грей стандартного рентгеновского излучения (с энергией 200 КэВ). В практике пользуются также производными ‑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мил-лизиверт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мЗв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микрозиверт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мкЗв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Эффективная доз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сумма эквивалентных доз,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получен-ных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отдельны ми органами и тканями при неравномерном облучении организма, умноженных на тканевые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взвешива-ющие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факторы, которые равны: для гонад ‑ 0,20;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крас-ного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костного мозга, легких, желудка ‑ 0,12; других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орга-нов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тканей ‑ 0,05.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Ед. измерения эффективных доз также является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зиверт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Коллективная эквивалентная и коллективная </a:t>
            </a:r>
            <a:r>
              <a:rPr lang="ru-RU" sz="2800" b="1" u="sng" dirty="0" err="1" smtClean="0">
                <a:latin typeface="Times New Roman" pitchFamily="18" charset="0"/>
                <a:cs typeface="Times New Roman" pitchFamily="18" charset="0"/>
              </a:rPr>
              <a:t>эффек-тивная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 дозы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суммы определенных индивидуальных доз отдельных контингентов населения: персонала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предпри-ятий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атомной промышленности, атомной энергетики,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на-селения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проживающего в пределах контролируемых зон. Она измеряется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человеко-зивертах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используются для прогнозирования стохастических (возможных) эффектов облучения ‑ лейкозов, других злокачественных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новообра-зований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Методы и средства санитарного надзора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за объектами, на которых используются источники ионизирующего излучения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надзоре за объектами, на которых используются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источ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ионизирующего излучения, применяют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общеприня-тые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субъективные методы и средства, а также проводят объективный инструментальный радиационный контроль.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Санитарный надзор включает: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знакомство с документацией, санитарным паспортом объекта, санитарное обследование и описание объекта,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ви-зуальный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осмотр, опрашивание персонала;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изучение и оценка санитарного оборудования,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водоснаб-жения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вентиляции, покрытия поверхностей стен, пола;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сбор, удаление, обезвреживание отходов;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соблюдение санитарного режима эксплуатации, радио-асептики и т.п.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Объективный инструментальный радиационный контроль включает 4 раздела: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определение уровней радиации, т.е. мощности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поглощен-ных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доз радиации в воздухе (мощность экспозиционных доз) с помощью рентгенометров и микро-рентгенометров (МРМ-1, МРМ-2, ДРГ-3-01, СРП-68-01, СРП-88Р и др.) (рис. 46.1, 46.2);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определение индивидуальных доз облучения персонала с помощью индивидуальных дозиметров: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конденсаторных - КИД-1, КИД-2, Д-2РЕ, ДП-24;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-термолюминесцентных - КДТ-02;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фотографических - ИФК-2,3, ИФКУ;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химических - ДП-70.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определение загрязнения радионуклидами рабочих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по-верхностей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рук, одежды работающих (переносные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радио-метры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СРП-68-01, СЗБ-03, УИМ 2-2 и др.;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определение концентрации радионуклидов в объектах среды ‑ атмосферном воздухе, воздухе рабочей зоны,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поч-ве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воде водоемов, питьевой воде, пищевых продуктах и т.п. (лабораторные радиометры РУГ-90, РУГ-91, РУБ-91, ДП-100, ПП-16 и другие).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Противорадиационная защита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персонала и радиационная безопасность пациентов при проведении рентгенологических исследований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38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Источниками ионизирующих излучений являются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рентге-новские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диагностические аппараты. Они характеризуются значительной проникающей способностью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представля-ют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определенную опасность для персонала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рентгенологи-ческих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отделений, пациентов, лиц, находящихся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смеж-ных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помещениях и на близлежащей территории.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800"/>
              </a:lnSpc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>Задачи радиационной гигиены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санитарное законодательство в области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радиац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фактора;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предупредительный и текущий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сан-й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надзор за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объекта-ми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использующими ИИР;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гигиена и охрана труда работающих с ИИР, в смежных помещениях и на территории контролируемых зон;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контроль за уровнями радиоактивности объектов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окружа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ющей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среды (атмосферного воздуха, воздуха рабочей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зо-ны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воды водоемов, питьевой воды, пищевых продуктов, почвы…);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контроль за сбором, хранением, удалением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обезврежи-ванием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радиоактивных отходов, их захоронением….</a:t>
            </a:r>
            <a:endParaRPr lang="ru-RU" sz="2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38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Требования к размещению, планированию, оснащению, санитарно-техническому оборудованию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рентгенологичес-ких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отделений медицинских учреждений,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противоради-ационной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защите их персонала и радиационной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безопас-ности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пациентов изложены в «Строительных нормах и правилах», «Санитарных правилах и нормах ‑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Рентгеноло-гические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отделения (кабинеты)»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42-129-11-4090-86), «Санитарных правилах работы при проведении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меди-цинских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рентгенологических исследований» (№ 2780-80).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8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 разрешается размещение рентгенологических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отделе-ний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(кабинетов) в жилых домах и детских учреждениях. Особых требований к их размещению в ЛПУ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предус-матривается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Преимущество отдают блочному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размеще-нию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отдельной пристройке, либо на первом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послед-нем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этаже зданий.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ts val="38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Процедурная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основное помещение в рентгеновском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ка-бинете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размещен рентген-аппарат(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и проводятся все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ви-ды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рентгенологических исследований.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Запрещается </a:t>
            </a:r>
            <a:br>
              <a:rPr lang="ru-RU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размещение над (под) палатами</a:t>
            </a:r>
            <a:br>
              <a:rPr lang="ru-RU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беременных и детей</a:t>
            </a:r>
            <a:br>
              <a:rPr lang="ru-RU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или в смежных с ними помещениях.</a:t>
            </a:r>
            <a:endParaRPr lang="ru-RU" sz="32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1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Противорадиационная защита близлежащей территории (1 этаж) и смежных помещений обеспечивается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экранирова-нием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строительными конструкциями (стены,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междуэтаж-ные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перекрытия, перегородки…), материал и толщина дол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жны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снижать интенсивность излучения к допустимому уровню.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Слабым местом являются двери и окна. Двери покрывают листами железа или свинца,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просвинцованной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резиной. Окна - металлическими ставнями (деревянными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покры-тием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их железом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просвинцованной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резиной)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под-нятием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подоконника на высоту 1,6 м над уровнем пола.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целью усиления защиты смежных помещений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рассто-янием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площадь процедурной не меньше 34м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один рентген аппарат. Его размещают, чтобы расстояние от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фо-куса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рентгеновской трубки до стены было не меньше 2м, а ее излучение было направлено преимущественно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сторо-ну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капитальной стены. На каждый дополнительный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рент-ген-аппарат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площадь процедурной увеличивается на 15м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Сама рентгеновская трубка размещается в свинцовом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ко-жухе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 коллиматором, который формирует рабочий пучок.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Защита врача-рентгенолога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свинцовым стеклом флуоресцентный экран;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многослойным, в напуск фартуком,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просвинцованной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резины, который подвешивается 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экран-съемочному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устройству;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малой защитной ширмой;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использованием при специальных исследованиях средств индивидуальной защиты (перчатки, фартук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просвинцо-ванной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резины  - в тканевом чехле для защиты от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распы-ления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свинца).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Защита рентген-лаборанта обеспечивается размещением его рабочего места в отдельном сопредельном помещении, -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комнатой управления (пультовой)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Пультовая оборудуется окном с свинцовым стеклом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про-цедурную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селекторной связью с врачом.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531813" algn="l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Кабинет врача - 10 м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Фотолаборатория -6 м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Кабина для приготовления растворов бария - 4 м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Раздевалка - 2,5 м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Туалет;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Комната ожидания (в поликлинике).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Пребывание младшего медицинского персонала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проце-дурной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или комнате управления (пультовой) во время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про-ведения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рентгенологических процедур не допускается.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проведении рентгенологических исследований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про-цедурной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находиятся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лица, которые принимают участие в их проведении ‑ персонал других отделений больницы, родственники пациента, сопровождающие лица, которые должны поддерживать ребенка или тяжело больного при условии, что полученная ими доза не превысит уровень облучения категории Б.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8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Радиационная безопасность пациентов базируется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уме-ньшении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лучевой нагрузки при рентгенологическом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иссле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довании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населения, беременных женщин, детей и подрост ков, которое достигается комплексом организационных, медицинских и технических мероприятий.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Организационные мероприятия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приведение в порядок рентгенологических исследований населения,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ограниче-ние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годовых доз облучения для разных категорий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пациен-тов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повышение квалификации персонала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ответствен-ности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 выполнение процедур.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Они отображены в приказах, санитарных правилах,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мето-дических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указаниях, выданных МЗ России.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Радиоактивность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спонтанное преобразование ядер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ато-мов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химических элементов с изменением их химической природы или энергетического состояния ядра,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сопровожда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емого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ядерными излучениями.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Радионуклид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радиоактивный атом с определенным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мас-совым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числом и зарядом (атомным номером).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Все пациенты делятся на четыре категории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Ад: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больные с онкологическими заболеваниями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подоз-рением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них;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с целью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диф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диагностики врожденной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сердечно-сосу-дистой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патологии;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больные, которым проводят рентгенотерапевтические мероприятия;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лица, обследуемые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ургентном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порядке за жизненным показаниям.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Предельный уровень годового облучения -100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800" b="1" baseline="30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Бд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обследование проводят по клиническим показаниям при неонкологических заболеваниях с целью уточнения диагноза и (или) выбора тактики лечения.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Предельный уровень годового облучения - 20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800" b="1" baseline="30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Вд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лица из групп риска, в том числе работающие на предприятиях с вредными условиями труда и те, что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про-ходят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профессиональный отбор для работы на этих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пред-приятиях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больные, снятые с учета после радикального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ле-чения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онкологических заболеваний.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Уровень годового облучения -2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800" b="1" baseline="30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Гд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лица, которым проводят все виды профилактических обследований, за исключением тех, которые отнесены в категории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Предельный уровень годового облучения - 1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800" b="1" baseline="30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Медицинские мероприятия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выбор метода исследования, ограничение площади облучения к минимальным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величи-нам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необходимым для постановки диагноза заболевания, защита окружающих тканей экранами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просвинцованной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резины, правильный выбор позы при рентгенографии.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Экраны ( фартуки) - в тканевых чехлах для защиты от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рас-пыления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свинца.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снижения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гонадных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доз при рентгенологических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ис-следованиях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органов брюшной полости,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пояснично-крест-цового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отдела позвоночника и других предусмотрено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экра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нирование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гонад.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Технические мероприятия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обеспечивают снижение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лу-чевой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нагрузки, относятся средства повышения качества рентгеновского изображения: производство и применение высокочувствительных рентгеновских пленок,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правиль-ный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выбор режима работы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рентгенаппарата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использова-ние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электронно-оптических усилителей изображения – позволяющее получать четкое и яркое изображения при экономном режиме работы аппарата, использование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широ-коформатной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флюорографии при профилактических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ос-мотрах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Соблюдение темноты для адаптации зрения рентгенолога при рентгеноскопических исследованиях.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Каналы вытяжной вентиляции в процедурной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размеща-ют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верхней части помещения для удаления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ионизирован-ного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высоким напряжением воздуха.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В нижней части (над полом) ‑ для удаления свинцовой пыли.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Противорадиационная защита персонала и радиационная безопасность больных в радиологических отделениях больниц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38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лучевой терапии применяют разные квантовые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кор-пускулярные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излучения. Их источниками являются: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β-, γ-излучающие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радионуклиды в виде закрытых и открытых источников;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рентгеновские аппараты, которые являются генераторами квантового излучения низких и средних энергий;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бетатроны и линейные ускорители, которые генерируют тормозное и корпускулярное излучения высоких энергий.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600"/>
              </a:lnSpc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Способы лучевой терапии: дистанционный и контактный.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Дистанционный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источник на значительном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рассто-янии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 больного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дальнедистанционное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облучение) или на незначительном расстоянии 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короткодистанционное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 В обоих случаях пучку излучения предоставляют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необхо-димую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ширину, форму и направляют его на часть тела,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ко-торая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подлежит облучению.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Контактный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аппликационный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закрытые источники размещают на поверхности тела, которое облучают,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по-мощью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специальных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устройств‑муляжей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масок,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апплика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торов;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внутриполостной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‑ источник излучения вводится в одну из пустот тела, и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внутритканевой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‑ при котором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ис-точник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вводится непосредственно в ткань опухолей.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Изотопы радиоактивные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радиоактивные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атомы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оди-наковым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зарядом (атомным номером) и разными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массовы-ми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числами, т.е. с одинаковым количеством протонов и раз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количеством нейтронов в ядре.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Разнообразие способов и средств лучевой терапии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обуслов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лено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необходимостью обеспечения основного принципа лучевой терапии ‑ концентрации энергии излучения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па-тологически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измененных тканях при максимальном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сни-жении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дозы в окружающих их тканях и во всем организме.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Радиационная опасность для персонала радиологических отделений, больных, которые получают лучевую терапию, лиц, которые могут находиться в разных помещениях и на территории, которая прилегает к зданию, зависит от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спо-соба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лучевой терапии и технических средств для 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прове-дения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Радиологические отделения больниц размещают, как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пра-вило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 одноэтажных зданиях с асимметрично-блочной планировкой, которая обеспечивает изолированное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разме-щение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каждого структурного подразделения: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отделения дистанционной лучевой терапии;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отделения для лечения закрытыми источниками;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отделения для лечения открытыми источниками;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отделения (лаборатории)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радионуклидной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диагностики.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Виды ядерных преобразований </a:t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α-распад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характерный для тяжелых (с большим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массо-вым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числом) элементов и заключается в вылете из ядра атома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α-частички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по своей природе ядра гелия (2 протона и 2 нейтрона), вследствие чего появляется ядро нового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хи-мического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элемента с массовым числом, меньшим на 4 и зарядом, меньшим на 2.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Получив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α-частичку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ядро атома находится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возбужден-ном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состоянии с излишком энергии, которая выделяется в виде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γ-излучения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т.е.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α-распад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всегда сопровождается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γ-излучением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β-электронный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распад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‑ процесс, при котором из ядра атома (с одного из нейтронов) вылетает электрон,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вследст-вие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чего этот нейтрон превращается в протон, в связи с чем образуется новый элемент с тем же массовым числом и с зарядом, большим на единицу: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Возбужденное при потере электрона ядро в большинстве случаев излучает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γ-кванты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β-позитронный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распад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процесс, при котором из ядра атома (с одного из протонов) вылетает позитрон,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вследст-вие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чего протон превращается в нейтрон и появляется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но-вый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химический элемент с тем же массовым числом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за-рядом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меньшим на единицу.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Электронный-К-захват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‑ когда ядро (один из протонов) захватывает электрон из ближайшей К-орбиты, в связи с чем этот протон превращается в нейтрон, вследствие чего появляется ядро нового химического элемента с тем же массовым числом и зарядом, меньшим на единицу.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свободное место К-орбиты (и последовательно из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дру-гих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орбит) перемещаются электроны, а свободная энергия при этом высвечивается в виде характерного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рентгеновс-кого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излучения.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1396</Words>
  <Application>Microsoft Office PowerPoint</Application>
  <PresentationFormat>Экран (4:3)</PresentationFormat>
  <Paragraphs>126</Paragraphs>
  <Slides>51</Slides>
  <Notes>50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51</vt:i4>
      </vt:variant>
    </vt:vector>
  </HeadingPairs>
  <TitlesOfParts>
    <vt:vector size="52" baseType="lpstr">
      <vt:lpstr>Тема Office</vt:lpstr>
      <vt:lpstr>Слайд 1</vt:lpstr>
      <vt:lpstr>Радиационная гигиена - раздел гигиенической науки и санитарной практики, целью которой является обеспече-ние безопасности работающих с источниками ионизиру-ющей радиации (ИИР) и населения в целом.</vt:lpstr>
      <vt:lpstr>  Задачи радиационной гигиены  - санитарное законодательство в области радиац. фактора; - предупредительный и текущий сан-й надзор за объекта-ми использующими ИИР; - гигиена и охрана труда работающих с ИИР, в смежных помещениях и на территории контролируемых зон; - контроль за уровнями радиоактивности объектов окружа ющей среды (атмосферного воздуха, воздуха рабочей зо-ны, воды водоемов, питьевой воды, пищевых продуктов, почвы…); - контроль за сбором, хранением, удалением и обезврежи-ванием радиоактивных отходов, их захоронением….</vt:lpstr>
      <vt:lpstr>Радиоактивность - спонтанное преобразование ядер ато-мов химических элементов с изменением их химической природы или энергетического состояния ядра, сопровожда емого ядерными излучениями.  Радионуклид - радиоактивный атом с определенным мас-совым числом и зарядом (атомным номером). </vt:lpstr>
      <vt:lpstr>Изотопы радиоактивные ‑ радиоактивные атомы с оди-наковым зарядом (атомным номером) и разными массовы-ми числами, т.е. с одинаковым количеством протонов и раз ным количеством нейтронов в ядре.</vt:lpstr>
      <vt:lpstr> Виды ядерных преобразований   α-распад ‑ характерный для тяжелых (с большим массо-вым числом) элементов и заключается в вылете из ядра атома α-частички ‑ по своей природе ядра гелия (2 протона и 2 нейтрона), вследствие чего появляется ядро нового хи-мического элемента с массовым числом, меньшим на 4 и зарядом, меньшим на 2.  Получив α-частичку, ядро атома находится в возбужден-ном состоянии с излишком энергии, которая выделяется в виде γ-излучения, т.е. α-распад всегда сопровождается γ-излучением.</vt:lpstr>
      <vt:lpstr>β-электронный распад ‑ процесс, при котором из ядра атома (с одного из нейтронов) вылетает электрон, вследст-вие чего этот нейтрон превращается в протон, в связи с чем образуется новый элемент с тем же массовым числом и с зарядом, большим на единицу:  Возбужденное при потере электрона ядро в большинстве случаев излучает и γ-кванты.</vt:lpstr>
      <vt:lpstr>β-позитронный распад - процесс, при котором из ядра атома (с одного из протонов) вылетает позитрон, вследст-вие чего протон превращается в нейтрон и появляется но-вый химический элемент с тем же массовым числом и за-рядом, меньшим на единицу. </vt:lpstr>
      <vt:lpstr>Электронный-К-захват ‑ когда ядро (один из протонов) захватывает электрон из ближайшей К-орбиты, в связи с чем этот протон превращается в нейтрон, вследствие чего появляется ядро нового химического элемента с тем же массовым числом и зарядом, меньшим на единицу.  На свободное место К-орбиты (и последовательно из дру-гих орбит) перемещаются электроны, а свободная энергия при этом высвечивается в виде характерного рентгеновс-кого излучения.</vt:lpstr>
      <vt:lpstr>Спонтанное деление ядра характерно для тяжелых транс урановых элементов, в которых соотношение нейтронов к протонам больше 1,6. В результате образуются ядра двух новых элементов, в которых соотношения n : p ближе к единице, а «лишние» нейтроны высвечиваются в виде нейтронного излучения.  Таким образом, с качественной стороны ядерные преобра-зования характеризуются: видом распада, видом излуче-ния, периодом полураспада ‑ сроком, за который распада-ется половина исходного количества атомов.</vt:lpstr>
      <vt:lpstr>С гигиенической точки зрения и выбора методов дезакти-вации радиоактивных отходов, все радионуклиды делят на короткоживущие (Т½ &lt; 15 суток) и долгоживущие (Т½ &gt; 15 суток): короткоживущие выдерживают в отстойниках до снижения активности, а потом спускают в общую кана-лизацию или вывозят, а долгоживущие ‑ вывозят и хоро-нят в специальных могильниках.</vt:lpstr>
      <vt:lpstr>Количественная мера радиоактивного распада ‑ актив-ность (Q) ‑ количество распадов атомов за единицу време-ни.  Единица активности в системе Си - беккерель (Бк) - один распад за секунду (с-1). В связи с тем, что эта едини-ца очень мала, пользуются производными ‑ килобеккерель (кБк),  мегабеккерель (МБк).</vt:lpstr>
      <vt:lpstr>Внесистемная (устаревшая) единица активности - кю-ри (Кu) - активность 1г химически чистого радия, равная 3,7×1010Бк/сек. За единицу используют производные ‑ милликюри (мКu), микрокюри (мкКu), нанокюри (нКu), пико-кюри (пкКu). Радионуклиды с γ-излучением активность выражают и  гамма-эквивалентом ‑ отношение γ-излучения данного радионуклида к γ-излучению радия.  Рассчитанная гамма-постоянная радия ‑ 8,4р/час ‑ мощ-ность дозы, которую создает γ-излучение 1 мг радия на расстоянии 1 см через платиновый фильтр толщиной 0,5мм.</vt:lpstr>
      <vt:lpstr>Миллиграмм-эквивалент радия (мг-екв. Ra) ‑ единица активности радионуклида, γ-излучение которого эквива-лентно (равноценно) γ-излучению 1мг Ra на расстоянии 1 см через платиновый фильтр 0,5 мм </vt:lpstr>
      <vt:lpstr>Ионизирующие излучения характеризуются: ‑ видом излучения: ‑ корпускулярные (α, β, n),  - электромагнитные (γ-, рентгеновское: характеристическое при К-зах-вате, тормозное ‑ в рентгеновской трубке);  ‑ энергией излучения - в системе Си измеряется в джо-улях (Дж). (1 Дж - энергия, необходимая для поднятия тем пературы 1 дм3 дистиллированной воды на 1°С). Внесистемная практическая единица ‑ электрон-вольт (эВ) ‑ это энергия, приобретенная электроном в электро-статическом поле с разностью потенциалов 1В. Эта едини-ца очень мала, поэтому пользуются производными: кило-электрон-вольт (КэВ), мегаэлектрон-вольт (МэВ);</vt:lpstr>
      <vt:lpstr>‑ проникающей способностью (длиной пробега) ‑ рассто-янием, проходящем в среде, с которой взаимодействует (в м, см, мм, мкм);  ‑ ионизирующей способностью: полной ‑ количеством пар ионов, образующихся на всей длине пробега частички или кванта; линейной плотностью ионизации ‑ количест-вом пар ионов, приходящихся на единицу длины пробега.</vt:lpstr>
      <vt:lpstr>Количественными характеристиками ионизирующих излу-чений являются дозы (Д). Поглощенная доза - количество энергии ионизирующего излучения, поглощенной единицей массы облучаемой сре-ды. Ед. измерения в системе Си является грей (Гр).  Грей ‑ поглощенная доза облучения, равняется энергии 1 джоуль, поглощенной в 1кг массы среды: 1Гр=1Дж/кг. Внесистемная (устаревшая) единица поглощенной дозы - рад. 1рад = 0,01Гр = 100эрг энергии на 1г массы среды.  Поглощенная доза в воздухе ‑ мера количества ионизиру-ющего излучения, которая взаимодействует с воздухом. Измеряется также в Дж/кг массы воздуха, т.е. в Греях.</vt:lpstr>
      <vt:lpstr>Устаревшее понятие поглощенной дозы в воздухе – экспозиционная доза, под которой понимают объемную плотность ионизации воздуха. Единицей экспозиционной дозы использовался рентген (Р).  Рентген - доза рентгеновского или γ-излучения, от кото-рой в 1см3 сухого стандартного воздуха (0оС, 760 мм рт. ст., масса 0,001293г) образуется 2,08×109 пар ионов.   Производные единицы ‑ миллирентген (мР), микрорентген (мкР). </vt:lpstr>
      <vt:lpstr>Мощность поглощенной в воздухе дозы (МПД) ‑ при-рост дозы за единицу времени или уровень радиации. Измеряется: в системе Си Гр/час; внесистемная (устарев-шая) единица ‑ рентген в час (Р/ч), миллирентген в час (мР/ч), микрорентген в секунду (мкР/сек).   В связи с тем, что все используемые сегодня дозиметри-ческие приборы градуированы в этих единицах, то ими еще пользуются, но результаты измерения нужно пересчи-тывать в системные (грей-, милли-, микро-, наногрей/час): 1 мР/ч = 8,73 мкГр/ч = 6,46 мк3в/ч.</vt:lpstr>
      <vt:lpstr>Эквивалентная доза (Н) ‑ доза любого вида ионизиру-ющего излучения, которая вызывает такой же биологичес-кий эффект, как стандартное (эталонное) рентгеновское излучение с энергией 200 КэВ. Для расчета эквивалентной дозы используют радиацион-ный взвешивающий фактор (WR) – коэффициент, который учитывает относительную биологическую эффективность разных видов ионизирующего излучения. Для рентгеновс-кого, γ-, бета-излучений разных энергий он равняется 1, для α-частичек и тяжелых ядер отдачи ‑ 20, для нейтронов с энергией &lt; 10 КэВ ‑ 5; 10-100 КэВ ‑ 10; 100 КэВ ‑ 2 МэВ ‑ 20; 2-20 МэВ ‑ 10; &gt; 20 МэВ ‑ 5. H = D × WR</vt:lpstr>
      <vt:lpstr>Единицей эквивалентной дозы является ЗИВЕРТ (Зв) ‑ доза любого вида ионизирующего излучения, кото-рая дает такой же биологический эффект, как один грей стандартного рентгеновского излучения (с энергией 200 КэВ). В практике пользуются также производными ‑ мил-лизиверт (мЗв), микрозиверт (мкЗв).  Эффективная доза ‑ сумма эквивалентных доз, получен-ных отдельны ми органами и тканями при неравномерном облучении организма, умноженных на тканевые взвешива-ющие факторы, которые равны: для гонад ‑ 0,20; для крас-ного костного мозга, легких, желудка ‑ 0,12; других орга-нов и тканей ‑ 0,05. Ед. измерения эффективных доз также является зиверт.</vt:lpstr>
      <vt:lpstr>Коллективная эквивалентная и коллективная эффек-тивная дозы ‑ суммы определенных индивидуальных доз отдельных контингентов населения: персонала предпри-ятий атомной промышленности, атомной энергетики, на-селения, проживающего в пределах контролируемых зон. Она измеряется в человеко-зивертах и используются для прогнозирования стохастических (возможных) эффектов облучения ‑ лейкозов, других злокачественных новообра-зований.</vt:lpstr>
      <vt:lpstr>Методы и средства санитарного надзора  за объектами, на которых используются источники ионизирующего излучения</vt:lpstr>
      <vt:lpstr>При надзоре за объектами, на которых используются источ ники ионизирующего излучения, применяют общеприня-тые субъективные методы и средства, а также проводят объективный инструментальный радиационный контроль.  Санитарный надзор включает: ‑ знакомство с документацией, санитарным паспортом объекта, санитарное обследование и описание объекта, ви-зуальный осмотр, опрашивание персонала; ‑ изучение и оценка санитарного оборудования, водоснаб-жения, вентиляции, покрытия поверхностей стен, пола; ‑ сбор, удаление, обезвреживание отходов; ‑ соблюдение санитарного режима эксплуатации, радио-асептики и т.п.</vt:lpstr>
      <vt:lpstr>Объективный инструментальный радиационный контроль включает 4 раздела: ‑ определение уровней радиации, т.е. мощности поглощен-ных доз радиации в воздухе (мощность экспозиционных доз) с помощью рентгенометров и микро-рентгенометров (МРМ-1, МРМ-2, ДРГ-3-01, СРП-68-01, СРП-88Р и др.) (рис. 46.1, 46.2);</vt:lpstr>
      <vt:lpstr>‑ определение индивидуальных доз облучения персонала с помощью индивидуальных дозиметров: - конденсаторных - КИД-1, КИД-2, Д-2РЕ, ДП-24;  -термолюминесцентных - КДТ-02; - фотографических - ИФК-2,3, ИФКУ; - химических - ДП-70.</vt:lpstr>
      <vt:lpstr>‑ определение загрязнения радионуклидами рабочих по-верхностей, рук, одежды работающих (переносные радио-метры СРП-68-01, СЗБ-03, УИМ 2-2 и др.;  ‑ определение концентрации радионуклидов в объектах среды ‑ атмосферном воздухе, воздухе рабочей зоны, поч-ве, воде водоемов, питьевой воде, пищевых продуктах и т.п. (лабораторные радиометры РУГ-90, РУГ-91, РУБ-91, ДП-100, ПП-16 и другие).</vt:lpstr>
      <vt:lpstr>Противорадиационная защита персонала и радиационная безопасность пациентов при проведении рентгенологических исследований </vt:lpstr>
      <vt:lpstr>Источниками ионизирующих излучений являются рентге-новские диагностические аппараты. Они характеризуются значительной проникающей способностью и представля-ют определенную опасность для персонала рентгенологи-ческих отделений, пациентов, лиц, находящихся в смеж-ных помещениях и на близлежащей территории. </vt:lpstr>
      <vt:lpstr>Требования к размещению, планированию, оснащению, санитарно-техническому оборудованию рентгенологичес-ких отделений медицинских учреждений, противоради-ационной защите их персонала и радиационной безопас-ности пациентов изложены в «Строительных нормах и правилах», «Санитарных правилах и нормах ‑ Рентгеноло-гические отделения (кабинеты)» (СанПиН 42-129-11-4090-86), «Санитарных правилах работы при проведении меди-цинских рентгенологических исследований» (№ 2780-80).</vt:lpstr>
      <vt:lpstr>Не разрешается размещение рентгенологических отделе-ний (кабинетов) в жилых домах и детских учреждениях. Особых требований к их размещению в ЛПУ не предус-матривается. Преимущество отдают блочному размеще-нию в отдельной пристройке, либо на первом или послед-нем этаже зданий.</vt:lpstr>
      <vt:lpstr>Процедурная - основное помещение в рентгеновском ка-бинете, размещен рентген-аппарат(ы) и проводятся все ви-ды рентгенологических исследований.   Запрещается  размещение над (под) палатами для беременных и детей  или в смежных с ними помещениях.</vt:lpstr>
      <vt:lpstr>Противорадиационная защита близлежащей территории (1 этаж) и смежных помещений обеспечивается экранирова-нием строительными конструкциями (стены, междуэтаж-ные перекрытия, перегородки…), материал и толщина дол жны снижать интенсивность излучения к допустимому уровню. Слабым местом являются двери и окна. Двери покрывают листами железа или свинца, просвинцованной резиной. Окна - металлическими ставнями (деревянными с покры-тием их железом или просвинцованной резиной) или под-нятием подоконника на высоту 1,6 м над уровнем пола.</vt:lpstr>
      <vt:lpstr>С целью усиления защиты смежных помещений рассто-янием - площадь процедурной не меньше 34м2 на один рентген аппарат. Его размещают, чтобы расстояние от фо-куса рентгеновской трубки до стены было не меньше 2м, а ее излучение было направлено преимущественно в сторо-ну капитальной стены. На каждый дополнительный рент-ген-аппарат площадь процедурной увеличивается на 15м2. Сама рентгеновская трубка размещается в свинцовом ко-жухе с коллиматором, который формирует рабочий пучок.</vt:lpstr>
      <vt:lpstr>  Защита врача-рентгенолога  - свинцовым стеклом флуоресцентный экран; - многослойным, в напуск фартуком, с просвинцованной резины, который подвешивается к экран-съемочному устройству; - малой защитной ширмой; - использованием при специальных исследованиях средств индивидуальной защиты (перчатки, фартук с просвинцо-ванной резины  - в тканевом чехле для защиты от распы-ления свинца).</vt:lpstr>
      <vt:lpstr>Защита рентген-лаборанта обеспечивается размещением его рабочего места в отдельном сопредельном помещении, - комнатой управления (пультовой).   Пультовая оборудуется окном с свинцовым стеклом в про-цедурную и селекторной связью с врачом.</vt:lpstr>
      <vt:lpstr>Кабинет врача - 10 м2; Фотолаборатория -6 м2; Кабина для приготовления растворов бария - 4 м2; Раздевалка - 2,5 м2; Туалет; Комната ожидания (в поликлинике). </vt:lpstr>
      <vt:lpstr>Пребывание младшего медицинского персонала в проце-дурной или комнате управления (пультовой) во время про-ведения рентгенологических процедур не допускается. При проведении рентгенологических исследований в про-цедурной  находиятся лица, которые принимают участие в их проведении ‑ персонал других отделений больницы, родственники пациента, сопровождающие лица, которые должны поддерживать ребенка или тяжело больного при условии, что полученная ими доза не превысит уровень облучения категории Б.</vt:lpstr>
      <vt:lpstr>Радиационная безопасность пациентов базируется на уме-ньшении лучевой нагрузки при рентгенологическом иссле довании населения, беременных женщин, детей и подрост ков, которое достигается комплексом организационных, медицинских и технических мероприятий.  Организационные мероприятия - приведение в порядок рентгенологических исследований населения, ограниче-ние годовых доз облучения для разных категорий пациен-тов, повышение квалификации персонала и ответствен-ности за выполнение процедур. Они отображены в приказах, санитарных правилах, мето-дических указаниях, выданных МЗ России.</vt:lpstr>
      <vt:lpstr> Все пациенты делятся на четыре категории   Ад: - больные с онкологическими заболеваниями или подоз-рением на них; - с целью диф. диагностики врожденной сердечно-сосу-дистой патологии;  - больные, которым проводят рентгенотерапевтические мероприятия; - лица, обследуемые в ургентном порядке за жизненным показаниям.      Предельный уровень годового облучения -100 мЗв.</vt:lpstr>
      <vt:lpstr>Бд - обследование проводят по клиническим показаниям при неонкологических заболеваниях с целью уточнения диагноза и (или) выбора тактики лечения.     Предельный уровень годового облучения - 20 мЗв.</vt:lpstr>
      <vt:lpstr>Вд - лица из групп риска, в том числе работающие на предприятиях с вредными условиями труда и те, что про-ходят профессиональный отбор для работы на этих пред-приятиях; больные, снятые с учета после радикального ле-чения онкологических заболеваний.            Уровень годового облучения -2 мЗв.</vt:lpstr>
      <vt:lpstr>Гд - лица, которым проводят все виды профилактических обследований, за исключением тех, которые отнесены в категории Вд.      Предельный уровень годового облучения - 1 мЗв.</vt:lpstr>
      <vt:lpstr>Медицинские мероприятия: выбор метода исследования, ограничение площади облучения к минимальным величи-нам необходимым для постановки диагноза заболевания, защита окружающих тканей экранами с просвинцованной резины, правильный выбор позы при рентгенографии.   Экраны ( фартуки) - в тканевых чехлах для защиты от рас-пыления свинца.  Для снижения гонадных доз при рентгенологических ис-следованиях органов брюшной полости, пояснично-крест-цового отдела позвоночника и других предусмотрено экра нирование гонад.</vt:lpstr>
      <vt:lpstr>Технические мероприятия - обеспечивают снижение лу-чевой нагрузки, относятся средства повышения качества рентгеновского изображения: производство и применение высокочувствительных рентгеновских пленок, правиль-ный выбор режима работы рентгенаппарата, использова-ние электронно-оптических усилителей изображения – позволяющее получать четкое и яркое изображения при экономном режиме работы аппарата, использование широ-коформатной флюорографии при профилактических ос-мотрах.</vt:lpstr>
      <vt:lpstr>- Соблюдение темноты для адаптации зрения рентгенолога при рентгеноскопических исследованиях.  - Каналы вытяжной вентиляции в процедурной размеща-ют в верхней части помещения для удаления ионизирован-ного высоким напряжением воздуха.  - В нижней части (над полом) ‑ для удаления свинцовой пыли.</vt:lpstr>
      <vt:lpstr>Противорадиационная защита персонала и радиационная безопасность больных в радиологических отделениях больниц </vt:lpstr>
      <vt:lpstr>Для лучевой терапии применяют разные квантовые и кор-пускулярные излучения. Их источниками являются:  - β-, γ-излучающие радионуклиды в виде закрытых и открытых источников;  - рентгеновские аппараты, которые являются генераторами квантового излучения низких и средних энергий;  - бетатроны и линейные ускорители, которые генерируют тормозное и корпускулярное излучения высоких энергий.</vt:lpstr>
      <vt:lpstr>Способы лучевой терапии: дистанционный и контактный.      Дистанционный - источник на значительном рассто-янии от больного (дальнедистанционное облучение) или на незначительном расстоянии  (короткодистанционное). В обоих случаях пучку излучения предоставляют необхо-димую ширину, форму и направляют его на часть тела, ко-торая подлежит облучению.     Контактный  - аппликационный, закрытые источники размещают на поверхности тела, которое облучают, с по-мощью специальных устройств‑муляжей, масок, апплика- торов; внутриполостной ‑ источник излучения вводится в одну из пустот тела, и внутритканевой ‑ при котором ис-точник вводится непосредственно в ткань опухолей.</vt:lpstr>
      <vt:lpstr>Разнообразие способов и средств лучевой терапии обуслов лено необходимостью обеспечения основного принципа лучевой терапии ‑ концентрации энергии излучения в па-тологически измененных тканях при максимальном сни-жении дозы в окружающих их тканях и во всем организме.  Радиационная опасность для персонала радиологических отделений, больных, которые получают лучевую терапию, лиц, которые могут находиться в разных помещениях и на территории, которая прилегает к зданию, зависит от спо-соба лучевой терапии и технических средств для их прове-дения.</vt:lpstr>
      <vt:lpstr>Радиологические отделения больниц размещают, как пра-вило, в одноэтажных зданиях с асимметрично-блочной планировкой, которая обеспечивает изолированное разме-щение каждого структурного подразделения: - отделения дистанционной лучевой терапии; - отделения для лечения закрытыми источниками; - отделения для лечения открытыми источниками; - отделения (лаборатории) радионуклидной диагностики.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Татьяна</cp:lastModifiedBy>
  <cp:revision>26</cp:revision>
  <dcterms:modified xsi:type="dcterms:W3CDTF">2020-04-07T16:54:08Z</dcterms:modified>
</cp:coreProperties>
</file>