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7" r:id="rId3"/>
    <p:sldId id="258" r:id="rId4"/>
    <p:sldId id="259" r:id="rId5"/>
    <p:sldId id="299" r:id="rId6"/>
    <p:sldId id="300" r:id="rId7"/>
    <p:sldId id="260" r:id="rId8"/>
    <p:sldId id="261" r:id="rId9"/>
    <p:sldId id="286" r:id="rId10"/>
    <p:sldId id="262" r:id="rId11"/>
    <p:sldId id="263" r:id="rId12"/>
    <p:sldId id="287" r:id="rId13"/>
    <p:sldId id="264" r:id="rId14"/>
    <p:sldId id="289" r:id="rId15"/>
    <p:sldId id="288" r:id="rId16"/>
    <p:sldId id="290" r:id="rId17"/>
    <p:sldId id="265" r:id="rId18"/>
    <p:sldId id="291" r:id="rId19"/>
    <p:sldId id="266" r:id="rId20"/>
    <p:sldId id="292" r:id="rId21"/>
    <p:sldId id="293" r:id="rId22"/>
    <p:sldId id="294" r:id="rId23"/>
    <p:sldId id="267" r:id="rId24"/>
    <p:sldId id="268" r:id="rId25"/>
    <p:sldId id="269" r:id="rId26"/>
    <p:sldId id="295" r:id="rId27"/>
    <p:sldId id="270" r:id="rId28"/>
    <p:sldId id="271" r:id="rId29"/>
    <p:sldId id="296" r:id="rId30"/>
    <p:sldId id="297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35" autoAdjust="0"/>
  </p:normalViewPr>
  <p:slideViewPr>
    <p:cSldViewPr>
      <p:cViewPr>
        <p:scale>
          <a:sx n="70" d="100"/>
          <a:sy n="70" d="100"/>
        </p:scale>
        <p:origin x="-138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420888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Минздрава России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 кафедрой: д.б.н., профессор</a:t>
            </a:r>
          </a:p>
          <a:p>
            <a:pPr algn="ctr">
              <a:lnSpc>
                <a:spcPct val="9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Василий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1403648" y="5229199"/>
            <a:ext cx="7454602" cy="160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Лектор: доцент, к.м.н. кафедры общей гигиены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Антонова Алена Анатольевна</a:t>
            </a:r>
          </a:p>
          <a:p>
            <a:pPr algn="ctr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14.05.2020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42088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виды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внутрибольничных инфекций</a:t>
            </a: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Гигиена труда и профилактика заболеваний медицинских работников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  В Б 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 Пути и факторы передачи ВБИ: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воздушно-капельные (аэрозольные),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одно-алиментарные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контактно-бытовые,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контактно-инструментальные,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послеродовые,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посттрансфузионные,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постэндоскопические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посттрансплантационные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постдиализные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постгемосорбционные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посттравматические инфекции.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  Характер и длительность течения: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Острые,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Подострые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Хронические.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3. Степень тяжести: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Среднетяжелые,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Легкие формы клинического течения.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тепень распространения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Генерализованные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инфекции: бактериемия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ми-кемия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септицемия,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септикопиемия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токсико-септическая инфекция (бактериальный шок 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Локализованные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кожи и подкожной клетчатки (ожоговых, операционных, травматический ран,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постинъ-екционные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абсцессы, омфалит, рожа, пиодермия, абсцесс и флегмона подкожной клетчатки, парапроктит, мастит, дерматомикозы и др.).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Респираторные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бронхит, пневмония, легочный абсцесс и гангрена, плеврит, эмпиема...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глаза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конъюнктивит, кератит, блефарит…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ЛОР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- отиты, синуситы, ринит, мастоидит,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ан-гина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ларингит, фарингит,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эпиглоттит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абсцесс…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Стоматологические 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стоматит, абсцесс, др..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пищеварительной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гастроэнтероко-лит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энтерит, колит, холецистит, гепатиты, перитонит, абсцессы брюшины...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Урологические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бактериурия,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пиелонефрит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цистит,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урет-рит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Половой системы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сальпингоофорит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эндометрит, др. 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Костей и суставов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остеомиелит, инфекция сустава либо суставной сумки, инфекция межпозвоночных дисков… 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Инфекции ЦНС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менингит, абсцесс мозга,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вентрикулит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инфекции артерий и вен, эндокардит, миокардит, перикардит,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постоперационный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медиастинит),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предпосыл-ки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способствующие сохранению высокого уровня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заболе-ваемости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ВБИ.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Селекция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полирезистентной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микрофлоры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изменение параметров микробов, обусловленное неадекватным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внед-рением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лечебной сфере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антимикробных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факторов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соз-дание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ЛПУ условий для селекции микроорганизмов с вторичной (приобретенной) устойчивостью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полирезис-тентностью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Первичная резистентность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природный видовой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приз-нак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данного микроорганизма.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Вторичная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изменение наследственной информации под действием повреждения и появление микробов-мутантов, менее чувствительных к действию агента.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Механизм селекции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микробы с приобретенной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устой-чивостью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достоинства перед другими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представи-телями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популяции, что приводит к их селекции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дальне-йшему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доминированию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(формированию госпитального штамма)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Отличия госпитального штамма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обыденного: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долго-временное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выживание, завышенная злость, устойчивость, патогенность и неизменная циркуляция среди больных и персонала.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назначение противомикробного средства лишь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 условии чувствительности к нему возбудителя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Рекомендации ВОЗ  к 1-му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про-дукта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узеньким диапазоном. При назначении АБ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свидетельствам - продукт широкого диапазона, с учетом АБ-граммы ведущей микрофлоры стационара.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Внутрибольничная инфекция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клинически выраженное заболевание микробного происхождения, поражающее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бо-льного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посещении ЛПУ.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Природа ВБИ - недостаток социально-экономической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печенности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ЛПУ предсказуемыми эволюциями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микроор-ганизмами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экологического процесса, динамикой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отноше-ний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организма владельца и микрофлоры.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2-й принцип Флеминга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обеспечение эффективной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кон-центрации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очаге инфекции (дозы - разовая, дневная,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кур-совая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Рекомендации ВОЗ  к 2 принципу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местного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Уменьшение профилактического использования АБ.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Периодическая коррекция  АБ-терапии на базе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исследо-вания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микрофлоры раны и её АБ-граммы (1 раз в 4-6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.). - Отмена АБ сходу, без постепенного понижения дозы.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3-й принцип Флеминга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Назначение АБ в такой дозе (разовой, дневной, курсовой) и введение таковым методом, чтоб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ограничить  его 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пов-реждающее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  действие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Рациональное применение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дезинфектантов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. средство обязано: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широким диапазоном действия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воздейст-вовать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определенных возбудителей;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терять активности в присутствии белка, моющих средств...;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иметь минимальную токсичность;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изменять функциональные свойства изделий;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иметь противного запаха;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обладать очищающим эффектом, хорошо смываться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 загрязнять окружающей среды;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быть экономичным;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медленно наводить устойчивость у возбудителей к нему.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Причины, влияющие на эффективность дезинфекции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Предварительная очистка предметов.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Интенсивность микробного загрязнения.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Концентрация и время деяния продукта.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 обрабатываемого предмета.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Температура, влажность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среды, при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проис-ходит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дезинфекция.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200" b="1" i="1" u="sng" dirty="0" err="1" smtClean="0">
                <a:latin typeface="Times New Roman" pitchFamily="18" charset="0"/>
                <a:cs typeface="Times New Roman" pitchFamily="18" charset="0"/>
              </a:rPr>
              <a:t>бактерионосительства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Б/носитель - важнейший источник ВБИ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Б/носительство - форма инфекционного процесса ,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наступает динамическое равновесие между макро- и микроорганизмом на фоне отсутствия клинических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сим-птомов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но с развитием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иммуно-морфологических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Пассаж м/организма через 5 ослабленных лиц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приво-дит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усилению патогенности микроба.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Профилактика формирования б/носительства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Регулярная диспансеризация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Бак-обследование персонала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Выявление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инфек-х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заболеваний и ежедневный контроль состоянием здоровья  мед. персонала.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Контингенты риска - пожилые пациенты, дети раннего возраста, недоношенные, ослабленные… 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Сниженная иммунобиологическая защита вследствие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за-болеваний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(онкологических, крови, эндокринных,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аутоим-мунных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аллергических, инфекций иммунной системы…).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Пациенты с измененным психофизиологическим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стату-сом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обусловленным экологическим неблагополучием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тер-риторий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 которых они проживают и трудятся.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диагностические процедуры: забор крови,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зон-дирования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эндоскопии, пункции, венесекции.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Мануаль-ные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ректальные и вагинальные исследования.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Опасные целительные процедуры. Инъекции.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Трансфу-зии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Пересадки тканей, органов. Операции. Интубации. Ингаляционный наркоз. ИВЛ: Катетеризация сосудов и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че-выводящих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путей. Гемодиализ. Ингаляции.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Бальнеоло-гические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процедуры.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Классификация изделий медицинского назначения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 	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Сполдингу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«критические» предметы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хир. инструменты, катетеры,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для инъекций, иглы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стерилизация!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полукритические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эндоскопы, оборудование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инга-ляций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анестезии,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дезинфекции высокого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«некритические»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подкладные судна, манжетки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тономет-ров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костыли, посуда, подмышечные термометры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пред-меты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контактирующие с кожей. (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дезинфекция низкого уровня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700" b="1" i="1" u="sng" dirty="0" smtClean="0">
                <a:latin typeface="Times New Roman" pitchFamily="18" charset="0"/>
                <a:cs typeface="Times New Roman" pitchFamily="18" charset="0"/>
              </a:rPr>
              <a:t>Функциональное зонирование подразделений стационара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Низкая эффективность медико-технического оснащения как предпосылка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эпид-неблагополучия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Недостаточное оснащение оборудованием,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инструмента-рием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перевязочным материалом, лекарствами. Недостаточный набор и площади помещений.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Нарушения в работе вентиляции.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Аварийные ситуации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 канализационных сетях, перебои в подаче холодной и горячей воды, нарушения в тепло- и энергоснабжении.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Кадровый оптимум стационара (рекомендуемый ВОЗ).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Со-отношение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врач/сестра (в зависимости от профиля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1:2, 1:3, 1:4 и более в пользу м/сестер).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м/сестер - выполнение медиками нехарактерных им функций (врач не является специалистом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выполне-нии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инвазивных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мероприятий сестринского профиля).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Дефицит санитарок - расширение спектра деятельности м/сестер (уборка и т.д.), входящего в противоречие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про-тивоэпидемическими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правилами. Невыполнение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персона-лом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санэпидрежима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Вред,  связанный с ВБИ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Удлинение времени пребывания больных в стационаре.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Рост летальности.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Материальные затраты.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Социальный и психологический вред.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Гигиена труда и профилактика заболеваний медицинских работников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Профессиональные вредности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факторы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произ-водственных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трудовых процессов, оказывающие вредное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воздей-ствие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здоровье и способствуют развитию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профессиона-льных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заболеваний.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u="sng" dirty="0" err="1" smtClean="0">
                <a:latin typeface="Times New Roman" pitchFamily="18" charset="0"/>
                <a:cs typeface="Times New Roman" pitchFamily="18" charset="0"/>
              </a:rPr>
              <a:t>Производственые</a:t>
            </a: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 процессы в медицине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техни-ческое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лечение т.е. методы способствующие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выз-доровлению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больного.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Трудовые процессы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взаимодействие врача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пред-метом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труда – больным.</a:t>
            </a:r>
            <a:endParaRPr lang="ru-RU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Физические факторы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ионизирующее излучение;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электромагнитные излучения;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шум, вибрация.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Факторы химической природы: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высокоактивные лекарственные химиопрепараты;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антисептики;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медицинские газы, лекарственные аэрозоли.</a:t>
            </a:r>
            <a:endParaRPr lang="ru-RU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Биологические факторы: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микроорганизмы;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аллергены;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белково-витаминные препараты;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иммунологические препараты.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Физиологические факторы: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психо-эмоциональное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мышечное напряжение;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напряжение зрительного и слухового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анализато-ров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>
              <a:lnSpc>
                <a:spcPts val="4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каждой группе специалистов ведущее значение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принад-лежит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определенному фактору или их группе.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стомато-логов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анестезиологов, хирургов… - это воздействие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хими-ческих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физических, физиологических факторов.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Высокая степень контакта с патогенной микрофлорой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от-мечается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фтизиатров,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оториноларингологов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Более 60% врачей - психиатры, хирурги 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акушеры-гине-кологи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стационаров, врачи скорой мед. помощи - считают, что их профессиональная деятельность сопровождается постоянным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психо-эмоциональным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напряжением.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Гигиена труда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хирурга,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акушера-гинеколога,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анестезиолога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Хирурги, акушеры-гинекологи и анестезиологи - врачи хирургического профиля. Профессиональная деятельность включает в себя осмотр больных, подготовку к операциям, проведение операций, ведение больных в послеоперационном или </a:t>
            </a:r>
            <a:r>
              <a:rPr lang="ru-RU" sz="3200" dirty="0" err="1" smtClean="0">
                <a:latin typeface="Times New Roman" pitchFamily="18" charset="0"/>
              </a:rPr>
              <a:t>пос-леродовом</a:t>
            </a:r>
            <a:r>
              <a:rPr lang="ru-RU" sz="3200" dirty="0" smtClean="0">
                <a:latin typeface="Times New Roman" pitchFamily="18" charset="0"/>
              </a:rPr>
              <a:t> периоде, обходы, работу с </a:t>
            </a:r>
            <a:r>
              <a:rPr lang="ru-RU" sz="3200" dirty="0" err="1" smtClean="0">
                <a:latin typeface="Times New Roman" pitchFamily="18" charset="0"/>
              </a:rPr>
              <a:t>документа-цией</a:t>
            </a:r>
            <a:r>
              <a:rPr lang="ru-RU" sz="3200" dirty="0" smtClean="0">
                <a:latin typeface="Times New Roman" pitchFamily="18" charset="0"/>
              </a:rPr>
              <a:t>, встречу с родственниками.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Акушеры-гинекологи также работают с </a:t>
            </a:r>
            <a:r>
              <a:rPr lang="ru-RU" sz="3200" dirty="0" err="1" smtClean="0">
                <a:latin typeface="Times New Roman" pitchFamily="18" charset="0"/>
              </a:rPr>
              <a:t>новорож-денными</a:t>
            </a:r>
            <a:r>
              <a:rPr lang="ru-RU" sz="3200" dirty="0" smtClean="0">
                <a:latin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Труд акушеров-гинекологов разделяют на три группы: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акушеры-гинекологи, не оперирующие больных, а ведущие женщин и новорожденных;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то же + операции до 8 часов в неделю;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то же + операции до 12 часов в неделю.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Хирурги-гинекологи с операционными часами более 12 в неделю.</a:t>
            </a:r>
            <a:endParaRPr lang="ru-RU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u="sng" dirty="0" smtClean="0">
                <a:latin typeface="Times New Roman" pitchFamily="18" charset="0"/>
              </a:rPr>
              <a:t>Хирургическая деятельность</a:t>
            </a: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   </a:t>
            </a:r>
            <a:r>
              <a:rPr lang="en-US" sz="3200" b="1" i="1" u="sng" dirty="0" smtClean="0">
                <a:latin typeface="Times New Roman" pitchFamily="18" charset="0"/>
              </a:rPr>
              <a:t>I</a:t>
            </a:r>
            <a:r>
              <a:rPr lang="ru-RU" sz="3200" b="1" i="1" u="sng" dirty="0" smtClean="0">
                <a:latin typeface="Times New Roman" pitchFamily="18" charset="0"/>
              </a:rPr>
              <a:t>. Вредности - связанные с трудовым процессом:</a:t>
            </a: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нервно-эмоциональное и психическое напряжение;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статическое напряжение обширных групп мышц;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длительное вынужденное положение тела;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напряжение анализаторов зрение, слух, тактильного,;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ночной труд;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нарушение режима труда и отдыха.</a:t>
            </a:r>
            <a:endParaRPr lang="ru-RU" sz="32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i="1" u="sng" dirty="0" smtClean="0">
                <a:latin typeface="Times New Roman" pitchFamily="18" charset="0"/>
              </a:rPr>
              <a:t>II</a:t>
            </a:r>
            <a:r>
              <a:rPr lang="ru-RU" sz="3600" b="1" i="1" u="sng" dirty="0" smtClean="0">
                <a:latin typeface="Times New Roman" pitchFamily="18" charset="0"/>
              </a:rPr>
              <a:t>. Связанные с санитарно-гигиеническими условиями:</a:t>
            </a:r>
            <a:r>
              <a:rPr lang="ru-RU" sz="3600" u="sng" dirty="0" smtClean="0">
                <a:latin typeface="Times New Roman" pitchFamily="18" charset="0"/>
              </a:rPr>
              <a:t/>
            </a:r>
            <a:br>
              <a:rPr lang="ru-RU" sz="3600" u="sng" dirty="0" smtClean="0">
                <a:latin typeface="Times New Roman" pitchFamily="18" charset="0"/>
              </a:rPr>
            </a:br>
            <a:r>
              <a:rPr lang="ru-RU" sz="3600" u="sng" dirty="0" smtClean="0">
                <a:latin typeface="Times New Roman" pitchFamily="18" charset="0"/>
              </a:rPr>
              <a:t/>
            </a:r>
            <a:br>
              <a:rPr lang="ru-RU" sz="3600" u="sng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физические - шум, электромагнитное поле, </a:t>
            </a:r>
            <a:r>
              <a:rPr lang="ru-RU" sz="3600" dirty="0" err="1" smtClean="0">
                <a:latin typeface="Times New Roman" pitchFamily="18" charset="0"/>
              </a:rPr>
              <a:t>ульт-развук</a:t>
            </a:r>
            <a:r>
              <a:rPr lang="ru-RU" sz="3600" dirty="0" smtClean="0">
                <a:latin typeface="Times New Roman" pitchFamily="18" charset="0"/>
              </a:rPr>
              <a:t>, лазер, токи высокой частоты, </a:t>
            </a:r>
            <a:r>
              <a:rPr lang="ru-RU" sz="3600" dirty="0" err="1" smtClean="0">
                <a:latin typeface="Times New Roman" pitchFamily="18" charset="0"/>
              </a:rPr>
              <a:t>ионизирую-щее</a:t>
            </a:r>
            <a:r>
              <a:rPr lang="ru-RU" sz="3600" dirty="0" smtClean="0">
                <a:latin typeface="Times New Roman" pitchFamily="18" charset="0"/>
              </a:rPr>
              <a:t> излучение (рентгеновское), повышенное </a:t>
            </a:r>
            <a:r>
              <a:rPr lang="ru-RU" sz="3600" dirty="0" err="1" smtClean="0">
                <a:latin typeface="Times New Roman" pitchFamily="18" charset="0"/>
              </a:rPr>
              <a:t>дав-ление</a:t>
            </a:r>
            <a:r>
              <a:rPr lang="ru-RU" sz="3600" dirty="0" smtClean="0">
                <a:latin typeface="Times New Roman" pitchFamily="18" charset="0"/>
              </a:rPr>
              <a:t> (в барокамере);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неблагоприятный микроклимат;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химические вещества - анальгетики, анестетики, </a:t>
            </a:r>
            <a:r>
              <a:rPr lang="ru-RU" sz="3600" dirty="0" err="1" smtClean="0">
                <a:latin typeface="Times New Roman" pitchFamily="18" charset="0"/>
              </a:rPr>
              <a:t>дезин-фицирующие</a:t>
            </a:r>
            <a:r>
              <a:rPr lang="ru-RU" sz="3600" dirty="0" smtClean="0">
                <a:latin typeface="Times New Roman" pitchFamily="18" charset="0"/>
              </a:rPr>
              <a:t> средства;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биологические агенты (инфекционные заболевания);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недостатки планировки;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- дефекты освещения, вентиляции, отопления.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Этиологическая  природа  ВБИ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Микроорганизмы с условной и патогенной флорой &gt; 300.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Бактерии  -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грамположительная кокковая флора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стафилококков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epidermidis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saprophyticus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стрептококков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pyogenes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salivarius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anginosus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faecalis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Нервно-эмоциональное напряжение: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ответственность за жизнь и здоровье больного;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плюс осложнения во время операции и родов;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необычные операции;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необходимость реанимации….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Длительное вынужденное положение затрудняет экскурсию грудной клетки: дыхание становится учащенным, поверхностным.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ЖЕЛ во время операции - &lt; 75% . Маска на 60% удлиняет продолжительность вдоха и на 20% </a:t>
            </a:r>
            <a:r>
              <a:rPr lang="ru-RU" sz="3200" dirty="0" err="1" smtClean="0">
                <a:latin typeface="Times New Roman" pitchFamily="18" charset="0"/>
              </a:rPr>
              <a:t>вы-доха</a:t>
            </a:r>
            <a:r>
              <a:rPr lang="ru-RU" sz="3200" dirty="0" smtClean="0">
                <a:latin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Насыщении крови кислородом во время операции снижается на 8-10%.</a:t>
            </a:r>
            <a:endParaRPr lang="ru-RU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Тело хирурга во время операции наклонено на 45°, а </a:t>
            </a:r>
            <a:r>
              <a:rPr lang="ru-RU" sz="3200" dirty="0" err="1" smtClean="0">
                <a:latin typeface="Times New Roman" pitchFamily="18" charset="0"/>
              </a:rPr>
              <a:t>голо-ва</a:t>
            </a:r>
            <a:r>
              <a:rPr lang="ru-RU" sz="3200" dirty="0" smtClean="0">
                <a:latin typeface="Times New Roman" pitchFamily="18" charset="0"/>
              </a:rPr>
              <a:t> - 60 - 80° (в норме 10°).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Большая нагрузка на ноги: отек голени, стопа </a:t>
            </a:r>
            <a:r>
              <a:rPr lang="ru-RU" sz="3200" dirty="0" err="1" smtClean="0">
                <a:latin typeface="Times New Roman" pitchFamily="18" charset="0"/>
              </a:rPr>
              <a:t>уп-лощается</a:t>
            </a:r>
            <a:r>
              <a:rPr lang="ru-RU" sz="3200" dirty="0" smtClean="0">
                <a:latin typeface="Times New Roman" pitchFamily="18" charset="0"/>
              </a:rPr>
              <a:t> на 4-5 см.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Приток крови к конечностям вызывает ишемию </a:t>
            </a:r>
            <a:r>
              <a:rPr lang="ru-RU" sz="3200" dirty="0" err="1" smtClean="0">
                <a:latin typeface="Times New Roman" pitchFamily="18" charset="0"/>
              </a:rPr>
              <a:t>го-ловного</a:t>
            </a:r>
            <a:r>
              <a:rPr lang="ru-RU" sz="3200" dirty="0" smtClean="0">
                <a:latin typeface="Times New Roman" pitchFamily="18" charset="0"/>
              </a:rPr>
              <a:t> мозга, что приводит к головокружениям, головным болям.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Вынужденная рабочая поза во время операции </a:t>
            </a:r>
            <a:r>
              <a:rPr lang="ru-RU" sz="3200" dirty="0" err="1" smtClean="0">
                <a:latin typeface="Times New Roman" pitchFamily="18" charset="0"/>
              </a:rPr>
              <a:t>спо-собствует</a:t>
            </a:r>
            <a:r>
              <a:rPr lang="ru-RU" sz="3200" dirty="0" smtClean="0">
                <a:latin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</a:rPr>
              <a:t>сдавлению</a:t>
            </a:r>
            <a:r>
              <a:rPr lang="ru-RU" sz="3200" dirty="0" smtClean="0">
                <a:latin typeface="Times New Roman" pitchFamily="18" charset="0"/>
              </a:rPr>
              <a:t> органов грудной и брюшной полости.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Перенапряжение анализаторов: зрительного, </a:t>
            </a:r>
            <a:r>
              <a:rPr lang="ru-RU" sz="3200" dirty="0" err="1" smtClean="0">
                <a:latin typeface="Times New Roman" pitchFamily="18" charset="0"/>
              </a:rPr>
              <a:t>такти-льного</a:t>
            </a:r>
            <a:r>
              <a:rPr lang="ru-RU" sz="3200" dirty="0" smtClean="0">
                <a:latin typeface="Times New Roman" pitchFamily="18" charset="0"/>
              </a:rPr>
              <a:t>. Особенно сильно напрягается тактильный анализатор у гинекологов проводящих операции.</a:t>
            </a:r>
            <a:endParaRPr lang="ru-RU" sz="32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Часто неблагоприятный микроклимат </a:t>
            </a:r>
            <a:r>
              <a:rPr lang="ru-RU" sz="3200" dirty="0" err="1" smtClean="0">
                <a:latin typeface="Times New Roman" pitchFamily="18" charset="0"/>
              </a:rPr>
              <a:t>операцион-ной</a:t>
            </a:r>
            <a:r>
              <a:rPr lang="ru-RU" sz="3200" dirty="0" smtClean="0">
                <a:latin typeface="Times New Roman" pitchFamily="18" charset="0"/>
              </a:rPr>
              <a:t>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температура воздуха в операционных 27-28°С  (20°С):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влажность - 80% (норма 50%);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</a:t>
            </a:r>
            <a:r>
              <a:rPr lang="ru-RU" sz="3200" b="1" dirty="0" smtClean="0">
                <a:latin typeface="Times New Roman" pitchFamily="18" charset="0"/>
              </a:rPr>
              <a:t>&gt;</a:t>
            </a:r>
            <a:r>
              <a:rPr lang="ru-RU" sz="3200" dirty="0" smtClean="0">
                <a:latin typeface="Times New Roman" pitchFamily="18" charset="0"/>
              </a:rPr>
              <a:t> содержание углекислого газа, микробное </a:t>
            </a:r>
            <a:r>
              <a:rPr lang="ru-RU" sz="3200" dirty="0" err="1" smtClean="0">
                <a:latin typeface="Times New Roman" pitchFamily="18" charset="0"/>
              </a:rPr>
              <a:t>заг-рязнение</a:t>
            </a:r>
            <a:r>
              <a:rPr lang="ru-RU" sz="3200" dirty="0" smtClean="0">
                <a:latin typeface="Times New Roman" pitchFamily="18" charset="0"/>
              </a:rPr>
              <a:t>...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Повышенная температура воздуха - у хирургов </a:t>
            </a:r>
            <a:r>
              <a:rPr lang="ru-RU" sz="3200" dirty="0" err="1" smtClean="0">
                <a:latin typeface="Times New Roman" pitchFamily="18" charset="0"/>
              </a:rPr>
              <a:t>на-рушение</a:t>
            </a:r>
            <a:r>
              <a:rPr lang="ru-RU" sz="3200" dirty="0" smtClean="0">
                <a:latin typeface="Times New Roman" pitchFamily="18" charset="0"/>
              </a:rPr>
              <a:t> терморегуляции. Потеря, жидкости за счет потоотделения до 700г за операцию и более.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Бестеневая лампа  повышает  Т на 1,5-2°С и выше.</a:t>
            </a:r>
            <a:endParaRPr lang="ru-RU" sz="3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Применение анестезии - приводит к увеличению окисляемости воздуха (количество О</a:t>
            </a:r>
            <a:r>
              <a:rPr lang="ru-RU" sz="3200" baseline="-25000" dirty="0" smtClean="0">
                <a:latin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</a:rPr>
              <a:t>необходи-мое</a:t>
            </a:r>
            <a:r>
              <a:rPr lang="ru-RU" sz="3200" dirty="0" smtClean="0">
                <a:latin typeface="Times New Roman" pitchFamily="18" charset="0"/>
              </a:rPr>
              <a:t> на окисление 1 м</a:t>
            </a:r>
            <a:r>
              <a:rPr lang="ru-RU" sz="3200" baseline="30000" dirty="0" smtClean="0">
                <a:latin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</a:rPr>
              <a:t> воздуха), что снижает </a:t>
            </a:r>
            <a:r>
              <a:rPr lang="ru-RU" sz="3200" dirty="0" err="1" smtClean="0">
                <a:latin typeface="Times New Roman" pitchFamily="18" charset="0"/>
              </a:rPr>
              <a:t>содер-жание</a:t>
            </a:r>
            <a:r>
              <a:rPr lang="ru-RU" sz="3200" dirty="0" smtClean="0">
                <a:latin typeface="Times New Roman" pitchFamily="18" charset="0"/>
              </a:rPr>
              <a:t> О</a:t>
            </a:r>
            <a:r>
              <a:rPr lang="ru-RU" sz="3200" baseline="-25000" dirty="0" smtClean="0">
                <a:latin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</a:rPr>
              <a:t> в операционной.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При норме окисляемости 2-3 мг/м</a:t>
            </a:r>
            <a:r>
              <a:rPr lang="ru-RU" sz="3200" baseline="30000" dirty="0" smtClean="0">
                <a:latin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</a:rPr>
              <a:t>операцион-ных</a:t>
            </a:r>
            <a:r>
              <a:rPr lang="ru-RU" sz="3200" dirty="0" smtClean="0">
                <a:latin typeface="Times New Roman" pitchFamily="18" charset="0"/>
              </a:rPr>
              <a:t> она достигает 40 мг/м</a:t>
            </a:r>
            <a:r>
              <a:rPr lang="ru-RU" sz="3200" baseline="30000" dirty="0" smtClean="0">
                <a:latin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</a:rPr>
              <a:t> и более.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</a:rPr>
              <a:t>Концентр-я</a:t>
            </a:r>
            <a:r>
              <a:rPr lang="ru-RU" sz="3200" dirty="0" smtClean="0">
                <a:latin typeface="Times New Roman" pitchFamily="18" charset="0"/>
              </a:rPr>
              <a:t> анестетика в воздухе зависит от вида наркоза: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	- масочный наркоз </a:t>
            </a:r>
            <a:r>
              <a:rPr lang="ru-RU" sz="3200" b="1" dirty="0" smtClean="0">
                <a:latin typeface="Times New Roman" pitchFamily="18" charset="0"/>
              </a:rPr>
              <a:t>&gt;</a:t>
            </a:r>
            <a:r>
              <a:rPr lang="ru-RU" sz="3200" dirty="0" smtClean="0">
                <a:latin typeface="Times New Roman" pitchFamily="18" charset="0"/>
              </a:rPr>
              <a:t> в 5-6 раз;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		- при </a:t>
            </a:r>
            <a:r>
              <a:rPr lang="ru-RU" sz="3200" dirty="0" err="1" smtClean="0">
                <a:latin typeface="Times New Roman" pitchFamily="18" charset="0"/>
              </a:rPr>
              <a:t>интубационном</a:t>
            </a:r>
            <a:r>
              <a:rPr lang="ru-RU" sz="3200" dirty="0" smtClean="0">
                <a:latin typeface="Times New Roman" pitchFamily="18" charset="0"/>
              </a:rPr>
              <a:t> - </a:t>
            </a:r>
            <a:r>
              <a:rPr lang="ru-RU" sz="3200" b="1" dirty="0" smtClean="0">
                <a:latin typeface="Times New Roman" pitchFamily="18" charset="0"/>
              </a:rPr>
              <a:t>&gt; </a:t>
            </a:r>
            <a:r>
              <a:rPr lang="ru-RU" sz="3200" dirty="0" smtClean="0">
                <a:latin typeface="Times New Roman" pitchFamily="18" charset="0"/>
              </a:rPr>
              <a:t>в 50-70 раз.</a:t>
            </a:r>
            <a:endParaRPr lang="ru-RU" sz="32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У анестезиолога  (плохой вентиляции помещений) в крови концентрация анестетика &lt; в 1,5 раза, чем у больного.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>Фторотан</a:t>
            </a:r>
            <a:r>
              <a:rPr lang="ru-RU" sz="3200" dirty="0" smtClean="0">
                <a:latin typeface="Times New Roman" pitchFamily="18" charset="0"/>
              </a:rPr>
              <a:t> - гонадотропным, </a:t>
            </a:r>
            <a:r>
              <a:rPr lang="ru-RU" sz="3200" dirty="0" err="1" smtClean="0">
                <a:latin typeface="Times New Roman" pitchFamily="18" charset="0"/>
              </a:rPr>
              <a:t>эмбриотоксическим</a:t>
            </a:r>
            <a:r>
              <a:rPr lang="ru-RU" sz="3200" dirty="0" smtClean="0">
                <a:latin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</a:rPr>
              <a:t>сенси-билизирующим</a:t>
            </a:r>
            <a:r>
              <a:rPr lang="ru-RU" sz="3200" dirty="0" smtClean="0">
                <a:latin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</a:rPr>
              <a:t>тератогенным</a:t>
            </a:r>
            <a:r>
              <a:rPr lang="ru-RU" sz="3200" dirty="0" smtClean="0">
                <a:latin typeface="Times New Roman" pitchFamily="18" charset="0"/>
              </a:rPr>
              <a:t> действием. У женщин - анестезиологов и хирургов изменяется менструальный цикл, нарушается течение </a:t>
            </a:r>
            <a:r>
              <a:rPr lang="ru-RU" sz="3200" dirty="0" err="1" smtClean="0">
                <a:latin typeface="Times New Roman" pitchFamily="18" charset="0"/>
              </a:rPr>
              <a:t>бере-менности</a:t>
            </a:r>
            <a:r>
              <a:rPr lang="ru-RU" sz="3200" dirty="0" smtClean="0">
                <a:latin typeface="Times New Roman" pitchFamily="18" charset="0"/>
              </a:rPr>
              <a:t>, наблюдаются выкидыши, поздние </a:t>
            </a:r>
            <a:r>
              <a:rPr lang="ru-RU" sz="3200" dirty="0" err="1" smtClean="0">
                <a:latin typeface="Times New Roman" pitchFamily="18" charset="0"/>
              </a:rPr>
              <a:t>ток-сикозы</a:t>
            </a:r>
            <a:r>
              <a:rPr lang="ru-RU" sz="3200" dirty="0" smtClean="0">
                <a:latin typeface="Times New Roman" pitchFamily="18" charset="0"/>
              </a:rPr>
              <a:t> и осложнения при родах.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</a:rPr>
              <a:t>Женщины на время беременности и кормления </a:t>
            </a:r>
            <a:r>
              <a:rPr lang="ru-RU" sz="3200" dirty="0" smtClean="0">
                <a:latin typeface="Times New Roman" pitchFamily="18" charset="0"/>
              </a:rPr>
              <a:t>	</a:t>
            </a:r>
            <a:r>
              <a:rPr lang="ru-RU" sz="3200" b="1" i="1" dirty="0" smtClean="0">
                <a:latin typeface="Times New Roman" pitchFamily="18" charset="0"/>
              </a:rPr>
              <a:t>отстраняются от работы в операционной.</a:t>
            </a:r>
            <a:endParaRPr lang="ru-RU" sz="3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latin typeface="Times New Roman" pitchFamily="18" charset="0"/>
              </a:rPr>
              <a:t>Биологические факторы</a:t>
            </a:r>
            <a:r>
              <a:rPr lang="ru-RU" sz="3200" dirty="0" smtClean="0">
                <a:latin typeface="Times New Roman" pitchFamily="18" charset="0"/>
              </a:rPr>
              <a:t> - инфекционные заболевания, гепатит В, ВИЧ-инфекция, венерические заболевания (урологов).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Гепатит В у врачей во всем мире в 3-6 раз встречается чаще чем у остального населения.</a:t>
            </a:r>
            <a:endParaRPr lang="ru-RU" sz="3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Секреты больного (моча, кал, слезы, слюни…) опасны для врача в плане заражения </a:t>
            </a:r>
            <a:r>
              <a:rPr lang="ru-RU" sz="3200" dirty="0" err="1" smtClean="0">
                <a:latin typeface="Times New Roman" pitchFamily="18" charset="0"/>
              </a:rPr>
              <a:t>ВИЧ-инфек-цией</a:t>
            </a:r>
            <a:r>
              <a:rPr lang="ru-RU" sz="3200" dirty="0" smtClean="0">
                <a:latin typeface="Times New Roman" pitchFamily="18" charset="0"/>
              </a:rPr>
              <a:t>, глаза и попадание крови даже на </a:t>
            </a:r>
            <a:r>
              <a:rPr lang="ru-RU" sz="3200" dirty="0" err="1" smtClean="0">
                <a:latin typeface="Times New Roman" pitchFamily="18" charset="0"/>
              </a:rPr>
              <a:t>неповреж-денную</a:t>
            </a:r>
            <a:r>
              <a:rPr lang="ru-RU" sz="3200" dirty="0" smtClean="0">
                <a:latin typeface="Times New Roman" pitchFamily="18" charset="0"/>
              </a:rPr>
              <a:t> кожу и слизистую -при оказании </a:t>
            </a:r>
            <a:r>
              <a:rPr lang="ru-RU" sz="3200" dirty="0" err="1" smtClean="0">
                <a:latin typeface="Times New Roman" pitchFamily="18" charset="0"/>
              </a:rPr>
              <a:t>экстрен-ной</a:t>
            </a:r>
            <a:r>
              <a:rPr lang="ru-RU" sz="3200" dirty="0" smtClean="0">
                <a:latin typeface="Times New Roman" pitchFamily="18" charset="0"/>
              </a:rPr>
              <a:t> помощи.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Кровь больного попадает на кожу во время </a:t>
            </a:r>
            <a:r>
              <a:rPr lang="ru-RU" sz="3200" dirty="0" err="1" smtClean="0">
                <a:latin typeface="Times New Roman" pitchFamily="18" charset="0"/>
              </a:rPr>
              <a:t>опера-ций</a:t>
            </a:r>
            <a:r>
              <a:rPr lang="ru-RU" sz="3200" dirty="0" smtClean="0">
                <a:latin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</a:rPr>
              <a:t>про-коле</a:t>
            </a:r>
            <a:r>
              <a:rPr lang="ru-RU" sz="3200" dirty="0" smtClean="0">
                <a:latin typeface="Times New Roman" pitchFamily="18" charset="0"/>
              </a:rPr>
              <a:t> перчаток, при стоматологических вмешательствах...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Во избежание ВИЧ-инфекции - осторожность к поступающим больным и рассматривая их как </a:t>
            </a:r>
            <a:r>
              <a:rPr lang="ru-RU" sz="3200" dirty="0" err="1" smtClean="0">
                <a:latin typeface="Times New Roman" pitchFamily="18" charset="0"/>
              </a:rPr>
              <a:t>по-тенциальных</a:t>
            </a:r>
            <a:r>
              <a:rPr lang="ru-RU" sz="3200" dirty="0" smtClean="0">
                <a:latin typeface="Times New Roman" pitchFamily="18" charset="0"/>
              </a:rPr>
              <a:t> вирусоносителей.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	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</a:rPr>
              <a:t>Соблюдать меры предосторожности - перчатки, маски, защитных очков, прозрачной ширмы для глаз…).</a:t>
            </a:r>
            <a:endParaRPr lang="ru-RU" sz="32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</a:rPr>
              <a:t>Рентгеновскому излучению подвергается ряд врачей, которые не входят в штат </a:t>
            </a:r>
            <a:r>
              <a:rPr lang="ru-RU" sz="3600" dirty="0" err="1" smtClean="0">
                <a:latin typeface="Times New Roman" pitchFamily="18" charset="0"/>
              </a:rPr>
              <a:t>рентгеноло-гов</a:t>
            </a:r>
            <a:r>
              <a:rPr lang="ru-RU" sz="3600" dirty="0" smtClean="0">
                <a:latin typeface="Times New Roman" pitchFamily="18" charset="0"/>
              </a:rPr>
              <a:t>, но часто имеют дело с </a:t>
            </a:r>
            <a:r>
              <a:rPr lang="ru-RU" sz="3600" dirty="0" err="1" smtClean="0">
                <a:latin typeface="Times New Roman" pitchFamily="18" charset="0"/>
              </a:rPr>
              <a:t>рентгенологичес-кими</a:t>
            </a:r>
            <a:r>
              <a:rPr lang="ru-RU" sz="3600" dirty="0" smtClean="0">
                <a:latin typeface="Times New Roman" pitchFamily="18" charset="0"/>
              </a:rPr>
              <a:t> методами диагностики (травматологи, торакальные хирурга, урологи ...).</a:t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</a:rPr>
              <a:t>При этом хирурги не имеют таких льгот как рентгенологи.</a:t>
            </a:r>
            <a:r>
              <a:rPr lang="ru-RU" dirty="0" smtClean="0">
                <a:latin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Работа в барокамерах является вредным фактором, в которой  проводится гипербарическая </a:t>
            </a:r>
            <a:r>
              <a:rPr lang="ru-RU" sz="3200" dirty="0" err="1" smtClean="0">
                <a:latin typeface="Times New Roman" pitchFamily="18" charset="0"/>
              </a:rPr>
              <a:t>оксигена-ция</a:t>
            </a:r>
            <a:r>
              <a:rPr lang="ru-RU" sz="3200" dirty="0" smtClean="0">
                <a:latin typeface="Times New Roman" pitchFamily="18" charset="0"/>
              </a:rPr>
              <a:t>, причина -  операции на сосудах, сердце, при гангренах, при отравлениях угарным газом и др.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Хирурги работают при давлении 2-3 атм. При </a:t>
            </a:r>
            <a:r>
              <a:rPr lang="ru-RU" sz="3200" dirty="0" err="1" smtClean="0">
                <a:latin typeface="Times New Roman" pitchFamily="18" charset="0"/>
              </a:rPr>
              <a:t>дав-лении</a:t>
            </a:r>
            <a:r>
              <a:rPr lang="ru-RU" sz="3200" dirty="0" smtClean="0">
                <a:latin typeface="Times New Roman" pitchFamily="18" charset="0"/>
              </a:rPr>
              <a:t> в 3-4 атм. возможны осложнения со стороны психики, эйфория, ведущие к неадекватному </a:t>
            </a:r>
            <a:r>
              <a:rPr lang="ru-RU" sz="3200" dirty="0" err="1" smtClean="0">
                <a:latin typeface="Times New Roman" pitchFamily="18" charset="0"/>
              </a:rPr>
              <a:t>пове-дению</a:t>
            </a:r>
            <a:r>
              <a:rPr lang="ru-RU" sz="3200" dirty="0" smtClean="0">
                <a:latin typeface="Times New Roman" pitchFamily="18" charset="0"/>
              </a:rPr>
              <a:t> врача.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При нахождении в барокамере - </a:t>
            </a:r>
            <a:r>
              <a:rPr lang="ru-RU" sz="3200" b="1" i="1" u="sng" dirty="0" err="1" smtClean="0">
                <a:latin typeface="Times New Roman" pitchFamily="18" charset="0"/>
              </a:rPr>
              <a:t>дизбария</a:t>
            </a:r>
            <a:r>
              <a:rPr lang="ru-RU" sz="3200" dirty="0" smtClean="0">
                <a:latin typeface="Times New Roman" pitchFamily="18" charset="0"/>
              </a:rPr>
              <a:t> - боль в ушах, синусах. После работы под повышенным давлением необходимо постепенное его </a:t>
            </a:r>
            <a:r>
              <a:rPr lang="ru-RU" sz="3200" dirty="0" err="1" smtClean="0">
                <a:latin typeface="Times New Roman" pitchFamily="18" charset="0"/>
              </a:rPr>
              <a:t>возвраще-ние</a:t>
            </a:r>
            <a:r>
              <a:rPr lang="ru-RU" sz="3200" dirty="0" smtClean="0">
                <a:latin typeface="Times New Roman" pitchFamily="18" charset="0"/>
              </a:rPr>
              <a:t> к нормальному (декомпрессия).</a:t>
            </a:r>
            <a:endParaRPr lang="ru-RU" sz="32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>
                <a:latin typeface="Times New Roman" pitchFamily="18" charset="0"/>
              </a:rPr>
              <a:t>Заболеваемость врачей хирургического профиля</a:t>
            </a: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На 1 месте - острые респираторные заболевания, на 2 - </a:t>
            </a:r>
            <a:r>
              <a:rPr lang="ru-RU" sz="3200" dirty="0" err="1" smtClean="0">
                <a:latin typeface="Times New Roman" pitchFamily="18" charset="0"/>
              </a:rPr>
              <a:t>за-болевания</a:t>
            </a:r>
            <a:r>
              <a:rPr lang="ru-RU" sz="3200" dirty="0" smtClean="0">
                <a:latin typeface="Times New Roman" pitchFamily="18" charset="0"/>
              </a:rPr>
              <a:t> ССС (АД, ИБС), варикозное расширение вен…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У </a:t>
            </a:r>
            <a:r>
              <a:rPr lang="ru-RU" sz="3200" dirty="0" err="1" smtClean="0">
                <a:latin typeface="Times New Roman" pitchFamily="18" charset="0"/>
              </a:rPr>
              <a:t>анестезилогов</a:t>
            </a:r>
            <a:r>
              <a:rPr lang="ru-RU" sz="3200" dirty="0" smtClean="0">
                <a:latin typeface="Times New Roman" pitchFamily="18" charset="0"/>
              </a:rPr>
              <a:t> - аллергические заболевания, </a:t>
            </a:r>
            <a:r>
              <a:rPr lang="ru-RU" sz="3200" dirty="0" err="1" smtClean="0">
                <a:latin typeface="Times New Roman" pitchFamily="18" charset="0"/>
              </a:rPr>
              <a:t>свя-занные</a:t>
            </a:r>
            <a:r>
              <a:rPr lang="ru-RU" sz="3200" dirty="0" smtClean="0">
                <a:latin typeface="Times New Roman" pitchFamily="18" charset="0"/>
              </a:rPr>
              <a:t> с действием анестетиков.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>Нервной системы </a:t>
            </a:r>
            <a:r>
              <a:rPr lang="ru-RU" sz="3200" dirty="0" smtClean="0">
                <a:latin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</a:rPr>
              <a:t>вегето-сосудистая</a:t>
            </a:r>
            <a:r>
              <a:rPr lang="ru-RU" sz="3200" dirty="0" smtClean="0">
                <a:latin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</a:rPr>
              <a:t>дистония</a:t>
            </a:r>
            <a:r>
              <a:rPr lang="ru-RU" sz="3200" dirty="0" smtClean="0">
                <a:latin typeface="Times New Roman" pitchFamily="18" charset="0"/>
              </a:rPr>
              <a:t>, неврозы, неврастении... Терапевты в 3-4 раза </a:t>
            </a:r>
            <a:r>
              <a:rPr lang="ru-RU" sz="3200" dirty="0" err="1" smtClean="0">
                <a:latin typeface="Times New Roman" pitchFamily="18" charset="0"/>
              </a:rPr>
              <a:t>стра-дают</a:t>
            </a:r>
            <a:r>
              <a:rPr lang="ru-RU" sz="3200" dirty="0" smtClean="0">
                <a:latin typeface="Times New Roman" pitchFamily="18" charset="0"/>
              </a:rPr>
              <a:t> реже.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В 40% - у женщин-хирургов и гинекологов – осложнения беременности и в 2,5 раза чаще </a:t>
            </a:r>
            <a:r>
              <a:rPr lang="ru-RU" sz="3200" dirty="0" err="1" smtClean="0">
                <a:latin typeface="Times New Roman" pitchFamily="18" charset="0"/>
              </a:rPr>
              <a:t>пато-логия</a:t>
            </a:r>
            <a:r>
              <a:rPr lang="ru-RU" sz="3200" dirty="0" smtClean="0">
                <a:latin typeface="Times New Roman" pitchFamily="18" charset="0"/>
              </a:rPr>
              <a:t> родов.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(20 родов)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S.ente-ritidis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Sh.sonnei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Kl.Pneumoniae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Kl.Ozaenae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протей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Pr.Vulgaris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pr.Mirabilis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Злокачественные новообразования, болезни ССС, психические заболевания... являются ведущими причинами инвалидности.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У хирургов к концу рабочего дня отмечается – утомление, усталость которая не снимается: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ночным сном у 20% после операционного дня;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- и у 50% после суточного дежурства.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     </a:t>
            </a:r>
            <a:r>
              <a:rPr lang="ru-RU" sz="3200" b="1" i="1" u="sng" dirty="0" smtClean="0">
                <a:latin typeface="Times New Roman" pitchFamily="18" charset="0"/>
              </a:rPr>
              <a:t>Нарушением сна страдают 90%  хирургов.</a:t>
            </a:r>
            <a:endParaRPr lang="ru-RU" sz="32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>
                <a:latin typeface="Times New Roman" pitchFamily="18" charset="0"/>
              </a:rPr>
              <a:t>Профилактика</a:t>
            </a:r>
            <a:br>
              <a:rPr lang="ru-RU" sz="3200" b="1" i="1" u="sng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     </a:t>
            </a:r>
            <a:r>
              <a:rPr lang="en-US" sz="3200" b="1" i="1" u="sng" dirty="0" smtClean="0">
                <a:latin typeface="Times New Roman" pitchFamily="18" charset="0"/>
              </a:rPr>
              <a:t>I</a:t>
            </a:r>
            <a:r>
              <a:rPr lang="ru-RU" sz="3200" b="1" i="1" u="sng" dirty="0" smtClean="0">
                <a:latin typeface="Times New Roman" pitchFamily="18" charset="0"/>
              </a:rPr>
              <a:t>.  Совершенствование производственного процесса</a:t>
            </a:r>
            <a:br>
              <a:rPr lang="ru-RU" sz="3200" b="1" i="1" u="sng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создание бригад, участвующих в операции, </a:t>
            </a:r>
            <a:r>
              <a:rPr lang="ru-RU" sz="3200" dirty="0" err="1" smtClean="0">
                <a:latin typeface="Times New Roman" pitchFamily="18" charset="0"/>
              </a:rPr>
              <a:t>кото-рые</a:t>
            </a:r>
            <a:r>
              <a:rPr lang="ru-RU" sz="3200" dirty="0" smtClean="0">
                <a:latin typeface="Times New Roman" pitchFamily="18" charset="0"/>
              </a:rPr>
              <a:t> сменяют друг друга в процессе длительных операций.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контакт с анестетиками - </a:t>
            </a:r>
            <a:r>
              <a:rPr lang="ru-RU" sz="3200" baseline="30000" dirty="0" smtClean="0">
                <a:latin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</a:rPr>
              <a:t>/</a:t>
            </a:r>
            <a:r>
              <a:rPr lang="ru-RU" sz="3200" baseline="-25000" dirty="0" smtClean="0">
                <a:latin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</a:rPr>
              <a:t> рабочего времени (2 часа).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необходимо чередовать не- и операционные дни.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два дня в неделю обязательно - </a:t>
            </a:r>
            <a:r>
              <a:rPr lang="ru-RU" sz="3200" dirty="0" err="1" smtClean="0">
                <a:latin typeface="Times New Roman" pitchFamily="18" charset="0"/>
              </a:rPr>
              <a:t>неоперационные</a:t>
            </a:r>
            <a:r>
              <a:rPr lang="ru-RU" sz="3200" dirty="0" smtClean="0">
                <a:latin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к суточным дежурствам не привлекать женщин старше 50 лет, мужчины старше 55 лет.</a:t>
            </a:r>
            <a:endParaRPr lang="ru-RU" sz="3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</a:rPr>
              <a:t>- не назначать на операцию хирургов в день сдачи дежурства и на следующие сутки после него.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необходимо чередование легких и сложных операций.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операционное время не более 10 часов в неделю.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акушеры-гинекологи - проводят до 6 абортов в день.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до 3 дежурств в месяц.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планировка помещений согласно санитарным нормам.</a:t>
            </a:r>
            <a:endParaRPr lang="ru-RU" sz="32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u="sng" dirty="0" smtClean="0">
                <a:latin typeface="Times New Roman" pitchFamily="18" charset="0"/>
              </a:rPr>
              <a:t>II</a:t>
            </a:r>
            <a:r>
              <a:rPr lang="ru-RU" sz="3200" b="1" i="1" u="sng" dirty="0" smtClean="0">
                <a:latin typeface="Times New Roman" pitchFamily="18" charset="0"/>
              </a:rPr>
              <a:t>.  Оздоровлению условий труда</a:t>
            </a:r>
            <a:br>
              <a:rPr lang="ru-RU" sz="3200" b="1" i="1" u="sng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/>
            </a:r>
            <a:br>
              <a:rPr lang="ru-RU" sz="3200" b="1" i="1" u="sng" dirty="0" smtClean="0">
                <a:latin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</a:rPr>
              <a:t>Централизованная подача анестетика</a:t>
            </a:r>
            <a:r>
              <a:rPr lang="ru-RU" sz="3200" dirty="0" smtClean="0">
                <a:latin typeface="Times New Roman" pitchFamily="18" charset="0"/>
              </a:rPr>
              <a:t>, О</a:t>
            </a:r>
            <a:r>
              <a:rPr lang="ru-RU" sz="3200" baseline="-25000" dirty="0" smtClean="0">
                <a:latin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</a:rPr>
              <a:t>обо-рудование</a:t>
            </a:r>
            <a:r>
              <a:rPr lang="ru-RU" sz="3200" dirty="0" smtClean="0">
                <a:latin typeface="Times New Roman" pitchFamily="18" charset="0"/>
              </a:rPr>
              <a:t> операционных вакуумными насосами (снижает концентрацию анестетика на 95%).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</a:rPr>
              <a:t>Нормализация микроклимата</a:t>
            </a:r>
            <a:r>
              <a:rPr lang="ru-RU" sz="3200" dirty="0" smtClean="0">
                <a:latin typeface="Times New Roman" pitchFamily="18" charset="0"/>
              </a:rPr>
              <a:t>, вентиляция (</a:t>
            </a:r>
            <a:r>
              <a:rPr lang="en-US" sz="3200" dirty="0" smtClean="0">
                <a:latin typeface="Times New Roman" pitchFamily="18" charset="0"/>
              </a:rPr>
              <a:t>min</a:t>
            </a:r>
            <a:r>
              <a:rPr lang="ru-RU" sz="3200" dirty="0" smtClean="0">
                <a:latin typeface="Times New Roman" pitchFamily="18" charset="0"/>
              </a:rPr>
              <a:t>.+10</a:t>
            </a:r>
            <a:r>
              <a:rPr lang="ru-RU" sz="3200" baseline="30000" dirty="0" smtClean="0">
                <a:latin typeface="Times New Roman" pitchFamily="18" charset="0"/>
              </a:rPr>
              <a:t>-8</a:t>
            </a:r>
            <a:r>
              <a:rPr lang="ru-RU" sz="3200" dirty="0" smtClean="0">
                <a:latin typeface="Times New Roman" pitchFamily="18" charset="0"/>
              </a:rPr>
              <a:t>). На одного человека в операционной до 200 м</a:t>
            </a:r>
            <a:r>
              <a:rPr lang="ru-RU" sz="3200" baseline="30000" dirty="0" smtClean="0">
                <a:latin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</a:rPr>
              <a:t> свежего воздуха в час.</a:t>
            </a:r>
            <a:endParaRPr lang="ru-RU" sz="32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>
                <a:latin typeface="Times New Roman" pitchFamily="18" charset="0"/>
              </a:rPr>
              <a:t>Спорт</a:t>
            </a:r>
            <a:r>
              <a:rPr lang="ru-RU" sz="3200" dirty="0" smtClean="0">
                <a:latin typeface="Times New Roman" pitchFamily="18" charset="0"/>
              </a:rPr>
              <a:t> - укрепление мышц участвующих в </a:t>
            </a:r>
            <a:r>
              <a:rPr lang="ru-RU" sz="3200" dirty="0" err="1" smtClean="0">
                <a:latin typeface="Times New Roman" pitchFamily="18" charset="0"/>
              </a:rPr>
              <a:t>опера-циях</a:t>
            </a:r>
            <a:r>
              <a:rPr lang="ru-RU" sz="3200" dirty="0" smtClean="0">
                <a:latin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>Аутогенная тренировка</a:t>
            </a:r>
            <a:r>
              <a:rPr lang="ru-RU" sz="3200" dirty="0" smtClean="0">
                <a:latin typeface="Times New Roman" pitchFamily="18" charset="0"/>
              </a:rPr>
              <a:t> - дыхательные </a:t>
            </a:r>
            <a:r>
              <a:rPr lang="ru-RU" sz="3200" dirty="0" err="1" smtClean="0">
                <a:latin typeface="Times New Roman" pitchFamily="18" charset="0"/>
              </a:rPr>
              <a:t>упражне-ния</a:t>
            </a:r>
            <a:r>
              <a:rPr lang="ru-RU" sz="3200" dirty="0" smtClean="0">
                <a:latin typeface="Times New Roman" pitchFamily="18" charset="0"/>
              </a:rPr>
              <a:t>, смачивание ушных раковин холодной водой - полминуты.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	</a:t>
            </a:r>
            <a:r>
              <a:rPr lang="ru-RU" sz="3200" b="1" i="1" u="sng" dirty="0" smtClean="0">
                <a:latin typeface="Times New Roman" pitchFamily="18" charset="0"/>
              </a:rPr>
              <a:t>Организация зон внутрисменного отдыха:</a:t>
            </a: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>Комната психологической разгрузки</a:t>
            </a:r>
            <a:r>
              <a:rPr lang="ru-RU" sz="3200" dirty="0" smtClean="0">
                <a:latin typeface="Times New Roman" pitchFamily="18" charset="0"/>
              </a:rPr>
              <a:t> - играет легкая </a:t>
            </a:r>
            <a:r>
              <a:rPr lang="ru-RU" sz="3200" dirty="0" err="1" smtClean="0">
                <a:latin typeface="Times New Roman" pitchFamily="18" charset="0"/>
              </a:rPr>
              <a:t>му-зыка</a:t>
            </a:r>
            <a:r>
              <a:rPr lang="ru-RU" sz="3200" dirty="0" smtClean="0">
                <a:latin typeface="Times New Roman" pitchFamily="18" charset="0"/>
              </a:rPr>
              <a:t>, свет постепенно гаснет, музыка перестает играть и в течение 15 минут хирург </a:t>
            </a:r>
            <a:r>
              <a:rPr lang="ru-RU" sz="3200" dirty="0" err="1" smtClean="0">
                <a:latin typeface="Times New Roman" pitchFamily="18" charset="0"/>
              </a:rPr>
              <a:t>на-ходится</a:t>
            </a:r>
            <a:r>
              <a:rPr lang="ru-RU" sz="3200" dirty="0" smtClean="0">
                <a:latin typeface="Times New Roman" pitchFamily="18" charset="0"/>
              </a:rPr>
              <a:t> в состоянии концентрированного </a:t>
            </a:r>
            <a:r>
              <a:rPr lang="ru-RU" sz="3200" dirty="0" err="1" smtClean="0">
                <a:latin typeface="Times New Roman" pitchFamily="18" charset="0"/>
              </a:rPr>
              <a:t>отды-ха</a:t>
            </a:r>
            <a:r>
              <a:rPr lang="ru-RU" sz="3200" dirty="0" smtClean="0">
                <a:latin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Вновь включается музыка, более возбуждающая.</a:t>
            </a:r>
            <a:endParaRPr lang="ru-RU" sz="32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ru-RU" sz="3200" b="1" i="1" u="sng" dirty="0" smtClean="0">
                <a:latin typeface="Times New Roman" pitchFamily="18" charset="0"/>
              </a:rPr>
              <a:t>Психофизической разгрузки</a:t>
            </a:r>
            <a:r>
              <a:rPr lang="ru-RU" sz="3200" dirty="0" smtClean="0">
                <a:latin typeface="Times New Roman" pitchFamily="18" charset="0"/>
              </a:rPr>
              <a:t> - предполагает игру в теннис, прогулку …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b="1" i="1" u="sng" dirty="0" smtClean="0">
                <a:latin typeface="Times New Roman" pitchFamily="18" charset="0"/>
              </a:rPr>
              <a:t>Мобилизующий отдых</a:t>
            </a:r>
            <a:r>
              <a:rPr lang="ru-RU" sz="3200" dirty="0" smtClean="0">
                <a:latin typeface="Times New Roman" pitchFamily="18" charset="0"/>
              </a:rPr>
              <a:t> - хирургу дают легкий завтрак, витамины, кислородный коктейль…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Массаж конечностей.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Отдых лежа.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- Предварительные профилактические осмотры. Перед началом работы врача осматривает </a:t>
            </a:r>
            <a:r>
              <a:rPr lang="ru-RU" sz="3200" dirty="0" err="1" smtClean="0">
                <a:latin typeface="Times New Roman" pitchFamily="18" charset="0"/>
              </a:rPr>
              <a:t>тера-певт</a:t>
            </a:r>
            <a:r>
              <a:rPr lang="ru-RU" sz="3200" dirty="0" smtClean="0">
                <a:latin typeface="Times New Roman" pitchFamily="18" charset="0"/>
              </a:rPr>
              <a:t>, хирург, окулист, ЛОР, гинеколог, психиатр, невропатолог, стоматолог… 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Периодически хирурги проверяются на стафилококк, сдают кровь на РВ.</a:t>
            </a:r>
            <a:endParaRPr lang="ru-RU" sz="32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6858000"/>
          </a:xfrm>
        </p:spPr>
        <p:txBody>
          <a:bodyPr>
            <a:normAutofit fontScale="90000"/>
          </a:bodyPr>
          <a:lstStyle/>
          <a:p>
            <a:pPr marL="0" indent="0" algn="l">
              <a:lnSpc>
                <a:spcPts val="4000"/>
              </a:lnSpc>
              <a:spcBef>
                <a:spcPts val="0"/>
              </a:spcBef>
              <a:tabLst>
                <a:tab pos="4216400" algn="l"/>
              </a:tabLst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Предварительный проф.осмотр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выявить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мед.противо-показания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 виду трудовой деятельности и предотвратить распространение инфекционных и паразитарных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забол-й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latin typeface="Times New Roman" pitchFamily="18" charset="0"/>
                <a:cs typeface="Times New Roman" pitchFamily="18" charset="0"/>
              </a:rPr>
              <a:t>Периодический проф.осмотр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выявить факт и степень воздействия на работающего вредных производственных факторов для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опред-я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реабилитационных мероприятий.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Предварительные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при поступлении на работу, 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периоди-ческие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мед.осмотры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проводятся территориальными ЛПУ.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Госсанэпиднадзор - осуществляет контроль за полнотой контингента, определяемых администрацией ЛПУ и аптек к обследованию, и контроль за полнотой 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своевременнос-тью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прохождения профилактических мед. обследований.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Грамотрицательная палочковидная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1.Семейство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энтеробактерий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более 20 родов: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эшерихий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E.blattae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сальмонелла 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S.typhimurium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S.enteritidis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шигелла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ysenteriae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flexneri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Boydii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sonnei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клебсиелла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neumoniae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zaenae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hinoskleromatis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протей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ulgaris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irabilis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морганелла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иерсиния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гафния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серрация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энтеро-бактер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цитробактер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эдвардсиелла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эрвиния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2.Семейство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псевдомонад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Psudomonas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erogi-nosa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l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вобудители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обычного герпеса, ветряной оспы,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цитомегалии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(20 видов); аденовирусной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грип-па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респираторно-синцитиальной инфекции;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эпидпаротита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кори;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риновирусы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энтеровирусы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рота-виру-сы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возбудители вирусных гепатитов.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Грибы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(условно-патогенные и патогенные) род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дрожже-подобных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(80 видов, 20 из которых патогенны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челове-ка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род плесневых род лучистых (около 40 видов).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Источники ВБИ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Пациенты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особенно длительно находящиеся в стационаре.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Медперсонал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(больные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бактерионосители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долгие носители и больные стертыми формами.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Гости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стационаров - незначительна!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Механизмы и пути передачи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Воздушно-капельный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Фекально-оральный 		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Трансмиссивный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Контактный.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Причины передачи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эндопротезы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дрена-жи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трансплантанты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обувь, спецодежда, волосы и руки персонала и больных.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«Влажные объекты» - краны, раковины, сливные трапы,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воды, питьевые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дистиллированная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во-да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контаминированные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р-ры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антисептиков, лекарств,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дез-инфектантов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др. Кремы для рук, вода в вазах для цветов, увлажнители кондиционеров.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697</Words>
  <Application>Microsoft Office PowerPoint</Application>
  <PresentationFormat>Экран (4:3)</PresentationFormat>
  <Paragraphs>88</Paragraphs>
  <Slides>57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Тема Office</vt:lpstr>
      <vt:lpstr>Слайд 1</vt:lpstr>
      <vt:lpstr>Внутрибольничная инфекция - клинически выраженное заболевание микробного происхождения, поражающее бо-льного при посещении ЛПУ.  Природа ВБИ - недостаток социально-экономической обес печенности ЛПУ предсказуемыми эволюциями микроор-ганизмами, экологического процесса, динамикой отноше-ний организма владельца и микрофлоры.</vt:lpstr>
      <vt:lpstr>   Вред,  связанный с ВБИ    Удлинение времени пребывания больных в стационаре.   Рост летальности.    Материальные затраты.     Социальный и психологический вред.</vt:lpstr>
      <vt:lpstr>  Этиологическая  природа  ВБИ   Микроорганизмы с условной и патогенной флорой &gt; 300.     Бактерии  - грамположительная кокковая флора:  - род стафилококков (st: aureus, epidermidis, saprophyticus);  - род стрептококков (str: pyogenes, pneumoniae, salivarius, mitis, anginosus, faecalis).</vt:lpstr>
      <vt:lpstr>      Грамотрицательная палочковидная флора:   1.Семейство энтеробактерий  (20 родов) род эшерихий (E.coli, E.blattae) род сальмонелла ( S.typhimurium, S.ente-ritidis) род шигелла ( Sh.Dysenteriae, Sh.flexneri, Sh.Boydii, Sh.sonnei) род клебсиелла ( Kl.Pneumoniae, Kl.Ozaenae, Kl. rhinoskleromatis) род протей (Pr.Vulgaris, pr.Mirabilis) род морганелла род иерсиния род гафния серрация род энтеро-бактер цитробактер род эдвардсиелла род эрвиния и др.   2.Семейство псевдомонад  род Psudomonas вид Ps.Aerogi-nosa).</vt:lpstr>
      <vt:lpstr>  Грамотрицательная палочковидная флора:  1.Семейство энтеробактерий  - более 20 родов: - род эшерихий (E.coli, E.blattae); - род сальмонелла ( S.typhimurium, S.enteritidis); - шигелла - Sh: dysenteriae, flexneri, Boydii, sonnei; - клебсиелла - Kl: pneumoniae, ozaenae,  Rhinoskleromatis; - протей - Pr: vulgaris, mirabilis; - род морганелла,  иерсиния,  гафния серрация, энтеро-бактер цитробактер, эдвардсиелла; - род эрвиния и др.  2.Семейство псевдомонад  род Psudomonas вид Ps.Aerogi-nosa).</vt:lpstr>
      <vt:lpstr>Вирусы - вобудители обычного герпеса, ветряной оспы, цитомегалии (20 видов); аденовирусной инфекции; грип-па, парагриппа; респираторно-синцитиальной инфекции; эпидпаротита; кори; риновирусы энтеровирусы рота-виру-сы возбудители вирусных гепатитов.   Грибы  (условно-патогенные и патогенные) род дрожже-подобных (80 видов, 20 из которых патогенны для челове-ка) род плесневых род лучистых (около 40 видов).</vt:lpstr>
      <vt:lpstr>   Источники ВБИ   Пациенты (больные и бактерионосители) - в особенно длительно находящиеся в стационаре.  Медперсонал (больные и бактерионосители) - в особен-ности долгие носители и больные стертыми формами. Гости стационаров - незначительна!     Механизмы и пути передачи   Воздушно-капельный    Фекально-оральный       Трансмиссивный      Контактный.</vt:lpstr>
      <vt:lpstr>Причины передачи контаминированный инструментарий, дыхательная и другая мед. аппаратура, белье, постельные принадлежности, кровати, предметы ухода за больными, перевязочный и шовный материал, эндопротезы и дрена-жи, трансплантанты, обувь, спецодежда, волосы и руки персонала и больных.  «Влажные объекты» - краны, раковины, сливные трапы, инфузионные воды, питьевые р-ры, дистиллированная во-да, контаминированные р-ры антисептиков, лекарств, дез-инфектантов и др. Кремы для рук, вода в вазах для цветов, увлажнители кондиционеров.</vt:lpstr>
      <vt:lpstr>Классификация   В Б И</vt:lpstr>
      <vt:lpstr>  1. Пути и факторы передачи ВБИ:   - воздушно-капельные (аэрозольные),   - одно-алиментарные,   - контактно-бытовые,   - контактно-инструментальные,   постинъекционные,   - постоперационные,  - послеродовые,   - посттрансфузионные,   - постэндоскопические,   - посттрансплантационные,   - постдиализные,   - постгемосорбционные,   - посттравматические инфекции.  </vt:lpstr>
      <vt:lpstr>      2.  Характер и длительность течения:     Острые,     Подострые,     Хронические.     3. Степень тяжести:     Тяжелые,    Среднетяжелые,     Легкие формы клинического течения.</vt:lpstr>
      <vt:lpstr>  Степень распространения инфекции   Генерализованные инфекции: бактериемия (виремия, ми-кемия), септицемия, септикопиемия, токсико-септическая инфекция (бактериальный шок и др.).   Локализованные - инфекции кожи и подкожной клетчатки (ожоговых, операционных, травматический ран, постинъ-екционные абсцессы, омфалит, рожа, пиодермия, абсцесс и флегмона подкожной клетчатки, парапроктит, мастит, дерматомикозы и др.).</vt:lpstr>
      <vt:lpstr>Респираторные  - бронхит, пневмония, легочный абсцесс и гангрена, плеврит, эмпиема... .   Инфекции глаза - конъюнктивит, кератит, блефарит… .  ЛОР - инфекции - отиты, синуситы, ринит, мастоидит, ан-гина, ларингит, фарингит, эпиглоттит... .  Стоматологические инфекции - стоматит, абсцесс… .</vt:lpstr>
      <vt:lpstr>Стоматологические инфекции - стоматит, абсцесс, др..  Инфекции пищеварительной системы - гастроэнтероко-лит, энтерит, колит, холецистит, гепатиты, перитонит, абсцессы брюшины... .  Урологические  - бактериурия, пиелонефрит, цистит, урет-рит… .  Половой системы - сальпингоофорит, эндометрит, др. .</vt:lpstr>
      <vt:lpstr>Костей и суставов - остеомиелит, инфекция сустава либо суставной сумки, инфекция межпозвоночных дисков… .  Инфекции ЦНС - менингит, абсцесс мозга, вентрикулит...  ССС - инфекции артерий и вен, эндокардит, миокардит, перикардит, постоперационный медиастинит), предпосыл-ки способствующие сохранению высокого уровня заболе-ваемости ВБИ.</vt:lpstr>
      <vt:lpstr>Селекция полирезистентной микрофлоры - изменение параметров микробов, обусловленное неадекватным внед-рением в лечебной сфере антимикробных факторов и соз-дание в ЛПУ условий для селекции микроорганизмов с вторичной (приобретенной) устойчивостью (полирезис-тентностью).  Первичная резистентность - природный видовой приз-нак данного микроорганизма.   Вторичная - изменение наследственной информации под действием повреждения и появление микробов-мутантов, менее чувствительных к действию агента.</vt:lpstr>
      <vt:lpstr>Механизм селекции  - микробы с приобретенной устой-чивостью имеют достоинства перед другими представи-телями популяции, что приводит к их селекции и дальне-йшему доминированию (формированию госпитального штамма).  Отличия госпитального штамма от обыденного: долго-временное выживание, завышенная злость, устойчивость, патогенность и неизменная циркуляция среди больных и персонала.</vt:lpstr>
      <vt:lpstr>1-й принцип Флеминга - назначение противомикробного средства лишь при условии чувствительности к нему возбудителя!    Рекомендации ВОЗ  к 1-му принципу Всемерное ограничение использования АБ в клинических условиях. Обязательное исследование диапазона деяния АБ и чувствительности возбудителя. Предпочтение про-дукта с узеньким диапазоном. При назначении АБ по жиз ненным свидетельствам - продукт широкого диапазона, с учетом АБ-граммы ведущей микрофлоры стационара.</vt:lpstr>
      <vt:lpstr>2-й принцип Флеминга - обеспечение эффективной кон-центрации в очаге инфекции (дозы - разовая, дневная, кур-совая).    Рекомендации ВОЗ  к 2 принципу  - Уменьшение местного использования АБ. - Уменьшение профилактического использования АБ. - Периодическая коррекция  АБ-терапии на базе исследо-вания микрофлоры раны и её АБ-граммы (1 раз в 4-6 дн.). - Отмена АБ сходу, без постепенного понижения дозы.</vt:lpstr>
      <vt:lpstr>   3-й принцип Флеминга   Назначение АБ в такой дозе (разовой, дневной, курсовой) и введение таковым методом, чтоб ограничить  его  пов-реждающее   действие.</vt:lpstr>
      <vt:lpstr> Рациональное применение дезинфектантов Дез. средство обязано:  - обладать широким диапазоном действия или воздейст-вовать на определенных возбудителей;  - не терять активности в присутствии белка, моющих средств...; - иметь минимальную токсичность;  - не изменять функциональные свойства изделий;  - не иметь противного запаха;  - обладать очищающим эффектом, хорошо смываться во-дой;  - не загрязнять окружающей среды;  - быть экономичным;  - медленно наводить устойчивость у возбудителей к нему.</vt:lpstr>
      <vt:lpstr>   Причины, влияющие на эффективность дезинфекции   Предварительная очистка предметов.  Интенсивность микробного загрязнения.  Концентрация и время деяния продукта. Характер обрабатываемого предмета. Температура, влажность и рН среды, при которых проис-ходит дезинфекция.</vt:lpstr>
      <vt:lpstr> Формирование бактерионосительства    Б/носитель - важнейший источник ВБИ!  Б/носительство - форма инфекционного процесса , при ко-тором наступает динамическое равновесие между макро- и микроорганизмом на фоне отсутствия клинических сим-птомов, но с развитием иммуно-морфологических реак-ций. Пассаж м/организма через 5 ослабленных лиц приво-дит к усилению патогенности микроба.</vt:lpstr>
      <vt:lpstr> Профилактика формирования б/носительства  - Регулярная диспансеризация мед. персонала.  - Бак-обследование персонала по эпид. показаниям.  - Выявление инфек-х заболеваний и ежедневный контроль состоянием здоровья  мед. персонала.  - Контингенты риска - пожилые пациенты, дети раннего возраста, недоношенные, ослабленные… .  - Сниженная иммунобиологическая защита вследствие за-болеваний (онкологических, крови, эндокринных, аутоим-мунных, аллергических, инфекций иммунной системы…).</vt:lpstr>
      <vt:lpstr>- Пациенты с измененным психофизиологическим стату-сом обусловленным экологическим неблагополучием тер-риторий, на которых они проживают и трудятся.   - Опасные диагностические процедуры: забор крови, зон-дирования, эндоскопии, пункции, венесекции. Мануаль-ные ректальные и вагинальные исследования.   - Опасные целительные процедуры. Инъекции. Трансфу-зии. Пересадки тканей, органов. Операции. Интубации. Ингаляционный наркоз. ИВЛ: Катетеризация сосудов и мо че-выводящих путей. Гемодиализ. Ингаляции. Бальнеоло-гические процедуры.</vt:lpstr>
      <vt:lpstr> Классификация изделий медицинского назначения      по Сполдингу  «критические» предметы - хир. инструменты, катетеры, имплантанты, воды для инъекций, иглы (стерилизация!);  «полукритические» - эндоскопы, оборудование для инга-ляций, анестезии, (дезинфекции высокого уровня);  «некритические» - подкладные судна, манжетки тономет-ров, костыли, посуда, подмышечные термометры т.е. пред-меты контактирующие с кожей. (дезинфекция низкого уровня).</vt:lpstr>
      <vt:lpstr>Функциональное зонирование подразделений стационара Низкая эффективность медико-технического оснащения как предпосылка эпид-неблагополучия. Недостаточное оснащение оборудованием, инструмента-рием, перевязочным материалом, лекарствами. Недостаточный набор и площади помещений.  Нарушения в работе вентиляции. Аварийные ситуации на водо- и канализационных сетях, перебои в подаче холодной и горячей воды, нарушения в тепло- и энергоснабжении. Кадровый оптимум стационара (рекомендуемый ВОЗ). Со-отношение врач/сестра (в зависимости от профиля отделе-ния) должно быть 1:2, 1:3, 1:4 и более в пользу м/сестер).</vt:lpstr>
      <vt:lpstr>Дефицит м/сестер - выполнение медиками нехарактерных им функций (врач не является специалистом в выполне-нии инвазивных мероприятий сестринского профиля).   Дефицит санитарок - расширение спектра деятельности м/сестер (уборка и т.д.), входящего в противоречие с про-тивоэпидемическими правилами. Невыполнение персона-лом санэпидрежима. </vt:lpstr>
      <vt:lpstr>Гигиена труда и профилактика заболеваний медицинских работников </vt:lpstr>
      <vt:lpstr>Профессиональные вредности - факторы произ-водственных и трудовых процессов, оказывающие вредное воздей-ствие на здоровье и способствуют развитию профессиона-льных заболеваний.  Производственые процессы в медицине – техни-ческое лечение т.е. методы способствующие выз-доровлению больного.  Трудовые процессы - взаимодействие врача с пред-метом труда – больным.</vt:lpstr>
      <vt:lpstr>  Физические факторы:  - ионизирующее излучение; - электромагнитные излучения; - шум, вибрация.     Факторы химической природы:  - высокоактивные лекарственные химиопрепараты; - антисептики; - медицинские газы, лекарственные аэрозоли.</vt:lpstr>
      <vt:lpstr>Биологические факторы:  - микроорганизмы; - аллергены; - белково-витаминные препараты; - иммунологические препараты.  Физиологические факторы:  - психо-эмоциональное и мышечное напряжение; - напряжение зрительного и слухового анализато-ров.</vt:lpstr>
      <vt:lpstr>В каждой группе специалистов ведущее значение принад-лежит определенному фактору или их группе. У стомато-логов, анестезиологов, хирургов… - это воздействие хими-ческих, физических, физиологических факторов.   Высокая степень контакта с патогенной микрофлорой от-мечается у фтизиатров, оториноларингологов...  Более 60% врачей - психиатры, хирурги и акушеры-гине-кологи стационаров, врачи скорой мед. помощи - считают, что их профессиональная деятельность сопровождается постоянным психо-эмоциональным напряжением.  </vt:lpstr>
      <vt:lpstr>Гигиена труда  хирурга,  акушера-гинеколога,  анестезиолога </vt:lpstr>
      <vt:lpstr>Хирурги, акушеры-гинекологи и анестезиологи - врачи хирургического профиля. Профессиональная деятельность включает в себя осмотр больных, подготовку к операциям, проведение операций, ведение больных в послеоперационном или пос-леродовом периоде, обходы, работу с документа-цией, встречу с родственниками.  Акушеры-гинекологи также работают с новорож-денными.</vt:lpstr>
      <vt:lpstr>Труд акушеров-гинекологов разделяют на три группы:  - акушеры-гинекологи, не оперирующие больных, а ведущие женщин и новорожденных;  - то же + операции до 8 часов в неделю;   - то же + операции до 12 часов в неделю.  Хирурги-гинекологи с операционными часами более 12 в неделю.</vt:lpstr>
      <vt:lpstr>Хирургическая деятельность      I. Вредности - связанные с трудовым процессом:  - нервно-эмоциональное и психическое напряжение; - статическое напряжение обширных групп мышц; - длительное вынужденное положение тела; - напряжение анализаторов зрение, слух, тактильного,; - ночной труд; - нарушение режима труда и отдыха.</vt:lpstr>
      <vt:lpstr>II. Связанные с санитарно-гигиеническими условиями:  - физические - шум, электромагнитное поле, ульт-развук, лазер, токи высокой частоты, ионизирую-щее излучение (рентгеновское), повышенное дав-ление (в барокамере); - неблагоприятный микроклимат; - химические вещества - анальгетики, анестетики, дезин-фицирующие средства; - биологические агенты (инфекционные заболевания); - недостатки планировки; - дефекты освещения, вентиляции, отопления.</vt:lpstr>
      <vt:lpstr>Нервно-эмоциональное напряжение:  - ответственность за жизнь и здоровье больного;  - плюс осложнения во время операции и родов;  - необычные операции;  - необходимость реанимации…. Длительное вынужденное положение затрудняет экскурсию грудной клетки: дыхание становится учащенным, поверхностным.  ЖЕЛ во время операции - &lt; 75% . Маска на 60% удлиняет продолжительность вдоха и на 20% вы-доха. Насыщении крови кислородом во время операции снижается на 8-10%.</vt:lpstr>
      <vt:lpstr>Тело хирурга во время операции наклонено на 45°, а голо-ва - 60 - 80° (в норме 10°). Большая нагрузка на ноги: отек голени, стопа уп-лощается на 4-5 см.  Приток крови к конечностям вызывает ишемию го-ловного мозга, что приводит к головокружениям, головным болям. Вынужденная рабочая поза во время операции спо-собствует сдавлению органов грудной и брюшной полости. Перенапряжение анализаторов: зрительного, такти-льного. Особенно сильно напрягается тактильный анализатор у гинекологов проводящих операции.</vt:lpstr>
      <vt:lpstr>Часто неблагоприятный микроклимат операцион-ной: - температура воздуха в операционных 27-28°С  (20°С): - влажность - 80% (норма 50%); - &gt; содержание углекислого газа, микробное заг-рязнение...   Повышенная температура воздуха - у хирургов на-рушение терморегуляции. Потеря, жидкости за счет потоотделения до 700г за операцию и более.  Бестеневая лампа  повышает  Т на 1,5-2°С и выше.</vt:lpstr>
      <vt:lpstr>Применение анестезии - приводит к увеличению окисляемости воздуха (количество О2 необходи-мое на окисление 1 м3 воздуха), что снижает содер-жание О2 в операционной.   При норме окисляемости 2-3 мг/м3 в операцион-ных она достигает 40 мг/м3 и более.   Концентр-я анестетика в воздухе зависит от вида наркоза:  - масочный наркоз &gt; в 5-6 раз;   - при интубационном - &gt; в 50-70 раз.</vt:lpstr>
      <vt:lpstr>У анестезиолога  (плохой вентиляции помещений) в крови концентрация анестетика &lt; в 1,5 раза, чем у больного.  Фторотан - гонадотропным, эмбриотоксическим, сенси-билизирующим, тератогенным действием. У женщин - анестезиологов и хирургов изменяется менструальный цикл, нарушается течение бере-менности, наблюдаются выкидыши, поздние ток-сикозы и осложнения при родах.  Женщины на время беременности и кормления  отстраняются от работы в операционной.</vt:lpstr>
      <vt:lpstr>Биологические факторы - инфекционные заболевания, гепатит В, ВИЧ-инфекция, венерические заболевания (урологов).   Гепатит В у врачей во всем мире в 3-6 раз встречается чаще чем у остального населения.</vt:lpstr>
      <vt:lpstr>Секреты больного (моча, кал, слезы, слюни…) опасны для врача в плане заражения ВИЧ-инфек-цией, глаза и попадание крови даже на неповреж-денную кожу и слизистую -при оказании экстрен-ной помощи.  Кровь больного попадает на кожу во время опера-ций, про-коле перчаток, при стоматологических вмешательствах... Во избежание ВИЧ-инфекции - осторожность к поступающим больным и рассматривая их как по-тенциальных вирусоносителей.  Соблюдать меры предосторожности - перчатки, маски, защитных очков, прозрачной ширмы для глаз…).</vt:lpstr>
      <vt:lpstr>Рентгеновскому излучению подвергается ряд врачей, которые не входят в штат рентгеноло-гов, но часто имеют дело с рентгенологичес-кими методами диагностики (травматологи, торакальные хирурга, урологи ...).  При этом хирурги не имеют таких льгот как рентгенологи. </vt:lpstr>
      <vt:lpstr>Работа в барокамерах является вредным фактором, в которой  проводится гипербарическая оксигена-ция, причина -  операции на сосудах, сердце, при гангренах, при отравлениях угарным газом и др.  Хирурги работают при давлении 2-3 атм. При дав-лении в 3-4 атм. возможны осложнения со стороны психики, эйфория, ведущие к неадекватному пове-дению врача. При нахождении в барокамере - дизбария - боль в ушах, синусах. После работы под повышенным давлением необходимо постепенное его возвраще-ние к нормальному (декомпрессия).</vt:lpstr>
      <vt:lpstr>Заболеваемость врачей хирургического профиля  На 1 месте - острые респираторные заболевания, на 2 - за-болевания ССС (АД, ИБС), варикозное расширение вен… У анестезилогов - аллергические заболевания, свя-занные с действием анестетиков. Нервной системы - вегето-сосудистая дистония, неврозы, неврастении... Терапевты в 3-4 раза стра-дают реже.  В 40% - у женщин-хирургов и гинекологов – осложнения беременности и в 2,5 раза чаще пато-логия родов.</vt:lpstr>
      <vt:lpstr>Злокачественные новообразования, болезни ССС, психические заболевания... являются ведущими причинами инвалидности.   У хирургов к концу рабочего дня отмечается – утомление, усталость которая не снимается:  - ночным сном у 20% после операционного дня;  - и у 50% после суточного дежурства.        Нарушением сна страдают 90%  хирургов.</vt:lpstr>
      <vt:lpstr>Профилактика       I.  Совершенствование производственного процесса  - создание бригад, участвующих в операции, кото-рые сменяют друг друга в процессе длительных операций. - контакт с анестетиками - 1/3 рабочего времени (2 часа). - необходимо чередовать не- и операционные дни.  - два дня в неделю обязательно - неоперационные. - к суточным дежурствам не привлекать женщин старше 50 лет, мужчины старше 55 лет.</vt:lpstr>
      <vt:lpstr>- не назначать на операцию хирургов в день сдачи дежурства и на следующие сутки после него. - необходимо чередование легких и сложных операций. - операционное время не более 10 часов в неделю. - акушеры-гинекологи - проводят до 6 абортов в день. - до 3 дежурств в месяц. - планировка помещений согласно санитарным нормам.</vt:lpstr>
      <vt:lpstr>II.  Оздоровлению условий труда  Централизованная подача анестетика, О2, обо-рудование операционных вакуумными насосами (снижает концентрацию анестетика на 95%).  Нормализация микроклимата, вентиляция (min.+10-8). На одного человека в операционной до 200 м3 свежего воздуха в час.</vt:lpstr>
      <vt:lpstr>Спорт - укрепление мышц участвующих в опера-циях. Аутогенная тренировка - дыхательные упражне-ния, смачивание ушных раковин холодной водой - полминуты.   Организация зон внутрисменного отдыха: Комната психологической разгрузки - играет легкая му-зыка, свет постепенно гаснет, музыка перестает играть и в течение 15 минут хирург на-ходится в состоянии концентрированного отды-ха. Вновь включается музыка, более возбуждающая.</vt:lpstr>
      <vt:lpstr>Психофизической разгрузки - предполагает игру в теннис, прогулку … Мобилизующий отдых - хирургу дают легкий завтрак, витамины, кислородный коктейль… - Массаж конечностей. - Отдых лежа. - Предварительные профилактические осмотры. Перед началом работы врача осматривает тера-певт, хирург, окулист, ЛОР, гинеколог, психиатр, невропатолог, стоматолог…   Периодически хирурги проверяются на стафилококк, сдают кровь на РВ.</vt:lpstr>
      <vt:lpstr> Предварительный проф.осмотр - выявить мед.противо-показания к виду трудовой деятельности и предотвратить распространение инфекционных и паразитарных забол-й. Периодический проф.осмотр - выявить факт и степень воздействия на работающего вредных производственных факторов для опред-я реабилитационных мероприятий. Предварительные, при поступлении на работу, и периоди-ческие мед.осмотры проводятся территориальными ЛПУ.  Госсанэпиднадзор - осуществляет контроль за полнотой контингента, определяемых администрацией ЛПУ и аптек к обследованию, и контроль за полнотой и своевременнос-тью прохождения профилактических мед. обследований.  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Внутрибольничная инфекция  Понятие и природа современной ВБИ, определение ВОЗ </dc:title>
  <cp:lastModifiedBy>Татьяна</cp:lastModifiedBy>
  <cp:revision>55</cp:revision>
  <dcterms:modified xsi:type="dcterms:W3CDTF">2020-04-07T21:12:44Z</dcterms:modified>
</cp:coreProperties>
</file>