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87" r:id="rId2"/>
    <p:sldId id="306" r:id="rId3"/>
    <p:sldId id="307" r:id="rId4"/>
    <p:sldId id="305" r:id="rId5"/>
    <p:sldId id="308" r:id="rId6"/>
    <p:sldId id="309" r:id="rId7"/>
    <p:sldId id="310" r:id="rId8"/>
    <p:sldId id="311" r:id="rId9"/>
    <p:sldId id="312" r:id="rId10"/>
    <p:sldId id="284" r:id="rId11"/>
    <p:sldId id="257" r:id="rId12"/>
    <p:sldId id="258" r:id="rId13"/>
    <p:sldId id="259" r:id="rId14"/>
    <p:sldId id="260" r:id="rId15"/>
    <p:sldId id="261" r:id="rId16"/>
    <p:sldId id="262" r:id="rId17"/>
    <p:sldId id="285" r:id="rId18"/>
    <p:sldId id="263" r:id="rId19"/>
    <p:sldId id="264" r:id="rId20"/>
    <p:sldId id="265" r:id="rId21"/>
    <p:sldId id="314" r:id="rId22"/>
    <p:sldId id="317" r:id="rId23"/>
    <p:sldId id="318" r:id="rId24"/>
    <p:sldId id="319" r:id="rId25"/>
    <p:sldId id="315" r:id="rId26"/>
    <p:sldId id="316" r:id="rId27"/>
    <p:sldId id="286" r:id="rId28"/>
    <p:sldId id="266" r:id="rId29"/>
    <p:sldId id="267" r:id="rId30"/>
    <p:sldId id="268" r:id="rId31"/>
    <p:sldId id="296" r:id="rId32"/>
    <p:sldId id="293" r:id="rId33"/>
    <p:sldId id="269" r:id="rId34"/>
    <p:sldId id="270" r:id="rId35"/>
    <p:sldId id="290" r:id="rId36"/>
    <p:sldId id="291" r:id="rId37"/>
    <p:sldId id="292" r:id="rId38"/>
    <p:sldId id="271" r:id="rId39"/>
    <p:sldId id="320" r:id="rId40"/>
    <p:sldId id="321" r:id="rId41"/>
    <p:sldId id="272" r:id="rId42"/>
    <p:sldId id="273" r:id="rId43"/>
    <p:sldId id="274" r:id="rId44"/>
    <p:sldId id="289" r:id="rId45"/>
    <p:sldId id="275" r:id="rId46"/>
    <p:sldId id="276" r:id="rId47"/>
    <p:sldId id="277" r:id="rId48"/>
    <p:sldId id="278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65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DDE16-073C-4EAA-B62C-64A60E624CC3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93A88-0FAD-4606-B32E-810911A36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5854" cy="31647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4548" cy="31635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0302" cy="31595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0302" cy="31595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0302" cy="31595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4548" cy="31635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4548" cy="31635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0302" cy="31595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4548" cy="31635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0302" cy="31595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0302" cy="31595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4548" cy="31635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0302" cy="31595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0302" cy="31595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0302" cy="31595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0302" cy="31595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0302" cy="31595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0302" cy="31595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0302" cy="31595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0302" cy="31595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4548" cy="31635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4548" cy="31635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4548" cy="31635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0302" cy="31595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1608" cy="31607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0302" cy="31595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91057" y="878393"/>
            <a:ext cx="4474548" cy="31635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78903" tIns="41030" rIns="78903" bIns="41030" anchor="ctr" anchorCtr="0" compatLnSpc="0"/>
          <a:lstStyle/>
          <a:p>
            <a:pPr hangingPunct="0"/>
            <a:endParaRPr lang="ru-RU" sz="1600" dirty="0"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61403" y="4349787"/>
            <a:ext cx="4725039" cy="26161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ru-RU" sz="1100" dirty="0">
              <a:solidFill>
                <a:srgbClr val="000000"/>
              </a:solidFill>
              <a:latin typeface="Times New Roman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1438"/>
            <a:ext cx="9144000" cy="200024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высшего   образования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Астраханский государственный медицинский университет</a:t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Кафедра общей гигиены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Заведующий кафедрой:  доктор биологических наук,  профессор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Сердюков  Василий  Гаврилович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71875" y="4643438"/>
            <a:ext cx="4786313" cy="1643062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b">
            <a:normAutofit fontScale="32500" lnSpcReduction="20000"/>
          </a:bodyPr>
          <a:lstStyle/>
          <a:p>
            <a:pPr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" b="1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Прямоугольник 7"/>
          <p:cNvSpPr>
            <a:spLocks noChangeArrowheads="1"/>
          </p:cNvSpPr>
          <p:nvPr/>
        </p:nvSpPr>
        <p:spPr bwMode="auto">
          <a:xfrm>
            <a:off x="2643174" y="5013177"/>
            <a:ext cx="6286514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Лектор:</a:t>
            </a:r>
          </a:p>
          <a:p>
            <a:pPr algn="ctr">
              <a:lnSpc>
                <a:spcPct val="120000"/>
              </a:lnSpc>
            </a:pPr>
            <a:r>
              <a:rPr lang="ru-RU" sz="2200" b="1" dirty="0" smtClean="0">
                <a:latin typeface="Times New Roman" pitchFamily="18" charset="0"/>
              </a:rPr>
              <a:t>Профессор Сердюков  Василий  </a:t>
            </a:r>
            <a:r>
              <a:rPr lang="ru-RU" sz="2200" b="1" dirty="0" smtClean="0">
                <a:latin typeface="Times New Roman" pitchFamily="18" charset="0"/>
              </a:rPr>
              <a:t>Гаврилович</a:t>
            </a:r>
          </a:p>
          <a:p>
            <a:pPr algn="ctr">
              <a:lnSpc>
                <a:spcPct val="120000"/>
              </a:lnSpc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22.05.2020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290763"/>
            <a:ext cx="914400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4000" b="1" kern="0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ru-RU" sz="4000" b="1" kern="0" cap="all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35743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ГИГИЕНА ТРУДА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ПРИ РАБОТЕ С ПЕРСОНАЛЬНЫМИ ЭЛЕКТРОННО - ВЫЧИСЛИТЕЛЬНЫМИ МАШИНАМИ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138527"/>
            <a:ext cx="9144000" cy="1631216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Опасные  и вредные производственные факторы (ОВПФ)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 работе на компьютере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88069"/>
            <a:ext cx="9144000" cy="6555641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607394" indent="-607394">
              <a:lnSpc>
                <a:spcPts val="36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Физические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7394" indent="-607394">
              <a:lnSpc>
                <a:spcPts val="3600"/>
              </a:lnSpc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600"/>
              </a:lnSpc>
              <a:buSzPct val="45000"/>
              <a:buFont typeface="Wingdings" pitchFamily="2"/>
              <a:buChar char=""/>
            </a:pPr>
            <a:r>
              <a:rPr sz="2800" smtClean="0">
                <a:latin typeface="Times New Roman" pitchFamily="18" charset="0"/>
                <a:cs typeface="Times New Roman" pitchFamily="18" charset="0"/>
              </a:rPr>
              <a:t>высокий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ЭМИ и рентгеновского излучения,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600"/>
              </a:lnSpc>
              <a:buSzPct val="45000"/>
              <a:buFont typeface="Wingdings" pitchFamily="2"/>
              <a:buChar char=""/>
            </a:pPr>
            <a:r>
              <a:rPr sz="2800" smtClean="0">
                <a:latin typeface="Times New Roman" pitchFamily="18" charset="0"/>
                <a:cs typeface="Times New Roman" pitchFamily="18" charset="0"/>
              </a:rPr>
              <a:t>высокий уровень УФИ и инфракрасного излучения,,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600"/>
              </a:lnSpc>
              <a:buSzPct val="45000"/>
              <a:buFont typeface="Wingdings" pitchFamily="2"/>
              <a:buChar char=""/>
            </a:pPr>
            <a:r>
              <a:rPr sz="2800">
                <a:latin typeface="Times New Roman" pitchFamily="18" charset="0"/>
                <a:cs typeface="Times New Roman" pitchFamily="18" charset="0"/>
              </a:rPr>
              <a:t>статическое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электричество,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600"/>
              </a:lnSpc>
              <a:buSzPct val="45000"/>
              <a:buFont typeface="Wingdings" pitchFamily="2"/>
              <a:buChar char="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ум,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600"/>
              </a:lnSpc>
              <a:buSzPct val="45000"/>
              <a:buFont typeface="Wingdings" pitchFamily="2"/>
              <a:buChar char=""/>
            </a:pPr>
            <a:r>
              <a:rPr sz="2800">
                <a:latin typeface="Times New Roman" pitchFamily="18" charset="0"/>
                <a:cs typeface="Times New Roman" pitchFamily="18" charset="0"/>
              </a:rPr>
              <a:t>повышенная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запыленность,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600"/>
              </a:lnSpc>
              <a:buSzPct val="45000"/>
              <a:buFont typeface="Wingdings" pitchFamily="2"/>
              <a:buChar char=""/>
            </a:pPr>
            <a:r>
              <a:rPr sz="2800">
                <a:latin typeface="Times New Roman" pitchFamily="18" charset="0"/>
                <a:cs typeface="Times New Roman" pitchFamily="18" charset="0"/>
              </a:rPr>
              <a:t>неудовлетворительный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микроклимат,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600"/>
              </a:lnSpc>
              <a:buSzPct val="45000"/>
              <a:buFont typeface="Wingdings" pitchFamily="2"/>
              <a:buChar char=""/>
            </a:pPr>
            <a:r>
              <a:rPr sz="2800">
                <a:latin typeface="Times New Roman" pitchFamily="18" charset="0"/>
                <a:cs typeface="Times New Roman" pitchFamily="18" charset="0"/>
              </a:rPr>
              <a:t>неправильное или недостаточное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освещение,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600"/>
              </a:lnSpc>
              <a:buSzPct val="45000"/>
              <a:buFont typeface="Wingdings" pitchFamily="2"/>
              <a:buChar char=""/>
            </a:pPr>
            <a:r>
              <a:rPr sz="2800" smtClean="0">
                <a:latin typeface="Times New Roman" pitchFamily="18" charset="0"/>
                <a:cs typeface="Times New Roman" pitchFamily="18" charset="0"/>
              </a:rPr>
              <a:t>блескость,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600"/>
              </a:lnSpc>
              <a:buSzPct val="45000"/>
              <a:buFont typeface="Wingdings" pitchFamily="2"/>
              <a:buChar char=""/>
            </a:pPr>
            <a:r>
              <a:rPr sz="2800" smtClean="0">
                <a:latin typeface="Times New Roman" pitchFamily="18" charset="0"/>
                <a:cs typeface="Times New Roman" pitchFamily="18" charset="0"/>
              </a:rPr>
              <a:t>ослепленность,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600"/>
              </a:lnSpc>
              <a:buSzPct val="45000"/>
              <a:buFont typeface="Wingdings" pitchFamily="2"/>
              <a:buChar char=""/>
            </a:pPr>
            <a:r>
              <a:rPr sz="2800">
                <a:latin typeface="Times New Roman" pitchFamily="18" charset="0"/>
                <a:cs typeface="Times New Roman" pitchFamily="18" charset="0"/>
              </a:rPr>
              <a:t>повышенная яркость светового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изображения,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600"/>
              </a:lnSpc>
              <a:buSzPct val="45000"/>
              <a:buFont typeface="Wingdings" pitchFamily="2"/>
              <a:buChar char=""/>
            </a:pPr>
            <a:r>
              <a:rPr sz="2800">
                <a:latin typeface="Times New Roman" pitchFamily="18" charset="0"/>
                <a:cs typeface="Times New Roman" pitchFamily="18" charset="0"/>
              </a:rPr>
              <a:t>риск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возгорания,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600"/>
              </a:lnSpc>
              <a:buSzPct val="45000"/>
              <a:buFont typeface="Wingdings" pitchFamily="2"/>
              <a:buChar char=""/>
            </a:pPr>
            <a:r>
              <a:rPr sz="2800">
                <a:latin typeface="Times New Roman" pitchFamily="18" charset="0"/>
                <a:cs typeface="Times New Roman" pitchFamily="18" charset="0"/>
              </a:rPr>
              <a:t>риск поражения электрическим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током.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1571612"/>
            <a:ext cx="9144000" cy="4120487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lvl="0">
              <a:buNone/>
            </a:pPr>
            <a:r>
              <a:rPr lang="ru-RU" dirty="0" smtClean="0">
                <a:latin typeface="" pitchFamily="16"/>
              </a:rPr>
              <a:t>							</a:t>
            </a:r>
            <a:r>
              <a:rPr lang="ru-RU" b="1" i="1" u="sng" dirty="0" smtClean="0">
                <a:latin typeface="" pitchFamily="16"/>
              </a:rPr>
              <a:t>Биологические</a:t>
            </a:r>
            <a:endParaRPr lang="ru-RU" b="1" i="1" u="sng" dirty="0">
              <a:latin typeface="" pitchFamily="16"/>
            </a:endParaRPr>
          </a:p>
          <a:p>
            <a:pPr lvl="0" algn="just">
              <a:lnSpc>
                <a:spcPct val="100000"/>
              </a:lnSpc>
              <a:buNone/>
            </a:pPr>
            <a:endParaRPr>
              <a:latin typeface="Times New Roman" pitchFamily="18"/>
              <a:cs typeface="Times New Roman" pitchFamily="18"/>
            </a:endParaRPr>
          </a:p>
          <a:p>
            <a:pPr marL="0" indent="0" algn="just">
              <a:lnSpc>
                <a:spcPts val="4000"/>
              </a:lnSpc>
              <a:buSzPct val="45000"/>
              <a:buNone/>
            </a:pPr>
            <a:r>
              <a:rPr>
                <a:latin typeface="Times New Roman" pitchFamily="18"/>
                <a:cs typeface="Times New Roman" pitchFamily="18"/>
              </a:rPr>
              <a:t>Повышенное содержание в воздухе рабочей зоны </a:t>
            </a:r>
            <a:r>
              <a:rPr smtClean="0">
                <a:latin typeface="Times New Roman" pitchFamily="18"/>
                <a:cs typeface="Times New Roman" pitchFamily="18"/>
              </a:rPr>
              <a:t>микроорганизмов </a:t>
            </a:r>
            <a:r>
              <a:rPr>
                <a:latin typeface="Times New Roman" pitchFamily="18"/>
                <a:cs typeface="Times New Roman" pitchFamily="18"/>
              </a:rPr>
              <a:t>(особенно </a:t>
            </a:r>
            <a:r>
              <a:rPr smtClean="0">
                <a:latin typeface="Times New Roman" pitchFamily="18"/>
                <a:cs typeface="Times New Roman" pitchFamily="18"/>
              </a:rPr>
              <a:t>на </a:t>
            </a:r>
            <a:r>
              <a:rPr>
                <a:latin typeface="Times New Roman" pitchFamily="18"/>
                <a:cs typeface="Times New Roman" pitchFamily="18"/>
              </a:rPr>
              <a:t>клавиатуре</a:t>
            </a:r>
            <a:r>
              <a:rPr smtClean="0">
                <a:latin typeface="Times New Roman" pitchFamily="18"/>
                <a:cs typeface="Times New Roman" pitchFamily="18"/>
              </a:rPr>
              <a:t>).</a:t>
            </a:r>
          </a:p>
          <a:p>
            <a:pPr marL="0" indent="0" algn="just">
              <a:lnSpc>
                <a:spcPts val="4000"/>
              </a:lnSpc>
              <a:buSzPct val="45000"/>
              <a:buNone/>
            </a:pPr>
            <a:endParaRPr smtClean="0">
              <a:latin typeface="Times New Roman" pitchFamily="18"/>
              <a:cs typeface="Times New Roman" pitchFamily="18"/>
            </a:endParaRPr>
          </a:p>
          <a:p>
            <a:pPr marL="0" indent="0" algn="just">
              <a:lnSpc>
                <a:spcPts val="4000"/>
              </a:lnSpc>
              <a:buSzPct val="45000"/>
              <a:buNone/>
            </a:pPr>
            <a:r>
              <a:rPr smtClean="0">
                <a:latin typeface="Times New Roman" pitchFamily="18"/>
                <a:cs typeface="Times New Roman" pitchFamily="18"/>
              </a:rPr>
              <a:t>Микробы</a:t>
            </a:r>
            <a:r>
              <a:rPr>
                <a:latin typeface="Times New Roman" pitchFamily="18"/>
                <a:cs typeface="Times New Roman" pitchFamily="18"/>
              </a:rPr>
              <a:t>, бактерии осаждаются на пылинках. </a:t>
            </a:r>
            <a:endParaRPr smtClean="0">
              <a:latin typeface="Times New Roman" pitchFamily="18"/>
              <a:cs typeface="Times New Roman" pitchFamily="18"/>
            </a:endParaRPr>
          </a:p>
          <a:p>
            <a:pPr marL="0" indent="0" algn="just">
              <a:lnSpc>
                <a:spcPts val="4000"/>
              </a:lnSpc>
              <a:buSzPct val="45000"/>
              <a:buNone/>
            </a:pPr>
            <a:endParaRPr smtClean="0">
              <a:latin typeface="Times New Roman" pitchFamily="18"/>
              <a:cs typeface="Times New Roman" pitchFamily="18"/>
            </a:endParaRPr>
          </a:p>
          <a:p>
            <a:pPr marL="0" indent="0" algn="just">
              <a:lnSpc>
                <a:spcPts val="4000"/>
              </a:lnSpc>
              <a:buSzPct val="45000"/>
              <a:buNone/>
            </a:pPr>
            <a:r>
              <a:rPr smtClean="0">
                <a:latin typeface="Times New Roman" pitchFamily="18"/>
                <a:cs typeface="Times New Roman" pitchFamily="18"/>
              </a:rPr>
              <a:t>Необходима </a:t>
            </a:r>
            <a:r>
              <a:rPr>
                <a:latin typeface="Times New Roman" pitchFamily="18"/>
                <a:cs typeface="Times New Roman" pitchFamily="18"/>
              </a:rPr>
              <a:t>влажная уборка и </a:t>
            </a:r>
            <a:r>
              <a:rPr smtClean="0">
                <a:latin typeface="Times New Roman" pitchFamily="18"/>
                <a:cs typeface="Times New Roman" pitchFamily="18"/>
              </a:rPr>
              <a:t>проветривание</a:t>
            </a:r>
            <a:r>
              <a:rPr>
                <a:latin typeface="Times New Roman" pitchFamily="18"/>
                <a:cs typeface="Times New Roman" pitchFamily="18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1"/>
            <a:ext cx="9144000" cy="6760825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lvl="0">
              <a:lnSpc>
                <a:spcPts val="4000"/>
              </a:lnSpc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4000"/>
              </a:lnSpc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								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Химические 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4000"/>
              </a:lnSpc>
            </a:pPr>
            <a:endParaRPr b="1" u="sng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ts val="4000"/>
              </a:lnSpc>
              <a:buSzPct val="45000"/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В воздухе рабочей зоны много </a:t>
            </a:r>
            <a:r>
              <a:rPr>
                <a:latin typeface="Times New Roman" pitchFamily="18" charset="0"/>
                <a:cs typeface="Times New Roman" pitchFamily="18" charset="0"/>
              </a:rPr>
              <a:t>вредных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веществ: фенола, двуокиси </a:t>
            </a:r>
            <a:r>
              <a:rPr>
                <a:latin typeface="Times New Roman" pitchFamily="18" charset="0"/>
                <a:cs typeface="Times New Roman" pitchFamily="18" charset="0"/>
              </a:rPr>
              <a:t>углерода, озона,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аммиака</a:t>
            </a:r>
            <a:r>
              <a:rPr>
                <a:latin typeface="Times New Roman" pitchFamily="18" charset="0"/>
                <a:cs typeface="Times New Roman" pitchFamily="18" charset="0"/>
              </a:rPr>
              <a:t>,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форма-льдегида</a:t>
            </a:r>
            <a:r>
              <a:rPr>
                <a:latin typeface="Times New Roman" pitchFamily="18" charset="0"/>
                <a:cs typeface="Times New Roman" pitchFamily="18" charset="0"/>
              </a:rPr>
              <a:t>, полихлорированных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бифенилов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ts val="4000"/>
              </a:lnSpc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ts val="4000"/>
              </a:lnSpc>
              <a:buSzPct val="45000"/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Опасность </a:t>
            </a:r>
            <a:r>
              <a:rPr>
                <a:latin typeface="Times New Roman" pitchFamily="18" charset="0"/>
                <a:cs typeface="Times New Roman" pitchFamily="18" charset="0"/>
              </a:rPr>
              <a:t>для здоровья представляют не имеющие запаха диоксины и фуран - оба эти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вещества мед-ленно </a:t>
            </a:r>
            <a:r>
              <a:rPr>
                <a:latin typeface="Times New Roman" pitchFamily="18" charset="0"/>
                <a:cs typeface="Times New Roman" pitchFamily="18" charset="0"/>
              </a:rPr>
              <a:t>испаряются из корпуса монитора и плат. </a:t>
            </a:r>
            <a:endParaRPr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ts val="4000"/>
              </a:lnSpc>
              <a:buSzPct val="45000"/>
              <a:buNone/>
            </a:pPr>
            <a:endParaRPr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ts val="4000"/>
              </a:lnSpc>
              <a:buSzPct val="45000"/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Возникает </a:t>
            </a:r>
            <a:r>
              <a:rPr>
                <a:latin typeface="Times New Roman" pitchFamily="18" charset="0"/>
                <a:cs typeface="Times New Roman" pitchFamily="18" charset="0"/>
              </a:rPr>
              <a:t>повышенный риск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возникновения </a:t>
            </a:r>
            <a:r>
              <a:rPr>
                <a:latin typeface="Times New Roman" pitchFamily="18" charset="0"/>
                <a:cs typeface="Times New Roman" pitchFamily="18" charset="0"/>
              </a:rPr>
              <a:t>раковых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заболеваний.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571480"/>
            <a:ext cx="9144000" cy="4708981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lvl="0" indent="0">
              <a:lnSpc>
                <a:spcPts val="4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Психо-физиологические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ts val="4000"/>
              </a:lnSpc>
              <a:buNone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marL="398463" lvl="1" indent="231775">
              <a:lnSpc>
                <a:spcPts val="4000"/>
              </a:lnSpc>
              <a:buSzPct val="45000"/>
              <a:buFont typeface="Wingdings" pitchFamily="2" charset="2"/>
              <a:buChar char="ü"/>
              <a:tabLst>
                <a:tab pos="5365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статичность рабочей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зоны,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8463" lvl="1" indent="231775">
              <a:lnSpc>
                <a:spcPts val="4000"/>
              </a:lnSpc>
              <a:buSzPct val="45000"/>
              <a:buFont typeface="Wingdings" pitchFamily="2" charset="2"/>
              <a:buChar char="ü"/>
              <a:tabLst>
                <a:tab pos="5365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монотонность,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8463" lvl="1" indent="231775">
              <a:lnSpc>
                <a:spcPts val="4000"/>
              </a:lnSpc>
              <a:buSzPct val="45000"/>
              <a:buFont typeface="Wingdings" pitchFamily="2" charset="2"/>
              <a:buChar char="ü"/>
              <a:tabLst>
                <a:tab pos="5365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эмоциональные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перегрузки,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8463" lvl="1" indent="231775">
              <a:lnSpc>
                <a:spcPts val="4000"/>
              </a:lnSpc>
              <a:buSzPct val="45000"/>
              <a:buFont typeface="Wingdings" pitchFamily="2" charset="2"/>
              <a:buChar char="ü"/>
              <a:tabLst>
                <a:tab pos="5365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напряжение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зрения,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8463" lvl="1" indent="231775">
              <a:lnSpc>
                <a:spcPts val="4000"/>
              </a:lnSpc>
              <a:buSzPct val="45000"/>
              <a:buFont typeface="Wingdings" pitchFamily="2" charset="2"/>
              <a:buChar char="ü"/>
              <a:tabLst>
                <a:tab pos="5365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напряжение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внимания,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8463" lvl="1" indent="231775">
              <a:lnSpc>
                <a:spcPts val="4000"/>
              </a:lnSpc>
              <a:buSzPct val="45000"/>
              <a:buFont typeface="Wingdings" pitchFamily="2" charset="2"/>
              <a:buChar char="ü"/>
              <a:tabLst>
                <a:tab pos="5365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большой объем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информации,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8463" lvl="1" indent="231775">
              <a:lnSpc>
                <a:spcPts val="4000"/>
              </a:lnSpc>
              <a:buSzPct val="45000"/>
              <a:buFont typeface="Wingdings" pitchFamily="2" charset="2"/>
              <a:buChar char="ü"/>
              <a:tabLst>
                <a:tab pos="5365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стрессы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142852"/>
            <a:ext cx="9143999" cy="523220"/>
          </a:xfrm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Профессиональные 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заболевания операторов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 ЭВМ</a:t>
            </a:r>
            <a:endParaRPr lang="ru-RU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908807"/>
            <a:ext cx="9144000" cy="5734903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725488" indent="0">
              <a:lnSpc>
                <a:spcPts val="4000"/>
              </a:lnSpc>
              <a:buSzPct val="45000"/>
              <a:buFont typeface="Wingdings" pitchFamily="2"/>
              <a:buChar char=""/>
            </a:pPr>
            <a:r>
              <a:rPr sz="2800" smtClean="0">
                <a:latin typeface="Times New Roman" pitchFamily="18" charset="0"/>
                <a:cs typeface="Times New Roman" pitchFamily="18" charset="0"/>
              </a:rPr>
              <a:t>головокружение,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725488" indent="0">
              <a:lnSpc>
                <a:spcPts val="4000"/>
              </a:lnSpc>
              <a:buSzPct val="45000"/>
              <a:buFont typeface="Wingdings" pitchFamily="2"/>
              <a:buChar char=""/>
            </a:pPr>
            <a:r>
              <a:rPr sz="2800">
                <a:latin typeface="Times New Roman" pitchFamily="18" charset="0"/>
                <a:cs typeface="Times New Roman" pitchFamily="18" charset="0"/>
              </a:rPr>
              <a:t>мигрени, хроническая головная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боль,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725488" indent="0">
              <a:lnSpc>
                <a:spcPts val="4000"/>
              </a:lnSpc>
              <a:buSzPct val="45000"/>
              <a:buFont typeface="Wingdings" pitchFamily="2"/>
              <a:buChar char=""/>
            </a:pPr>
            <a:r>
              <a:rPr sz="2800" smtClean="0">
                <a:latin typeface="Times New Roman" pitchFamily="18" charset="0"/>
                <a:cs typeface="Times New Roman" pitchFamily="18" charset="0"/>
              </a:rPr>
              <a:t>слезотечение,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725488" indent="0">
              <a:lnSpc>
                <a:spcPts val="4000"/>
              </a:lnSpc>
              <a:buSzPct val="45000"/>
              <a:buFont typeface="Wingdings" pitchFamily="2"/>
              <a:buChar char=""/>
            </a:pPr>
            <a:r>
              <a:rPr sz="2800">
                <a:latin typeface="Times New Roman" pitchFamily="18" charset="0"/>
                <a:cs typeface="Times New Roman" pitchFamily="18" charset="0"/>
              </a:rPr>
              <a:t>сухость слизистой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глаз,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725488" indent="0">
              <a:lnSpc>
                <a:spcPts val="4000"/>
              </a:lnSpc>
              <a:buSzPct val="45000"/>
              <a:buFont typeface="Wingdings" pitchFamily="2"/>
              <a:buChar char=""/>
            </a:pPr>
            <a:r>
              <a:rPr sz="2800">
                <a:latin typeface="Times New Roman" pitchFamily="18" charset="0"/>
                <a:cs typeface="Times New Roman" pitchFamily="18" charset="0"/>
              </a:rPr>
              <a:t>боль и резь в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глазах,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725488" indent="0">
              <a:lnSpc>
                <a:spcPts val="4000"/>
              </a:lnSpc>
              <a:buSzPct val="45000"/>
              <a:buFont typeface="Wingdings" pitchFamily="2"/>
              <a:buChar char=""/>
            </a:pPr>
            <a:r>
              <a:rPr sz="2800">
                <a:latin typeface="Times New Roman" pitchFamily="18" charset="0"/>
                <a:cs typeface="Times New Roman" pitchFamily="18" charset="0"/>
              </a:rPr>
              <a:t>частичная потеря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зрения,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725488" indent="0">
              <a:lnSpc>
                <a:spcPts val="4000"/>
              </a:lnSpc>
              <a:buSzPct val="45000"/>
              <a:buFont typeface="Wingdings" pitchFamily="2"/>
              <a:buChar char=""/>
            </a:pPr>
            <a:r>
              <a:rPr sz="2800" smtClean="0">
                <a:latin typeface="Times New Roman" pitchFamily="18" charset="0"/>
                <a:cs typeface="Times New Roman" pitchFamily="18" charset="0"/>
              </a:rPr>
              <a:t>сколиоз,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725488" indent="0">
              <a:lnSpc>
                <a:spcPts val="4000"/>
              </a:lnSpc>
              <a:buSzPct val="45000"/>
              <a:buFont typeface="Wingdings" pitchFamily="2"/>
              <a:buChar char=""/>
            </a:pPr>
            <a:r>
              <a:rPr sz="2800" smtClean="0">
                <a:latin typeface="Times New Roman" pitchFamily="18" charset="0"/>
                <a:cs typeface="Times New Roman" pitchFamily="18" charset="0"/>
              </a:rPr>
              <a:t>тендениты,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725488" indent="0">
              <a:lnSpc>
                <a:spcPts val="4000"/>
              </a:lnSpc>
              <a:buSzPct val="45000"/>
              <a:buFont typeface="Wingdings" pitchFamily="2"/>
              <a:buChar char=""/>
            </a:pPr>
            <a:r>
              <a:rPr sz="2800">
                <a:latin typeface="Times New Roman" pitchFamily="18" charset="0"/>
                <a:cs typeface="Times New Roman" pitchFamily="18" charset="0"/>
              </a:rPr>
              <a:t>сыпь на лице, кожные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воспаления,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725488" indent="0">
              <a:lnSpc>
                <a:spcPts val="4000"/>
              </a:lnSpc>
              <a:buSzPct val="45000"/>
              <a:buFont typeface="Wingdings" pitchFamily="2"/>
              <a:buChar char=""/>
            </a:pPr>
            <a:r>
              <a:rPr sz="2800">
                <a:latin typeface="Times New Roman" pitchFamily="18" charset="0"/>
                <a:cs typeface="Times New Roman" pitchFamily="18" charset="0"/>
              </a:rPr>
              <a:t>онемение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конечностей,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725488" indent="0">
              <a:lnSpc>
                <a:spcPts val="4000"/>
              </a:lnSpc>
              <a:buSzPct val="45000"/>
              <a:buFont typeface="Wingdings" pitchFamily="2"/>
              <a:buChar char=""/>
            </a:pPr>
            <a:r>
              <a:rPr sz="2800">
                <a:latin typeface="Times New Roman" pitchFamily="18" charset="0"/>
                <a:cs typeface="Times New Roman" pitchFamily="18" charset="0"/>
              </a:rPr>
              <a:t>запястный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синдром.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252970"/>
            <a:ext cx="9144000" cy="6247864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361950" indent="0" algn="just">
              <a:lnSpc>
                <a:spcPts val="4000"/>
              </a:lnSpc>
              <a:buSzPct val="45000"/>
              <a:buFont typeface="Wingdings" pitchFamily="2"/>
              <a:buChar char=""/>
              <a:tabLst>
                <a:tab pos="536575" algn="l"/>
                <a:tab pos="630238" algn="l"/>
                <a:tab pos="72548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sz="2800" i="1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800" i="1" smtClean="0">
                <a:latin typeface="Times New Roman" pitchFamily="18" charset="0"/>
                <a:cs typeface="Times New Roman" pitchFamily="18" charset="0"/>
              </a:rPr>
              <a:t>травма повторящихся нагрузок (ТПН - болезни нервов, мышц и сухожилий руки).</a:t>
            </a:r>
          </a:p>
          <a:p>
            <a:pPr marL="361950" indent="0" algn="just">
              <a:lnSpc>
                <a:spcPts val="4000"/>
              </a:lnSpc>
              <a:buSzPct val="45000"/>
              <a:buFont typeface="Wingdings" pitchFamily="2"/>
              <a:buChar char=""/>
              <a:tabLst>
                <a:tab pos="536575" algn="l"/>
                <a:tab pos="630238" algn="l"/>
                <a:tab pos="72548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sz="2800" i="1" smtClean="0">
                <a:latin typeface="Times New Roman" pitchFamily="18" charset="0"/>
                <a:cs typeface="Times New Roman" pitchFamily="18" charset="0"/>
              </a:rPr>
              <a:t> стресс,</a:t>
            </a:r>
            <a:endParaRPr sz="2800" i="1">
              <a:latin typeface="Times New Roman" pitchFamily="18" charset="0"/>
              <a:cs typeface="Times New Roman" pitchFamily="18" charset="0"/>
            </a:endParaRPr>
          </a:p>
          <a:p>
            <a:pPr marL="361950" indent="0" algn="just">
              <a:lnSpc>
                <a:spcPts val="4000"/>
              </a:lnSpc>
              <a:buSzPct val="45000"/>
              <a:buFont typeface="Wingdings" pitchFamily="2"/>
              <a:buChar char=""/>
              <a:tabLst>
                <a:tab pos="536575" algn="l"/>
                <a:tab pos="630238" algn="l"/>
                <a:tab pos="72548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smtClean="0">
                <a:latin typeface="Times New Roman" pitchFamily="18" charset="0"/>
                <a:cs typeface="Times New Roman" pitchFamily="18" charset="0"/>
              </a:rPr>
              <a:t>стенокардия,</a:t>
            </a:r>
            <a:endParaRPr sz="2800" i="1">
              <a:latin typeface="Times New Roman" pitchFamily="18" charset="0"/>
              <a:cs typeface="Times New Roman" pitchFamily="18" charset="0"/>
            </a:endParaRPr>
          </a:p>
          <a:p>
            <a:pPr marL="361950" indent="0" algn="just">
              <a:lnSpc>
                <a:spcPts val="4000"/>
              </a:lnSpc>
              <a:buSzPct val="45000"/>
              <a:buFont typeface="Wingdings" pitchFamily="2"/>
              <a:buChar char=""/>
              <a:tabLst>
                <a:tab pos="536575" algn="l"/>
                <a:tab pos="630238" algn="l"/>
                <a:tab pos="72548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smtClean="0">
                <a:latin typeface="Times New Roman" pitchFamily="18" charset="0"/>
                <a:cs typeface="Times New Roman" pitchFamily="18" charset="0"/>
              </a:rPr>
              <a:t>повышенная возбудимость,</a:t>
            </a:r>
            <a:endParaRPr sz="2800" i="1">
              <a:latin typeface="Times New Roman" pitchFamily="18" charset="0"/>
              <a:cs typeface="Times New Roman" pitchFamily="18" charset="0"/>
            </a:endParaRPr>
          </a:p>
          <a:p>
            <a:pPr marL="361950" indent="0" algn="just">
              <a:lnSpc>
                <a:spcPts val="4000"/>
              </a:lnSpc>
              <a:buSzPct val="45000"/>
              <a:buFont typeface="Wingdings" pitchFamily="2"/>
              <a:buChar char=""/>
              <a:tabLst>
                <a:tab pos="536575" algn="l"/>
                <a:tab pos="630238" algn="l"/>
                <a:tab pos="72548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smtClean="0">
                <a:latin typeface="Times New Roman" pitchFamily="18" charset="0"/>
                <a:cs typeface="Times New Roman" pitchFamily="18" charset="0"/>
              </a:rPr>
              <a:t>беспокойство,</a:t>
            </a:r>
            <a:endParaRPr sz="2800" i="1">
              <a:latin typeface="Times New Roman" pitchFamily="18" charset="0"/>
              <a:cs typeface="Times New Roman" pitchFamily="18" charset="0"/>
            </a:endParaRPr>
          </a:p>
          <a:p>
            <a:pPr marL="361950" indent="0" algn="just">
              <a:lnSpc>
                <a:spcPts val="4000"/>
              </a:lnSpc>
              <a:buSzPct val="45000"/>
              <a:buFont typeface="Wingdings" pitchFamily="2"/>
              <a:buChar char=""/>
              <a:tabLst>
                <a:tab pos="536575" algn="l"/>
                <a:tab pos="630238" algn="l"/>
                <a:tab pos="72548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smtClean="0">
                <a:latin typeface="Times New Roman" pitchFamily="18" charset="0"/>
                <a:cs typeface="Times New Roman" pitchFamily="18" charset="0"/>
              </a:rPr>
              <a:t>нарушение сна,</a:t>
            </a:r>
            <a:endParaRPr sz="2800" i="1">
              <a:latin typeface="Times New Roman" pitchFamily="18" charset="0"/>
              <a:cs typeface="Times New Roman" pitchFamily="18" charset="0"/>
            </a:endParaRPr>
          </a:p>
          <a:p>
            <a:pPr marL="361950" indent="0" algn="just">
              <a:lnSpc>
                <a:spcPts val="4000"/>
              </a:lnSpc>
              <a:buSzPct val="45000"/>
              <a:buFont typeface="Wingdings" pitchFamily="2"/>
              <a:buChar char=""/>
              <a:tabLst>
                <a:tab pos="536575" algn="l"/>
                <a:tab pos="630238" algn="l"/>
                <a:tab pos="72548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smtClean="0">
                <a:latin typeface="Times New Roman" pitchFamily="18" charset="0"/>
                <a:cs typeface="Times New Roman" pitchFamily="18" charset="0"/>
              </a:rPr>
              <a:t>депрессивное состояние,</a:t>
            </a:r>
            <a:endParaRPr sz="2800" i="1">
              <a:latin typeface="Times New Roman" pitchFamily="18" charset="0"/>
              <a:cs typeface="Times New Roman" pitchFamily="18" charset="0"/>
            </a:endParaRPr>
          </a:p>
          <a:p>
            <a:pPr marL="361950" indent="0" algn="just">
              <a:lnSpc>
                <a:spcPts val="4000"/>
              </a:lnSpc>
              <a:buSzPct val="45000"/>
              <a:buFont typeface="Wingdings" pitchFamily="2"/>
              <a:buChar char=""/>
              <a:tabLst>
                <a:tab pos="536575" algn="l"/>
                <a:tab pos="630238" algn="l"/>
                <a:tab pos="72548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smtClean="0">
                <a:latin typeface="Times New Roman" pitchFamily="18" charset="0"/>
                <a:cs typeface="Times New Roman" pitchFamily="18" charset="0"/>
              </a:rPr>
              <a:t>сонливость,</a:t>
            </a:r>
            <a:endParaRPr sz="2800" i="1">
              <a:latin typeface="Times New Roman" pitchFamily="18" charset="0"/>
              <a:cs typeface="Times New Roman" pitchFamily="18" charset="0"/>
            </a:endParaRPr>
          </a:p>
          <a:p>
            <a:pPr marL="361950" indent="0" algn="just">
              <a:lnSpc>
                <a:spcPts val="4000"/>
              </a:lnSpc>
              <a:buSzPct val="45000"/>
              <a:buFont typeface="Wingdings" pitchFamily="2"/>
              <a:buChar char=""/>
              <a:tabLst>
                <a:tab pos="536575" algn="l"/>
                <a:tab pos="630238" algn="l"/>
                <a:tab pos="72548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smtClean="0">
                <a:latin typeface="Times New Roman" pitchFamily="18" charset="0"/>
                <a:cs typeface="Times New Roman" pitchFamily="18" charset="0"/>
              </a:rPr>
              <a:t>анемия,</a:t>
            </a:r>
            <a:endParaRPr sz="2800" i="1">
              <a:latin typeface="Times New Roman" pitchFamily="18" charset="0"/>
              <a:cs typeface="Times New Roman" pitchFamily="18" charset="0"/>
            </a:endParaRPr>
          </a:p>
          <a:p>
            <a:pPr marL="361950" indent="0" algn="just">
              <a:lnSpc>
                <a:spcPts val="4000"/>
              </a:lnSpc>
              <a:buSzPct val="45000"/>
              <a:buFont typeface="Wingdings" pitchFamily="2"/>
              <a:buChar char=""/>
              <a:tabLst>
                <a:tab pos="536575" algn="l"/>
                <a:tab pos="630238" algn="l"/>
                <a:tab pos="72548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sz="2800" i="1">
                <a:latin typeface="Times New Roman" pitchFamily="18" charset="0"/>
                <a:cs typeface="Times New Roman" pitchFamily="18" charset="0"/>
              </a:rPr>
              <a:t>  </a:t>
            </a:r>
            <a:r>
              <a:rPr sz="2800" i="1" smtClean="0">
                <a:latin typeface="Times New Roman" pitchFamily="18" charset="0"/>
                <a:cs typeface="Times New Roman" pitchFamily="18" charset="0"/>
              </a:rPr>
              <a:t>повышенная утомляемость,</a:t>
            </a:r>
            <a:endParaRPr sz="2800" i="1">
              <a:latin typeface="Times New Roman" pitchFamily="18" charset="0"/>
              <a:cs typeface="Times New Roman" pitchFamily="18" charset="0"/>
            </a:endParaRPr>
          </a:p>
          <a:p>
            <a:pPr marL="361950" indent="0" algn="just">
              <a:lnSpc>
                <a:spcPts val="4000"/>
              </a:lnSpc>
              <a:buSzPct val="45000"/>
              <a:buFont typeface="Wingdings" pitchFamily="2"/>
              <a:buChar char=""/>
              <a:tabLst>
                <a:tab pos="536575" algn="l"/>
                <a:tab pos="630238" algn="l"/>
                <a:tab pos="72548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i="1" smtClean="0">
                <a:latin typeface="Times New Roman" pitchFamily="18" charset="0"/>
                <a:cs typeface="Times New Roman" pitchFamily="18" charset="0"/>
              </a:rPr>
              <a:t>снижение иммунитета.</a:t>
            </a:r>
            <a:endParaRPr sz="28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714620"/>
            <a:ext cx="9144000" cy="106695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914400" rtl="0" eaLnBrk="1" fontAlgn="auto" latinLnBrk="0" hangingPunct="1">
              <a:lnSpc>
                <a:spcPts val="38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Болезни,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возникающие при работе за компьютером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1090368"/>
            <a:ext cx="9144000" cy="4196020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indent="0">
              <a:lnSpc>
                <a:spcPts val="4000"/>
              </a:lnSpc>
              <a:buSzPct val="45000"/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							</a:t>
            </a:r>
            <a:r>
              <a:rPr b="1" i="1" u="sng" smtClean="0">
                <a:latin typeface="Times New Roman" pitchFamily="18" charset="0"/>
                <a:cs typeface="Times New Roman" pitchFamily="18" charset="0"/>
              </a:rPr>
              <a:t>Микротравмы</a:t>
            </a:r>
          </a:p>
          <a:p>
            <a:pPr marL="0" indent="0">
              <a:lnSpc>
                <a:spcPts val="4000"/>
              </a:lnSpc>
              <a:buSzPct val="45000"/>
              <a:buNone/>
            </a:pPr>
            <a:endParaRPr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SzPct val="45000"/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Микротравма </a:t>
            </a:r>
            <a:r>
              <a:rPr>
                <a:latin typeface="Times New Roman" pitchFamily="18" charset="0"/>
                <a:cs typeface="Times New Roman" pitchFamily="18" charset="0"/>
              </a:rPr>
              <a:t>-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постепенный </a:t>
            </a:r>
            <a:r>
              <a:rPr>
                <a:latin typeface="Times New Roman" pitchFamily="18" charset="0"/>
                <a:cs typeface="Times New Roman" pitchFamily="18" charset="0"/>
              </a:rPr>
              <a:t>износ организма в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ре-зультате </a:t>
            </a:r>
            <a:r>
              <a:rPr>
                <a:latin typeface="Times New Roman" pitchFamily="18" charset="0"/>
                <a:cs typeface="Times New Roman" pitchFamily="18" charset="0"/>
              </a:rPr>
              <a:t>ежедневных нагрузок.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Прежде</a:t>
            </a:r>
            <a:r>
              <a:rPr>
                <a:latin typeface="Times New Roman" pitchFamily="18" charset="0"/>
                <a:cs typeface="Times New Roman" pitchFamily="18" charset="0"/>
              </a:rPr>
              <a:t>, чем вы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по-чувствуете </a:t>
            </a:r>
            <a:r>
              <a:rPr>
                <a:latin typeface="Times New Roman" pitchFamily="18" charset="0"/>
                <a:cs typeface="Times New Roman" pitchFamily="18" charset="0"/>
              </a:rPr>
              <a:t>боль,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проходит </a:t>
            </a:r>
            <a:r>
              <a:rPr>
                <a:latin typeface="Times New Roman" pitchFamily="18" charset="0"/>
                <a:cs typeface="Times New Roman" pitchFamily="18" charset="0"/>
              </a:rPr>
              <a:t>несколько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месяцев си-дения </a:t>
            </a:r>
            <a:r>
              <a:rPr>
                <a:latin typeface="Times New Roman" pitchFamily="18" charset="0"/>
                <a:cs typeface="Times New Roman" pitchFamily="18" charset="0"/>
              </a:rPr>
              <a:t>в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неправильной </a:t>
            </a:r>
            <a:r>
              <a:rPr>
                <a:latin typeface="Times New Roman" pitchFamily="18" charset="0"/>
                <a:cs typeface="Times New Roman" pitchFamily="18" charset="0"/>
              </a:rPr>
              <a:t>позе или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повторяющихся движений</a:t>
            </a:r>
            <a:r>
              <a:rPr>
                <a:latin typeface="Times New Roman" pitchFamily="18" charset="0"/>
                <a:cs typeface="Times New Roman" pitchFamily="18" charset="0"/>
              </a:rPr>
              <a:t>. Боль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ощущается в виде: колющей, стре-ляющей покалывания, жжения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571480"/>
            <a:ext cx="9144000" cy="5144998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indent="0">
              <a:lnSpc>
                <a:spcPts val="4000"/>
              </a:lnSpc>
              <a:buSzPct val="4500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равма </a:t>
            </a:r>
            <a:r>
              <a:rPr>
                <a:latin typeface="Times New Roman" pitchFamily="18" charset="0"/>
                <a:cs typeface="Times New Roman" pitchFamily="18" charset="0"/>
              </a:rPr>
              <a:t>повторящихся нагрузок (ТПН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>
                <a:latin typeface="Times New Roman" pitchFamily="18" charset="0"/>
                <a:cs typeface="Times New Roman" pitchFamily="18" charset="0"/>
              </a:rPr>
              <a:t>болезни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нер вов</a:t>
            </a:r>
            <a:r>
              <a:rPr>
                <a:latin typeface="Times New Roman" pitchFamily="18" charset="0"/>
                <a:cs typeface="Times New Roman" pitchFamily="18" charset="0"/>
              </a:rPr>
              <a:t>, мышц и сухожилий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)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spcBef>
                <a:spcPts val="1676"/>
              </a:spcBef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Повторяющиеся </a:t>
            </a:r>
            <a:r>
              <a:rPr>
                <a:latin typeface="Times New Roman" pitchFamily="18" charset="0"/>
                <a:cs typeface="Times New Roman" pitchFamily="18" charset="0"/>
              </a:rPr>
              <a:t>действия приводят к накоплению продуктов распада в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мышцах, вызывают болезнен-ные </a:t>
            </a:r>
            <a:r>
              <a:rPr>
                <a:latin typeface="Times New Roman" pitchFamily="18" charset="0"/>
                <a:cs typeface="Times New Roman" pitchFamily="18" charset="0"/>
              </a:rPr>
              <a:t>ощущения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4000"/>
              </a:lnSpc>
              <a:spcBef>
                <a:spcPts val="1676"/>
              </a:spcBef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Трудно </a:t>
            </a:r>
            <a:r>
              <a:rPr>
                <a:latin typeface="Times New Roman" pitchFamily="18" charset="0"/>
                <a:cs typeface="Times New Roman" pitchFamily="18" charset="0"/>
              </a:rPr>
              <a:t>предотвратить повторяющиеся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движения кистей </a:t>
            </a:r>
            <a:r>
              <a:rPr>
                <a:latin typeface="Times New Roman" pitchFamily="18" charset="0"/>
                <a:cs typeface="Times New Roman" pitchFamily="18" charset="0"/>
              </a:rPr>
              <a:t>и ладоней при работе на компьютере,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одна-ко </a:t>
            </a:r>
            <a:r>
              <a:rPr>
                <a:latin typeface="Times New Roman" pitchFamily="18" charset="0"/>
                <a:cs typeface="Times New Roman" pitchFamily="18" charset="0"/>
              </a:rPr>
              <a:t>регулярные перерывы и упражнения на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растяги-вание </a:t>
            </a:r>
            <a:r>
              <a:rPr>
                <a:latin typeface="Times New Roman" pitchFamily="18" charset="0"/>
                <a:cs typeface="Times New Roman" pitchFamily="18" charset="0"/>
              </a:rPr>
              <a:t>мышц могут предотвратить ТПН.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вм с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9981" y="916388"/>
            <a:ext cx="9771601" cy="537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343895"/>
            <a:ext cx="9144000" cy="584775"/>
          </a:xfrm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spcBef>
                <a:spcPts val="1201"/>
              </a:spcBef>
              <a:buNone/>
            </a:pPr>
            <a:r>
              <a:rPr lang="ru-RU" sz="3200" b="1" i="1" u="sng" dirty="0">
                <a:latin typeface="Times New Roman" pitchFamily="18" charset="0"/>
                <a:cs typeface="Times New Roman" pitchFamily="18" charset="0"/>
              </a:rPr>
              <a:t>Профилактика профессиональных заболеваний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-1" y="1357298"/>
            <a:ext cx="9144001" cy="4196020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indent="0">
              <a:lnSpc>
                <a:spcPts val="4000"/>
              </a:lnSpc>
              <a:buSzPct val="45000"/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- Лица</a:t>
            </a:r>
            <a:r>
              <a:rPr>
                <a:latin typeface="Times New Roman" pitchFamily="18" charset="0"/>
                <a:cs typeface="Times New Roman" pitchFamily="18" charset="0"/>
              </a:rPr>
              <a:t>, работающие более 50% рабочего времени за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ЭВМ проходят </a:t>
            </a:r>
            <a:r>
              <a:rPr>
                <a:latin typeface="Times New Roman" pitchFamily="18" charset="0"/>
                <a:cs typeface="Times New Roman" pitchFamily="18" charset="0"/>
              </a:rPr>
              <a:t>обязательно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предварительный </a:t>
            </a:r>
            <a:r>
              <a:rPr>
                <a:latin typeface="Times New Roman" pitchFamily="18" charset="0"/>
                <a:cs typeface="Times New Roman" pitchFamily="18" charset="0"/>
              </a:rPr>
              <a:t>и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периодический </a:t>
            </a:r>
            <a:r>
              <a:rPr>
                <a:latin typeface="Times New Roman" pitchFamily="18" charset="0"/>
                <a:cs typeface="Times New Roman" pitchFamily="18" charset="0"/>
              </a:rPr>
              <a:t>медицинский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осмотр.</a:t>
            </a:r>
          </a:p>
          <a:p>
            <a:pPr marL="0" indent="0">
              <a:lnSpc>
                <a:spcPts val="4000"/>
              </a:lnSpc>
              <a:buSzPct val="45000"/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- Соблюдение </a:t>
            </a:r>
            <a:r>
              <a:rPr>
                <a:latin typeface="Times New Roman" pitchFamily="18" charset="0"/>
                <a:cs typeface="Times New Roman" pitchFamily="18" charset="0"/>
              </a:rPr>
              <a:t>гигиенических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нормативов на ком-пьютер и уровни </a:t>
            </a:r>
            <a:r>
              <a:rPr>
                <a:latin typeface="Times New Roman" pitchFamily="18" charset="0"/>
                <a:cs typeface="Times New Roman" pitchFamily="18" charset="0"/>
              </a:rPr>
              <a:t>электромагнитных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полей </a:t>
            </a:r>
            <a:r>
              <a:rPr>
                <a:latin typeface="Times New Roman" pitchFamily="18" charset="0"/>
                <a:cs typeface="Times New Roman" pitchFamily="18" charset="0"/>
              </a:rPr>
              <a:t>(ЭМП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0" indent="0">
              <a:lnSpc>
                <a:spcPts val="4000"/>
              </a:lnSpc>
              <a:buSzPct val="45000"/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>
                <a:latin typeface="Times New Roman" pitchFamily="18" charset="0"/>
                <a:cs typeface="Times New Roman" pitchFamily="18" charset="0"/>
              </a:rPr>
              <a:t>рабочего места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.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SzPct val="45000"/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>
                <a:latin typeface="Times New Roman" pitchFamily="18" charset="0"/>
                <a:cs typeface="Times New Roman" pitchFamily="18" charset="0"/>
              </a:rPr>
              <a:t>режима труда и отдыха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4000"/>
              </a:lnSpc>
              <a:buSzPct val="45000"/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>
                <a:latin typeface="Times New Roman" pitchFamily="18" charset="0"/>
                <a:cs typeface="Times New Roman" pitchFamily="18" charset="0"/>
              </a:rPr>
              <a:t>защиты.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skfs.ru/image/data/izluchenie_skfs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"/>
            <a:ext cx="9144000" cy="6858000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труда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 отдыха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при работе с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ЭВМ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Зависит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вида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категории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трудовой деятельности. 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Виды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трудовой деятельности разделяются на 3 группы: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работа по считыванию информации с экрана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ЭВМ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предварительным запросом;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работа по вводу информации;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творческая работа в режиме диалога с ЭВМ.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Основная работа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ЭВМ та,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которая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занимает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менее 50% времени в течение рабочей смены или рабочего дня. 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Установлено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 категории тяжести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ЭВМ: 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более 60 000 знаков за смену;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группы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более 40 000 знаков за смену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группы В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более 6 часов за смену.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8604"/>
            <a:ext cx="9144000" cy="6429396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преподавателей - длительность работы в кабинетах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ин-форматики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вычислительной техники до 4 часов в день.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обеспечения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работоспособности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сохранения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здоро-вья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устанавливают регламентированные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перерывы.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Продолжительность непрерывной работы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регламен-тированного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перерыва не должна превышать 2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час.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ЭВМ 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22 до 6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часов, независимо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категории и вида трудовой деятельности, продолжительность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регла-ментированных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перерывов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увеличивается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60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8 час. работе ЭВМ перерывы устанавливают для: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категории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ч.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начала рабочей смены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ч.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после обеденного перерыва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15 мин.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каждый;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категории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ч.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начала рабочей смены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через 1,5-2,0 ч.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после обеденного перерыва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мин. каждый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 мин.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через каждый час работы;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u="sng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800" i="1" u="sng" dirty="0">
                <a:latin typeface="Times New Roman" pitchFamily="18" charset="0"/>
                <a:cs typeface="Times New Roman" pitchFamily="18" charset="0"/>
              </a:rPr>
              <a:t>категории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1,5-2,0 ч.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начала рабочей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смены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через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1,5-2 ч.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после обеденного перерыва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20мин.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каждый или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15 мин.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через каждый час работы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целью уменьшения отрицательного влияния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монотонии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целесообразно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чередование операций осмысленного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текс-та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числовых данных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(изменение содержания работ),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че-редование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spcBef>
                <a:spcPts val="0"/>
              </a:spcBef>
              <a:buFontTx/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режиму занятий ЭВМ для детей :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  <a:buFontTx/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учащиеся X-XI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классов по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информатике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вычислитель-ной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техники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до 2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уроков в неделю,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остальные классы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- 1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неделю. </a:t>
            </a:r>
          </a:p>
          <a:p>
            <a:pPr marL="0" indent="0">
              <a:lnSpc>
                <a:spcPts val="4000"/>
              </a:lnSpc>
              <a:spcBef>
                <a:spcPts val="0"/>
              </a:spcBef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длительность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занятий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превышает для учащихся 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I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классов (6 лет) - 10 минут;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II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V классов - 15 минут;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VI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VII классов - 20 минут;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VIII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IX классов -25 минут;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X-XI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- 1-й час урока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мин.,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2-ом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- 20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мин;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7999"/>
          </a:xfrm>
        </p:spPr>
        <p:txBody>
          <a:bodyPr>
            <a:noAutofit/>
          </a:bodyPr>
          <a:lstStyle/>
          <a:p>
            <a:pPr marL="0" indent="0">
              <a:lnSpc>
                <a:spcPts val="38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Длительность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перемен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-10 мин., сквозное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проветривание с обязательным выходом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учащихся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класса. </a:t>
            </a:r>
          </a:p>
          <a:p>
            <a:pPr marL="0" indent="0">
              <a:lnSpc>
                <a:spcPts val="3800"/>
              </a:lnSpc>
              <a:spcBef>
                <a:spcPts val="0"/>
              </a:spcBef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800"/>
              </a:lnSpc>
              <a:spcBef>
                <a:spcPts val="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ДОУ игровые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программ для детей 5 лет не должна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пре-вышать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7 минут и для детей 6 лет - 10 минут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800"/>
              </a:lnSpc>
              <a:spcBef>
                <a:spcPts val="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Компьютерные игровые занятия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ДОУ -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чаще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неделю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дни наиболее высокой работоспособности детей: во вторник, в среду и в четверг. После занятий следует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проводить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гимнастику для глаз.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800"/>
              </a:lnSpc>
              <a:spcBef>
                <a:spcPts val="0"/>
              </a:spcBef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800"/>
              </a:lnSpc>
              <a:spcBef>
                <a:spcPts val="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допускается проводить занятия 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ЭВМ  в ДДУ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 счет времени, отведенного для сна,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дневных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прогулок и других оздоровительных мероприятий.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248437"/>
            <a:ext cx="9144000" cy="132343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Организация рабочего места оператора ПЭВМ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252970"/>
            <a:ext cx="9144001" cy="5734903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indent="0">
              <a:lnSpc>
                <a:spcPts val="4000"/>
              </a:lnSpc>
              <a:buNone/>
            </a:pPr>
            <a: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СанПиН 2.2.2/2.4.1340-03 </a:t>
            </a:r>
            <a:r>
              <a: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«Гигиенические   </a:t>
            </a:r>
            <a: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требо-вания  </a:t>
            </a:r>
            <a:r>
              <a: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 видеодисплейным терминалам»:</a:t>
            </a:r>
          </a:p>
          <a:p>
            <a:pPr marL="0" indent="0">
              <a:lnSpc>
                <a:spcPts val="4000"/>
              </a:lnSpc>
              <a:buSzPct val="45000"/>
              <a:buFont typeface="Wingdings" pitchFamily="2" charset="2"/>
              <a:buChar char="§"/>
            </a:pPr>
            <a:r>
              <a: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размещение ЭВМ </a:t>
            </a:r>
            <a:r>
              <a: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периметру </a:t>
            </a:r>
            <a: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помещения:</a:t>
            </a:r>
            <a:endParaRPr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SzPct val="45000"/>
              <a:buFont typeface="Wingdings" pitchFamily="2" charset="2"/>
              <a:buChar char="§"/>
            </a:pPr>
            <a:r>
              <a: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расстояние между боковыми поверхностями </a:t>
            </a:r>
            <a: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со-седних ЭВМ </a:t>
            </a:r>
            <a:r>
              <a: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менее </a:t>
            </a:r>
            <a: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1,2м;</a:t>
            </a:r>
            <a:endParaRPr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SzPct val="45000"/>
              <a:buFont typeface="Wingdings" pitchFamily="2" charset="2"/>
              <a:buChar char="§"/>
            </a:pPr>
            <a:r>
              <a: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расположении в ряд между тыльной стороной одного компьютера и передней стороной другого </a:t>
            </a:r>
            <a: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расстояние не </a:t>
            </a:r>
            <a:r>
              <a: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менее </a:t>
            </a:r>
            <a: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2м;</a:t>
            </a:r>
            <a:endParaRPr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SzPct val="45000"/>
              <a:buFont typeface="Wingdings" pitchFamily="2" charset="2"/>
              <a:buChar char="§"/>
            </a:pPr>
            <a:r>
              <a: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высота стола </a:t>
            </a:r>
            <a: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Н=680-800мм </a:t>
            </a:r>
            <a:r>
              <a: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(если высота </a:t>
            </a:r>
            <a: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регули-руется </a:t>
            </a:r>
            <a:r>
              <a: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Н=725мм - без регулировки </a:t>
            </a:r>
            <a: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высоты;</a:t>
            </a:r>
            <a:endParaRPr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SzPct val="45000"/>
              <a:buFont typeface="Wingdings" pitchFamily="2" charset="2"/>
              <a:buChar char="§"/>
            </a:pPr>
            <a:r>
              <a: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ширина стола В=800, 1000, 1200, </a:t>
            </a:r>
            <a:r>
              <a:rPr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1400мм.</a:t>
            </a:r>
            <a:endParaRPr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1"/>
            <a:ext cx="9144001" cy="6873636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indent="0">
              <a:lnSpc>
                <a:spcPts val="4000"/>
              </a:lnSpc>
              <a:buSzPct val="45000"/>
              <a:buFont typeface="Wingdings" pitchFamily="2"/>
              <a:buChar char=""/>
            </a:pPr>
            <a:r>
              <a:rPr>
                <a:latin typeface="Times New Roman" pitchFamily="18" charset="0"/>
                <a:cs typeface="Times New Roman" pitchFamily="18" charset="0"/>
              </a:rPr>
              <a:t>глубина стола   </a:t>
            </a:r>
            <a:r>
              <a:rPr i="1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= 800 </a:t>
            </a:r>
            <a:r>
              <a:rPr>
                <a:latin typeface="Times New Roman" pitchFamily="18" charset="0"/>
                <a:cs typeface="Times New Roman" pitchFamily="18" charset="0"/>
              </a:rPr>
              <a:t>и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1000мм;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SzPct val="45000"/>
              <a:buFont typeface="Wingdings" pitchFamily="2"/>
              <a:buChar char=""/>
            </a:pPr>
            <a:r>
              <a:rPr>
                <a:latin typeface="Times New Roman" pitchFamily="18" charset="0"/>
                <a:cs typeface="Times New Roman" pitchFamily="18" charset="0"/>
              </a:rPr>
              <a:t>стул (кресло) должны быть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подъемно-поворотны-ми</a:t>
            </a:r>
            <a:r>
              <a:rPr>
                <a:latin typeface="Times New Roman" pitchFamily="18" charset="0"/>
                <a:cs typeface="Times New Roman" pitchFamily="18" charset="0"/>
              </a:rPr>
              <a:t>, с опорой для спины и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рук;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SzPct val="45000"/>
              <a:buFont typeface="Wingdings" pitchFamily="2"/>
              <a:buChar char=""/>
            </a:pPr>
            <a:r>
              <a:rPr>
                <a:latin typeface="Times New Roman" pitchFamily="18" charset="0"/>
                <a:cs typeface="Times New Roman" pitchFamily="18" charset="0"/>
              </a:rPr>
              <a:t>подставка для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ног;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SzPct val="45000"/>
              <a:buFont typeface="Wingdings" pitchFamily="2"/>
              <a:buChar char=""/>
            </a:pPr>
            <a:r>
              <a:rPr>
                <a:latin typeface="Times New Roman" pitchFamily="18" charset="0"/>
                <a:cs typeface="Times New Roman" pitchFamily="18" charset="0"/>
              </a:rPr>
              <a:t>коврик для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мыши;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SzPct val="45000"/>
              <a:buFont typeface="Wingdings" pitchFamily="2"/>
              <a:buChar char=""/>
            </a:pPr>
            <a:r>
              <a:rPr>
                <a:latin typeface="Times New Roman" pitchFamily="18" charset="0"/>
                <a:cs typeface="Times New Roman" pitchFamily="18" charset="0"/>
              </a:rPr>
              <a:t>подставка для документов - для ввода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информа-ции </a:t>
            </a:r>
            <a:r>
              <a:rPr>
                <a:latin typeface="Times New Roman" pitchFamily="18" charset="0"/>
                <a:cs typeface="Times New Roman" pitchFamily="18" charset="0"/>
              </a:rPr>
              <a:t>- крепится к монитору или ставится на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стол;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SzPct val="45000"/>
              <a:buFont typeface="Wingdings" pitchFamily="2"/>
              <a:buChar char=""/>
            </a:pPr>
            <a:r>
              <a:rPr>
                <a:latin typeface="Times New Roman" pitchFamily="18" charset="0"/>
                <a:cs typeface="Times New Roman" pitchFamily="18" charset="0"/>
              </a:rPr>
              <a:t>клавиатура - на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расстоянии 100-300мм </a:t>
            </a:r>
            <a:r>
              <a:rPr>
                <a:latin typeface="Times New Roman" pitchFamily="18" charset="0"/>
                <a:cs typeface="Times New Roman" pitchFamily="18" charset="0"/>
              </a:rPr>
              <a:t>от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края стола тогда </a:t>
            </a:r>
            <a:r>
              <a:rPr>
                <a:latin typeface="Times New Roman" pitchFamily="18" charset="0"/>
                <a:cs typeface="Times New Roman" pitchFamily="18" charset="0"/>
              </a:rPr>
              <a:t>запястье будет опираться на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стол;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SzPct val="45000"/>
              <a:buFont typeface="Wingdings" pitchFamily="2"/>
              <a:buChar char=""/>
            </a:pPr>
            <a:r>
              <a:rPr>
                <a:latin typeface="Times New Roman" pitchFamily="18" charset="0"/>
                <a:cs typeface="Times New Roman" pitchFamily="18" charset="0"/>
              </a:rPr>
              <a:t>наличие в  помещении естественного освещения (не подвальное помещение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);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SzPct val="45000"/>
              <a:buFont typeface="Wingdings" pitchFamily="2"/>
              <a:buChar char=""/>
            </a:pPr>
            <a:r>
              <a:rPr>
                <a:latin typeface="Times New Roman" pitchFamily="18" charset="0"/>
                <a:cs typeface="Times New Roman" pitchFamily="18" charset="0"/>
              </a:rPr>
              <a:t>прямой солнечный свет не должен падать на экран - пользоваться жалюзи,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шторами.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вм 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25484" y="928670"/>
            <a:ext cx="9769484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9144001" cy="6667851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indent="0">
              <a:lnSpc>
                <a:spcPts val="4300"/>
              </a:lnSpc>
              <a:spcBef>
                <a:spcPts val="21"/>
              </a:spcBef>
              <a:buSzPct val="45000"/>
              <a:buFont typeface="Arial" pitchFamily="34" charset="0"/>
              <a:buChar char="•"/>
            </a:pPr>
            <a:r>
              <a:rPr>
                <a:latin typeface="Times New Roman" pitchFamily="18" charset="0"/>
                <a:cs typeface="Times New Roman" pitchFamily="18" charset="0"/>
              </a:rPr>
              <a:t>не работать в полной темноте за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компьютером;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300"/>
              </a:lnSpc>
              <a:spcBef>
                <a:spcPts val="21"/>
              </a:spcBef>
              <a:buSzPct val="45000"/>
              <a:buFont typeface="Arial" pitchFamily="34" charset="0"/>
              <a:buChar char="•"/>
            </a:pPr>
            <a:r>
              <a:rPr>
                <a:latin typeface="Times New Roman" pitchFamily="18" charset="0"/>
                <a:cs typeface="Times New Roman" pitchFamily="18" charset="0"/>
              </a:rPr>
              <a:t>искусственное освещение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>
                <a:latin typeface="Times New Roman" pitchFamily="18" charset="0"/>
                <a:cs typeface="Times New Roman" pitchFamily="18" charset="0"/>
              </a:rPr>
              <a:t>менее 300-500лк (III-IV разряд зрительных работ)</a:t>
            </a:r>
          </a:p>
          <a:p>
            <a:pPr marL="0" indent="0">
              <a:lnSpc>
                <a:spcPts val="4300"/>
              </a:lnSpc>
              <a:spcBef>
                <a:spcPts val="21"/>
              </a:spcBef>
              <a:buSzPct val="45000"/>
              <a:buFont typeface="Arial" pitchFamily="34" charset="0"/>
              <a:buChar char="•"/>
            </a:pPr>
            <a:r>
              <a:rPr>
                <a:latin typeface="Times New Roman" pitchFamily="18" charset="0"/>
                <a:cs typeface="Times New Roman" pitchFamily="18" charset="0"/>
              </a:rPr>
              <a:t>вентиляция;</a:t>
            </a:r>
          </a:p>
          <a:p>
            <a:pPr marL="0" indent="0">
              <a:lnSpc>
                <a:spcPts val="4300"/>
              </a:lnSpc>
              <a:spcBef>
                <a:spcPts val="21"/>
              </a:spcBef>
              <a:buSzPct val="45000"/>
              <a:buFont typeface="Arial" pitchFamily="34" charset="0"/>
              <a:buChar char="•"/>
            </a:pPr>
            <a:r>
              <a:rPr>
                <a:latin typeface="Times New Roman" pitchFamily="18" charset="0"/>
                <a:cs typeface="Times New Roman" pitchFamily="18" charset="0"/>
              </a:rPr>
              <a:t>кондиционирование (желательно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) Т не </a:t>
            </a:r>
            <a:r>
              <a:rPr>
                <a:latin typeface="Times New Roman" pitchFamily="18" charset="0"/>
                <a:cs typeface="Times New Roman" pitchFamily="18" charset="0"/>
              </a:rPr>
              <a:t>менее 19°С;</a:t>
            </a:r>
          </a:p>
          <a:p>
            <a:pPr marL="0" indent="0">
              <a:lnSpc>
                <a:spcPts val="4300"/>
              </a:lnSpc>
              <a:spcBef>
                <a:spcPts val="21"/>
              </a:spcBef>
              <a:buSzPct val="45000"/>
              <a:buFont typeface="Arial" pitchFamily="34" charset="0"/>
              <a:buChar char="•"/>
            </a:pPr>
            <a:r>
              <a:rPr>
                <a:latin typeface="Times New Roman" pitchFamily="18" charset="0"/>
                <a:cs typeface="Times New Roman" pitchFamily="18" charset="0"/>
              </a:rPr>
              <a:t>аптечка первой помощи;</a:t>
            </a:r>
          </a:p>
          <a:p>
            <a:pPr marL="0" indent="0">
              <a:lnSpc>
                <a:spcPts val="4300"/>
              </a:lnSpc>
              <a:spcBef>
                <a:spcPts val="21"/>
              </a:spcBef>
              <a:buSzPct val="45000"/>
              <a:buFont typeface="Arial" pitchFamily="34" charset="0"/>
              <a:buChar char="•"/>
            </a:pPr>
            <a:r>
              <a:rPr>
                <a:latin typeface="Times New Roman" pitchFamily="18" charset="0"/>
                <a:cs typeface="Times New Roman" pitchFamily="18" charset="0"/>
              </a:rPr>
              <a:t>огнетушитель (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1 шт/50м</a:t>
            </a:r>
            <a:r>
              <a:rPr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);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300"/>
              </a:lnSpc>
              <a:spcBef>
                <a:spcPts val="21"/>
              </a:spcBef>
              <a:buSzPct val="45000"/>
              <a:buFont typeface="Arial" pitchFamily="34" charset="0"/>
              <a:buChar char="•"/>
            </a:pPr>
            <a:r>
              <a:rPr>
                <a:latin typeface="Times New Roman" pitchFamily="18" charset="0"/>
                <a:cs typeface="Times New Roman" pitchFamily="18" charset="0"/>
              </a:rPr>
              <a:t>шум не более 50-65дБ (75 для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шумных </a:t>
            </a:r>
            <a:r>
              <a:rPr>
                <a:latin typeface="Times New Roman" pitchFamily="18" charset="0"/>
                <a:cs typeface="Times New Roman" pitchFamily="18" charset="0"/>
              </a:rPr>
              <a:t>агрегатов);</a:t>
            </a:r>
          </a:p>
          <a:p>
            <a:pPr marL="0" indent="0">
              <a:lnSpc>
                <a:spcPts val="4300"/>
              </a:lnSpc>
              <a:spcBef>
                <a:spcPts val="21"/>
              </a:spcBef>
              <a:buSzPct val="45000"/>
              <a:buFont typeface="Arial" pitchFamily="34" charset="0"/>
              <a:buChar char="•"/>
            </a:pPr>
            <a:r>
              <a:rPr>
                <a:latin typeface="Times New Roman" pitchFamily="18" charset="0"/>
                <a:cs typeface="Times New Roman" pitchFamily="18" charset="0"/>
              </a:rPr>
              <a:t>площадь  помещения (жизненное пространство) -</a:t>
            </a:r>
          </a:p>
          <a:p>
            <a:pPr>
              <a:lnSpc>
                <a:spcPts val="4300"/>
              </a:lnSpc>
              <a:spcBef>
                <a:spcPts val="21"/>
              </a:spcBef>
              <a:buFont typeface="Arial" pitchFamily="34" charset="0"/>
              <a:buChar char="•"/>
            </a:pPr>
            <a:r>
              <a:rPr>
                <a:latin typeface="Times New Roman" pitchFamily="18" charset="0"/>
                <a:cs typeface="Times New Roman" pitchFamily="18" charset="0"/>
              </a:rPr>
              <a:t>6м</a:t>
            </a:r>
            <a:r>
              <a:rPr baseline="33000">
                <a:latin typeface="Times New Roman" pitchFamily="18" charset="0"/>
                <a:cs typeface="Times New Roman" pitchFamily="18" charset="0"/>
              </a:rPr>
              <a:t>2 </a:t>
            </a:r>
            <a:r>
              <a:rPr>
                <a:latin typeface="Times New Roman" pitchFamily="18" charset="0"/>
                <a:cs typeface="Times New Roman" pitchFamily="18" charset="0"/>
              </a:rPr>
              <a:t>/на 1чел. 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(плазменных</a:t>
            </a:r>
            <a:r>
              <a:rPr>
                <a:latin typeface="Times New Roman" pitchFamily="18" charset="0"/>
                <a:cs typeface="Times New Roman" pitchFamily="18" charset="0"/>
              </a:rPr>
              <a:t>,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жидкокристалличес-ких </a:t>
            </a:r>
            <a:r>
              <a:rPr>
                <a:latin typeface="Times New Roman" pitchFamily="18" charset="0"/>
                <a:cs typeface="Times New Roman" pitchFamily="18" charset="0"/>
              </a:rPr>
              <a:t>- 4,5 м</a:t>
            </a:r>
            <a:r>
              <a:rPr baseline="33000">
                <a:latin typeface="Times New Roman" pitchFamily="18" charset="0"/>
                <a:cs typeface="Times New Roman" pitchFamily="18" charset="0"/>
              </a:rPr>
              <a:t>2 </a:t>
            </a:r>
            <a:r>
              <a:rPr>
                <a:latin typeface="Times New Roman" pitchFamily="18" charset="0"/>
                <a:cs typeface="Times New Roman" pitchFamily="18" charset="0"/>
              </a:rPr>
              <a:t>)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ts val="4300"/>
              </a:lnSpc>
              <a:spcBef>
                <a:spcPts val="21"/>
              </a:spcBef>
              <a:buFont typeface="Arial" pitchFamily="34" charset="0"/>
              <a:buChar char="•"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>
                <a:latin typeface="Times New Roman" pitchFamily="18" charset="0"/>
                <a:cs typeface="Times New Roman" pitchFamily="18" charset="0"/>
              </a:rPr>
              <a:t>обьем -  20 м</a:t>
            </a:r>
            <a:r>
              <a:rPr baseline="33000">
                <a:latin typeface="Times New Roman" pitchFamily="18" charset="0"/>
                <a:cs typeface="Times New Roman" pitchFamily="18" charset="0"/>
              </a:rPr>
              <a:t>3</a:t>
            </a:r>
            <a:r>
              <a:rPr>
                <a:latin typeface="Times New Roman" pitchFamily="18" charset="0"/>
                <a:cs typeface="Times New Roman" pitchFamily="18" charset="0"/>
              </a:rPr>
              <a:t> на 1 чел.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-285784" y="-502827"/>
            <a:ext cx="9597664" cy="7289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60216_original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-71470" y="0"/>
            <a:ext cx="914400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619431"/>
            <a:ext cx="9144000" cy="5734903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indent="0" algn="ctr">
              <a:lnSpc>
                <a:spcPts val="4000"/>
              </a:lnSpc>
              <a:buSzPct val="45000"/>
              <a:buNone/>
            </a:pPr>
            <a:r>
              <a:rPr b="1" u="sng" smtClean="0">
                <a:latin typeface="Times New Roman" pitchFamily="18" charset="0"/>
                <a:cs typeface="Times New Roman" pitchFamily="18" charset="0"/>
              </a:rPr>
              <a:t>Микроклимат</a:t>
            </a:r>
            <a:endParaRPr b="1" u="sng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endParaRPr i="1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i="1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b="1" i="1" u="sng" smtClean="0">
                <a:latin typeface="Times New Roman" pitchFamily="18" charset="0"/>
                <a:cs typeface="Times New Roman" pitchFamily="18" charset="0"/>
              </a:rPr>
              <a:t>Холодный </a:t>
            </a:r>
            <a:r>
              <a:rPr b="1" i="1" u="sng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b="1" i="1" u="sng" smtClean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  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r>
              <a:rPr>
                <a:latin typeface="Times New Roman" pitchFamily="18" charset="0"/>
                <a:cs typeface="Times New Roman" pitchFamily="18" charset="0"/>
              </a:rPr>
              <a:t>- температура 22-24 (21-23)°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С;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r>
              <a:rPr>
                <a:latin typeface="Times New Roman" pitchFamily="18" charset="0"/>
                <a:cs typeface="Times New Roman" pitchFamily="18" charset="0"/>
              </a:rPr>
              <a:t>- относительная влажность 40-60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%;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r>
              <a:rPr>
                <a:latin typeface="Times New Roman" pitchFamily="18" charset="0"/>
                <a:cs typeface="Times New Roman" pitchFamily="18" charset="0"/>
              </a:rPr>
              <a:t>-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скорость движения </a:t>
            </a:r>
            <a:r>
              <a:rPr>
                <a:latin typeface="Times New Roman" pitchFamily="18" charset="0"/>
                <a:cs typeface="Times New Roman" pitchFamily="18" charset="0"/>
              </a:rPr>
              <a:t>воздуха не более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0,1 м/с.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endParaRPr i="1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i="1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b="1" i="1" u="sng" smtClean="0">
                <a:latin typeface="Times New Roman" pitchFamily="18" charset="0"/>
                <a:cs typeface="Times New Roman" pitchFamily="18" charset="0"/>
              </a:rPr>
              <a:t>Теплый </a:t>
            </a:r>
            <a:r>
              <a:rPr b="1" i="1" u="sng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b="1" i="1" u="sng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b="1" i="1" u="sng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>
                <a:latin typeface="Times New Roman" pitchFamily="18" charset="0"/>
                <a:cs typeface="Times New Roman" pitchFamily="18" charset="0"/>
              </a:rPr>
              <a:t>температура 23-25 (22-24)°С;</a:t>
            </a:r>
          </a:p>
          <a:p>
            <a:pPr marL="0" indent="0">
              <a:lnSpc>
                <a:spcPts val="4000"/>
              </a:lnSpc>
              <a:buNone/>
            </a:pPr>
            <a:r>
              <a:rPr>
                <a:latin typeface="Times New Roman" pitchFamily="18" charset="0"/>
                <a:cs typeface="Times New Roman" pitchFamily="18" charset="0"/>
              </a:rPr>
              <a:t>- относительная влажность 40-60%;</a:t>
            </a:r>
          </a:p>
          <a:p>
            <a:pPr marL="0" indent="0">
              <a:lnSpc>
                <a:spcPts val="4000"/>
              </a:lnSpc>
              <a:buNone/>
            </a:pPr>
            <a:r>
              <a:rPr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корость движения </a:t>
            </a:r>
            <a:r>
              <a:rPr>
                <a:latin typeface="Times New Roman" pitchFamily="18" charset="0"/>
                <a:cs typeface="Times New Roman" pitchFamily="18" charset="0"/>
              </a:rPr>
              <a:t>воздуха не более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0,1 (0,2) м/с.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132827"/>
            <a:ext cx="9144000" cy="938719"/>
          </a:xfrm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ts val="3300"/>
              </a:lnSpc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труда и отдыха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(принцип защиты временем)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1421768"/>
            <a:ext cx="9144000" cy="5221942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indent="0">
              <a:lnSpc>
                <a:spcPts val="4000"/>
              </a:lnSpc>
              <a:buNone/>
            </a:pPr>
            <a:r>
              <a:rPr sz="2800">
                <a:latin typeface="Times New Roman" pitchFamily="18" charset="0"/>
                <a:cs typeface="Times New Roman" pitchFamily="18" charset="0"/>
              </a:rPr>
              <a:t> Время работы: учащимся начальных классов 10-15 мин.,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старшеклассникам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30-40 мин, взрослым рекомендуется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суммарное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время работы 4 (6) часов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sz="2800" smtClean="0">
                <a:latin typeface="Times New Roman" pitchFamily="18" charset="0"/>
                <a:cs typeface="Times New Roman" pitchFamily="18" charset="0"/>
              </a:rPr>
              <a:t>Непрерывная работа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не более 1,5-2 час. Через каждые 2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часа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следует делать перерыв 15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мин.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- встать, сделать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не-сколько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упражнений для глаз, поясницы, рук, ног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sz="2800" smtClean="0">
                <a:latin typeface="Times New Roman" pitchFamily="18" charset="0"/>
                <a:cs typeface="Times New Roman" pitchFamily="18" charset="0"/>
              </a:rPr>
              <a:t>Беременные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женщины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переводятся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на работу не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связан-ную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с компьютерами или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ограничивается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время работы за компьютером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(до 3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час за смену) при условии соблюдения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гигиенических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требований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134710"/>
            <a:ext cx="9144000" cy="579646"/>
          </a:xfrm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ts val="3840"/>
              </a:lnSpc>
              <a:buNone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защиты при работе на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ЭВМ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846498"/>
            <a:ext cx="9144001" cy="5940088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indent="0">
              <a:lnSpc>
                <a:spcPts val="3800"/>
              </a:lnSpc>
            </a:pPr>
            <a:r>
              <a:rPr sz="2800">
                <a:latin typeface="Times New Roman" pitchFamily="18" charset="0"/>
                <a:cs typeface="Times New Roman" pitchFamily="18" charset="0"/>
              </a:rPr>
              <a:t>Защита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временем.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800"/>
              </a:lnSpc>
            </a:pPr>
            <a:r>
              <a:rPr sz="2800">
                <a:latin typeface="Times New Roman" pitchFamily="18" charset="0"/>
                <a:cs typeface="Times New Roman" pitchFamily="18" charset="0"/>
              </a:rPr>
              <a:t>Защита растоянием от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ЭМП: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сильно ЭМП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проявляются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в зоне 30 см от экрана, от задней и боковых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поверхностей. Расстояние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от глаз до экрана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- 60-70см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Нельзя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 находиться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боковой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тыльной стороны монитора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ближе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чем 1,5м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3800"/>
              </a:lnSpc>
            </a:pPr>
            <a:r>
              <a:rPr sz="2800" smtClean="0">
                <a:latin typeface="Times New Roman" pitchFamily="18" charset="0"/>
                <a:cs typeface="Times New Roman" pitchFamily="18" charset="0"/>
              </a:rPr>
              <a:t>Заземление.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800"/>
              </a:lnSpc>
            </a:pPr>
            <a:r>
              <a:rPr sz="2800">
                <a:latin typeface="Times New Roman" pitchFamily="18" charset="0"/>
                <a:cs typeface="Times New Roman" pitchFamily="18" charset="0"/>
              </a:rPr>
              <a:t>Ежедневная влажная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уборка.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800"/>
              </a:lnSpc>
            </a:pPr>
            <a:r>
              <a:rPr sz="2800">
                <a:latin typeface="Times New Roman" pitchFamily="18" charset="0"/>
                <a:cs typeface="Times New Roman" pitchFamily="18" charset="0"/>
              </a:rPr>
              <a:t>Проветривание после каждого часа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работы.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800"/>
              </a:lnSpc>
            </a:pPr>
            <a:r>
              <a:rPr sz="2800">
                <a:latin typeface="Times New Roman" pitchFamily="18" charset="0"/>
                <a:cs typeface="Times New Roman" pitchFamily="18" charset="0"/>
              </a:rPr>
              <a:t>Душ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(после работы).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800"/>
              </a:lnSpc>
            </a:pPr>
            <a:r>
              <a:rPr sz="2800">
                <a:latin typeface="Times New Roman" pitchFamily="18" charset="0"/>
                <a:cs typeface="Times New Roman" pitchFamily="18" charset="0"/>
              </a:rPr>
              <a:t>Гимнастика для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глаз.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800"/>
              </a:lnSpc>
            </a:pPr>
            <a:r>
              <a:rPr sz="2800">
                <a:latin typeface="Times New Roman" pitchFamily="18" charset="0"/>
                <a:cs typeface="Times New Roman" pitchFamily="18" charset="0"/>
              </a:rPr>
              <a:t>Поддержание микроклимата на рабочем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месте.</a:t>
            </a:r>
            <a:endParaRPr sz="28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800"/>
              </a:lnSpc>
            </a:pPr>
            <a:r>
              <a:rPr sz="2800">
                <a:latin typeface="Times New Roman" pitchFamily="18" charset="0"/>
                <a:cs typeface="Times New Roman" pitchFamily="18" charset="0"/>
              </a:rPr>
              <a:t>Периодические консультации у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окулиста.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1282799"/>
            <a:ext cx="9144000" cy="4708981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indent="0">
              <a:lnSpc>
                <a:spcPts val="4000"/>
              </a:lnSpc>
            </a:pPr>
            <a:r>
              <a:rPr>
                <a:latin typeface="Times New Roman" pitchFamily="18" charset="0"/>
                <a:cs typeface="Times New Roman" pitchFamily="18" charset="0"/>
              </a:rPr>
              <a:t>Увлажнение рук через каждый час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 при-этом </a:t>
            </a:r>
            <a:r>
              <a:rPr>
                <a:latin typeface="Times New Roman" pitchFamily="18" charset="0"/>
                <a:cs typeface="Times New Roman" pitchFamily="18" charset="0"/>
              </a:rPr>
              <a:t>снимаются статические заряды,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образующи-еся </a:t>
            </a:r>
            <a:r>
              <a:rPr>
                <a:latin typeface="Times New Roman" pitchFamily="18" charset="0"/>
                <a:cs typeface="Times New Roman" pitchFamily="18" charset="0"/>
              </a:rPr>
              <a:t>при работе на клавиатуре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4000"/>
              </a:lnSpc>
            </a:pP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</a:pPr>
            <a:r>
              <a:rPr>
                <a:latin typeface="Times New Roman" pitchFamily="18" charset="0"/>
                <a:cs typeface="Times New Roman" pitchFamily="18" charset="0"/>
              </a:rPr>
              <a:t>Прием поливитаминов  и минералов, содержащих железо, кальций, магний, калий, янтарную кислоту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4000"/>
              </a:lnSpc>
            </a:pPr>
            <a:endParaRPr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</a:pPr>
            <a:r>
              <a:rPr>
                <a:latin typeface="Times New Roman" pitchFamily="18" charset="0"/>
                <a:cs typeface="Times New Roman" pitchFamily="18" charset="0"/>
              </a:rPr>
              <a:t>Чаще моргать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>
                <a:latin typeface="Times New Roman" pitchFamily="18" charset="0"/>
                <a:cs typeface="Times New Roman" pitchFamily="18" charset="0"/>
              </a:rPr>
              <a:t>естественный способ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увлажнения </a:t>
            </a:r>
            <a:r>
              <a:rPr>
                <a:latin typeface="Times New Roman" pitchFamily="18" charset="0"/>
                <a:cs typeface="Times New Roman" pitchFamily="18" charset="0"/>
              </a:rPr>
              <a:t>и очищения глаз.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795486"/>
            <a:ext cx="9144000" cy="5734903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indent="0">
              <a:lnSpc>
                <a:spcPts val="4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индивидуальной защиты ( СИЗ)</a:t>
            </a:r>
          </a:p>
          <a:p>
            <a:pPr marL="0" lvl="0" indent="0">
              <a:lnSpc>
                <a:spcPts val="4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ts val="4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защитные фильтры.</a:t>
            </a:r>
          </a:p>
          <a:p>
            <a:pPr marL="0" lvl="0" indent="0">
              <a:lnSpc>
                <a:spcPts val="4000"/>
              </a:lnSpc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ts val="4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спектральные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очки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уменьшают зрительное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нап-ряжение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lnSpc>
                <a:spcPts val="4000"/>
              </a:lnSpc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ts val="4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налобные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повязки (из металлизированной ткани для экранирования сосудов лба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lvl="0" indent="0">
              <a:lnSpc>
                <a:spcPts val="4000"/>
              </a:lnSpc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ts val="4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защитные халаты с антистатической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пропиткой.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584775"/>
          </a:xfrm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200" b="1" u="sng" dirty="0" err="1">
                <a:latin typeface="Times New Roman" pitchFamily="18" charset="0"/>
                <a:cs typeface="Times New Roman" pitchFamily="18" charset="0"/>
              </a:rPr>
              <a:t>Эрг-упражнения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 для улучшения осанки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571480"/>
            <a:ext cx="9144001" cy="2897588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lvl="0">
              <a:buNone/>
            </a:pPr>
            <a:r>
              <a:rPr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«Глядя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в небо»  </a:t>
            </a:r>
          </a:p>
          <a:p>
            <a:pPr marL="0" indent="326556">
              <a:buNone/>
            </a:pPr>
            <a:r>
              <a:rPr sz="2800">
                <a:latin typeface="Times New Roman" pitchFamily="18" charset="0"/>
                <a:cs typeface="Times New Roman" pitchFamily="18" charset="0"/>
              </a:rPr>
              <a:t>Цель этого упражнения - устранение вредных эффектов от неподвижного сидения в течение длительного периода времени и профилактика грыжи межпозвоночных дисков поясничного отдела.</a:t>
            </a:r>
          </a:p>
          <a:p>
            <a:pPr marL="0" indent="326556">
              <a:buNone/>
            </a:pPr>
            <a:r>
              <a:rPr sz="2800" u="sng">
                <a:latin typeface="Times New Roman" pitchFamily="18" charset="0"/>
                <a:cs typeface="Times New Roman" pitchFamily="18" charset="0"/>
              </a:rPr>
              <a:t>Поза: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 стоя, руки лежат на бедрах. Медленно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отклонить-ся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назад, глядя в небо, вернутся в исходное положение.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alphaModFix/>
            <a:lum bright="20000"/>
          </a:blip>
          <a:stretch>
            <a:fillRect/>
          </a:stretch>
        </p:blipFill>
        <p:spPr>
          <a:xfrm>
            <a:off x="3071802" y="3429000"/>
            <a:ext cx="3358271" cy="3357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1"/>
            <a:ext cx="9144000" cy="646331"/>
          </a:xfrm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Зрительная </a:t>
            </a: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профилактика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571480"/>
            <a:ext cx="9144000" cy="6247864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indent="0">
              <a:lnSpc>
                <a:spcPts val="4000"/>
              </a:lnSpc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1. Плотно </a:t>
            </a:r>
            <a:r>
              <a:rPr>
                <a:latin typeface="Times New Roman" pitchFamily="18" charset="0"/>
                <a:cs typeface="Times New Roman" pitchFamily="18" charset="0"/>
              </a:rPr>
              <a:t>закрыть глаза руками так, чтобы через них не проходил свет.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Следите, чтобы </a:t>
            </a:r>
            <a:r>
              <a:rPr>
                <a:latin typeface="Times New Roman" pitchFamily="18" charset="0"/>
                <a:cs typeface="Times New Roman" pitchFamily="18" charset="0"/>
              </a:rPr>
              <a:t>посадка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бы-ла </a:t>
            </a:r>
            <a:r>
              <a:rPr>
                <a:latin typeface="Times New Roman" pitchFamily="18" charset="0"/>
                <a:cs typeface="Times New Roman" pitchFamily="18" charset="0"/>
              </a:rPr>
              <a:t>удобной. Особое внимание - на спину и шею, они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прямые </a:t>
            </a:r>
            <a:r>
              <a:rPr>
                <a:latin typeface="Times New Roman" pitchFamily="18" charset="0"/>
                <a:cs typeface="Times New Roman" pitchFamily="18" charset="0"/>
              </a:rPr>
              <a:t>и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рас-слабленны. </a:t>
            </a:r>
            <a:r>
              <a:rPr>
                <a:latin typeface="Times New Roman" pitchFamily="18" charset="0"/>
                <a:cs typeface="Times New Roman" pitchFamily="18" charset="0"/>
              </a:rPr>
              <a:t>Закрыв глаза,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попы-таться </a:t>
            </a:r>
            <a:r>
              <a:rPr>
                <a:latin typeface="Times New Roman" pitchFamily="18" charset="0"/>
                <a:cs typeface="Times New Roman" pitchFamily="18" charset="0"/>
              </a:rPr>
              <a:t>увидеть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перед </a:t>
            </a:r>
            <a:r>
              <a:rPr>
                <a:latin typeface="Times New Roman" pitchFamily="18" charset="0"/>
                <a:cs typeface="Times New Roman" pitchFamily="18" charset="0"/>
              </a:rPr>
              <a:t>глазами абсолютно черный цвет. Удастся это несразу, скорее всего, постоянно будут возникать цветные полоски, ромбики и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кляк-сы</a:t>
            </a:r>
            <a:r>
              <a:rPr>
                <a:latin typeface="Times New Roman" pitchFamily="18" charset="0"/>
                <a:cs typeface="Times New Roman" pitchFamily="18" charset="0"/>
              </a:rPr>
              <a:t>. Чем чернее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цвет</a:t>
            </a:r>
            <a:r>
              <a:rPr>
                <a:latin typeface="Times New Roman" pitchFamily="18" charset="0"/>
                <a:cs typeface="Times New Roman" pitchFamily="18" charset="0"/>
              </a:rPr>
              <a:t>, тем лучше расслаблены глаза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4000"/>
              </a:lnSpc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lnSpc>
                <a:spcPts val="4000"/>
              </a:lnSpc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Многие </a:t>
            </a:r>
            <a:r>
              <a:rPr>
                <a:latin typeface="Times New Roman" pitchFamily="18" charset="0"/>
                <a:cs typeface="Times New Roman" pitchFamily="18" charset="0"/>
              </a:rPr>
              <a:t>люди со слабой близорукостью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добивают-ся полного </a:t>
            </a:r>
            <a:r>
              <a:rPr>
                <a:latin typeface="Times New Roman" pitchFamily="18" charset="0"/>
                <a:cs typeface="Times New Roman" pitchFamily="18" charset="0"/>
              </a:rPr>
              <a:t>восстановления зрения сразу после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вы-полнения </a:t>
            </a:r>
            <a:r>
              <a:rPr>
                <a:latin typeface="Times New Roman" pitchFamily="18" charset="0"/>
                <a:cs typeface="Times New Roman" pitchFamily="18" charset="0"/>
              </a:rPr>
              <a:t>этого упражнения.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эвм 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697" y="957484"/>
            <a:ext cx="9170697" cy="5257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9144000" cy="6760825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lvl="0" indent="0">
              <a:lnSpc>
                <a:spcPts val="4000"/>
              </a:lnSpc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>
                <a:latin typeface="Times New Roman" pitchFamily="18" charset="0"/>
                <a:cs typeface="Times New Roman" pitchFamily="18" charset="0"/>
              </a:rPr>
              <a:t>. Закрыв глаза, глядя сквозь веки на солнце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(яр-кую </a:t>
            </a:r>
            <a:r>
              <a:rPr>
                <a:latin typeface="Times New Roman" pitchFamily="18" charset="0"/>
                <a:cs typeface="Times New Roman" pitchFamily="18" charset="0"/>
              </a:rPr>
              <a:t>лампу), поворачивать глаза вправо-влево,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де-лая </a:t>
            </a:r>
            <a:r>
              <a:rPr>
                <a:latin typeface="Times New Roman" pitchFamily="18" charset="0"/>
                <a:cs typeface="Times New Roman" pitchFamily="18" charset="0"/>
              </a:rPr>
              <a:t>круговые движения. После окончания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упраж-нения </a:t>
            </a:r>
            <a:r>
              <a:rPr>
                <a:latin typeface="Times New Roman" pitchFamily="18" charset="0"/>
                <a:cs typeface="Times New Roman" pitchFamily="18" charset="0"/>
              </a:rPr>
              <a:t>крепко сжать веки на несколько секунд. Упражнение носит скорее не расслабляющий, а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воз буждающий </a:t>
            </a:r>
            <a:r>
              <a:rPr>
                <a:latin typeface="Times New Roman" pitchFamily="18" charset="0"/>
                <a:cs typeface="Times New Roman" pitchFamily="18" charset="0"/>
              </a:rPr>
              <a:t>характер, поэтому после него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реко-мендуется </a:t>
            </a:r>
            <a:r>
              <a:rPr>
                <a:latin typeface="Times New Roman" pitchFamily="18" charset="0"/>
                <a:cs typeface="Times New Roman" pitchFamily="18" charset="0"/>
              </a:rPr>
              <a:t>делать упражнение, описанное выше.</a:t>
            </a:r>
          </a:p>
          <a:p>
            <a:pPr marL="0" indent="0">
              <a:lnSpc>
                <a:spcPts val="4000"/>
              </a:lnSpc>
              <a:buNone/>
            </a:pPr>
            <a:endParaRPr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>
                <a:latin typeface="Times New Roman" pitchFamily="18" charset="0"/>
                <a:cs typeface="Times New Roman" pitchFamily="18" charset="0"/>
              </a:rPr>
              <a:t>другой вариант этого упражнения. Отличается только тем,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>
                <a:latin typeface="Times New Roman" pitchFamily="18" charset="0"/>
                <a:cs typeface="Times New Roman" pitchFamily="18" charset="0"/>
              </a:rPr>
              <a:t>при его выполнении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>
                <a:latin typeface="Times New Roman" pitchFamily="18" charset="0"/>
                <a:cs typeface="Times New Roman" pitchFamily="18" charset="0"/>
              </a:rPr>
              <a:t>быстро моргать глазами, а не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закры-вать </a:t>
            </a:r>
            <a:r>
              <a:rPr>
                <a:latin typeface="Times New Roman" pitchFamily="18" charset="0"/>
                <a:cs typeface="Times New Roman" pitchFamily="18" charset="0"/>
              </a:rPr>
              <a:t>их. Теперь в поворотах вправо-влево могут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участвовать </a:t>
            </a:r>
            <a:r>
              <a:rPr>
                <a:latin typeface="Times New Roman" pitchFamily="18" charset="0"/>
                <a:cs typeface="Times New Roman" pitchFamily="18" charset="0"/>
              </a:rPr>
              <a:t>не только глаза, но и голова.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71414"/>
            <a:ext cx="9144000" cy="6215804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lvl="0" indent="0">
              <a:lnSpc>
                <a:spcPts val="4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					</a:t>
            </a:r>
          </a:p>
          <a:p>
            <a:pPr marL="0" lvl="0" indent="0">
              <a:lnSpc>
                <a:spcPts val="4000"/>
              </a:lnSpc>
              <a:buNone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									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«Египтянин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lnSpc>
                <a:spcPts val="4000"/>
              </a:lnSpc>
              <a:buNone/>
            </a:pPr>
            <a:endParaRPr u="sng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u="sng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>
                <a:latin typeface="Times New Roman" pitchFamily="18" charset="0"/>
                <a:cs typeface="Times New Roman" pitchFamily="18" charset="0"/>
              </a:rPr>
              <a:t>- укрепление мышц задней стороны шеи для улучшения осанки и предотвращения болей в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об-ласти </a:t>
            </a:r>
            <a:r>
              <a:rPr>
                <a:latin typeface="Times New Roman" pitchFamily="18" charset="0"/>
                <a:cs typeface="Times New Roman" pitchFamily="18" charset="0"/>
              </a:rPr>
              <a:t>шеи. Упражнение способствует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предотвра-щению</a:t>
            </a:r>
            <a:r>
              <a:rPr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ts val="4000"/>
              </a:lnSpc>
              <a:buSzPct val="45000"/>
              <a:buFont typeface="Wingdings" pitchFamily="2" charset="2"/>
              <a:buChar char="§"/>
            </a:pPr>
            <a:r>
              <a:rPr smtClean="0">
                <a:latin typeface="Times New Roman" pitchFamily="18" charset="0"/>
                <a:cs typeface="Times New Roman" pitchFamily="18" charset="0"/>
              </a:rPr>
              <a:t>синдрома </a:t>
            </a:r>
            <a:r>
              <a:rPr>
                <a:latin typeface="Times New Roman" pitchFamily="18" charset="0"/>
                <a:cs typeface="Times New Roman" pitchFamily="18" charset="0"/>
              </a:rPr>
              <a:t>запястного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канала,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ts val="4000"/>
              </a:lnSpc>
              <a:buSzPct val="45000"/>
              <a:buFont typeface="Wingdings" pitchFamily="2" charset="2"/>
              <a:buChar char="§"/>
            </a:pPr>
            <a:r>
              <a:rPr>
                <a:latin typeface="Times New Roman" pitchFamily="18" charset="0"/>
                <a:cs typeface="Times New Roman" pitchFamily="18" charset="0"/>
              </a:rPr>
              <a:t>вытягиванию шеи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вперед,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ts val="4000"/>
              </a:lnSpc>
              <a:buSzPct val="45000"/>
              <a:buFont typeface="Wingdings" pitchFamily="2" charset="2"/>
              <a:buChar char="§"/>
            </a:pPr>
            <a:r>
              <a:rPr>
                <a:latin typeface="Times New Roman" pitchFamily="18" charset="0"/>
                <a:cs typeface="Times New Roman" pitchFamily="18" charset="0"/>
              </a:rPr>
              <a:t>дисфункции височно-нижнечелюстного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сустава,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ts val="4000"/>
              </a:lnSpc>
              <a:buSzPct val="45000"/>
              <a:buFont typeface="Wingdings" pitchFamily="2" charset="2"/>
              <a:buChar char="§"/>
            </a:pPr>
            <a:r>
              <a:rPr>
                <a:latin typeface="Times New Roman" pitchFamily="18" charset="0"/>
                <a:cs typeface="Times New Roman" pitchFamily="18" charset="0"/>
              </a:rPr>
              <a:t>грыжи межпозвоночных дисков шейного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отдела,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ts val="4000"/>
              </a:lnSpc>
              <a:buSzPct val="45000"/>
              <a:buFont typeface="Wingdings" pitchFamily="2" charset="2"/>
              <a:buChar char="§"/>
            </a:pPr>
            <a:r>
              <a:rPr>
                <a:latin typeface="Times New Roman" pitchFamily="18" charset="0"/>
                <a:cs typeface="Times New Roman" pitchFamily="18" charset="0"/>
              </a:rPr>
              <a:t>синдрома верхней апертуры грудной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клетки.</a:t>
            </a:r>
            <a:endParaRPr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9144000" cy="2041585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indent="0">
              <a:lnSpc>
                <a:spcPts val="3840"/>
              </a:lnSpc>
              <a:buNone/>
            </a:pPr>
            <a:r>
              <a:rPr u="sng">
                <a:latin typeface="Times New Roman" pitchFamily="18" charset="0"/>
                <a:cs typeface="Times New Roman" pitchFamily="18" charset="0"/>
              </a:rPr>
              <a:t>Поза:</a:t>
            </a:r>
            <a:r>
              <a:rPr>
                <a:latin typeface="Times New Roman" pitchFamily="18" charset="0"/>
                <a:cs typeface="Times New Roman" pitchFamily="18" charset="0"/>
              </a:rPr>
              <a:t> сидя или стоя, взгляд направлен прямо, а не вверх и не вниз. Надавив указательным пальцем на подбородок, сделать движение шеей назад. В этом положении следует оставаться в течение 5 секунд.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alphaModFix/>
            <a:lum bright="10000"/>
          </a:blip>
          <a:stretch>
            <a:fillRect/>
          </a:stretch>
        </p:blipFill>
        <p:spPr>
          <a:xfrm>
            <a:off x="2928926" y="2071678"/>
            <a:ext cx="3214710" cy="4822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428604"/>
            <a:ext cx="9144000" cy="6215804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lvl="0" indent="0">
              <a:lnSpc>
                <a:spcPts val="4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						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Абра-кадабра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endParaRPr b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b="1" smtClean="0">
                <a:latin typeface="Times New Roman" pitchFamily="18" charset="0"/>
                <a:cs typeface="Times New Roman" pitchFamily="18" charset="0"/>
              </a:rPr>
              <a:t>Цель упражнения: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усиление </a:t>
            </a:r>
            <a:r>
              <a:rPr>
                <a:latin typeface="Times New Roman" pitchFamily="18" charset="0"/>
                <a:cs typeface="Times New Roman" pitchFamily="18" charset="0"/>
              </a:rPr>
              <a:t>кровотока к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ладоням</a:t>
            </a:r>
            <a:r>
              <a:rPr>
                <a:latin typeface="Times New Roman" pitchFamily="18" charset="0"/>
                <a:cs typeface="Times New Roman" pitchFamily="18" charset="0"/>
              </a:rPr>
              <a:t>; снятие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напряжения </a:t>
            </a:r>
            <a:r>
              <a:rPr>
                <a:latin typeface="Times New Roman" pitchFamily="18" charset="0"/>
                <a:cs typeface="Times New Roman" pitchFamily="18" charset="0"/>
              </a:rPr>
              <a:t>в запястьях и ладонях;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удаление </a:t>
            </a:r>
            <a:r>
              <a:rPr>
                <a:latin typeface="Times New Roman" pitchFamily="18" charset="0"/>
                <a:cs typeface="Times New Roman" pitchFamily="18" charset="0"/>
              </a:rPr>
              <a:t>продуктов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распада </a:t>
            </a:r>
            <a:r>
              <a:rPr>
                <a:latin typeface="Times New Roman" pitchFamily="18" charset="0"/>
                <a:cs typeface="Times New Roman" pitchFamily="18" charset="0"/>
              </a:rPr>
              <a:t>из области запястного канала и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ладоней.</a:t>
            </a:r>
          </a:p>
          <a:p>
            <a:pPr marL="0" indent="0">
              <a:lnSpc>
                <a:spcPts val="4000"/>
              </a:lnSpc>
              <a:buNone/>
            </a:pPr>
            <a:r>
              <a:rPr b="1" u="sng" smtClean="0">
                <a:latin typeface="Times New Roman" pitchFamily="18" charset="0"/>
                <a:cs typeface="Times New Roman" pitchFamily="18" charset="0"/>
              </a:rPr>
              <a:t>Поза</a:t>
            </a:r>
            <a:r>
              <a:rPr u="sng">
                <a:latin typeface="Times New Roman" pitchFamily="18" charset="0"/>
                <a:cs typeface="Times New Roman" pitchFamily="18" charset="0"/>
              </a:rPr>
              <a:t>:</a:t>
            </a:r>
            <a:r>
              <a:rPr>
                <a:latin typeface="Times New Roman" pitchFamily="18" charset="0"/>
                <a:cs typeface="Times New Roman" pitchFamily="18" charset="0"/>
              </a:rPr>
              <a:t> сидя, руки лежат на подлокотниках, запястья должны быть вытянуты ладонями вниз.</a:t>
            </a:r>
          </a:p>
          <a:p>
            <a:pPr marL="0" indent="0">
              <a:lnSpc>
                <a:spcPts val="4000"/>
              </a:lnSpc>
              <a:buNone/>
            </a:pPr>
            <a:r>
              <a:rPr b="1" u="sng">
                <a:latin typeface="Times New Roman" pitchFamily="18" charset="0"/>
                <a:cs typeface="Times New Roman" pitchFamily="18" charset="0"/>
              </a:rPr>
              <a:t>Абра-</a:t>
            </a:r>
            <a:r>
              <a:rPr b="1">
                <a:latin typeface="Times New Roman" pitchFamily="18" charset="0"/>
                <a:cs typeface="Times New Roman" pitchFamily="18" charset="0"/>
              </a:rPr>
              <a:t>: </a:t>
            </a:r>
            <a:r>
              <a:rPr>
                <a:latin typeface="Times New Roman" pitchFamily="18" charset="0"/>
                <a:cs typeface="Times New Roman" pitchFamily="18" charset="0"/>
              </a:rPr>
              <a:t>медленно сжать ладони в кулак. </a:t>
            </a:r>
            <a:r>
              <a:rPr b="1" u="sng">
                <a:latin typeface="Times New Roman" pitchFamily="18" charset="0"/>
                <a:cs typeface="Times New Roman" pitchFamily="18" charset="0"/>
              </a:rPr>
              <a:t>Кадабра:</a:t>
            </a:r>
            <a:r>
              <a:rPr>
                <a:latin typeface="Times New Roman" pitchFamily="18" charset="0"/>
                <a:cs typeface="Times New Roman" pitchFamily="18" charset="0"/>
              </a:rPr>
              <a:t> медленно разжать кулаки.</a:t>
            </a:r>
          </a:p>
          <a:p>
            <a:pPr marL="0" indent="0">
              <a:lnSpc>
                <a:spcPts val="4000"/>
              </a:lnSpc>
              <a:buNone/>
            </a:pPr>
            <a:r>
              <a:rPr>
                <a:latin typeface="Times New Roman" pitchFamily="18" charset="0"/>
                <a:cs typeface="Times New Roman" pitchFamily="18" charset="0"/>
              </a:rPr>
              <a:t>Для достижения желаемого результата эти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упраж-нения </a:t>
            </a:r>
            <a:r>
              <a:rPr>
                <a:latin typeface="Times New Roman" pitchFamily="18" charset="0"/>
                <a:cs typeface="Times New Roman" pitchFamily="18" charset="0"/>
              </a:rPr>
              <a:t>следует повторять не менее 10 раз.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" y="2714620"/>
            <a:ext cx="9143999" cy="159274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Эрг-упражнения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для профилактики заболеваний</a:t>
            </a:r>
          </a:p>
          <a:p>
            <a:pPr marL="0" marR="0" lvl="0" indent="0" algn="ctr" defTabSz="9144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вызванных повторяющимися нагрузками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928670"/>
            <a:ext cx="9144000" cy="4676921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lvl="0" indent="0">
              <a:lnSpc>
                <a:spcPts val="4000"/>
              </a:lnSpc>
              <a:buNone/>
            </a:pPr>
            <a:r>
              <a:rPr b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						 </a:t>
            </a:r>
            <a:r>
              <a:rPr b="1" u="sng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«Разговор с ладонью»</a:t>
            </a:r>
          </a:p>
          <a:p>
            <a:pPr marL="0" lvl="0" indent="0">
              <a:lnSpc>
                <a:spcPts val="4000"/>
              </a:lnSpc>
              <a:buNone/>
            </a:pPr>
            <a:endParaRPr b="1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ts val="4000"/>
              </a:lnSpc>
              <a:buNone/>
            </a:pPr>
            <a:r>
              <a:rPr b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b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упражнения:</a:t>
            </a:r>
          </a:p>
          <a:p>
            <a:pPr marL="0" indent="0">
              <a:lnSpc>
                <a:spcPts val="4000"/>
              </a:lnSpc>
              <a:buNone/>
            </a:pPr>
            <a:r>
              <a:rPr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Растягивание мышц-разгибателей запястья и </a:t>
            </a:r>
            <a:r>
              <a:rPr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паль-цев </a:t>
            </a:r>
            <a:r>
              <a:rPr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(мышц, проходящих через запястный туннель и входящих в кисть руки).</a:t>
            </a:r>
          </a:p>
          <a:p>
            <a:pPr marL="0" indent="0">
              <a:lnSpc>
                <a:spcPts val="4000"/>
              </a:lnSpc>
              <a:buNone/>
            </a:pPr>
            <a:r>
              <a:rPr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Увеличение притока крови по сосудам, </a:t>
            </a:r>
            <a:r>
              <a:rPr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проходя-щим </a:t>
            </a:r>
            <a:r>
              <a:rPr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через запястье и ладонь.</a:t>
            </a:r>
          </a:p>
          <a:p>
            <a:pPr marL="0" indent="0">
              <a:lnSpc>
                <a:spcPts val="4000"/>
              </a:lnSpc>
              <a:buNone/>
            </a:pPr>
            <a:r>
              <a:rPr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Профилактика синдрома запястного </a:t>
            </a:r>
            <a:r>
              <a:rPr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канала.</a:t>
            </a:r>
            <a:endParaRPr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1040201"/>
            <a:ext cx="9144000" cy="4163960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indent="0">
              <a:lnSpc>
                <a:spcPts val="4000"/>
              </a:lnSpc>
              <a:buNone/>
            </a:pPr>
            <a:r>
              <a:rPr b="1" u="sng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Поза:</a:t>
            </a:r>
            <a:r>
              <a:rPr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сидя или стоя, левая рука вытянута на </a:t>
            </a:r>
            <a:r>
              <a:rPr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уров-не </a:t>
            </a:r>
            <a:r>
              <a:rPr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плеч.</a:t>
            </a:r>
          </a:p>
          <a:p>
            <a:pPr marL="0" indent="0">
              <a:lnSpc>
                <a:spcPts val="4000"/>
              </a:lnSpc>
              <a:buNone/>
            </a:pPr>
            <a:r>
              <a:rPr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Отогнув левую кисть назад, так, чтобы пальцы </a:t>
            </a:r>
            <a:r>
              <a:rPr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бы-ли </a:t>
            </a:r>
            <a:r>
              <a:rPr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направлены в потолок, правой рукой осторожно потянуть назад пальцы на левой руке, немного </a:t>
            </a:r>
            <a:r>
              <a:rPr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от-гибая </a:t>
            </a:r>
            <a:r>
              <a:rPr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кисть назад.</a:t>
            </a:r>
          </a:p>
          <a:p>
            <a:pPr marL="0" indent="0">
              <a:lnSpc>
                <a:spcPts val="4000"/>
              </a:lnSpc>
              <a:buNone/>
            </a:pPr>
            <a:r>
              <a:rPr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 этом положении следует оставаться в течение 10 секунд.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6000760" cy="6572272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«Приподнимание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крышки стола»</a:t>
            </a:r>
          </a:p>
          <a:p>
            <a:pPr marL="0" indent="0">
              <a:lnSpc>
                <a:spcPct val="100000"/>
              </a:lnSpc>
              <a:buNone/>
            </a:pPr>
            <a:r>
              <a:rPr sz="2800" b="1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sz="2800" smtClean="0">
                <a:latin typeface="Times New Roman" pitchFamily="18" charset="0"/>
                <a:cs typeface="Times New Roman" pitchFamily="18" charset="0"/>
              </a:rPr>
              <a:t>Укрепление разгибающих мышц за-пястья (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мышц,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проходящих от за-пястья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вверх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к внутренней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стороне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локтя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sz="2800">
                <a:latin typeface="Times New Roman" pitchFamily="18" charset="0"/>
                <a:cs typeface="Times New Roman" pitchFamily="18" charset="0"/>
              </a:rPr>
              <a:t>Профилактика синдрома запястного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канала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sz="2800" b="1" u="sng">
                <a:latin typeface="Times New Roman" pitchFamily="18" charset="0"/>
                <a:cs typeface="Times New Roman" pitchFamily="18" charset="0"/>
              </a:rPr>
              <a:t>Поза: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 сидя, предплечья лежат на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под-локотниках, а кисти находятся под крышкой стола ладоням вверх. Надавить ладонями на внутреннюю поверхность крышки стола, напрягая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мышцы предплечья, 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существляющие 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это движение</a:t>
            </a:r>
            <a:r>
              <a:rPr sz="2800" smtClean="0">
                <a:latin typeface="Times New Roman" pitchFamily="18" charset="0"/>
                <a:cs typeface="Times New Roman" pitchFamily="18" charset="0"/>
              </a:rPr>
              <a:t>.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alphaModFix/>
            <a:lum bright="20000"/>
          </a:blip>
          <a:stretch>
            <a:fillRect/>
          </a:stretch>
        </p:blipFill>
        <p:spPr>
          <a:xfrm>
            <a:off x="6114780" y="642918"/>
            <a:ext cx="2957814" cy="5072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0" y="417870"/>
            <a:ext cx="9144000" cy="6215804"/>
          </a:xfrm>
        </p:spPr>
        <p:txBody>
          <a:bodyPr wrap="square" anchor="t" anchorCtr="0">
            <a:spAutoFit/>
          </a:bodyPr>
          <a:lstStyle>
            <a:def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None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342720" marR="0" lvl="0" indent="-34272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342720" algn="l"/>
                <a:tab pos="448920" algn="l"/>
                <a:tab pos="898200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79" algn="l"/>
                <a:tab pos="4043160" algn="l"/>
                <a:tab pos="4492439" algn="l"/>
                <a:tab pos="4941360" algn="l"/>
                <a:tab pos="5390640" algn="l"/>
                <a:tab pos="5839920" algn="l"/>
                <a:tab pos="6289200" algn="l"/>
                <a:tab pos="6738479" algn="l"/>
                <a:tab pos="7187760" algn="l"/>
                <a:tab pos="7637039" algn="l"/>
                <a:tab pos="8086320" algn="l"/>
                <a:tab pos="8535600" algn="l"/>
                <a:tab pos="8984880" algn="l"/>
              </a:tabLst>
              <a:defRPr lang="ru-RU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898200" algn="l"/>
                <a:tab pos="1347480" algn="l"/>
                <a:tab pos="1796760" algn="l"/>
                <a:tab pos="2246040" algn="l"/>
                <a:tab pos="2694960" algn="l"/>
                <a:tab pos="3144240" algn="l"/>
                <a:tab pos="3593520" algn="l"/>
                <a:tab pos="4042800" algn="l"/>
                <a:tab pos="4492080" algn="l"/>
                <a:tab pos="4941360" algn="l"/>
                <a:tab pos="5390640" algn="l"/>
                <a:tab pos="5839920" algn="l"/>
                <a:tab pos="6289200" algn="l"/>
                <a:tab pos="6738480" algn="l"/>
                <a:tab pos="7187759" algn="l"/>
                <a:tab pos="7637040" algn="l"/>
                <a:tab pos="8086320" algn="l"/>
                <a:tab pos="8535600" algn="l"/>
                <a:tab pos="8984880" algn="l"/>
                <a:tab pos="9434160" algn="l"/>
              </a:tabLst>
              <a:defRPr lang="ru-RU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ru-RU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ru-RU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0" indent="0">
              <a:lnSpc>
                <a:spcPts val="4000"/>
              </a:lnSpc>
              <a:buNone/>
            </a:pPr>
            <a:r>
              <a:rPr>
                <a:latin typeface="Times New Roman" pitchFamily="18" charset="0"/>
                <a:cs typeface="Times New Roman" pitchFamily="18" charset="0"/>
              </a:rPr>
              <a:t>В этом положении следует оставаться в течение 10 секунд.</a:t>
            </a:r>
          </a:p>
          <a:p>
            <a:pPr marL="0" indent="0">
              <a:lnSpc>
                <a:spcPts val="4000"/>
              </a:lnSpc>
              <a:buNone/>
            </a:pPr>
            <a:r>
              <a:rPr>
                <a:latin typeface="Times New Roman" pitchFamily="18" charset="0"/>
                <a:cs typeface="Times New Roman" pitchFamily="18" charset="0"/>
              </a:rPr>
              <a:t>Смысл упражнения состоит в том, чтобы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активизи-ровать </a:t>
            </a:r>
            <a:r>
              <a:rPr>
                <a:latin typeface="Times New Roman" pitchFamily="18" charset="0"/>
                <a:cs typeface="Times New Roman" pitchFamily="18" charset="0"/>
              </a:rPr>
              <a:t>мышцы с целью их укрепления.</a:t>
            </a:r>
          </a:p>
          <a:p>
            <a:pPr marL="0" indent="0">
              <a:lnSpc>
                <a:spcPts val="4000"/>
              </a:lnSpc>
              <a:buNone/>
            </a:pPr>
            <a:r>
              <a:rPr>
                <a:latin typeface="Times New Roman" pitchFamily="18" charset="0"/>
                <a:cs typeface="Times New Roman" pitchFamily="18" charset="0"/>
              </a:rPr>
              <a:t>Для достижения желаемого результата эти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упраж-нения </a:t>
            </a:r>
            <a:r>
              <a:rPr>
                <a:latin typeface="Times New Roman" pitchFamily="18" charset="0"/>
                <a:cs typeface="Times New Roman" pitchFamily="18" charset="0"/>
              </a:rPr>
              <a:t>рекомендуется повторять не менее 10 раз.</a:t>
            </a:r>
          </a:p>
          <a:p>
            <a:pPr marL="0" indent="0">
              <a:lnSpc>
                <a:spcPts val="4000"/>
              </a:lnSpc>
              <a:buNone/>
            </a:pPr>
            <a:r>
              <a:rPr>
                <a:latin typeface="Times New Roman" pitchFamily="18" charset="0"/>
                <a:cs typeface="Times New Roman" pitchFamily="18" charset="0"/>
              </a:rPr>
              <a:t>Регулярное выполнение эрг-упражнений приведет к укреплению этих мышц и поможет добиться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сле-дующих </a:t>
            </a:r>
            <a:r>
              <a:rPr>
                <a:latin typeface="Times New Roman" pitchFamily="18" charset="0"/>
                <a:cs typeface="Times New Roman" pitchFamily="18" charset="0"/>
              </a:rPr>
              <a:t>результатов: увеличить кровоток; удалить продукты распада, вызывающие болезненность мышц; уменьшить усталость; увеличить общую 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продуктивность </a:t>
            </a:r>
            <a:r>
              <a:rPr>
                <a:latin typeface="Times New Roman" pitchFamily="18" charset="0"/>
                <a:cs typeface="Times New Roman" pitchFamily="18" charset="0"/>
              </a:rPr>
              <a:t>и эффективность работы.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вм оц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4978" y="422910"/>
            <a:ext cx="9248978" cy="5792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ВМ А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4218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вм  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563" y="-642966"/>
            <a:ext cx="7838534" cy="7858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ВМ  P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-1016610"/>
            <a:ext cx="5214974" cy="7874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ЭВМ В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9577098" cy="7138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1340</Words>
  <Application>Microsoft Office PowerPoint</Application>
  <PresentationFormat>Экран (4:3)</PresentationFormat>
  <Paragraphs>243</Paragraphs>
  <Slides>48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Профессиональные заболевания операторов  ЭВМ</vt:lpstr>
      <vt:lpstr>Слайд 16</vt:lpstr>
      <vt:lpstr>Слайд 17</vt:lpstr>
      <vt:lpstr>Слайд 18</vt:lpstr>
      <vt:lpstr>Слайд 19</vt:lpstr>
      <vt:lpstr>Профилактика профессиональных заболеваний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Режим труда и отдыха (принцип защиты временем)</vt:lpstr>
      <vt:lpstr>Средства защиты при работе на ЭВМ</vt:lpstr>
      <vt:lpstr>Слайд 36</vt:lpstr>
      <vt:lpstr>Слайд 37</vt:lpstr>
      <vt:lpstr>Эрг-упражнения для улучшения осанки</vt:lpstr>
      <vt:lpstr>Зрительная профилактика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Татьяна</cp:lastModifiedBy>
  <cp:revision>66</cp:revision>
  <dcterms:modified xsi:type="dcterms:W3CDTF">2020-04-07T16:53:41Z</dcterms:modified>
</cp:coreProperties>
</file>