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309" r:id="rId3"/>
    <p:sldId id="310" r:id="rId4"/>
    <p:sldId id="311" r:id="rId5"/>
    <p:sldId id="312" r:id="rId6"/>
    <p:sldId id="313" r:id="rId7"/>
    <p:sldId id="257" r:id="rId8"/>
    <p:sldId id="258" r:id="rId9"/>
    <p:sldId id="259" r:id="rId10"/>
    <p:sldId id="299" r:id="rId11"/>
    <p:sldId id="260" r:id="rId12"/>
    <p:sldId id="261" r:id="rId13"/>
    <p:sldId id="276" r:id="rId14"/>
    <p:sldId id="262" r:id="rId15"/>
    <p:sldId id="263" r:id="rId16"/>
    <p:sldId id="264" r:id="rId17"/>
    <p:sldId id="298" r:id="rId18"/>
    <p:sldId id="265" r:id="rId19"/>
    <p:sldId id="297" r:id="rId20"/>
    <p:sldId id="266" r:id="rId21"/>
    <p:sldId id="267" r:id="rId22"/>
    <p:sldId id="268" r:id="rId23"/>
    <p:sldId id="269" r:id="rId24"/>
    <p:sldId id="300" r:id="rId25"/>
    <p:sldId id="277" r:id="rId26"/>
    <p:sldId id="301" r:id="rId27"/>
    <p:sldId id="278" r:id="rId28"/>
    <p:sldId id="279" r:id="rId29"/>
    <p:sldId id="270" r:id="rId30"/>
    <p:sldId id="280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5" r:id="rId42"/>
    <p:sldId id="292" r:id="rId43"/>
    <p:sldId id="302" r:id="rId44"/>
    <p:sldId id="293" r:id="rId45"/>
    <p:sldId id="303" r:id="rId46"/>
    <p:sldId id="304" r:id="rId47"/>
    <p:sldId id="305" r:id="rId48"/>
    <p:sldId id="306" r:id="rId49"/>
    <p:sldId id="307" r:id="rId50"/>
    <p:sldId id="308" r:id="rId51"/>
    <p:sldId id="294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3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E18FD7-AD24-4011-A927-5C02E44391F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89E5D4-14A1-4A7A-9D51-AC8AC58580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000372"/>
            <a:ext cx="9144000" cy="114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</a:rPr>
              <a:t>ОБЩАЯ ХАРАКТЕРИСТИКА ДЕЙСТВИЯ ЯДОВИТЫХ ВЕЩЕСТВ  НА ОРГАНИЗМ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2876"/>
            <a:ext cx="9144000" cy="228599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algn="ctr">
              <a:spcBef>
                <a:spcPts val="300"/>
              </a:spcBef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3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Заведующий кафедрой: доктор биологических наук,  профессор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68" y="4643446"/>
            <a:ext cx="4786346" cy="16430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 fontScale="3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dirty="0" smtClean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0364" y="5085185"/>
            <a:ext cx="600079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Профессор Сердюков  Василий  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29.04.2020  </a:t>
            </a:r>
            <a:r>
              <a:rPr lang="ru-RU" sz="2200" b="1" dirty="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en-US" sz="2200" b="1" dirty="0" smtClean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 Химическая </a:t>
            </a: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классификация</a:t>
            </a:r>
            <a:endParaRPr lang="ru-RU" sz="28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Органические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Неорганические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Элементорганические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2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Практическая </a:t>
            </a:r>
            <a:r>
              <a:rPr lang="ru-RU" sz="3200" b="1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классификация:</a:t>
            </a:r>
          </a:p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Промышленные яды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органич-е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растворители (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дихлор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этан,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четырех-хлористый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углерод), топливо (пропан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бу-тан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красители (анилин,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индофеноловые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соединения),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хла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доагенты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(фреоны), химические реагенты (метанол,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ук-сусный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ангидрид), пластификаторы (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диметилфталат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Пестициды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инсектициды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зооциды, фунгициды,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бакте-рициды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т.д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Лекарственные </a:t>
            </a:r>
            <a:r>
              <a:rPr lang="ru-RU" sz="28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28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Бытовые </a:t>
            </a:r>
            <a:r>
              <a:rPr lang="ru-RU" sz="2800" i="1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токсиканты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ПД, средства: санитарии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личной гигиены,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ухода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одеждой,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мебелью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авто-мобилями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Биологические</a:t>
            </a:r>
            <a:r>
              <a:rPr 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растительные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животные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яды;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Боевые отравляющие вещества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(зарин, иприт,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фосген...).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3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Гигиеническая классификация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Чрезвычайно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токсичные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ru-RU" sz="2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при введении в желудок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мг/кг;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Высокотоксичные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ru-RU" sz="2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15 -150 мг/кг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Умереннотоксичные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ru-RU" sz="2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151 -5000 мг/кг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Малотоксичные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ru-RU" sz="2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5000 мг/кг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45720" indent="0" algn="ctr">
              <a:lnSpc>
                <a:spcPts val="4000"/>
              </a:lnSpc>
              <a:buNone/>
            </a:pPr>
            <a:endParaRPr lang="ru-RU" sz="2800" b="1" dirty="0" smtClean="0">
              <a:latin typeface="Times New Roman"/>
              <a:ea typeface="Times New Roman"/>
            </a:endParaRPr>
          </a:p>
          <a:p>
            <a:pPr marL="45720" indent="0" algn="ctr">
              <a:lnSpc>
                <a:spcPts val="4000"/>
              </a:lnSpc>
              <a:buNone/>
            </a:pPr>
            <a:endParaRPr lang="ru-RU" sz="2800" b="1" dirty="0" smtClean="0">
              <a:latin typeface="Times New Roman"/>
              <a:ea typeface="Times New Roman"/>
            </a:endParaRPr>
          </a:p>
          <a:p>
            <a:pPr marL="45720" indent="0" algn="ctr">
              <a:lnSpc>
                <a:spcPts val="4000"/>
              </a:lnSpc>
              <a:buNone/>
            </a:pPr>
            <a:r>
              <a:rPr lang="ru-RU" sz="2800" b="1" dirty="0" smtClean="0">
                <a:latin typeface="Times New Roman"/>
                <a:ea typeface="Times New Roman"/>
              </a:rPr>
              <a:t>Общая </a:t>
            </a:r>
            <a:r>
              <a:rPr lang="ru-RU" sz="2800" b="1" dirty="0">
                <a:latin typeface="Times New Roman"/>
                <a:ea typeface="Times New Roman"/>
              </a:rPr>
              <a:t>характеристика и классификация веществ, вызывающих </a:t>
            </a:r>
            <a:r>
              <a:rPr lang="ru-RU" sz="2800" b="1" dirty="0" smtClean="0">
                <a:latin typeface="Times New Roman"/>
                <a:ea typeface="Times New Roman"/>
              </a:rPr>
              <a:t>отравление:</a:t>
            </a:r>
          </a:p>
          <a:p>
            <a:pPr algn="just">
              <a:lnSpc>
                <a:spcPts val="4000"/>
              </a:lnSpc>
              <a:buFont typeface="Arial" pitchFamily="34" charset="0"/>
              <a:buChar char="•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Яды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биологической природы (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токсины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 различают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яды животных, растений и бактерий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4000"/>
              </a:lnSpc>
              <a:buFont typeface="Wingdings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Яды небиологической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природы  (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токсиканты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" indent="0">
              <a:lnSpc>
                <a:spcPts val="4000"/>
              </a:lnSpc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242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/>
          <a:lstStyle/>
          <a:p>
            <a:pPr marL="0" lvl="0" indent="0"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4. Токсикологическая классификация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4" y="571480"/>
            <a:ext cx="9124528" cy="6215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93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/>
          <a:lstStyle/>
          <a:p>
            <a:pPr marL="0" lvl="0" indent="0"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5. Классификация по «избирательной токсичности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»: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56"/>
            <a:ext cx="9144000" cy="614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8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52"/>
            <a:ext cx="9144000" cy="1000108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Классификация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веществ,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вызывающих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отравление при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ХТА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785926"/>
            <a:ext cx="9144000" cy="5072074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Токсические </a:t>
            </a:r>
            <a:r>
              <a:rPr lang="ru-RU" sz="28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вещества органической </a:t>
            </a: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природы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Группа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токсикологически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веществ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изолируемых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дис-тилляцией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летучие яды»): синильная кислота,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спирты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этиленгликоль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алкилгалогениды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(хлороформ,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хлоралгид-рат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четыреххлористый углерод, дихлорэтан),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формальде-гид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ацетон, фенол, уксусная кислота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85794"/>
            <a:ext cx="9144000" cy="5500702"/>
          </a:xfrm>
        </p:spPr>
        <p:txBody>
          <a:bodyPr>
            <a:noAutofit/>
          </a:bodyPr>
          <a:lstStyle/>
          <a:p>
            <a:pPr marL="0" indent="0" algn="just" eaLnBrk="0" hangingPunc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2.Группа токсикологических веществ изолируемых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сорб-цией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экстракцией: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0" hangingPunc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лекарственные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средства (барбитураты, алкалоиды,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синте-тические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лекарственные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вещества - 1,4-бензодиазепины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фенилалкиламины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 eaLnBrk="0" hangingPunc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наркотические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вещества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каннабиноиды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эфедрон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 eaLnBrk="0" hangingPunc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пестициды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(ФОС, хлорорганические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гептахлор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гексах-лорциклогексан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производные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карбаминовой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кислоты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севин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i="1" u="sng" dirty="0">
                <a:solidFill>
                  <a:srgbClr val="000000"/>
                </a:solidFill>
                <a:latin typeface="Times New Roman" pitchFamily="18" charset="0"/>
              </a:rPr>
              <a:t>II</a:t>
            </a: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</a:rPr>
              <a:t>. Токсикологические вещества неорганической </a:t>
            </a:r>
            <a:r>
              <a:rPr lang="ru-RU" sz="2800" i="1" u="sng" dirty="0" smtClean="0">
                <a:solidFill>
                  <a:srgbClr val="000000"/>
                </a:solidFill>
                <a:latin typeface="Times New Roman" pitchFamily="18" charset="0"/>
              </a:rPr>
              <a:t>природы</a:t>
            </a: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34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Токсикологические вещества, изолируемые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</a:rPr>
              <a:t>минерализа-цией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: «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металлические яды» - соединения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</a:rPr>
              <a:t>Ва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Pb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Mn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As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Cu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Sb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Bi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Hg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 и др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34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Токсикологические вещества, изолируемые экстракцией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водой: кислоты (серная, азотная, соляная), щелочи (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</a:rPr>
              <a:t>гидрок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</a:rPr>
              <a:t>сиды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натрия, калия, аммония), нитраты и нитриты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34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Токсикологические вещества, требующие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особых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</a:rPr>
              <a:t>мето-дов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изолирования: соединения фтора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3429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Группа веществ, не требующих особых методов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</a:rPr>
              <a:t>изолиро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</a:rPr>
              <a:t>вания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: вредные пары и газы, оксид углерода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72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вещества, введенное или попавшее в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организм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(отнесенное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единице массы тела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человека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животного) и дающее определенный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токсический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эффект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 токсическая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доза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вызывающая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организме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логические изменения, не приводящие к смертельному 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ходу. Токсические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дозы занимают диапазон доз от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мини-мальной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токсической до минимальной смертельной. 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 токсическая </a:t>
            </a: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минимальная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MTD</a:t>
            </a: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пороговая 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до-за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отношении эффекта, выходящего за пределы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норма-льных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физиологических реакций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0" y="778826"/>
            <a:ext cx="9144000" cy="522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Зачем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врачам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знания о промышленной токсикологии?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Педиатр проводит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врачебное профессиональное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консуль-тирование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(ВПК) подростков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помогает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выборе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профес-сии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специальности при наличии у школьника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хроничес-ких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заболеваний, функциональных расстройств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анато-мических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дефектов, прогнозировать возможность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прогрес-сирования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заболевания при воздействии токсических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ве-ществ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производстве при получении профессионального образования  ( в колледжах и вузах) и в дальнейшей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трудо-вой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 </a:t>
            </a: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смертельная минимальная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(MLD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вызыва-ющая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фиксированный 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 времени гибель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единич-ных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наиболее чувствительных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подопытных животных;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принимается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нижний предел дозы смертельной. </a:t>
            </a: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  смертельная средняя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ru-RU" sz="2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- доза, вызывающая за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фиксированный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 времени гибель 50% подопытных животных.</a:t>
            </a: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Доза смертельная абсолютная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ru-RU" sz="2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доза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вызыва-ющая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фиксированный период времени гибель не менее, чем 99% подопытных животных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Размерность 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мг/кг,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мкг/кг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моль/кг 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(СИ). 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Полный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(общий, ненаправленный) судебно-химический анализ проводится обязательно на вещества 1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групп из веществ органической природы и 1 группу из веществ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не-органической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природы, т.е. на группы «летучих», «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лекарс-твенных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 и «металлических» ядов и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пестииды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8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токсического эффекта </a:t>
            </a:r>
            <a:r>
              <a:rPr lang="ru-RU" sz="28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включает</a:t>
            </a:r>
          </a:p>
          <a:p>
            <a:pPr marL="0" lvl="0" indent="0" algn="ctr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стадии: </a:t>
            </a:r>
          </a:p>
          <a:p>
            <a:pPr marL="0" lvl="0" indent="0" algn="ctr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доставка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 органу- мишени;</a:t>
            </a: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взаимодействие с эндогенными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молекулами-мишенями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другими рецепторами токсичности;</a:t>
            </a: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инициирование нарушений в структуре и/или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функциони-ровании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клеток;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восстановительные процессы на молекулярном,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клеточ-ном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тканевом уровнях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9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Метаболическая активность (летальный синтез)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биотрансформация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ксенобиотика с образованием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токсич-ных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продуктов. 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Детоксикация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биотрансформация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сопровождающаяся снижением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содержания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8802"/>
            <a:ext cx="9144000" cy="2428892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 smtClean="0">
                <a:latin typeface="Times New Roman"/>
                <a:ea typeface="Times New Roman"/>
              </a:rPr>
              <a:t>	Клиника</a:t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3600" dirty="0" smtClean="0">
                <a:latin typeface="Times New Roman"/>
                <a:ea typeface="Times New Roman"/>
              </a:rPr>
              <a:t>		                  и</a:t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3600" dirty="0" smtClean="0">
                <a:latin typeface="Times New Roman"/>
                <a:ea typeface="Times New Roman"/>
              </a:rPr>
              <a:t>		 	происхождение</a:t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3600" dirty="0" smtClean="0">
                <a:latin typeface="Times New Roman"/>
                <a:ea typeface="Times New Roman"/>
              </a:rPr>
              <a:t> 						отравлений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2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u="sng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Степень</a:t>
            </a:r>
            <a:r>
              <a:rPr lang="ru-RU" sz="2800" dirty="0" smtClean="0">
                <a:latin typeface="Times New Roman"/>
                <a:ea typeface="Times New Roman"/>
              </a:rPr>
              <a:t> -  легкая, средняя, тяжелая.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Клиническое течение</a:t>
            </a:r>
            <a:r>
              <a:rPr lang="ru-RU" sz="2800" dirty="0" smtClean="0">
                <a:latin typeface="Times New Roman"/>
                <a:ea typeface="Times New Roman"/>
              </a:rPr>
              <a:t> - молниеносным</a:t>
            </a:r>
            <a:r>
              <a:rPr lang="ru-RU" sz="2800" dirty="0">
                <a:latin typeface="Times New Roman"/>
                <a:ea typeface="Times New Roman"/>
              </a:rPr>
              <a:t>, острым, </a:t>
            </a:r>
            <a:r>
              <a:rPr lang="ru-RU" sz="2800" dirty="0" err="1" smtClean="0">
                <a:latin typeface="Times New Roman"/>
                <a:ea typeface="Times New Roman"/>
              </a:rPr>
              <a:t>подост-рым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и </a:t>
            </a:r>
            <a:r>
              <a:rPr lang="ru-RU" sz="2800" dirty="0" smtClean="0">
                <a:latin typeface="Times New Roman"/>
                <a:ea typeface="Times New Roman"/>
              </a:rPr>
              <a:t>хроническим.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Проявление</a:t>
            </a:r>
            <a:r>
              <a:rPr lang="ru-RU" sz="2800" dirty="0" smtClean="0">
                <a:latin typeface="Times New Roman"/>
                <a:ea typeface="Times New Roman"/>
              </a:rPr>
              <a:t> - местным </a:t>
            </a:r>
            <a:r>
              <a:rPr lang="ru-RU" sz="2800" dirty="0">
                <a:latin typeface="Times New Roman"/>
                <a:ea typeface="Times New Roman"/>
              </a:rPr>
              <a:t>и </a:t>
            </a:r>
            <a:r>
              <a:rPr lang="ru-RU" sz="2800" dirty="0" smtClean="0">
                <a:latin typeface="Times New Roman"/>
                <a:ea typeface="Times New Roman"/>
              </a:rPr>
              <a:t>общим.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Действие</a:t>
            </a:r>
            <a:r>
              <a:rPr lang="ru-RU" sz="2800" dirty="0" smtClean="0">
                <a:latin typeface="Times New Roman"/>
                <a:ea typeface="Times New Roman"/>
              </a:rPr>
              <a:t> - первичным </a:t>
            </a:r>
            <a:r>
              <a:rPr lang="ru-RU" sz="2800" dirty="0">
                <a:latin typeface="Times New Roman"/>
                <a:ea typeface="Times New Roman"/>
              </a:rPr>
              <a:t>и </a:t>
            </a:r>
            <a:r>
              <a:rPr lang="ru-RU" sz="2800" dirty="0" smtClean="0">
                <a:latin typeface="Times New Roman"/>
                <a:ea typeface="Times New Roman"/>
              </a:rPr>
              <a:t>метатоксическим.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Избирательность</a:t>
            </a:r>
            <a:r>
              <a:rPr lang="ru-RU" sz="2800" dirty="0" smtClean="0">
                <a:latin typeface="Times New Roman"/>
                <a:ea typeface="Times New Roman"/>
              </a:rPr>
              <a:t> действия на биохимические </a:t>
            </a:r>
            <a:r>
              <a:rPr lang="ru-RU" sz="2800" dirty="0">
                <a:latin typeface="Times New Roman"/>
                <a:ea typeface="Times New Roman"/>
              </a:rPr>
              <a:t>процессы в </a:t>
            </a:r>
            <a:r>
              <a:rPr lang="ru-RU" sz="2800" dirty="0" smtClean="0">
                <a:latin typeface="Times New Roman"/>
                <a:ea typeface="Times New Roman"/>
              </a:rPr>
              <a:t>организме.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2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u="sng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err="1" smtClean="0">
                <a:latin typeface="Times New Roman"/>
                <a:ea typeface="Times New Roman"/>
              </a:rPr>
              <a:t>Преимущественность</a:t>
            </a:r>
            <a:r>
              <a:rPr lang="ru-RU" sz="2800" dirty="0" smtClean="0">
                <a:latin typeface="Times New Roman"/>
                <a:ea typeface="Times New Roman"/>
              </a:rPr>
              <a:t> - поражение определенных </a:t>
            </a:r>
            <a:r>
              <a:rPr lang="ru-RU" sz="2800" dirty="0">
                <a:latin typeface="Times New Roman"/>
                <a:ea typeface="Times New Roman"/>
              </a:rPr>
              <a:t>систем </a:t>
            </a:r>
            <a:r>
              <a:rPr lang="ru-RU" sz="2800" dirty="0" smtClean="0">
                <a:latin typeface="Times New Roman"/>
                <a:ea typeface="Times New Roman"/>
              </a:rPr>
              <a:t>организма </a:t>
            </a:r>
            <a:r>
              <a:rPr lang="ru-RU" sz="2800" dirty="0">
                <a:latin typeface="Times New Roman"/>
                <a:ea typeface="Times New Roman"/>
              </a:rPr>
              <a:t>с соответствующими </a:t>
            </a:r>
            <a:r>
              <a:rPr lang="ru-RU" sz="2800" dirty="0" smtClean="0">
                <a:latin typeface="Times New Roman"/>
                <a:ea typeface="Times New Roman"/>
              </a:rPr>
              <a:t>синдромами.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Пути </a:t>
            </a:r>
            <a:r>
              <a:rPr lang="ru-RU" sz="2800" b="1" i="1" u="sng" dirty="0">
                <a:latin typeface="Times New Roman"/>
                <a:ea typeface="Times New Roman"/>
              </a:rPr>
              <a:t>и </a:t>
            </a:r>
            <a:r>
              <a:rPr lang="ru-RU" sz="2800" b="1" i="1" u="sng" dirty="0" smtClean="0">
                <a:latin typeface="Times New Roman"/>
                <a:ea typeface="Times New Roman"/>
              </a:rPr>
              <a:t>интенсивность</a:t>
            </a:r>
            <a:r>
              <a:rPr lang="ru-RU" sz="2800" dirty="0" smtClean="0">
                <a:latin typeface="Times New Roman"/>
                <a:ea typeface="Times New Roman"/>
              </a:rPr>
              <a:t> выведения - различные, </a:t>
            </a:r>
            <a:r>
              <a:rPr lang="ru-RU" sz="2800" dirty="0" err="1" smtClean="0">
                <a:latin typeface="Times New Roman"/>
                <a:ea typeface="Times New Roman"/>
              </a:rPr>
              <a:t>разнооб-разные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Причины </a:t>
            </a:r>
            <a:r>
              <a:rPr lang="ru-RU" sz="2800" b="1" i="1" u="sng" dirty="0">
                <a:latin typeface="Times New Roman"/>
                <a:ea typeface="Times New Roman"/>
              </a:rPr>
              <a:t>смерти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- болевой </a:t>
            </a:r>
            <a:r>
              <a:rPr lang="ru-RU" sz="2800" dirty="0">
                <a:latin typeface="Times New Roman"/>
                <a:ea typeface="Times New Roman"/>
              </a:rPr>
              <a:t>и токсический шок, </a:t>
            </a:r>
            <a:r>
              <a:rPr lang="ru-RU" sz="2800" dirty="0" err="1" smtClean="0">
                <a:latin typeface="Times New Roman"/>
                <a:ea typeface="Times New Roman"/>
              </a:rPr>
              <a:t>инфекци-онные</a:t>
            </a:r>
            <a:r>
              <a:rPr lang="ru-RU" sz="2800" dirty="0" smtClean="0">
                <a:latin typeface="Times New Roman"/>
                <a:ea typeface="Times New Roman"/>
              </a:rPr>
              <a:t> осложнения</a:t>
            </a:r>
            <a:r>
              <a:rPr lang="ru-RU" sz="2800" dirty="0">
                <a:latin typeface="Times New Roman"/>
                <a:ea typeface="Times New Roman"/>
              </a:rPr>
              <a:t>, острая </a:t>
            </a:r>
            <a:r>
              <a:rPr lang="ru-RU" sz="2800" dirty="0" smtClean="0">
                <a:latin typeface="Times New Roman"/>
                <a:ea typeface="Times New Roman"/>
              </a:rPr>
              <a:t>почечная, печеночная </a:t>
            </a:r>
            <a:r>
              <a:rPr lang="ru-RU" sz="2800" dirty="0" err="1" smtClean="0">
                <a:latin typeface="Times New Roman"/>
                <a:ea typeface="Times New Roman"/>
              </a:rPr>
              <a:t>недоста-точность</a:t>
            </a:r>
            <a:r>
              <a:rPr lang="ru-RU" sz="2800" dirty="0">
                <a:latin typeface="Times New Roman"/>
                <a:ea typeface="Times New Roman"/>
              </a:rPr>
              <a:t>, </a:t>
            </a:r>
            <a:r>
              <a:rPr lang="ru-RU" sz="2800" dirty="0" smtClean="0">
                <a:latin typeface="Times New Roman"/>
                <a:ea typeface="Times New Roman"/>
              </a:rPr>
              <a:t>истощение... </a:t>
            </a: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			</a:t>
            </a:r>
            <a:r>
              <a:rPr lang="ru-RU" sz="2800" b="1" i="1" u="sng" dirty="0" err="1" smtClean="0">
                <a:latin typeface="Times New Roman"/>
                <a:ea typeface="Times New Roman"/>
              </a:rPr>
              <a:t>Токсикодинамика</a:t>
            </a:r>
            <a:endParaRPr lang="ru-RU" sz="2800" b="1" i="1" u="sng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	 изменения</a:t>
            </a:r>
            <a:r>
              <a:rPr lang="ru-RU" sz="2800" dirty="0">
                <a:latin typeface="Times New Roman"/>
                <a:ea typeface="Times New Roman"/>
              </a:rPr>
              <a:t>, вызываемые ядом в </a:t>
            </a:r>
            <a:r>
              <a:rPr lang="ru-RU" sz="2800" dirty="0" smtClean="0">
                <a:latin typeface="Times New Roman"/>
                <a:ea typeface="Times New Roman"/>
              </a:rPr>
              <a:t>организме.</a:t>
            </a:r>
            <a:endParaRPr lang="ru-RU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182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4285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effectLst/>
                <a:latin typeface="Times New Roman"/>
                <a:ea typeface="Times New Roman"/>
              </a:rPr>
              <a:t>Основные </a:t>
            </a:r>
            <a:r>
              <a:rPr lang="ru-RU" sz="3200" dirty="0" err="1" smtClean="0">
                <a:effectLst/>
                <a:latin typeface="Times New Roman"/>
                <a:ea typeface="Times New Roman"/>
              </a:rPr>
              <a:t>симптомо-комплексы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3200" dirty="0">
                <a:effectLst/>
                <a:latin typeface="Times New Roman"/>
                <a:ea typeface="Times New Roman"/>
              </a:rPr>
              <a:t>отравлений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67344672"/>
              </p:ext>
            </p:extLst>
          </p:nvPr>
        </p:nvGraphicFramePr>
        <p:xfrm>
          <a:off x="71438" y="571483"/>
          <a:ext cx="9001156" cy="61436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76166"/>
                <a:gridCol w="6024990"/>
              </a:tblGrid>
              <a:tr h="379892"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Запах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Возможные причины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92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Алкогольный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Отравление </a:t>
                      </a: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алкоголем, этанолом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метанолом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92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Барвинка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Отравление </a:t>
                      </a:r>
                      <a:r>
                        <a:rPr lang="ru-RU" sz="2300" dirty="0" err="1">
                          <a:effectLst/>
                          <a:latin typeface="Times New Roman"/>
                          <a:ea typeface="Times New Roman"/>
                        </a:rPr>
                        <a:t>метилсалицилатом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606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ru-RU" sz="2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Дезинфекции</a:t>
                      </a: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Отравление фенолом и соединениями кислоты карболовой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784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ru-RU" sz="2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Горького миндаля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Отравление 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синильной кислотой и </a:t>
                      </a:r>
                      <a:r>
                        <a:rPr lang="ru-RU" sz="2300" dirty="0" err="1" smtClean="0">
                          <a:effectLst/>
                          <a:latin typeface="Times New Roman"/>
                          <a:ea typeface="Times New Roman"/>
                        </a:rPr>
                        <a:t>цианида-ми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300" dirty="0" err="1" smtClean="0">
                          <a:effectLst/>
                          <a:latin typeface="Times New Roman"/>
                          <a:ea typeface="Times New Roman"/>
                        </a:rPr>
                        <a:t>нитро-циклогексаном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300" dirty="0" err="1">
                          <a:effectLst/>
                          <a:latin typeface="Times New Roman"/>
                          <a:ea typeface="Times New Roman"/>
                        </a:rPr>
                        <a:t>бензальдегидом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92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Грушевый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Отравление </a:t>
                      </a:r>
                      <a:r>
                        <a:rPr lang="ru-RU" sz="2300" dirty="0" err="1" smtClean="0">
                          <a:effectLst/>
                          <a:latin typeface="Times New Roman"/>
                          <a:ea typeface="Times New Roman"/>
                        </a:rPr>
                        <a:t>хлор-алгидратом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628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ru-RU" sz="2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Загнивших яблок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Отравление ацетоном, растворителями лаков и красок; гипергликемическая кома, </a:t>
                      </a:r>
                      <a:r>
                        <a:rPr lang="ru-RU" sz="2300" dirty="0" err="1" smtClean="0">
                          <a:effectLst/>
                          <a:latin typeface="Times New Roman"/>
                          <a:ea typeface="Times New Roman"/>
                        </a:rPr>
                        <a:t>кетоацидоз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438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Запах свежести 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озоновым оттенком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Отравление 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калия перманганатом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57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    Йодный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Отравление йодом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784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err="1" smtClean="0">
                          <a:effectLst/>
                          <a:latin typeface="Times New Roman"/>
                          <a:ea typeface="Times New Roman"/>
                        </a:rPr>
                        <a:t>Керосиновохлорный</a:t>
                      </a:r>
                      <a:r>
                        <a:rPr lang="ru-RU" sz="2300" dirty="0">
                          <a:effectLst/>
                          <a:latin typeface="Times New Roman"/>
                          <a:ea typeface="Times New Roman"/>
                        </a:rPr>
                        <a:t>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/>
                          <a:ea typeface="Times New Roman"/>
                        </a:rPr>
                        <a:t>Отравление хлорорганическими </a:t>
                      </a:r>
                      <a:r>
                        <a:rPr lang="ru-RU" sz="2300" dirty="0" err="1" smtClean="0">
                          <a:effectLst/>
                          <a:latin typeface="Times New Roman"/>
                          <a:ea typeface="Times New Roman"/>
                        </a:rPr>
                        <a:t>соединени-ями</a:t>
                      </a:r>
                      <a:endParaRPr lang="ru-RU" sz="2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75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26734426"/>
              </p:ext>
            </p:extLst>
          </p:nvPr>
        </p:nvGraphicFramePr>
        <p:xfrm>
          <a:off x="36668" y="188640"/>
          <a:ext cx="8964488" cy="65265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94409"/>
                <a:gridCol w="5070079"/>
              </a:tblGrid>
              <a:tr h="619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Неприятный </a:t>
                      </a:r>
                      <a:r>
                        <a:rPr lang="ru-RU" sz="2000" dirty="0" err="1" smtClean="0">
                          <a:effectLst/>
                          <a:latin typeface="Times New Roman"/>
                          <a:ea typeface="Times New Roman"/>
                        </a:rPr>
                        <a:t>специф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металл.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вкусом во рту и саливацией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ртути оксидом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Сапожной краски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Отравление нитробензолом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Сладко-ацетоновый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Отравление хлороформом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Сладко-ликерный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Отравление дихлорэтаном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/>
                          <a:ea typeface="Times New Roman"/>
                        </a:rPr>
                        <a:t>Специф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керосиново-чесночный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фосфорорганическими </a:t>
                      </a:r>
                      <a:r>
                        <a:rPr lang="ru-RU" sz="2000" dirty="0" err="1" smtClean="0">
                          <a:effectLst/>
                          <a:latin typeface="Times New Roman"/>
                          <a:ea typeface="Times New Roman"/>
                        </a:rPr>
                        <a:t>соед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-ми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Спиртово-сивушный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антифризом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Спиртово-сладкий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тормозной жидкостью (этиленгликолем)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Табака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Никотин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Тухлых яиц (изо рта и от кала)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сероуглеродом, сероводородом, меркаптанами; гнилостная диспепсия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Уксусный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уксусом, ацетальдегидом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Формалиновый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формалином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Фруктово-алкогольный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алкогольными напитками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Хлорный (острый, «колючий» запах)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хлористоводородной кислотой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Чесночный	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Отравление фосфором, мышьяком, теллуром и их соединениями (дифференцировать от запаха съеденного чеснока)</a:t>
                      </a:r>
                    </a:p>
                  </a:txBody>
                  <a:tcPr marL="42037" marR="4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Мишени </a:t>
            </a: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токсикантов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все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эндогенные соединения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Макромолекулы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находящиеся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поверхности или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внут-ри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клеток (внутриклеточные ферменты);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Нуклеиновые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кислоты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(ДНК);</a:t>
            </a: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Белки; 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Клеточные мембраны;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Ферменты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(мишень в основном для токсического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метабо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лита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т.к. сам фермент ответственен за синтез этого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мета-болита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Токсичность на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молекулярном уровне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химическое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токсикантом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молекулой-мишенью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7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0" y="1374586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Кроме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того, у будущих родителей, особенно будущих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ма-терией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имеющих контакт с промышленными ядами до и во время беременности, могут родиться дети с пороками развития. Поэтому необходимо добиваться полного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пре-кращения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контакта беременных женщин с вредными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фак-торами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производства.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>
                <a:effectLst/>
                <a:latin typeface="Times New Roman"/>
                <a:ea typeface="Times New Roman"/>
              </a:rPr>
              <a:t>Синергизм и </a:t>
            </a:r>
            <a:r>
              <a:rPr lang="ru-RU" sz="3200" dirty="0">
                <a:effectLst/>
                <a:latin typeface="Times New Roman"/>
                <a:ea typeface="Times New Roman"/>
              </a:rPr>
              <a:t>антагонизм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857232"/>
            <a:ext cx="9144000" cy="6000768"/>
          </a:xfrm>
        </p:spPr>
        <p:txBody>
          <a:bodyPr>
            <a:no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Синергизм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усиление действия одного яда под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влиянием другого. Степень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синергизма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бывает различной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от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прос-той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суммы эффектов каждого яда до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значительного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взаим-ного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усиления их действия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потенцирование.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Антагонизм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ослабление действия одного яда другим за счет противоположного эффекта, оказываемого на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орга-низм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(атропин и  эзерин)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химического взаимодействия с другим веществом, приводящим к ослаблению его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ядо-витых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(цианистый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калий и глюкоза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3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80"/>
            <a:ext cx="9144000" cy="714356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Пути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попадания токсических веществ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857388"/>
            <a:ext cx="9144000" cy="4071942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Яд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может быть введен через рот, парентерально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подкож-но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внутримышечно, внутривенно), через легкие,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неповре-жденную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кожу и другими способами.</a:t>
            </a:r>
          </a:p>
        </p:txBody>
      </p:sp>
    </p:spTree>
    <p:extLst>
      <p:ext uri="{BB962C8B-B14F-4D97-AF65-F5344CB8AC3E}">
        <p14:creationId xmlns:p14="http://schemas.microsoft.com/office/powerpoint/2010/main" val="293246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Выделение ядов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происходить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различными путями: через почки, легкие,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пе-чень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слизистые оболочки, крупными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железами…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Ряд </a:t>
            </a:r>
            <a:r>
              <a:rPr lang="ru-RU" sz="2800" dirty="0">
                <a:latin typeface="Times New Roman"/>
                <a:ea typeface="Times New Roman"/>
              </a:rPr>
              <a:t>веществ при повторных введениях обладает </a:t>
            </a:r>
            <a:r>
              <a:rPr lang="ru-RU" sz="2800" dirty="0" err="1" smtClean="0">
                <a:latin typeface="Times New Roman"/>
                <a:ea typeface="Times New Roman"/>
              </a:rPr>
              <a:t>кумуля-тивным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действием, </a:t>
            </a:r>
            <a:r>
              <a:rPr lang="ru-RU" sz="2800" dirty="0" smtClean="0">
                <a:latin typeface="Times New Roman"/>
                <a:ea typeface="Times New Roman"/>
              </a:rPr>
              <a:t>т.е. </a:t>
            </a:r>
            <a:r>
              <a:rPr lang="ru-RU" sz="2800" dirty="0">
                <a:latin typeface="Times New Roman"/>
                <a:ea typeface="Times New Roman"/>
              </a:rPr>
              <a:t>способностью накапливаться в </a:t>
            </a:r>
            <a:r>
              <a:rPr lang="ru-RU" sz="2800" dirty="0" err="1" smtClean="0">
                <a:latin typeface="Times New Roman"/>
                <a:ea typeface="Times New Roman"/>
              </a:rPr>
              <a:t>тка-нях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и органах, вызывая более выраженное </a:t>
            </a:r>
            <a:r>
              <a:rPr lang="ru-RU" sz="2800" dirty="0" smtClean="0">
                <a:latin typeface="Times New Roman"/>
                <a:ea typeface="Times New Roman"/>
              </a:rPr>
              <a:t>повреждающее </a:t>
            </a:r>
            <a:r>
              <a:rPr lang="ru-RU" sz="2800" dirty="0">
                <a:latin typeface="Times New Roman"/>
                <a:ea typeface="Times New Roman"/>
              </a:rPr>
              <a:t>действие.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8422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К </a:t>
            </a:r>
            <a:r>
              <a:rPr lang="ru-RU" sz="2800" dirty="0">
                <a:latin typeface="Times New Roman"/>
                <a:ea typeface="Times New Roman"/>
              </a:rPr>
              <a:t>индивидуальным особенностям, влияющим на </a:t>
            </a:r>
            <a:r>
              <a:rPr lang="ru-RU" sz="2800" dirty="0" err="1" smtClean="0">
                <a:latin typeface="Times New Roman"/>
                <a:ea typeface="Times New Roman"/>
              </a:rPr>
              <a:t>выражен-ность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симптомов </a:t>
            </a:r>
            <a:r>
              <a:rPr lang="ru-RU" sz="2800" dirty="0" smtClean="0">
                <a:latin typeface="Times New Roman"/>
                <a:ea typeface="Times New Roman"/>
              </a:rPr>
              <a:t>отравления относят: </a:t>
            </a:r>
            <a:r>
              <a:rPr lang="ru-RU" sz="2800" dirty="0">
                <a:latin typeface="Times New Roman"/>
                <a:ea typeface="Times New Roman"/>
              </a:rPr>
              <a:t>пол, возраст, </a:t>
            </a:r>
            <a:r>
              <a:rPr lang="ru-RU" sz="2800" dirty="0" err="1" smtClean="0">
                <a:latin typeface="Times New Roman"/>
                <a:ea typeface="Times New Roman"/>
              </a:rPr>
              <a:t>состо-яние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здоровья, повышенная </a:t>
            </a:r>
            <a:r>
              <a:rPr lang="ru-RU" sz="2800" dirty="0" smtClean="0">
                <a:latin typeface="Times New Roman"/>
                <a:ea typeface="Times New Roman"/>
              </a:rPr>
              <a:t>чувствительность организма </a:t>
            </a:r>
            <a:r>
              <a:rPr lang="ru-RU" sz="2800" dirty="0">
                <a:latin typeface="Times New Roman"/>
                <a:ea typeface="Times New Roman"/>
              </a:rPr>
              <a:t>и индивидуальная непереносимость некоторых ядов.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Times New Roman"/>
              </a:rPr>
              <a:t>Считается, что женщины, в общем, более чувствительны к ядам. Беременность и менструальный период </a:t>
            </a:r>
            <a:r>
              <a:rPr lang="ru-RU" sz="2800" dirty="0" smtClean="0">
                <a:latin typeface="Times New Roman"/>
                <a:ea typeface="Times New Roman"/>
              </a:rPr>
              <a:t>понижают </a:t>
            </a:r>
            <a:r>
              <a:rPr lang="ru-RU" sz="2800" dirty="0">
                <a:latin typeface="Times New Roman"/>
                <a:ea typeface="Times New Roman"/>
              </a:rPr>
              <a:t>сопротивляемость организма к действию ядов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7008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длительном и частом приеме некоторых ядов может наблюдаться привыкание к 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Пристрастие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азновидность привыкания)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болезненное влечение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некоторым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веществам.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повторно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вос-произвести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состояние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постепенно становится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непре-одолимым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человек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превращается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наркомана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Наркомания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злоупотребление веществами, включенные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список наркотических средств (наркотических веществ и наркотических лекарственных средств,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т.ч.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природных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3453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Вещества включенные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«Списки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наркотических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соответствовуют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 критериям: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обладают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определённым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действием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ЦНС, применяются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немедицинскими целями.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начинает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оказывать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определённое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действие на поведение человека в обществе.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вещество должно быть включено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спис-ки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наркотических средств, утверждённые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Правительством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385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Классификация отравлений в зависимости от причины, обстоятельств  на 2 группы: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Случайные</a:t>
            </a:r>
            <a:endParaRPr lang="ru-RU" sz="28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Бытовые,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Медицинские,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Профессиональные.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Умышленные </a:t>
            </a:r>
            <a:r>
              <a:rPr lang="ru-RU" sz="28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(преднамеренные</a:t>
            </a:r>
            <a:r>
              <a:rPr lang="ru-RU" sz="28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Суицидальные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(самоубийства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Криминальные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убийства).</a:t>
            </a:r>
          </a:p>
        </p:txBody>
      </p:sp>
    </p:spTree>
    <p:extLst>
      <p:ext uri="{BB962C8B-B14F-4D97-AF65-F5344CB8AC3E}">
        <p14:creationId xmlns:p14="http://schemas.microsoft.com/office/powerpoint/2010/main" val="34943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	</a:t>
            </a:r>
            <a:r>
              <a:rPr lang="ru-RU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ПЕРИОДЫ ОТРАВЛЕНИЯ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Скрытый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период характеризуется отсутствием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соответс-твующих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симптомов.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Токсикогенный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начинается с первыми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клиническими симптомами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заканчивается после окончательной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элими-нации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яда из организма.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Соматогенный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возникают органные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полиорганные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повреждения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уже после элиминации яда.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Восстановительный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длиться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 года и более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сохране-нием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остаточных признаков нарушений нервной,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эндо-кринной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иммунной систем.</a:t>
            </a:r>
          </a:p>
        </p:txBody>
      </p:sp>
    </p:spTree>
    <p:extLst>
      <p:ext uri="{BB962C8B-B14F-4D97-AF65-F5344CB8AC3E}">
        <p14:creationId xmlns:p14="http://schemas.microsoft.com/office/powerpoint/2010/main" val="147048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5715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u="sng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Методы </a:t>
            </a:r>
            <a:r>
              <a:rPr lang="ru-RU" sz="3200" u="sng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детоксикации</a:t>
            </a:r>
            <a:r>
              <a:rPr lang="ru-RU" sz="3200" u="sng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и </a:t>
            </a:r>
            <a:r>
              <a:rPr lang="ru-RU" sz="3200" u="sng" dirty="0" smtClean="0">
                <a:effectLst/>
                <a:latin typeface="Times New Roman" pitchFamily="18" charset="0"/>
                <a:cs typeface="Times New Roman" pitchFamily="18" charset="0"/>
              </a:rPr>
              <a:t>антидоты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Зависят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от периода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отравления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токсикогенном периоде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детоксикация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представляет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со-бой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этиотропное (от греч.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aitia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причина) лечение.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Эф-фективность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лечения выше, если методы активной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деток-сикации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применяют как можно раньше -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распределе-ния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яда в организме.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соматогенном периоде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детоксикационные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ор-ганов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нарушены и методы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детоксикации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становятся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пато-генетическими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При тяжелых отравлениях лечение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реани-мационное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543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Известны и синтезированы &gt;10 млн. химических веществ. </a:t>
            </a: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индустрии промышленно-развитых  стран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используют-ся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несколько сотен тысяч разнообразных по строению и физико-химическим свойствам химических веществ, с которыми контактируют работающие. Это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неорганичес-кие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органические и элементоорганические соединения. </a:t>
            </a: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Из неорганических соединений наиболее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распространен-ными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являются металлы (ртуть, свинец, хром, никель, цинк, марганец, и др.) и их соединения, галогены,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соеди-нения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азота (аммиак, гидразин, окислы азота), фосфор и его соединения, углерод и его соединения.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			</a:t>
            </a:r>
            <a:r>
              <a:rPr lang="ru-RU" sz="2800" b="1" i="1" u="sng" dirty="0" smtClean="0">
                <a:latin typeface="Times New Roman"/>
                <a:ea typeface="Times New Roman"/>
              </a:rPr>
              <a:t>Лечение отравлений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b="1" i="1" u="sng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Прекратить воздействие </a:t>
            </a:r>
            <a:r>
              <a:rPr lang="ru-RU" sz="2800" dirty="0">
                <a:latin typeface="Times New Roman"/>
                <a:ea typeface="Times New Roman"/>
              </a:rPr>
              <a:t>токсичных веществ и </a:t>
            </a:r>
            <a:r>
              <a:rPr lang="ru-RU" sz="2800" dirty="0" smtClean="0">
                <a:latin typeface="Times New Roman"/>
                <a:ea typeface="Times New Roman"/>
              </a:rPr>
              <a:t>удалить </a:t>
            </a:r>
            <a:r>
              <a:rPr lang="ru-RU" sz="2800" dirty="0">
                <a:latin typeface="Times New Roman"/>
                <a:ea typeface="Times New Roman"/>
              </a:rPr>
              <a:t>их из организма, т.е. </a:t>
            </a:r>
            <a:r>
              <a:rPr lang="ru-RU" sz="2800" b="1" u="sng" dirty="0" err="1">
                <a:latin typeface="Times New Roman"/>
                <a:ea typeface="Times New Roman"/>
              </a:rPr>
              <a:t>детоксикаци</a:t>
            </a:r>
            <a:r>
              <a:rPr lang="ru-RU" sz="2800" b="1" dirty="0" err="1">
                <a:latin typeface="Times New Roman"/>
                <a:ea typeface="Times New Roman"/>
              </a:rPr>
              <a:t>я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i="1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 smtClean="0">
                <a:latin typeface="Times New Roman"/>
                <a:ea typeface="Times New Roman"/>
              </a:rPr>
              <a:t>Применяют методы естественной, искусственной и </a:t>
            </a:r>
            <a:r>
              <a:rPr lang="ru-RU" sz="2800" i="1" dirty="0" err="1" smtClean="0">
                <a:latin typeface="Times New Roman"/>
                <a:ea typeface="Times New Roman"/>
              </a:rPr>
              <a:t>ан-тидотной</a:t>
            </a:r>
            <a:r>
              <a:rPr lang="ru-RU" sz="2800" i="1" dirty="0" smtClean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детоксикации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4460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	</a:t>
            </a:r>
            <a:r>
              <a:rPr lang="ru-RU" sz="2800" b="1" u="sng" dirty="0" smtClean="0">
                <a:latin typeface="Times New Roman"/>
                <a:ea typeface="Times New Roman"/>
              </a:rPr>
              <a:t>ВИДЫ  ЕСТЕСТВЕННОЙ  ДЕТОКСИКАЦИИ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Форсированный диурез, </a:t>
            </a:r>
            <a:r>
              <a:rPr lang="ru-RU" sz="2800" dirty="0">
                <a:latin typeface="Times New Roman"/>
                <a:ea typeface="Times New Roman"/>
              </a:rPr>
              <a:t>простое или зондовое </a:t>
            </a:r>
            <a:r>
              <a:rPr lang="ru-RU" sz="2800" dirty="0" err="1" smtClean="0">
                <a:latin typeface="Times New Roman"/>
                <a:ea typeface="Times New Roman"/>
              </a:rPr>
              <a:t>промыва-ние</a:t>
            </a:r>
            <a:r>
              <a:rPr lang="ru-RU" sz="2800" dirty="0" smtClean="0">
                <a:latin typeface="Times New Roman"/>
                <a:ea typeface="Times New Roman"/>
              </a:rPr>
              <a:t> желудка, </a:t>
            </a:r>
            <a:r>
              <a:rPr lang="ru-RU" sz="2800" dirty="0">
                <a:latin typeface="Times New Roman"/>
                <a:ea typeface="Times New Roman"/>
              </a:rPr>
              <a:t>гипервентиляция </a:t>
            </a:r>
            <a:r>
              <a:rPr lang="ru-RU" sz="2800" dirty="0" smtClean="0">
                <a:latin typeface="Times New Roman"/>
                <a:ea typeface="Times New Roman"/>
              </a:rPr>
              <a:t>легких,</a:t>
            </a:r>
            <a:r>
              <a:rPr lang="ru-RU" sz="2800" dirty="0">
                <a:latin typeface="Times New Roman"/>
                <a:ea typeface="Times New Roman"/>
              </a:rPr>
              <a:t> регуляцией </a:t>
            </a:r>
            <a:r>
              <a:rPr lang="ru-RU" sz="2800" dirty="0" err="1" smtClean="0">
                <a:latin typeface="Times New Roman"/>
                <a:ea typeface="Times New Roman"/>
              </a:rPr>
              <a:t>фер-ментативной</a:t>
            </a:r>
            <a:r>
              <a:rPr lang="ru-RU" sz="2800" dirty="0" smtClean="0">
                <a:latin typeface="Times New Roman"/>
                <a:ea typeface="Times New Roman"/>
              </a:rPr>
              <a:t> активности, </a:t>
            </a:r>
            <a:r>
              <a:rPr lang="ru-RU" sz="2800" dirty="0">
                <a:latin typeface="Times New Roman"/>
                <a:ea typeface="Times New Roman"/>
              </a:rPr>
              <a:t>разведение и замещение крови (</a:t>
            </a:r>
            <a:r>
              <a:rPr lang="ru-RU" sz="2800" dirty="0" smtClean="0">
                <a:latin typeface="Times New Roman"/>
                <a:ea typeface="Times New Roman"/>
              </a:rPr>
              <a:t>лимфы</a:t>
            </a:r>
            <a:r>
              <a:rPr lang="ru-RU" sz="2800" dirty="0">
                <a:latin typeface="Times New Roman"/>
                <a:ea typeface="Times New Roman"/>
              </a:rPr>
              <a:t>), например </a:t>
            </a:r>
            <a:r>
              <a:rPr lang="ru-RU" sz="2800" dirty="0" err="1">
                <a:latin typeface="Times New Roman"/>
                <a:ea typeface="Times New Roman"/>
              </a:rPr>
              <a:t>гемоферез</a:t>
            </a:r>
            <a:r>
              <a:rPr lang="ru-RU" sz="2800" dirty="0">
                <a:latin typeface="Times New Roman"/>
                <a:ea typeface="Times New Roman"/>
              </a:rPr>
              <a:t> (замещение крови), </a:t>
            </a:r>
            <a:r>
              <a:rPr lang="ru-RU" sz="2800" dirty="0" err="1" smtClean="0">
                <a:latin typeface="Times New Roman"/>
                <a:ea typeface="Times New Roman"/>
              </a:rPr>
              <a:t>плазмо-ферез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(замещение плазмы) с использованием различных </a:t>
            </a:r>
            <a:r>
              <a:rPr lang="ru-RU" sz="2800" dirty="0" smtClean="0">
                <a:latin typeface="Times New Roman"/>
                <a:ea typeface="Times New Roman"/>
              </a:rPr>
              <a:t>крове- </a:t>
            </a:r>
            <a:r>
              <a:rPr lang="ru-RU" sz="2800" dirty="0">
                <a:latin typeface="Times New Roman"/>
                <a:ea typeface="Times New Roman"/>
              </a:rPr>
              <a:t>и </a:t>
            </a:r>
            <a:r>
              <a:rPr lang="ru-RU" sz="2800" dirty="0" err="1" smtClean="0">
                <a:latin typeface="Times New Roman"/>
                <a:ea typeface="Times New Roman"/>
              </a:rPr>
              <a:t>плазмозаменителей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4460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При искусственной </a:t>
            </a:r>
            <a:r>
              <a:rPr lang="ru-RU" sz="2800" dirty="0" err="1">
                <a:latin typeface="Times New Roman"/>
                <a:ea typeface="Times New Roman"/>
              </a:rPr>
              <a:t>детоксикации</a:t>
            </a:r>
            <a:r>
              <a:rPr lang="ru-RU" sz="2800" dirty="0">
                <a:latin typeface="Times New Roman"/>
                <a:ea typeface="Times New Roman"/>
              </a:rPr>
              <a:t> используют </a:t>
            </a:r>
            <a:r>
              <a:rPr lang="ru-RU" sz="2800" dirty="0" err="1" smtClean="0">
                <a:latin typeface="Times New Roman"/>
                <a:ea typeface="Times New Roman"/>
              </a:rPr>
              <a:t>сорбцион-ные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методы (гемо-, </a:t>
            </a:r>
            <a:r>
              <a:rPr lang="ru-RU" sz="2800" dirty="0" err="1">
                <a:latin typeface="Times New Roman"/>
                <a:ea typeface="Times New Roman"/>
              </a:rPr>
              <a:t>плазмо</a:t>
            </a:r>
            <a:r>
              <a:rPr lang="ru-RU" sz="2800" dirty="0">
                <a:latin typeface="Times New Roman"/>
                <a:ea typeface="Times New Roman"/>
              </a:rPr>
              <a:t>-, </a:t>
            </a:r>
            <a:r>
              <a:rPr lang="ru-RU" sz="2800" dirty="0" err="1">
                <a:latin typeface="Times New Roman"/>
                <a:ea typeface="Times New Roman"/>
              </a:rPr>
              <a:t>лимфосорбция</a:t>
            </a:r>
            <a:r>
              <a:rPr lang="ru-RU" sz="2800" dirty="0">
                <a:latin typeface="Times New Roman"/>
                <a:ea typeface="Times New Roman"/>
              </a:rPr>
              <a:t>, </a:t>
            </a:r>
            <a:r>
              <a:rPr lang="ru-RU" sz="2800" dirty="0" err="1" smtClean="0">
                <a:latin typeface="Times New Roman"/>
                <a:ea typeface="Times New Roman"/>
              </a:rPr>
              <a:t>энтеросорб-ция</a:t>
            </a:r>
            <a:r>
              <a:rPr lang="ru-RU" sz="2800" dirty="0" smtClean="0">
                <a:latin typeface="Times New Roman"/>
                <a:ea typeface="Times New Roman"/>
              </a:rPr>
              <a:t>).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Сорбция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(поглощение) - процесс поглощения </a:t>
            </a:r>
            <a:r>
              <a:rPr lang="ru-RU" sz="2800" dirty="0" smtClean="0">
                <a:latin typeface="Times New Roman"/>
                <a:ea typeface="Times New Roman"/>
              </a:rPr>
              <a:t>молекул </a:t>
            </a:r>
            <a:r>
              <a:rPr lang="ru-RU" sz="2800" dirty="0" err="1" smtClean="0">
                <a:latin typeface="Times New Roman"/>
                <a:ea typeface="Times New Roman"/>
              </a:rPr>
              <a:t>токсиканта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поверхностью твердого тела </a:t>
            </a:r>
            <a:r>
              <a:rPr lang="ru-RU" sz="2800" dirty="0" smtClean="0">
                <a:latin typeface="Times New Roman"/>
                <a:ea typeface="Times New Roman"/>
              </a:rPr>
              <a:t>(жидкости).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i="1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 smtClean="0">
                <a:latin typeface="Times New Roman"/>
                <a:ea typeface="Times New Roman"/>
              </a:rPr>
              <a:t>Выбор </a:t>
            </a:r>
            <a:r>
              <a:rPr lang="ru-RU" sz="2800" i="1" dirty="0">
                <a:latin typeface="Times New Roman"/>
                <a:ea typeface="Times New Roman"/>
              </a:rPr>
              <a:t>метода </a:t>
            </a:r>
            <a:r>
              <a:rPr lang="ru-RU" sz="2800" i="1" dirty="0" err="1">
                <a:latin typeface="Times New Roman"/>
                <a:ea typeface="Times New Roman"/>
              </a:rPr>
              <a:t>детоксикации</a:t>
            </a:r>
            <a:r>
              <a:rPr lang="ru-RU" sz="2800" i="1" dirty="0">
                <a:latin typeface="Times New Roman"/>
                <a:ea typeface="Times New Roman"/>
              </a:rPr>
              <a:t> обусловлен </a:t>
            </a:r>
            <a:r>
              <a:rPr lang="ru-RU" sz="2800" i="1" dirty="0" err="1" smtClean="0">
                <a:latin typeface="Times New Roman"/>
                <a:ea typeface="Times New Roman"/>
              </a:rPr>
              <a:t>физико-хими-ческими</a:t>
            </a:r>
            <a:r>
              <a:rPr lang="ru-RU" sz="2800" i="1" dirty="0" smtClean="0">
                <a:latin typeface="Times New Roman"/>
                <a:ea typeface="Times New Roman"/>
              </a:rPr>
              <a:t> </a:t>
            </a:r>
            <a:r>
              <a:rPr lang="ru-RU" sz="2800" i="1" dirty="0">
                <a:latin typeface="Times New Roman"/>
                <a:ea typeface="Times New Roman"/>
              </a:rPr>
              <a:t>свойствами, природой и дозой токсичного </a:t>
            </a:r>
            <a:r>
              <a:rPr lang="ru-RU" sz="2800" i="1" dirty="0" err="1" smtClean="0">
                <a:latin typeface="Times New Roman"/>
                <a:ea typeface="Times New Roman"/>
              </a:rPr>
              <a:t>ве-щества</a:t>
            </a:r>
            <a:r>
              <a:rPr lang="ru-RU" sz="2800" i="1" dirty="0">
                <a:latin typeface="Times New Roman"/>
                <a:ea typeface="Times New Roman"/>
              </a:rPr>
              <a:t>, экспозицией яда, тяжестью </a:t>
            </a:r>
            <a:r>
              <a:rPr lang="ru-RU" sz="2800" i="1" dirty="0" smtClean="0">
                <a:latin typeface="Times New Roman"/>
                <a:ea typeface="Times New Roman"/>
              </a:rPr>
              <a:t>отравления.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35170964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err="1" smtClean="0">
                <a:latin typeface="Times New Roman"/>
                <a:ea typeface="Times New Roman"/>
              </a:rPr>
              <a:t>Антидотная</a:t>
            </a:r>
            <a:r>
              <a:rPr lang="ru-RU" sz="2800" b="1" i="1" u="sng" dirty="0" smtClean="0">
                <a:latin typeface="Times New Roman"/>
                <a:ea typeface="Times New Roman"/>
              </a:rPr>
              <a:t> </a:t>
            </a:r>
            <a:r>
              <a:rPr lang="ru-RU" sz="2800" b="1" i="1" u="sng" dirty="0">
                <a:latin typeface="Times New Roman"/>
                <a:ea typeface="Times New Roman"/>
              </a:rPr>
              <a:t>терапия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- эффективна </a:t>
            </a:r>
            <a:r>
              <a:rPr lang="ru-RU" sz="2800" dirty="0">
                <a:latin typeface="Times New Roman"/>
                <a:ea typeface="Times New Roman"/>
              </a:rPr>
              <a:t>только в раннем </a:t>
            </a:r>
            <a:r>
              <a:rPr lang="ru-RU" sz="2800" dirty="0" err="1" smtClean="0">
                <a:latin typeface="Times New Roman"/>
                <a:ea typeface="Times New Roman"/>
              </a:rPr>
              <a:t>ток-сикогенном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периоде острых отравлений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/>
                <a:ea typeface="Times New Roman"/>
              </a:rPr>
              <a:t>Антидот</a:t>
            </a:r>
            <a:r>
              <a:rPr lang="ru-RU" sz="2800" dirty="0" smtClean="0">
                <a:latin typeface="Times New Roman"/>
                <a:ea typeface="Times New Roman"/>
              </a:rPr>
              <a:t> (противоядие) - </a:t>
            </a:r>
            <a:r>
              <a:rPr lang="ru-RU" sz="2800" dirty="0">
                <a:latin typeface="Times New Roman"/>
                <a:ea typeface="Times New Roman"/>
              </a:rPr>
              <a:t>лекарственное средство, </a:t>
            </a:r>
            <a:r>
              <a:rPr lang="ru-RU" sz="2800" dirty="0" err="1" smtClean="0">
                <a:latin typeface="Times New Roman"/>
                <a:ea typeface="Times New Roman"/>
              </a:rPr>
              <a:t>обезв-реживающее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яд </a:t>
            </a:r>
            <a:r>
              <a:rPr lang="ru-RU" sz="2800" dirty="0" smtClean="0">
                <a:latin typeface="Times New Roman"/>
                <a:ea typeface="Times New Roman"/>
              </a:rPr>
              <a:t>путем </a:t>
            </a:r>
            <a:r>
              <a:rPr lang="ru-RU" sz="2800" dirty="0">
                <a:latin typeface="Times New Roman"/>
                <a:ea typeface="Times New Roman"/>
              </a:rPr>
              <a:t>химического или </a:t>
            </a:r>
            <a:r>
              <a:rPr lang="ru-RU" sz="2800" dirty="0" err="1" smtClean="0">
                <a:latin typeface="Times New Roman"/>
                <a:ea typeface="Times New Roman"/>
              </a:rPr>
              <a:t>физико-химичес-кого</a:t>
            </a:r>
            <a:r>
              <a:rPr lang="ru-RU" sz="2800" dirty="0" smtClean="0">
                <a:latin typeface="Times New Roman"/>
                <a:ea typeface="Times New Roman"/>
              </a:rPr>
              <a:t> взаимодействия </a:t>
            </a:r>
            <a:r>
              <a:rPr lang="ru-RU" sz="2800" dirty="0">
                <a:latin typeface="Times New Roman"/>
                <a:ea typeface="Times New Roman"/>
              </a:rPr>
              <a:t>с ним или уменьшающее вызванные им </a:t>
            </a:r>
            <a:r>
              <a:rPr lang="ru-RU" sz="2800" dirty="0" smtClean="0">
                <a:latin typeface="Times New Roman"/>
                <a:ea typeface="Times New Roman"/>
              </a:rPr>
              <a:t>нарушения </a:t>
            </a:r>
            <a:r>
              <a:rPr lang="ru-RU" sz="2800" dirty="0">
                <a:latin typeface="Times New Roman"/>
                <a:ea typeface="Times New Roman"/>
              </a:rPr>
              <a:t>в </a:t>
            </a:r>
            <a:r>
              <a:rPr lang="ru-RU" sz="2800" dirty="0" smtClean="0">
                <a:latin typeface="Times New Roman"/>
                <a:ea typeface="Times New Roman"/>
              </a:rPr>
              <a:t>организме.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i="1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err="1" smtClean="0">
                <a:latin typeface="Times New Roman"/>
                <a:ea typeface="Times New Roman"/>
              </a:rPr>
              <a:t>Антидотная</a:t>
            </a:r>
            <a:r>
              <a:rPr lang="ru-RU" sz="2800" b="1" i="1" u="sng" dirty="0" smtClean="0">
                <a:latin typeface="Times New Roman"/>
                <a:ea typeface="Times New Roman"/>
              </a:rPr>
              <a:t> </a:t>
            </a:r>
            <a:r>
              <a:rPr lang="ru-RU" sz="2800" b="1" i="1" u="sng" dirty="0">
                <a:latin typeface="Times New Roman"/>
                <a:ea typeface="Times New Roman"/>
              </a:rPr>
              <a:t>терапия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высокоспецифична</a:t>
            </a:r>
            <a:r>
              <a:rPr lang="ru-RU" sz="2800" i="1" dirty="0">
                <a:latin typeface="Times New Roman"/>
                <a:ea typeface="Times New Roman"/>
              </a:rPr>
              <a:t> и используется только при достоверно установленном </a:t>
            </a:r>
            <a:r>
              <a:rPr lang="ru-RU" sz="2800" i="1" dirty="0" err="1" smtClean="0">
                <a:latin typeface="Times New Roman"/>
                <a:ea typeface="Times New Roman"/>
              </a:rPr>
              <a:t>клинико-лабора-торном</a:t>
            </a:r>
            <a:r>
              <a:rPr lang="ru-RU" sz="2800" i="1" dirty="0" smtClean="0">
                <a:latin typeface="Times New Roman"/>
                <a:ea typeface="Times New Roman"/>
              </a:rPr>
              <a:t> </a:t>
            </a:r>
            <a:r>
              <a:rPr lang="ru-RU" sz="2800" i="1" dirty="0">
                <a:latin typeface="Times New Roman"/>
                <a:ea typeface="Times New Roman"/>
              </a:rPr>
              <a:t>диагнозе</a:t>
            </a:r>
            <a:r>
              <a:rPr lang="ru-RU" sz="2800" i="1" dirty="0" smtClean="0">
                <a:latin typeface="Times New Roman"/>
                <a:ea typeface="Times New Roman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7096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667452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Природа  антидота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>
                <a:latin typeface="Times New Roman"/>
                <a:ea typeface="Times New Roman"/>
              </a:rPr>
              <a:t>В клинической токсикологии выделяют химические </a:t>
            </a:r>
            <a:r>
              <a:rPr lang="ru-RU" sz="2800" dirty="0" err="1" smtClean="0">
                <a:latin typeface="Times New Roman"/>
                <a:ea typeface="Times New Roman"/>
              </a:rPr>
              <a:t>про-тивоядия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контактного действия, биохимические (</a:t>
            </a:r>
            <a:r>
              <a:rPr lang="ru-RU" sz="2800" dirty="0" smtClean="0">
                <a:latin typeface="Times New Roman"/>
                <a:ea typeface="Times New Roman"/>
              </a:rPr>
              <a:t>токсико-кинетические), фармакологические </a:t>
            </a:r>
            <a:r>
              <a:rPr lang="ru-RU" sz="2800" dirty="0">
                <a:latin typeface="Times New Roman"/>
                <a:ea typeface="Times New Roman"/>
              </a:rPr>
              <a:t>(</a:t>
            </a:r>
            <a:r>
              <a:rPr lang="ru-RU" sz="2800" dirty="0" smtClean="0">
                <a:latin typeface="Times New Roman"/>
                <a:ea typeface="Times New Roman"/>
              </a:rPr>
              <a:t>симптоматические</a:t>
            </a:r>
            <a:r>
              <a:rPr lang="ru-RU" sz="2800" dirty="0">
                <a:latin typeface="Times New Roman"/>
                <a:ea typeface="Times New Roman"/>
              </a:rPr>
              <a:t>) </a:t>
            </a:r>
            <a:r>
              <a:rPr lang="ru-RU" sz="2800" dirty="0" smtClean="0">
                <a:latin typeface="Times New Roman"/>
                <a:ea typeface="Times New Roman"/>
              </a:rPr>
              <a:t>антагонисты</a:t>
            </a:r>
            <a:r>
              <a:rPr lang="ru-RU" sz="2800" dirty="0">
                <a:latin typeface="Times New Roman"/>
                <a:ea typeface="Times New Roman"/>
              </a:rPr>
              <a:t>, иммунохимические </a:t>
            </a:r>
            <a:r>
              <a:rPr lang="ru-RU" sz="2800" dirty="0" smtClean="0">
                <a:latin typeface="Times New Roman"/>
                <a:ea typeface="Times New Roman"/>
              </a:rPr>
              <a:t>противоядия.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Химические противоядия.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Специфические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метаболические (биохимические, </a:t>
            </a:r>
            <a:r>
              <a:rPr lang="ru-RU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токси-кокинетические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) противоядия 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Фармакологические антагонисты.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Антидоты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используемые для профилактики и коррекции токсических эффектов ряда лекарственных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средств.</a:t>
            </a: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- Иммунологические противоядия.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934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928934"/>
            <a:ext cx="9144000" cy="3929066"/>
          </a:xfrm>
        </p:spPr>
        <p:txBody>
          <a:bodyPr>
            <a:normAutofit/>
          </a:bodyPr>
          <a:lstStyle/>
          <a:p>
            <a:pPr marL="0" lvl="0" indent="0" algn="just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Рецептор токсичности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(Пауль Эрлих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1900г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химически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активная группировка, в норме участвующая в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метаболиз-ме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клетки, к которой способна присоединится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молекула ксенобиотика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lnSpc>
                <a:spcPts val="4000"/>
              </a:lnSpc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лиганд-рецепторный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52"/>
            <a:ext cx="914400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86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20080"/>
          </a:xfrm>
        </p:spPr>
        <p:txBody>
          <a:bodyPr/>
          <a:lstStyle/>
          <a:p>
            <a:pPr marL="0" indent="0" algn="ctr" fontAlgn="base">
              <a:spcAft>
                <a:spcPct val="0"/>
              </a:spcAft>
              <a:buNone/>
            </a:pPr>
            <a:r>
              <a:rPr lang="ru-RU" sz="4000" i="1" u="sng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«Оккупационная» </a:t>
            </a:r>
            <a:r>
              <a:rPr lang="ru-RU" sz="4000" i="1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 теория</a:t>
            </a:r>
            <a:endParaRPr lang="ru-RU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85794"/>
            <a:ext cx="9144000" cy="607220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Максимальный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токсический эффект наблюдается при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пол-ном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заполнении рецепторов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токсикантом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ctr" fontAlgn="base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Tox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R ↔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Tox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–R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константа равновесия; </a:t>
            </a: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Tox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равновесная концентрация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токсиканта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(молекулы, иона, радикала); </a:t>
            </a: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[R]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равновесная концентрация рецептора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молекулярно-го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клеточного);</a:t>
            </a:r>
          </a:p>
          <a:p>
            <a:pPr marL="0" indent="0" algn="just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Tox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равновесная концентрация продукта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взаимодей-ствия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064" y="2420888"/>
            <a:ext cx="283777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6730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71504"/>
          </a:xfrm>
        </p:spPr>
        <p:txBody>
          <a:bodyPr/>
          <a:lstStyle/>
          <a:p>
            <a:pPr marL="0" lvl="0" indent="0" algn="ctr" fontAlgn="base">
              <a:spcAft>
                <a:spcPct val="0"/>
              </a:spcAft>
              <a:buNone/>
            </a:pPr>
            <a:r>
              <a:rPr lang="ru-RU" sz="3200" i="1" u="sng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Кинетическая </a:t>
            </a:r>
            <a:r>
              <a:rPr lang="ru-RU" sz="3200" i="1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 теория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71480"/>
            <a:ext cx="9144000" cy="6286520"/>
          </a:xfrm>
        </p:spPr>
        <p:txBody>
          <a:bodyPr>
            <a:noAutofit/>
          </a:bodyPr>
          <a:lstStyle/>
          <a:p>
            <a:pPr marL="0" lvl="0" indent="0" algn="just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Максимальный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 на токсическое воздействие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опреде-ляется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скоростью и механизмом связывания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 рецептором. </a:t>
            </a:r>
          </a:p>
          <a:p>
            <a:pPr marL="0" lvl="0" indent="0" algn="just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Внутренняя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активность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токсиканта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R/N</a:t>
            </a:r>
            <a:r>
              <a:rPr lang="ru-RU" sz="2800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зан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- способность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давать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токсический эффект (ответ организма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при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мини-мальном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заполнении рецепторов (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зан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lvl="0" indent="0" algn="just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Классы </a:t>
            </a:r>
            <a:r>
              <a:rPr lang="ru-RU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токсикантов</a:t>
            </a:r>
            <a:r>
              <a:rPr lang="ru-RU" sz="28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взаимодействующих с рецепторами:</a:t>
            </a:r>
            <a:endParaRPr lang="ru-RU" sz="28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антагонисты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(ингибирует действие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нативных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субстратов (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эндогенных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соединений),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блокируют связь с рецептором); 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агонисты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частичные </a:t>
            </a:r>
            <a:r>
              <a:rPr lang="ru-RU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агонисты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(активируют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рецепторы,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взаимодей-ствуя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ними, дают токсический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эффект,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равный или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пре-вышающий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эффект </a:t>
            </a:r>
            <a:r>
              <a:rPr lang="ru-RU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нативного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субстрата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- «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токсикомиме-тики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6183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5714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Неспецифические взаимодействия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Times-Roman"/>
              </a:rPr>
              <a:t>Токсичные </a:t>
            </a:r>
            <a:r>
              <a:rPr lang="ru-RU" sz="2800" dirty="0">
                <a:latin typeface="Times New Roman"/>
                <a:ea typeface="Times-Roman"/>
              </a:rPr>
              <a:t>вещества разрушают молекулы-мишени, </a:t>
            </a:r>
            <a:r>
              <a:rPr lang="ru-RU" sz="2800" dirty="0" err="1" smtClean="0">
                <a:latin typeface="Times New Roman"/>
                <a:ea typeface="Times-Roman"/>
              </a:rPr>
              <a:t>изме-няют</a:t>
            </a:r>
            <a:r>
              <a:rPr lang="ru-RU" sz="2800" dirty="0" smtClean="0">
                <a:latin typeface="Times New Roman"/>
                <a:ea typeface="Times-Roman"/>
              </a:rPr>
              <a:t> </a:t>
            </a:r>
            <a:r>
              <a:rPr lang="ru-RU" sz="2800" dirty="0">
                <a:latin typeface="Times New Roman"/>
                <a:ea typeface="Times-Roman"/>
              </a:rPr>
              <a:t>структуры эндогенных субстратов, разрывают </a:t>
            </a:r>
            <a:r>
              <a:rPr lang="ru-RU" sz="2800" dirty="0" err="1" smtClean="0">
                <a:latin typeface="Times New Roman"/>
                <a:ea typeface="Times-Roman"/>
              </a:rPr>
              <a:t>су-ществующие</a:t>
            </a:r>
            <a:r>
              <a:rPr lang="ru-RU" sz="2800" dirty="0" smtClean="0">
                <a:latin typeface="Times New Roman"/>
                <a:ea typeface="Times-Roman"/>
              </a:rPr>
              <a:t> </a:t>
            </a:r>
            <a:r>
              <a:rPr lang="ru-RU" sz="2800" dirty="0">
                <a:latin typeface="Times New Roman"/>
                <a:ea typeface="Times-Roman"/>
              </a:rPr>
              <a:t>химические связи или участвуют в </a:t>
            </a:r>
            <a:r>
              <a:rPr lang="ru-RU" sz="2800" dirty="0" err="1" smtClean="0">
                <a:latin typeface="Times New Roman"/>
                <a:ea typeface="Times-Roman"/>
              </a:rPr>
              <a:t>формиро-вании</a:t>
            </a:r>
            <a:r>
              <a:rPr lang="ru-RU" sz="2800" dirty="0" smtClean="0">
                <a:latin typeface="Times New Roman"/>
                <a:ea typeface="Times-Roman"/>
              </a:rPr>
              <a:t> </a:t>
            </a:r>
            <a:r>
              <a:rPr lang="ru-RU" sz="2800" dirty="0">
                <a:latin typeface="Times New Roman"/>
                <a:ea typeface="Times-Roman"/>
              </a:rPr>
              <a:t>новых </a:t>
            </a:r>
            <a:r>
              <a:rPr lang="ru-RU" sz="2800" dirty="0" smtClean="0">
                <a:latin typeface="Times New Roman"/>
                <a:ea typeface="Times-Roman"/>
              </a:rPr>
              <a:t>химических связей.</a:t>
            </a:r>
          </a:p>
          <a:p>
            <a:pPr algn="just">
              <a:spcAft>
                <a:spcPts val="0"/>
              </a:spcAft>
            </a:pPr>
            <a:r>
              <a:rPr lang="en-US" dirty="0"/>
              <a:t>L</a:t>
            </a:r>
            <a:r>
              <a:rPr lang="ru-RU" dirty="0"/>
              <a:t>-аргинин + О</a:t>
            </a:r>
            <a:r>
              <a:rPr lang="ru-RU" baseline="-25000" dirty="0"/>
              <a:t>2</a:t>
            </a:r>
            <a:r>
              <a:rPr lang="ru-RU" dirty="0"/>
              <a:t> → </a:t>
            </a:r>
            <a:r>
              <a:rPr lang="en-US" dirty="0"/>
              <a:t>L</a:t>
            </a:r>
            <a:r>
              <a:rPr lang="ru-RU" dirty="0"/>
              <a:t>-</a:t>
            </a:r>
            <a:r>
              <a:rPr lang="ru-RU" dirty="0" err="1"/>
              <a:t>цитруллин</a:t>
            </a:r>
            <a:r>
              <a:rPr lang="ru-RU" dirty="0"/>
              <a:t> + </a:t>
            </a:r>
            <a:r>
              <a:rPr lang="en-US" dirty="0"/>
              <a:t>N</a:t>
            </a:r>
            <a:r>
              <a:rPr lang="ru-RU" dirty="0"/>
              <a:t>О</a:t>
            </a:r>
            <a:r>
              <a:rPr lang="ru-RU" dirty="0" smtClean="0"/>
              <a:t>*</a:t>
            </a:r>
          </a:p>
          <a:p>
            <a:pPr algn="ctr">
              <a:spcAft>
                <a:spcPts val="0"/>
              </a:spcAft>
            </a:pPr>
            <a:r>
              <a:rPr lang="ru-RU" dirty="0"/>
              <a:t>О</a:t>
            </a:r>
            <a:r>
              <a:rPr lang="ru-RU" baseline="-25000" dirty="0"/>
              <a:t>2</a:t>
            </a:r>
            <a:r>
              <a:rPr lang="ru-RU" dirty="0"/>
              <a:t>*¯ + </a:t>
            </a:r>
            <a:r>
              <a:rPr lang="en-US" dirty="0"/>
              <a:t>N</a:t>
            </a:r>
            <a:r>
              <a:rPr lang="ru-RU" dirty="0"/>
              <a:t>О*→ О</a:t>
            </a:r>
            <a:r>
              <a:rPr lang="en-US" dirty="0"/>
              <a:t>N</a:t>
            </a:r>
            <a:r>
              <a:rPr lang="ru-RU" dirty="0"/>
              <a:t>ОО</a:t>
            </a:r>
            <a:r>
              <a:rPr lang="ru-RU" dirty="0" smtClean="0"/>
              <a:t>¯ </a:t>
            </a:r>
          </a:p>
          <a:p>
            <a:pPr marL="45720" indent="0" algn="just">
              <a:spcAft>
                <a:spcPts val="0"/>
              </a:spcAft>
              <a:buNone/>
            </a:pPr>
            <a:r>
              <a:rPr lang="ru-RU" dirty="0" smtClean="0"/>
              <a:t>	(</a:t>
            </a:r>
            <a:r>
              <a:rPr lang="ru-RU" dirty="0"/>
              <a:t>супероксид-радикала </a:t>
            </a:r>
            <a:r>
              <a:rPr lang="ru-RU" dirty="0" smtClean="0"/>
              <a:t>        </a:t>
            </a:r>
            <a:r>
              <a:rPr lang="ru-RU" dirty="0" err="1"/>
              <a:t>пероксинитрит</a:t>
            </a:r>
            <a:r>
              <a:rPr lang="ru-RU" dirty="0"/>
              <a:t>-анион</a:t>
            </a:r>
            <a:r>
              <a:rPr lang="ru-RU" dirty="0" smtClean="0"/>
              <a:t>)</a:t>
            </a:r>
          </a:p>
          <a:p>
            <a:pPr algn="ctr"/>
            <a:r>
              <a:rPr lang="ru-RU" dirty="0" smtClean="0"/>
              <a:t>О</a:t>
            </a:r>
            <a:r>
              <a:rPr lang="en-US" dirty="0"/>
              <a:t>N</a:t>
            </a:r>
            <a:r>
              <a:rPr lang="ru-RU" dirty="0"/>
              <a:t>ОО¯+ СО</a:t>
            </a:r>
            <a:r>
              <a:rPr lang="ru-RU" baseline="-25000" dirty="0"/>
              <a:t>2</a:t>
            </a:r>
            <a:r>
              <a:rPr lang="ru-RU" dirty="0"/>
              <a:t> → О</a:t>
            </a:r>
            <a:r>
              <a:rPr lang="en-US" dirty="0"/>
              <a:t>N</a:t>
            </a:r>
            <a:r>
              <a:rPr lang="ru-RU" dirty="0"/>
              <a:t>ООСО</a:t>
            </a:r>
            <a:r>
              <a:rPr lang="ru-RU" baseline="-25000" dirty="0"/>
              <a:t>2</a:t>
            </a:r>
            <a:r>
              <a:rPr lang="ru-RU" dirty="0"/>
              <a:t>¯</a:t>
            </a:r>
          </a:p>
          <a:p>
            <a:pPr marL="45720" indent="0" algn="ctr">
              <a:buNone/>
            </a:pPr>
            <a:r>
              <a:rPr lang="ru-RU" dirty="0"/>
              <a:t>О</a:t>
            </a:r>
            <a:r>
              <a:rPr lang="en-US" dirty="0"/>
              <a:t>N</a:t>
            </a:r>
            <a:r>
              <a:rPr lang="ru-RU" dirty="0"/>
              <a:t>ООСО</a:t>
            </a:r>
            <a:r>
              <a:rPr lang="ru-RU" baseline="-25000" dirty="0"/>
              <a:t>2</a:t>
            </a:r>
            <a:r>
              <a:rPr lang="ru-RU" dirty="0"/>
              <a:t>¯ → </a:t>
            </a:r>
            <a:r>
              <a:rPr lang="en-US" dirty="0"/>
              <a:t>N</a:t>
            </a:r>
            <a:r>
              <a:rPr lang="ru-RU" dirty="0"/>
              <a:t>О</a:t>
            </a:r>
            <a:r>
              <a:rPr lang="ru-RU" baseline="-25000" dirty="0"/>
              <a:t>2</a:t>
            </a:r>
            <a:r>
              <a:rPr lang="ru-RU" dirty="0"/>
              <a:t>¯ + СО</a:t>
            </a:r>
            <a:r>
              <a:rPr lang="ru-RU" baseline="-25000" dirty="0"/>
              <a:t>3</a:t>
            </a:r>
            <a:r>
              <a:rPr lang="ru-RU" dirty="0" smtClean="0"/>
              <a:t>*¯ (</a:t>
            </a:r>
            <a:r>
              <a:rPr lang="ru-RU" dirty="0"/>
              <a:t>карбонат </a:t>
            </a:r>
            <a:r>
              <a:rPr lang="ru-RU" dirty="0" smtClean="0"/>
              <a:t>аниона)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атаке гидроксильным радикалом НО* молекулы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ли-пида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 происходят гемолитический распад связи С-Н и образование липидного радикала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*:</a:t>
            </a:r>
          </a:p>
          <a:p>
            <a:pPr algn="ctr"/>
            <a:r>
              <a:rPr lang="en-US" dirty="0"/>
              <a:t>L</a:t>
            </a:r>
            <a:r>
              <a:rPr lang="ru-RU" dirty="0"/>
              <a:t>Н + НО* → </a:t>
            </a:r>
            <a:r>
              <a:rPr lang="en-US" dirty="0"/>
              <a:t>L</a:t>
            </a:r>
            <a:r>
              <a:rPr lang="ru-RU" dirty="0"/>
              <a:t>* + 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 smtClean="0"/>
              <a:t>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7248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0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Математическая </a:t>
            </a:r>
            <a:r>
              <a:rPr lang="ru-RU" sz="3200" b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зависимость</a:t>
            </a:r>
            <a:br>
              <a:rPr lang="ru-RU" sz="3200" b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между ответом и дозой (концентрацией)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42984"/>
            <a:ext cx="2304256" cy="1094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276872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ответ при дозе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токсиканта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;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400" b="1" baseline="-25000" dirty="0" err="1">
                <a:solidFill>
                  <a:srgbClr val="000000"/>
                </a:solidFill>
                <a:latin typeface="Arial" charset="0"/>
              </a:rPr>
              <a:t>max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- максимально возможный ответ на воздействие;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D</a:t>
            </a:r>
            <a:r>
              <a:rPr lang="ru-RU" sz="2400" b="1" baseline="-25000" dirty="0">
                <a:solidFill>
                  <a:srgbClr val="000000"/>
                </a:solidFill>
                <a:latin typeface="Arial" charset="0"/>
              </a:rPr>
              <a:t>50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- доза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токсиканта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, вызывающая ответ, равный половине максимального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082173"/>
              </p:ext>
            </p:extLst>
          </p:nvPr>
        </p:nvGraphicFramePr>
        <p:xfrm>
          <a:off x="467544" y="4509120"/>
          <a:ext cx="294755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0" name="Формула" r:id="rId4" imgW="1333500" imgH="431800" progId="">
                  <p:embed/>
                </p:oleObj>
              </mc:Choice>
              <mc:Fallback>
                <p:oleObj name="Формула" r:id="rId4" imgW="1333500" imgH="431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509120"/>
                        <a:ext cx="294755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68420"/>
              </p:ext>
            </p:extLst>
          </p:nvPr>
        </p:nvGraphicFramePr>
        <p:xfrm>
          <a:off x="4355976" y="3645024"/>
          <a:ext cx="4032448" cy="3117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Точечный рисунок" r:id="rId6" imgW="3266667" imgH="2600000" progId="PBrush">
                  <p:embed/>
                </p:oleObj>
              </mc:Choice>
              <mc:Fallback>
                <p:oleObj name="Точечный рисунок" r:id="rId6" imgW="3266667" imgH="2600000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645024"/>
                        <a:ext cx="4032448" cy="31176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14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0" y="357166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Изучение действия на организм химических факторов  с целью создания безвредных и безопасных условий труда на производстве занимается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промышленная токсикология 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гигиены труда).</a:t>
            </a:r>
          </a:p>
          <a:p>
            <a:pPr algn="just">
              <a:lnSpc>
                <a:spcPts val="4000"/>
              </a:lnSpc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4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Вредное вещество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это вещество, которое при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контак-те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 организмом человека в случае нарушения техники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безопасности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может вызвать заболевание или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отклоне-ние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 состоянии здоровья, обнаруживаемое современными метолами исследования как в процессе контакта с ним, так и в отдаленные сроки жизни настоящего 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последу-ющего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поколений.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6" y="428604"/>
            <a:ext cx="9035388" cy="592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92896"/>
            <a:ext cx="9144000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88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 промышленной  токсикологии</a:t>
            </a: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Гигиеническое нормирование содержания вредных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ве-ществ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производственной среде и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биосредах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установ-ление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ПДК - предельно допустимых концентраций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хими-ческих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веществ).</a:t>
            </a: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Токсическологическая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экспертиза химических веществ (расчет ОБУВ - ориентировочно безопасных уровней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ве-ществ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Гигиеническая стандартизация сырья и продуктов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произ-водства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Яд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вещество, вызывающее отравление или смерть при попадании в организм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Абсолютных ядов в природе не существует,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т.е. нет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таких химических веществ, которые способны приводить к отравлению при любых условиях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Интоксикация (отравление)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intoxicatio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ин- +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греч.toxi-kon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яд)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патологическое состояние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 вызванное общим  действием на  организм токсических веществ эндогенного или экзогенного происхождения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24936" cy="710952"/>
          </a:xfrm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ru-RU" sz="1800" dirty="0">
                <a:solidFill>
                  <a:srgbClr val="000000"/>
                </a:solidFill>
                <a:effectLst/>
                <a:latin typeface="Arial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lang="ru-RU" sz="32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Отравление - это «химическая травма».</a:t>
            </a: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lang="ru-RU" sz="28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Токсическое </a:t>
            </a:r>
            <a:r>
              <a:rPr lang="ru-RU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действие химического вещества зависит от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дозы (токсической);</a:t>
            </a: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физических и химических свойств;</a:t>
            </a: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условий применения (путь введения, наличие и качество пищи в желудке);</a:t>
            </a: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состояние организма человека (пол, возраст, болезнь, вес, генетические факторы и др.)</a:t>
            </a:r>
          </a:p>
          <a:p>
            <a:pPr marL="0" lvl="0" indent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присутствия других веществ, вместе с которыми вводится яд в организм. При этом действие ядов может усилиться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проявляется синергизм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(барбитураты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алкалоиды с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ал-коголем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или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ослабляться -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антогонизм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40"/>
            <a:ext cx="9144000" cy="1714488"/>
          </a:xfrm>
        </p:spPr>
        <p:txBody>
          <a:bodyPr/>
          <a:lstStyle/>
          <a:p>
            <a:pPr marL="0" lvl="0" indent="0" algn="l" fontAlgn="base">
              <a:lnSpc>
                <a:spcPts val="4100"/>
              </a:lnSpc>
              <a:spcAft>
                <a:spcPct val="0"/>
              </a:spcAft>
              <a:buNone/>
            </a:pPr>
            <a:r>
              <a:rPr lang="ru-RU" sz="3600" b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3600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Классификация </a:t>
            </a:r>
            <a:r>
              <a:rPr lang="ru-RU" sz="3600" u="sng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веществ, </a:t>
            </a:r>
            <a:r>
              <a:rPr lang="ru-RU" sz="3600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600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600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600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600" b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		</a:t>
            </a:r>
            <a:r>
              <a:rPr lang="ru-RU" sz="3600" u="sng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вызывающих отравление</a:t>
            </a:r>
            <a:endParaRPr lang="ru-RU" sz="3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2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1650</TotalTime>
  <Words>2009</Words>
  <Application>Microsoft Office PowerPoint</Application>
  <PresentationFormat>Экран (4:3)</PresentationFormat>
  <Paragraphs>335</Paragraphs>
  <Slides>51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51</vt:i4>
      </vt:variant>
    </vt:vector>
  </HeadingPairs>
  <TitlesOfParts>
    <vt:vector size="54" baseType="lpstr">
      <vt:lpstr>Воздушный поток</vt:lpstr>
      <vt:lpstr>Формула</vt:lpstr>
      <vt:lpstr>Точечный рисунок</vt:lpstr>
      <vt:lpstr>ОБЩАЯ ХАРАКТЕРИСТИКА ДЕЙСТВИЯ ЯДОВИТЫХ ВЕЩЕСТВ  НА ОРГАНИЗМ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Классификация веществ,      вызывающих отравление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4. Токсикологическая классификация:</vt:lpstr>
      <vt:lpstr>5. Классификация по «избирательной токсичности»:</vt:lpstr>
      <vt:lpstr>Классификация веществ,  вызывающих отравление при ХТА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Клиника                     и     происхождение        отравлений</vt:lpstr>
      <vt:lpstr>Презентация PowerPoint</vt:lpstr>
      <vt:lpstr>Презентация PowerPoint</vt:lpstr>
      <vt:lpstr>Основные симптомо-комплексы отравлений</vt:lpstr>
      <vt:lpstr>Презентация PowerPoint</vt:lpstr>
      <vt:lpstr>Презентация PowerPoint</vt:lpstr>
      <vt:lpstr>Синергизм и антагонизм</vt:lpstr>
      <vt:lpstr>Пути попадания токсических веществ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детоксикации и антидоты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Природа  антидота</vt:lpstr>
      <vt:lpstr>Презентация PowerPoint</vt:lpstr>
      <vt:lpstr>«Оккупационная»   теория</vt:lpstr>
      <vt:lpstr>Кинетическая   теория</vt:lpstr>
      <vt:lpstr>Неспецифические взаимодействия</vt:lpstr>
      <vt:lpstr>Математическая зависимость  между ответом и дозой (концентрацией)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№2  Классификация ядов. Общая характеристика токсического действия. Формирование токсического эффекта. Физико-химические характеристики токсических веществ. Применение при решении вопросов биохимической и аналитической токсикологии.</dc:title>
  <dc:creator>ф</dc:creator>
  <cp:lastModifiedBy>Nitrium</cp:lastModifiedBy>
  <cp:revision>152</cp:revision>
  <dcterms:created xsi:type="dcterms:W3CDTF">2014-02-18T07:53:39Z</dcterms:created>
  <dcterms:modified xsi:type="dcterms:W3CDTF">2020-04-28T11:39:11Z</dcterms:modified>
</cp:coreProperties>
</file>