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2.jpeg"/><Relationship Id="rId5" Type="http://schemas.openxmlformats.org/officeDocument/2006/relationships/image" Target="../media/image50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0688"/>
            <a:ext cx="2554334" cy="27809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http://intermedkomi.ru/images/karie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56947"/>
            <a:ext cx="3714750" cy="495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http://s014.radikal.ru/i329/1010/bb/fc48a2aab28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4876"/>
          <a:stretch/>
        </p:blipFill>
        <p:spPr bwMode="auto">
          <a:xfrm>
            <a:off x="4062958" y="3185592"/>
            <a:ext cx="4762500" cy="27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28092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Принципы препарирования кариозных полостей</a:t>
            </a:r>
          </a:p>
        </p:txBody>
      </p:sp>
    </p:spTree>
    <p:extLst>
      <p:ext uri="{BB962C8B-B14F-4D97-AF65-F5344CB8AC3E}">
        <p14:creationId xmlns:p14="http://schemas.microsoft.com/office/powerpoint/2010/main" val="143701781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8890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950" y="5181600"/>
            <a:ext cx="3900488" cy="1200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/>
              <a:t>Зондирование фиссуры и механическое расширение ее устья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2950" y="5192713"/>
            <a:ext cx="3690938" cy="12001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/>
              <a:t>Пескоструйная </a:t>
            </a:r>
          </a:p>
          <a:p>
            <a:pPr algn="ctr">
              <a:defRPr/>
            </a:pPr>
            <a:r>
              <a:rPr lang="ru-RU" sz="2400" b="1" dirty="0"/>
              <a:t>обработка </a:t>
            </a:r>
          </a:p>
          <a:p>
            <a:pPr algn="ctr">
              <a:defRPr/>
            </a:pPr>
            <a:r>
              <a:rPr lang="ru-RU" sz="2400" b="1" dirty="0"/>
              <a:t>фиссуры</a:t>
            </a:r>
          </a:p>
        </p:txBody>
      </p:sp>
    </p:spTree>
    <p:extLst>
      <p:ext uri="{BB962C8B-B14F-4D97-AF65-F5344CB8AC3E}">
        <p14:creationId xmlns:p14="http://schemas.microsoft.com/office/powerpoint/2010/main" val="5645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incedental.com/images/stories/JConservDent_2010_13_1_4_62632_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333375"/>
            <a:ext cx="8112125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1351" y="231916"/>
            <a:ext cx="2880320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Исходная ситуация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231916"/>
            <a:ext cx="2232248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препарирование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6343073"/>
            <a:ext cx="345638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После препарирования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7984" y="6283428"/>
            <a:ext cx="331236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После пломбирования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53698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s47.radikal.ru/i118/1102/9f/d1c8870cf7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http://www.edkarik.ru/images/fisu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214688"/>
            <a:ext cx="503237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460375"/>
            <a:ext cx="8188325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60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http://www.dentalika.ru/i/photoslider/2011040518505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90805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39" name="Object 2"/>
          <p:cNvGraphicFramePr>
            <a:graphicFrameLocks noChangeAspect="1"/>
          </p:cNvGraphicFramePr>
          <p:nvPr/>
        </p:nvGraphicFramePr>
        <p:xfrm>
          <a:off x="4067175" y="1557338"/>
          <a:ext cx="4556125" cy="521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Картинка" r:id="rId4" imgW="3552381" imgH="4067743" progId="StaticMetafile">
                  <p:embed/>
                </p:oleObj>
              </mc:Choice>
              <mc:Fallback>
                <p:oleObj name="Картинка" r:id="rId4" imgW="3552381" imgH="4067743" progId="StaticMeta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557338"/>
                        <a:ext cx="4556125" cy="5214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5750" y="404664"/>
            <a:ext cx="8643938" cy="126188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hangingPunct="1">
              <a:buFontTx/>
              <a:buChar char="-"/>
              <a:defRPr/>
            </a:pPr>
            <a:r>
              <a:rPr lang="ru-RU" sz="2800" b="1" dirty="0">
                <a:ln>
                  <a:solidFill>
                    <a:srgbClr val="7030A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лазерный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/>
              <a:t>— использование специальных лазеров, предназначенных для обработки кариозных полостей и твердых тканей зуба </a:t>
            </a:r>
          </a:p>
        </p:txBody>
      </p:sp>
      <p:pic>
        <p:nvPicPr>
          <p:cNvPr id="14341" name="Picture 7" descr="http://q-wel.com/uploads/Category/4f38785ca6a5e61002a8ea3e0493102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95750"/>
            <a:ext cx="3640137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2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16338"/>
            <a:ext cx="87439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6" descr="http://drgokhanozturk.com/images/laserAssistedDentistr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12725"/>
            <a:ext cx="470535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 descr="http://allforlady.info/images/lazernaja-implantacija-zubo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5737">
            <a:off x="4787900" y="765175"/>
            <a:ext cx="38846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95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 startAt="9"/>
              <a:defRPr/>
            </a:pPr>
            <a:endParaRPr lang="ru-RU" dirty="0"/>
          </a:p>
          <a:p>
            <a:pPr algn="ctr" eaLnBrk="1" hangingPunct="1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993366">
                        <a:shade val="30000"/>
                        <a:satMod val="115000"/>
                      </a:srgbClr>
                    </a:gs>
                    <a:gs pos="50000">
                      <a:srgbClr val="993366">
                        <a:shade val="67500"/>
                        <a:satMod val="115000"/>
                      </a:srgbClr>
                    </a:gs>
                    <a:gs pos="100000">
                      <a:srgbClr val="9933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 препарировании кариозных полостей рекомендуется руководствоваться рядом принципов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медицинской обоснованности и целесообразности.</a:t>
            </a:r>
          </a:p>
          <a:p>
            <a:pPr marL="342900" indent="-342900" eaLnBrk="1" hangingPunct="1">
              <a:buFontTx/>
              <a:buAutoNum type="arabicPeriod" startAt="2"/>
              <a:defRPr/>
            </a:pPr>
            <a:r>
              <a:rPr lang="ru-RU" sz="2800" b="1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щадящего отношения к тканям зуба.</a:t>
            </a:r>
            <a:endParaRPr lang="ru-RU" b="1" dirty="0">
              <a:ln w="10541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387" name="AutoShape 6" descr="http://www.dant-plus.ru/images/vse/uslugi/lechenie-zub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6388" name="AutoShape 8" descr="http://www.dant-plus.ru/images/vse/uslugi/lechenie-zubov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6389" name="AutoShape 10" descr="начальный кариес в фиссурах зуба 47"/>
          <p:cNvSpPr>
            <a:spLocks noChangeAspect="1" noChangeArrowheads="1"/>
          </p:cNvSpPr>
          <p:nvPr/>
        </p:nvSpPr>
        <p:spPr bwMode="auto">
          <a:xfrm>
            <a:off x="460375" y="396875"/>
            <a:ext cx="6572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6390" name="AutoShape 12" descr="начальный кариес в фиссурах зуба 47"/>
          <p:cNvSpPr>
            <a:spLocks noChangeAspect="1" noChangeArrowheads="1"/>
          </p:cNvSpPr>
          <p:nvPr/>
        </p:nvSpPr>
        <p:spPr bwMode="auto">
          <a:xfrm>
            <a:off x="788988" y="3789363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16391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78125"/>
            <a:ext cx="35242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2651125"/>
            <a:ext cx="35242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4733925"/>
            <a:ext cx="324167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975" y="2781300"/>
            <a:ext cx="1308100" cy="431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43663" y="2662238"/>
            <a:ext cx="1201737" cy="3714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40400" y="4800600"/>
            <a:ext cx="1149350" cy="3603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5419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0" y="0"/>
            <a:ext cx="43576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безболезненности всех лечебных, диагностических и профилактических манипуляций.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400" dirty="0"/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0" y="2000250"/>
            <a:ext cx="44291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 соблюдения правил асептики и антисептики.</a:t>
            </a:r>
          </a:p>
          <a:p>
            <a:pPr marL="342900" indent="-342900" eaLnBrk="1" hangingPunct="1">
              <a:buFontTx/>
              <a:buAutoNum type="arabicPeriod" startAt="5"/>
              <a:defRPr/>
            </a:pP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визуального контроля и удобства работы</a:t>
            </a:r>
          </a:p>
        </p:txBody>
      </p:sp>
      <p:pic>
        <p:nvPicPr>
          <p:cNvPr id="17412" name="Picture 6" descr="http://vsezdorovo.com/wp-content/uploads/2011/09/dentist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00025"/>
            <a:ext cx="2398713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3279775"/>
            <a:ext cx="4995862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http://implant-center.by/wp-content/uploads/2010/04/IMG_09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0950"/>
            <a:ext cx="4595813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http://www.gaspecialitydentalcenter.com/wp-content/uploads/2015/03/slide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08500"/>
            <a:ext cx="5675313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http://korall-dent.ru/upload/iblock/4b6/4b6a873cfa4687120d7a9254e35ffc9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79375"/>
            <a:ext cx="4513262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92408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сохранения целостности соседних зубов, пародонта и тканей полости рта.</a:t>
            </a:r>
          </a:p>
        </p:txBody>
      </p:sp>
      <p:pic>
        <p:nvPicPr>
          <p:cNvPr id="18435" name="Picture 4" descr="http://ondent.ru/images/stories/v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71563"/>
            <a:ext cx="4284663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http://sanatate.md/data/pic/news/0025/2579/40_30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973138"/>
            <a:ext cx="377348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514725"/>
            <a:ext cx="5113337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9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0" y="110751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7.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рациональности и технологичности манипуляций.</a:t>
            </a:r>
            <a:endParaRPr lang="ru-RU" sz="2400" dirty="0"/>
          </a:p>
          <a:p>
            <a:pPr marL="342900" indent="-342900" eaLnBrk="1" hangingPunct="1">
              <a:defRPr/>
            </a:pP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ретенции и резистентности  (</a:t>
            </a:r>
            <a:r>
              <a:rPr lang="ru-RU" sz="2400" b="1" i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ретенция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обеспечение прочной и надежной фиксации пломбы в полости</a:t>
            </a:r>
            <a:r>
              <a:rPr lang="ru-RU" sz="2400" b="1" i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i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резистентностью</a:t>
            </a:r>
            <a:r>
              <a:rPr lang="ru-RU" sz="2400" b="1" i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понимают устойчивость тканей зуба к механическим нагрузкам и кариесогенным воздействиям. </a:t>
            </a:r>
          </a:p>
          <a:p>
            <a:pPr marL="342900" indent="-342900" eaLnBrk="1" hangingPunct="1">
              <a:buFontTx/>
              <a:buAutoNum type="arabicPeriod" startAt="9"/>
              <a:defRPr/>
            </a:pPr>
            <a:r>
              <a:rPr lang="ru-RU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биомеханического соответствия.</a:t>
            </a:r>
          </a:p>
          <a:p>
            <a:pPr marL="342900" indent="-342900" eaLnBrk="1" hangingPunct="1">
              <a:defRPr/>
            </a:pPr>
            <a:r>
              <a:rPr lang="en-US" sz="2400" b="1" dirty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10. </a:t>
            </a:r>
            <a:r>
              <a:rPr lang="ru-RU" sz="2400" b="1" dirty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создания условий для эстетического восстановления зуба.</a:t>
            </a:r>
            <a:r>
              <a:rPr lang="en-US" sz="2400" b="1" i="1" dirty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400" dirty="0"/>
          </a:p>
        </p:txBody>
      </p:sp>
      <p:pic>
        <p:nvPicPr>
          <p:cNvPr id="19459" name="Picture 6" descr="http://www.sswhite.ru/ARTICLE_IMGS/art09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00438"/>
            <a:ext cx="44767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http://qstoma.ru/images/articles/226-6cf8cb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3429000"/>
            <a:ext cx="47053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31827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26988" y="26064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cap="all" dirty="0">
                <a:ln w="9000" cmpd="sng">
                  <a:solidFill>
                    <a:srgbClr val="6600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Оперативное лечение кариеса складывается из нескольких последовательно проводимых этапов: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460977"/>
            <a:ext cx="9144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ru-RU" sz="3200" b="1" i="1" u="sng" dirty="0">
                <a:solidFill>
                  <a:schemeClr val="tx2">
                    <a:lumMod val="75000"/>
                  </a:schemeClr>
                </a:solidFill>
              </a:rPr>
              <a:t>Раскрытие кариозной полости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3200" dirty="0"/>
              <a:t> </a:t>
            </a:r>
            <a:r>
              <a:rPr lang="ru-RU" sz="2000" dirty="0"/>
              <a:t>удаление нависающих краёв эмали, не имеющей опоры на дентин.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42900" indent="-342900" eaLnBrk="1" hangingPunct="1">
              <a:defRPr/>
            </a:pPr>
            <a:r>
              <a:rPr lang="ru-RU" sz="2000" dirty="0"/>
              <a:t>Для проведения этого этапа используют </a:t>
            </a:r>
            <a:r>
              <a:rPr lang="ru-RU" sz="2800" b="1" i="1" dirty="0">
                <a:ln>
                  <a:solidFill>
                    <a:srgbClr val="6600FF"/>
                  </a:solidFill>
                </a:ln>
              </a:rPr>
              <a:t>фиссурный и шаровидный боры </a:t>
            </a:r>
            <a:r>
              <a:rPr lang="ru-RU" sz="2000" dirty="0"/>
              <a:t>диаметром </a:t>
            </a:r>
            <a:r>
              <a:rPr lang="ru-RU" sz="2000" b="1" dirty="0">
                <a:solidFill>
                  <a:srgbClr val="FF0000"/>
                </a:solidFill>
              </a:rPr>
              <a:t>меньше входного отверстия </a:t>
            </a:r>
            <a:r>
              <a:rPr lang="ru-RU" sz="2000" dirty="0"/>
              <a:t>в кариозную полость</a:t>
            </a:r>
          </a:p>
        </p:txBody>
      </p:sp>
      <p:pic>
        <p:nvPicPr>
          <p:cNvPr id="2048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3716338"/>
            <a:ext cx="50482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357563"/>
            <a:ext cx="2316162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5002213"/>
            <a:ext cx="20780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8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ttp://im4-tub-ru.yandex.net/i?id=253297400-2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56236"/>
            <a:ext cx="2430463" cy="2071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42" y="116632"/>
            <a:ext cx="6596062" cy="3738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1253" y="3738563"/>
            <a:ext cx="673779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Оперативное лечение кариеса – иссечение патологических тканей зубов 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000375"/>
            <a:ext cx="2206625" cy="35353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7" descr="http://www.dentaclass.ru/file/page/4486/image/jpeg/osobennosti-plombirovaniya-pri-glubokom-kariese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1803">
            <a:off x="442913" y="406400"/>
            <a:ext cx="3608387" cy="2517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9230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http://www.dentmaster.ru/files/dentmaster.ru/images/002_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59404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786188"/>
            <a:ext cx="860107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2" name="Picture 2" descr="Фото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718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4" name="Picture 4" descr="Фото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6430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85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2. Профилактическое расширение</a:t>
            </a:r>
            <a:r>
              <a:rPr lang="ru-RU" sz="2800" b="1" i="1" dirty="0">
                <a:solidFill>
                  <a:srgbClr val="FF0000"/>
                </a:solidFill>
              </a:rPr>
              <a:t>.</a:t>
            </a:r>
            <a:r>
              <a:rPr lang="ru-RU" sz="2800" dirty="0"/>
              <a:t> </a:t>
            </a:r>
            <a:r>
              <a:rPr lang="ru-RU" sz="2000" u="sng" dirty="0"/>
              <a:t>удаление размягчённого и пигментированного дентина</a:t>
            </a:r>
            <a:r>
              <a:rPr lang="ru-RU" sz="2000" dirty="0"/>
              <a:t>,  расширяется борами больших размеров, экскаватор (для удаления размягчённого дентина); </a:t>
            </a:r>
          </a:p>
          <a:p>
            <a:pPr eaLnBrk="1" hangingPunct="1">
              <a:defRPr/>
            </a:pPr>
            <a:r>
              <a:rPr lang="ru-RU" sz="2400" b="1" i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критерий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светлый, твёрдый дентин; </a:t>
            </a:r>
          </a:p>
          <a:p>
            <a:pPr eaLnBrk="1" hangingPunct="1">
              <a:defRPr/>
            </a:pPr>
            <a:r>
              <a:rPr lang="ru-RU" sz="2000" b="1" i="1" u="sng" dirty="0"/>
              <a:t>исключение</a:t>
            </a:r>
            <a:r>
              <a:rPr lang="ru-RU" sz="2000" b="1" dirty="0"/>
              <a:t> – пигментированный, крепитирующий дентин на дне кариозной полости при глубоком кариесе.</a:t>
            </a:r>
          </a:p>
          <a:p>
            <a:pPr eaLnBrk="1" hangingPunct="1">
              <a:defRPr/>
            </a:pPr>
            <a:r>
              <a:rPr lang="ru-RU" sz="2800" b="1" i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2531" name="Picture 5" descr="Фото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428875"/>
            <a:ext cx="5143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Фото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7168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26877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2" descr="http://dentaltechnic.info/Vosstanovlenie_kontaktnyh_oblastej_zubov_s_pomochju_matrichnyh_sistem_files/xVosstanovlenie_kontaktnyh_oblastej_zubov_s_pomochju_matrichnyh_sistem-25.jpg.pagespeed.ic.TYkBMJFu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397250"/>
            <a:ext cx="851217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81138"/>
            <a:ext cx="302101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98917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i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Некротомия или удаление размягченного дентина  </a:t>
            </a:r>
            <a:r>
              <a:rPr lang="ru-RU" sz="2400" dirty="0"/>
              <a:t>это окончательное удаление поражённых тканей эмали и дентина. Целесообразно использовать шаровидные и фиссурные боры.</a:t>
            </a:r>
          </a:p>
        </p:txBody>
      </p:sp>
      <p:pic>
        <p:nvPicPr>
          <p:cNvPr id="22532" name="Picture 6" descr="http://www.irk.ru/img/site/gallery/761/02f967e0-97e3-4c2d-97b4-2c518a84fbed_jpg_705x542_x-0_q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1568450"/>
            <a:ext cx="3109912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AutoShape 6" descr="http://900igr.net/datai/biologija/CHtoby-zub-ne-bolel/0013-069-Karies-bolezn-nashego-vremen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3559" name="AutoShape 8" descr="http://900igr.net/datai/biologija/CHtoby-zub-ne-bolel/0013-069-Karies-bolezn-nashego-vremen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3560" name="AutoShape 10" descr="http://900igr.net/datai/biologija/CHtoby-zub-ne-bolel/0013-069-Karies-bolezn-nashego-vremen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3561" name="AutoShape 12" descr="http://jerzyszmit.pl/wp-content/uploads/2013/05/proch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22537" name="Picture 14" descr="http://medco.ru/upload/iblock/52e/caries_marker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3403600"/>
            <a:ext cx="2381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3403600"/>
            <a:ext cx="5064125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Фото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859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2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85750" y="214313"/>
          <a:ext cx="8072438" cy="605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Изображение" r:id="rId3" imgW="6095238" imgH="4571429" progId="StaticMetafile">
                  <p:embed/>
                </p:oleObj>
              </mc:Choice>
              <mc:Fallback>
                <p:oleObj name="Изображение" r:id="rId3" imgW="6095238" imgH="4571429" progId="StaticMeta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214313"/>
                        <a:ext cx="8072438" cy="605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145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00063" y="374650"/>
          <a:ext cx="7929562" cy="594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Изображение" r:id="rId3" imgW="6095238" imgH="4571429" progId="StaticMetafile">
                  <p:embed/>
                </p:oleObj>
              </mc:Choice>
              <mc:Fallback>
                <p:oleObj name="Изображение" r:id="rId3" imgW="6095238" imgH="4571429" progId="StaticMeta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74650"/>
                        <a:ext cx="7929562" cy="594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868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" descr="A descriptio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785812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14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http://www.ukrdental.com/images/equipment/intensiv/aps/aps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873625"/>
            <a:ext cx="24749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7488" y="620713"/>
            <a:ext cx="8572500" cy="12620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4. Формирование кариозной полости</a:t>
            </a:r>
            <a:r>
              <a:rPr lang="ru-RU" sz="2400" dirty="0"/>
              <a:t> это создание наилучших условий для фиксации пломбировочного материала. 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7652" name="Picture 5" descr="http://www.medicus.ru/images/upload/62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989138"/>
            <a:ext cx="274955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http://www.medicus.ru/images/upload/623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860800"/>
            <a:ext cx="295275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http://www.estetdent.ru/assets/images/preparirovanie-karioznoj-polosti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84313"/>
            <a:ext cx="36226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http://dentmaster.ru/files/dentmaster.ru/images/006_3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73914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51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http://www.studfiles.ru/html/2706/1168/html_0TgPsBSr94.auu5/htmlconvd-5NLP55_html_7429bd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975100"/>
            <a:ext cx="63341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3999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 Стенки кариозной полости должны быть отвесным  и плотными;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>
                        <a:shade val="30000"/>
                        <a:satMod val="115000"/>
                      </a:srgbClr>
                    </a:gs>
                    <a:gs pos="50000">
                      <a:srgbClr val="FF3399">
                        <a:shade val="67500"/>
                        <a:satMod val="115000"/>
                      </a:srgbClr>
                    </a:gs>
                    <a:gs pos="100000">
                      <a:srgbClr val="FF3399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  Дно – плоское и крепитирующее при    зондировании;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000" b="1" cap="all" dirty="0">
                <a:ln w="9000" cmpd="sng">
                  <a:solidFill>
                    <a:srgbClr val="00CC00"/>
                  </a:solidFill>
                  <a:prstDash val="solid"/>
                </a:ln>
                <a:solidFill>
                  <a:srgbClr val="66FF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  Угол между стенками и дном сформированной  полости должен составлять 90°;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000" b="1" cap="all" dirty="0">
                <a:ln w="9000" cmpd="sng">
                  <a:solidFill>
                    <a:srgbClr val="6600FF"/>
                  </a:solidFill>
                  <a:prstDash val="solid"/>
                </a:ln>
                <a:solidFill>
                  <a:srgbClr val="0066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  Сформированная полость может иметь самую разнообразную конфигурацию: треугольную,  прямоугольную, гантелеобразную и т.д.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000" b="1" cap="all" dirty="0">
                <a:ln w="9000" cmpd="sng">
                  <a:solidFill>
                    <a:srgbClr val="6600FF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  Любая сформированная кариозная полость  должна иметь оптимальное количество  ретенционных удерживающих пунктов, которые обеспечивали бы пломбе наилучшую фиксацию;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000" b="1" cap="all" dirty="0">
                <a:ln w="9000" cmpd="sng">
                  <a:solidFill>
                    <a:srgbClr val="00CC00"/>
                  </a:solidFill>
                  <a:prstDash val="solid"/>
                </a:ln>
                <a:solidFill>
                  <a:srgbClr val="9900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  Препарирование всех полостей должно вестись с соблюдением принципа биологической целесообразности;</a:t>
            </a:r>
          </a:p>
        </p:txBody>
      </p:sp>
    </p:spTree>
    <p:extLst>
      <p:ext uri="{BB962C8B-B14F-4D97-AF65-F5344CB8AC3E}">
        <p14:creationId xmlns:p14="http://schemas.microsoft.com/office/powerpoint/2010/main" val="199348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Фото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695325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Фото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000125"/>
            <a:ext cx="7072312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Фото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785938"/>
            <a:ext cx="638175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08374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5. Обработка краев эмали.</a:t>
            </a:r>
            <a:r>
              <a:rPr lang="ru-RU" sz="2800" dirty="0"/>
              <a:t> </a:t>
            </a:r>
            <a:r>
              <a:rPr lang="ru-RU" sz="2000" dirty="0"/>
              <a:t>сглаживание краёв эмали; производится алмазным или фиссурным борами на всю глубину эмали под углом 9 или 45° по всему периметру кариозной полости. </a:t>
            </a:r>
          </a:p>
          <a:p>
            <a:pPr eaLnBrk="1" hangingPunct="1">
              <a:defRPr/>
            </a:pP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747" name="Прямоугольник 5"/>
          <p:cNvSpPr>
            <a:spLocks noChangeArrowheads="1"/>
          </p:cNvSpPr>
          <p:nvPr/>
        </p:nvSpPr>
        <p:spPr bwMode="auto">
          <a:xfrm>
            <a:off x="467544" y="4365104"/>
            <a:ext cx="385363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Полученный скос (фальц) предохраняет пломбу от смещения при жевательном давлении.</a:t>
            </a:r>
          </a:p>
        </p:txBody>
      </p:sp>
      <p:pic>
        <p:nvPicPr>
          <p:cNvPr id="30724" name="Picture 8" descr="http://www.medicus.ru/images/upload/62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071938"/>
            <a:ext cx="3951287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http://dentaltechnic.info/Vosstanovlenie_kontaktnyh_oblastej_zubov_s_pomochju_matrichnyh_sistem_files/xVosstanovlenie_kontaktnyh_oblastej_zubov_s_pomochju_matrichnyh_sistem-182.jpg.pagespeed.ic.fkDC0sEig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1254125"/>
            <a:ext cx="3960813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9" descr="http://neostom.ru/file/sformirovannaya_polost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38250"/>
            <a:ext cx="443865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1" descr="http://intranet.tdmu.edu.ua/data/kafedra/internal/stomat_ter/classes_stud/en/stomat/ptn/Propaedeutics%20of%20Therapeutic%20dentistry/2%20year/04.%20Classification%20of%20cavities%20by%20Black.%20Features%20of%20cavity%20preparation%20of%201-st%20and%205-th%20Black%20class..files/image0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389188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/>
          <p:cNvSpPr/>
          <p:nvPr/>
        </p:nvSpPr>
        <p:spPr>
          <a:xfrm>
            <a:off x="113280" y="188640"/>
            <a:ext cx="8964982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Препарирование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—</a:t>
            </a:r>
            <a:r>
              <a:rPr lang="ru-RU" sz="2800" b="1" dirty="0"/>
              <a:t>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воздействие на твердые ткани зуба </a:t>
            </a:r>
            <a:r>
              <a:rPr lang="ru-RU" sz="28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993366">
                        <a:shade val="30000"/>
                        <a:satMod val="115000"/>
                      </a:srgbClr>
                    </a:gs>
                    <a:gs pos="50000">
                      <a:srgbClr val="993366">
                        <a:shade val="67500"/>
                        <a:satMod val="115000"/>
                      </a:srgbClr>
                    </a:gs>
                    <a:gs pos="100000">
                      <a:srgbClr val="9933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с целью удаления патологически измененных тканей </a:t>
            </a:r>
            <a:r>
              <a:rPr lang="ru-RU" sz="2800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CC00">
                        <a:shade val="30000"/>
                        <a:satMod val="115000"/>
                      </a:srgbClr>
                    </a:gs>
                    <a:gs pos="50000">
                      <a:srgbClr val="00CC00">
                        <a:shade val="67500"/>
                        <a:satMod val="115000"/>
                      </a:srgbClr>
                    </a:gs>
                    <a:gs pos="100000">
                      <a:srgbClr val="00CC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и создания формы полости, обеспечивающей удобное и технологичное пломбирование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8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</a:rPr>
              <a:t>сохранение прочностных характеристик зуба,</a:t>
            </a:r>
            <a:r>
              <a:rPr lang="ru-RU" sz="2800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</a:rPr>
              <a:t> а также</a:t>
            </a:r>
          </a:p>
          <a:p>
            <a:pPr eaLnBrk="1" hangingPunct="1">
              <a:defRPr/>
            </a:pPr>
            <a:r>
              <a:rPr lang="ru-RU" sz="28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</a:rPr>
              <a:t> </a:t>
            </a:r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4683633" y="3357341"/>
            <a:ext cx="448249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</a:rPr>
              <a:t>прочность,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</a:rPr>
              <a:t> эстетичность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</a:rPr>
              <a:t> надежную фиксацию,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</a:rPr>
              <a:t> и медицинскую эффективность пломбы.</a:t>
            </a:r>
          </a:p>
        </p:txBody>
      </p:sp>
      <p:pic>
        <p:nvPicPr>
          <p:cNvPr id="4100" name="Picture 7" descr="http://www.fun4child.ru/uploads/posts/2012-11/1353934380_071010_1632_cari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" y="2874522"/>
            <a:ext cx="4419600" cy="3368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http://www.intelligentdental.com/wp-content/uploads/2011/12/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08" y="5351737"/>
            <a:ext cx="2286000" cy="147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Картинки по запросу пломбирование зуб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909638"/>
            <a:ext cx="4656137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Картинки по запросу пломбирование зуб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98425"/>
            <a:ext cx="5905500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 descr="Картинки по запросу пломбирование зубо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314325"/>
            <a:ext cx="54006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1" descr="Картинки по запросу очень сильно разрушенный зуб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314325"/>
            <a:ext cx="47625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9" descr="Картинки по запросу очень сильно разрушенный зуб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415925"/>
            <a:ext cx="6497637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Похожее изображени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590925"/>
            <a:ext cx="4841875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5" descr="Культевая вкладк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185863"/>
            <a:ext cx="860425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1612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" descr="A descriptio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500062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" descr="A description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000375"/>
            <a:ext cx="4572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5429250" y="642938"/>
            <a:ext cx="3286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Arial" charset="0"/>
              </a:rPr>
              <a:t>Вид полости в процессе препарирования </a:t>
            </a: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571500" y="4071938"/>
            <a:ext cx="32146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Arial" charset="0"/>
              </a:rPr>
              <a:t>Вид полости после окончания препарирования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15576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https://im0-tub-ru.yandex.net/i?id=790dbf6b7bf8cb322d8532d019f66bfe&amp;n=33&amp;h=215&amp;w=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964" y="4160140"/>
            <a:ext cx="5714319" cy="25812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4" descr="http://www.freetorg.com.ua/_data/lead/3302/1691044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4543425" cy="2657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071" y="2492896"/>
            <a:ext cx="4298775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В настоящее время существуют различные способы препарирования твердых тканей зуба:</a:t>
            </a:r>
          </a:p>
          <a:p>
            <a:pPr eaLnBrk="1" hangingPunct="1">
              <a:buFontTx/>
              <a:buChar char="-"/>
              <a:defRPr/>
            </a:pPr>
            <a:r>
              <a:rPr lang="ru-RU" sz="2800" b="1" dirty="0">
                <a:ln w="900" cmpd="sng">
                  <a:solidFill>
                    <a:srgbClr val="7030A0">
                      <a:alpha val="55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механический</a:t>
            </a:r>
            <a:r>
              <a:rPr lang="ru-RU" sz="2400" dirty="0"/>
              <a:t> </a:t>
            </a:r>
          </a:p>
          <a:p>
            <a:pPr eaLnBrk="1" hangingPunct="1">
              <a:defRPr/>
            </a:pPr>
            <a:r>
              <a:rPr lang="ru-RU" sz="2400" dirty="0"/>
              <a:t> </a:t>
            </a:r>
            <a:r>
              <a:rPr lang="ru-RU" sz="2400" b="1" dirty="0"/>
              <a:t>(с применением)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400" b="1" dirty="0"/>
              <a:t>боров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400" b="1" dirty="0"/>
              <a:t>ручных инструментов.</a:t>
            </a:r>
            <a:endParaRPr lang="ru-RU" sz="1600" b="1" dirty="0"/>
          </a:p>
        </p:txBody>
      </p:sp>
      <p:pic>
        <p:nvPicPr>
          <p:cNvPr id="5124" name="Picture 6" descr="http://www.dentalproductshopper.com/files/imagecache/Product-Medium-Image/product/images/p70-1_9_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721" y="2099565"/>
            <a:ext cx="2060575" cy="2060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http://www.dentaltechnic.info/Vosstanovlenie_kontaktnyh_oblastej_zubov_s_pomochju_matrichnyh_sistem_files/xVosstanovlenie_kontaktnyh_oblastej_zubov_s_pomochju_matrichnyh_sistem-171.jpg.pagespeed.ic.m-gkEha8g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" y="116632"/>
            <a:ext cx="3853945" cy="25196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http://lari-dagaeva.narod.ru/Z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58" y="3028969"/>
            <a:ext cx="1939925" cy="14557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04222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http://66-77-66.ru/images/image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532063"/>
            <a:ext cx="4000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2499" y="314890"/>
            <a:ext cx="3786214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>
                        <a:shade val="30000"/>
                        <a:satMod val="115000"/>
                      </a:srgbClr>
                    </a:gs>
                    <a:gs pos="50000">
                      <a:srgbClr val="FF3399">
                        <a:shade val="67500"/>
                        <a:satMod val="115000"/>
                      </a:srgbClr>
                    </a:gs>
                    <a:gs pos="100000">
                      <a:srgbClr val="FF3399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стоматологические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>
                        <a:shade val="30000"/>
                        <a:satMod val="115000"/>
                      </a:srgbClr>
                    </a:gs>
                    <a:gs pos="50000">
                      <a:srgbClr val="FF3399">
                        <a:shade val="67500"/>
                        <a:satMod val="115000"/>
                      </a:srgbClr>
                    </a:gs>
                    <a:gs pos="100000">
                      <a:srgbClr val="FF3399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наконечники и боры</a:t>
            </a:r>
          </a:p>
        </p:txBody>
      </p:sp>
      <p:pic>
        <p:nvPicPr>
          <p:cNvPr id="6148" name="Picture 2" descr="http://www.8a.ru/kat/big/31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84463"/>
            <a:ext cx="3997325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AutoShape 4" descr="http://www.krug.ru/prods/images/Bora-S36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6150" name="Picture 6" descr="http://www.medic-tehno.com/sites/default/files/5-%D0%9D%D0%B0%D0%BA%D0%BE%D0%BD%D0%B5%D1%87%D0%BD%D0%B8%D0%BA%20%D1%82%D1%83%D1%80%D0%B1%D0%B8%D0%BD%D0%BD%D1%8B%D0%B9%20MACH-LITE%20X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AutoShape 8" descr="http://dentaltorg.pulscen.ru/system/images/product/003/400/110_mediu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6152" name="AutoShape 10" descr="http://dentaltorg.pulscen.ru/system/images/product/003/400/110_mediu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6153" name="AutoShape 12" descr="http://www.dentalea.ru/i/positions/big/synea_wa_56a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50225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000250"/>
            <a:ext cx="20955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214313" y="214313"/>
            <a:ext cx="8715375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rgbClr val="FF0000"/>
                </a:solidFill>
                <a:latin typeface="Arial" charset="0"/>
              </a:rPr>
              <a:t>Твердосплавные, алмазные и полимерные боры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Arial" charset="0"/>
              </a:rPr>
              <a:t> Основной критерий  боров – это  эффективность его режущей поверхности. Выбор типа бора зависит от предпочтений врача и вида наконечника.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214282" y="2928934"/>
            <a:ext cx="635793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Алмазные боры -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оставляют более грубую поверхность, что улучает адгезию.</a:t>
            </a:r>
          </a:p>
          <a:p>
            <a:pPr eaLnBrk="1" hangingPunct="1">
              <a:defRPr/>
            </a:pPr>
            <a:r>
              <a:rPr lang="ru-RU" sz="2400" dirty="0"/>
              <a:t> </a:t>
            </a:r>
            <a:r>
              <a:rPr lang="ru-RU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Твердосплавные</a:t>
            </a:r>
            <a:r>
              <a:rPr lang="ru-RU" sz="2400" dirty="0"/>
              <a:t> – боры не засоряются и более эффективны для резки металла (например, для удаления амальгамы или иссечении мягкого дентина «некрэктомия»). 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452938"/>
            <a:ext cx="200025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http://www.noexdent.ru/assets/images/slide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52413"/>
            <a:ext cx="768826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http://www.irineka.lt/pub/images/catalog/905-1-or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213100"/>
            <a:ext cx="3319462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http://www.medtechmarket.ru/zadmin_data/foto.image/308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559175"/>
            <a:ext cx="467995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http://studio-artnail.ru/_sh/00/82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4813"/>
            <a:ext cx="748665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23414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http://lemurprof.ru/858-large_default/bor-sharovidnyj-almaznyj-d-3-1-mm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125413" y="349250"/>
            <a:ext cx="51673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Шаровидные боры </a:t>
            </a:r>
            <a:r>
              <a:rPr lang="ru-RU" sz="2800" dirty="0"/>
              <a:t>- препарирование полостей, удаление кариозных повреждений.</a:t>
            </a:r>
          </a:p>
        </p:txBody>
      </p:sp>
      <p:sp>
        <p:nvSpPr>
          <p:cNvPr id="8196" name="AutoShape 2" descr="http://lemurprof.ru/858-large_default/bor-sharovidnyj-almaznyj-d-3-1-mm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95760" y="4903865"/>
            <a:ext cx="527685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ru-RU" sz="2400" b="1" dirty="0"/>
              <a:t> </a:t>
            </a: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Обратно-конусные, конусные боры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подрезание краев эмали и дентина «формирование кариозных полостей»</a:t>
            </a:r>
          </a:p>
        </p:txBody>
      </p:sp>
      <p:pic>
        <p:nvPicPr>
          <p:cNvPr id="8198" name="Picture 8" descr="http://dobrostom.com/wp-content/uploads/2013/11/sharik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276475"/>
            <a:ext cx="36480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http://stylenail.ru/image/cache/data/Nasadki%20dly%20apparatov/Almaz%20nasadki/bor%20harovid%20almaz%201,2%20blue%20(50)-500x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177800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http://www.medall.com.ua/image/cache/data/mani%20dia%20burs-500x50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2432050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4" descr="http://medpostavkaonline.ru/upload/iblock/694/694fe744ca1978908f0156c150e0ab18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670175"/>
            <a:ext cx="19716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6" descr="http://www.ukrdental.com/images/equipment/intensiv/aps/apsb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08500"/>
            <a:ext cx="2824162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84795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5429256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/>
              <a:t>- </a:t>
            </a:r>
            <a:r>
              <a:rPr lang="en-US" sz="3200" dirty="0"/>
              <a:t>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химико-механический </a:t>
            </a:r>
            <a:r>
              <a:rPr lang="ru-RU" sz="2400" dirty="0"/>
              <a:t>— использование систем, разрушающих пораженные кариозным процессом ткани, которые затем удаляют ручными инструментами.</a:t>
            </a:r>
          </a:p>
          <a:p>
            <a:pPr eaLnBrk="1" hangingPunct="1">
              <a:defRPr/>
            </a:pPr>
            <a:endParaRPr lang="ru-RU" sz="2400" dirty="0"/>
          </a:p>
        </p:txBody>
      </p:sp>
      <p:pic>
        <p:nvPicPr>
          <p:cNvPr id="9219" name="Picture 6" descr="http://en.vitamedical.pl/wp-content/gallery/zagiel/carisolv_umieszcz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982913"/>
            <a:ext cx="7610475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http://www.ozident.com/wp-content/uploads/2012/05/carisolv-440x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0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941638"/>
            <a:ext cx="32099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317750"/>
            <a:ext cx="885825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1389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6632"/>
            <a:ext cx="9144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hangingPunct="1">
              <a:buFontTx/>
              <a:buChar char="-"/>
              <a:defRPr/>
            </a:pPr>
            <a:r>
              <a:rPr lang="ru-RU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кинетический, или воздушно-абразивный </a:t>
            </a:r>
          </a:p>
          <a:p>
            <a:pPr algn="ctr" eaLnBrk="1" hangingPunct="1">
              <a:defRPr/>
            </a:pPr>
            <a:r>
              <a:rPr lang="ru-RU" sz="2800" dirty="0"/>
              <a:t>способ реализует в стоматологии метод пескоструйной обработки твердых поверхностей</a:t>
            </a:r>
          </a:p>
        </p:txBody>
      </p:sp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179388" y="1738313"/>
            <a:ext cx="3962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Этот способ препарирования чаще всего применяется для обработки фиссур перед герметизацией</a:t>
            </a:r>
          </a:p>
        </p:txBody>
      </p:sp>
      <p:graphicFrame>
        <p:nvGraphicFramePr>
          <p:cNvPr id="10244" name="Object 2"/>
          <p:cNvGraphicFramePr>
            <a:graphicFrameLocks noChangeAspect="1"/>
          </p:cNvGraphicFramePr>
          <p:nvPr/>
        </p:nvGraphicFramePr>
        <p:xfrm>
          <a:off x="4206875" y="1722438"/>
          <a:ext cx="3357563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Изображение" r:id="rId3" imgW="4571429" imgH="3057143" progId="StaticMetafile">
                  <p:embed/>
                </p:oleObj>
              </mc:Choice>
              <mc:Fallback>
                <p:oleObj name="Изображение" r:id="rId3" imgW="4571429" imgH="3057143" progId="StaticMeta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1722438"/>
                        <a:ext cx="3357563" cy="224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5" name="Picture 6" descr="http://cs419327.vk.me/v419327552/773e/_D6IZSrtEa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84538"/>
            <a:ext cx="3429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http://navistom.com/uploads/images/editor/66666666666666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528">
            <a:off x="3995738" y="4100513"/>
            <a:ext cx="3744912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4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</Words>
  <Application>Microsoft Office PowerPoint</Application>
  <PresentationFormat>Экран (4:3)</PresentationFormat>
  <Paragraphs>69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Picture (Metafile)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2020-04-11T06:46:11Z</dcterms:created>
  <dcterms:modified xsi:type="dcterms:W3CDTF">2020-04-11T06:49:18Z</dcterms:modified>
</cp:coreProperties>
</file>