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5" r:id="rId2"/>
    <p:sldId id="287" r:id="rId3"/>
    <p:sldId id="288" r:id="rId4"/>
    <p:sldId id="289" r:id="rId5"/>
    <p:sldId id="310" r:id="rId6"/>
    <p:sldId id="290" r:id="rId7"/>
    <p:sldId id="292" r:id="rId8"/>
    <p:sldId id="293" r:id="rId9"/>
    <p:sldId id="294" r:id="rId10"/>
    <p:sldId id="295" r:id="rId11"/>
    <p:sldId id="291" r:id="rId12"/>
    <p:sldId id="257" r:id="rId13"/>
    <p:sldId id="258" r:id="rId14"/>
    <p:sldId id="261" r:id="rId15"/>
    <p:sldId id="263" r:id="rId16"/>
    <p:sldId id="259" r:id="rId17"/>
    <p:sldId id="303" r:id="rId18"/>
    <p:sldId id="305" r:id="rId19"/>
    <p:sldId id="306" r:id="rId20"/>
    <p:sldId id="260" r:id="rId21"/>
    <p:sldId id="309" r:id="rId22"/>
    <p:sldId id="307" r:id="rId23"/>
    <p:sldId id="311" r:id="rId24"/>
    <p:sldId id="262" r:id="rId25"/>
    <p:sldId id="313" r:id="rId26"/>
    <p:sldId id="314" r:id="rId27"/>
    <p:sldId id="264" r:id="rId28"/>
    <p:sldId id="315" r:id="rId29"/>
    <p:sldId id="316" r:id="rId30"/>
    <p:sldId id="265" r:id="rId31"/>
    <p:sldId id="317" r:id="rId32"/>
    <p:sldId id="266" r:id="rId33"/>
    <p:sldId id="318" r:id="rId34"/>
    <p:sldId id="319" r:id="rId35"/>
    <p:sldId id="267" r:id="rId36"/>
    <p:sldId id="312" r:id="rId37"/>
    <p:sldId id="301" r:id="rId38"/>
    <p:sldId id="298" r:id="rId39"/>
    <p:sldId id="300" r:id="rId40"/>
    <p:sldId id="268" r:id="rId41"/>
    <p:sldId id="304" r:id="rId42"/>
    <p:sldId id="269" r:id="rId43"/>
    <p:sldId id="321" r:id="rId44"/>
    <p:sldId id="322" r:id="rId45"/>
    <p:sldId id="270" r:id="rId46"/>
    <p:sldId id="271" r:id="rId47"/>
    <p:sldId id="296" r:id="rId48"/>
    <p:sldId id="272" r:id="rId49"/>
    <p:sldId id="297" r:id="rId50"/>
    <p:sldId id="302" r:id="rId51"/>
    <p:sldId id="273" r:id="rId52"/>
    <p:sldId id="320" r:id="rId53"/>
    <p:sldId id="283" r:id="rId54"/>
    <p:sldId id="277" r:id="rId55"/>
    <p:sldId id="278" r:id="rId56"/>
    <p:sldId id="279" r:id="rId57"/>
    <p:sldId id="280" r:id="rId58"/>
    <p:sldId id="281" r:id="rId59"/>
    <p:sldId id="282" r:id="rId6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A05ACA-8C65-4D0D-8CC5-636E66F520B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EBC6112C-F8F1-48D6-8F41-AA0E1C715F7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Физизотерапевтические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факторы</a:t>
          </a:r>
        </a:p>
      </dgm:t>
    </dgm:pt>
    <dgm:pt modelId="{7F39EF0E-277D-42DF-8F2B-1964C494AF30}" type="parTrans" cxnId="{A7EA33F5-6613-41A4-A026-401A6F043635}">
      <dgm:prSet/>
      <dgm:spPr/>
    </dgm:pt>
    <dgm:pt modelId="{B0026554-E188-4663-BFDC-B90C645AA1C7}" type="sibTrans" cxnId="{A7EA33F5-6613-41A4-A026-401A6F043635}">
      <dgm:prSet/>
      <dgm:spPr/>
    </dgm:pt>
    <dgm:pt modelId="{B9157B39-3EBC-4F37-A14B-4E1A53DC68E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Проиродные</a:t>
          </a:r>
        </a:p>
      </dgm:t>
    </dgm:pt>
    <dgm:pt modelId="{6B6F649D-417A-444B-A4CB-5E7C5BBAE7FA}" type="parTrans" cxnId="{35F807D5-EA42-4E41-9956-7FEC112B1989}">
      <dgm:prSet/>
      <dgm:spPr/>
    </dgm:pt>
    <dgm:pt modelId="{70D3873B-65A5-47EA-8197-9AD5EDC0BFF5}" type="sibTrans" cxnId="{35F807D5-EA42-4E41-9956-7FEC112B1989}">
      <dgm:prSet/>
      <dgm:spPr/>
    </dgm:pt>
    <dgm:pt modelId="{28C73FE9-70D3-4656-8B9F-DA9E7C7C39A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Климатические</a:t>
          </a:r>
        </a:p>
      </dgm:t>
    </dgm:pt>
    <dgm:pt modelId="{4FA27CA0-BD88-4D59-BC47-ED3BC67B4E79}" type="parTrans" cxnId="{460F8CB2-2CD7-4B18-BC3D-08A48B2D9A2C}">
      <dgm:prSet/>
      <dgm:spPr/>
    </dgm:pt>
    <dgm:pt modelId="{975BAA89-54B7-479F-B6AB-7541DBB37F60}" type="sibTrans" cxnId="{460F8CB2-2CD7-4B18-BC3D-08A48B2D9A2C}">
      <dgm:prSet/>
      <dgm:spPr/>
    </dgm:pt>
    <dgm:pt modelId="{281071DB-E5B7-4B11-9C95-A4D25227B6D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бальнеологические</a:t>
          </a:r>
        </a:p>
      </dgm:t>
    </dgm:pt>
    <dgm:pt modelId="{4B745E3A-7AE2-4F9D-8672-6AB861FE327A}" type="parTrans" cxnId="{B8F6875E-4CE9-459F-B637-D35A01584563}">
      <dgm:prSet/>
      <dgm:spPr/>
    </dgm:pt>
    <dgm:pt modelId="{25C0A081-9FEE-45C6-9F82-2C9D8EB22D0C}" type="sibTrans" cxnId="{B8F6875E-4CE9-459F-B637-D35A01584563}">
      <dgm:prSet/>
      <dgm:spPr/>
    </dgm:pt>
    <dgm:pt modelId="{34E38925-E3B1-4134-BF5B-6D3E9F72545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грязелечебные</a:t>
          </a:r>
        </a:p>
      </dgm:t>
    </dgm:pt>
    <dgm:pt modelId="{FDD8BA58-2BEE-42EC-BB29-BD7943535603}" type="parTrans" cxnId="{8CDF9FC2-BCFF-4D8D-9D68-5A7995E057C3}">
      <dgm:prSet/>
      <dgm:spPr/>
    </dgm:pt>
    <dgm:pt modelId="{5DFF522D-1674-4775-87E5-232124C7DE1E}" type="sibTrans" cxnId="{8CDF9FC2-BCFF-4D8D-9D68-5A7995E057C3}">
      <dgm:prSet/>
      <dgm:spPr/>
    </dgm:pt>
    <dgm:pt modelId="{51B6090C-BD5A-49EF-8696-EC76D8E5D12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Преформированные</a:t>
          </a:r>
        </a:p>
      </dgm:t>
    </dgm:pt>
    <dgm:pt modelId="{A5B0EB96-6613-4E55-91D7-85CAAB2477B7}" type="parTrans" cxnId="{F5B91E65-10A4-42E8-936B-22D251AB91F1}">
      <dgm:prSet/>
      <dgm:spPr/>
    </dgm:pt>
    <dgm:pt modelId="{90DD1DC3-E9BC-49FD-A996-C914D1A1D3CA}" type="sibTrans" cxnId="{F5B91E65-10A4-42E8-936B-22D251AB91F1}">
      <dgm:prSet/>
      <dgm:spPr/>
    </dgm:pt>
    <dgm:pt modelId="{33098614-B41A-4CA3-B22A-079EED84728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Аппаратная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физиотерапия</a:t>
          </a:r>
        </a:p>
      </dgm:t>
    </dgm:pt>
    <dgm:pt modelId="{ED803DC7-2129-45F8-8620-82EC1B956481}" type="parTrans" cxnId="{721F8F79-700B-439D-A8FE-462FCECEE66B}">
      <dgm:prSet/>
      <dgm:spPr/>
    </dgm:pt>
    <dgm:pt modelId="{0FCFE848-106C-44A4-9E91-22F2CC4B2DC6}" type="sibTrans" cxnId="{721F8F79-700B-439D-A8FE-462FCECEE66B}">
      <dgm:prSet/>
      <dgm:spPr/>
    </dgm:pt>
    <dgm:pt modelId="{7DF81774-D782-42CA-9B62-0BC7DEB2E56C}" type="pres">
      <dgm:prSet presAssocID="{04A05ACA-8C65-4D0D-8CC5-636E66F520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F0EA125-173E-4B8E-99F4-DA6B997775E0}" type="pres">
      <dgm:prSet presAssocID="{EBC6112C-F8F1-48D6-8F41-AA0E1C715F76}" presName="hierRoot1" presStyleCnt="0">
        <dgm:presLayoutVars>
          <dgm:hierBranch/>
        </dgm:presLayoutVars>
      </dgm:prSet>
      <dgm:spPr/>
    </dgm:pt>
    <dgm:pt modelId="{880A38CA-2A23-4031-BA77-047248BBA919}" type="pres">
      <dgm:prSet presAssocID="{EBC6112C-F8F1-48D6-8F41-AA0E1C715F76}" presName="rootComposite1" presStyleCnt="0"/>
      <dgm:spPr/>
    </dgm:pt>
    <dgm:pt modelId="{235902DF-BF66-40DD-B56A-45B6EF7DFCCB}" type="pres">
      <dgm:prSet presAssocID="{EBC6112C-F8F1-48D6-8F41-AA0E1C715F7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90F272-145A-4072-AC08-83D1656D1A98}" type="pres">
      <dgm:prSet presAssocID="{EBC6112C-F8F1-48D6-8F41-AA0E1C715F7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6A60224-2564-4B5D-8485-C184B2728D6A}" type="pres">
      <dgm:prSet presAssocID="{EBC6112C-F8F1-48D6-8F41-AA0E1C715F76}" presName="hierChild2" presStyleCnt="0"/>
      <dgm:spPr/>
    </dgm:pt>
    <dgm:pt modelId="{148AC0A7-1062-43B1-A224-EA61E2FE48EF}" type="pres">
      <dgm:prSet presAssocID="{6B6F649D-417A-444B-A4CB-5E7C5BBAE7FA}" presName="Name35" presStyleLbl="parChTrans1D2" presStyleIdx="0" presStyleCnt="2"/>
      <dgm:spPr/>
    </dgm:pt>
    <dgm:pt modelId="{6CD9EB24-CDBB-48DB-909F-70507E32B3A5}" type="pres">
      <dgm:prSet presAssocID="{B9157B39-3EBC-4F37-A14B-4E1A53DC68E4}" presName="hierRoot2" presStyleCnt="0">
        <dgm:presLayoutVars>
          <dgm:hierBranch/>
        </dgm:presLayoutVars>
      </dgm:prSet>
      <dgm:spPr/>
    </dgm:pt>
    <dgm:pt modelId="{A1E81346-EAFF-4962-9C7E-022FB6D0E080}" type="pres">
      <dgm:prSet presAssocID="{B9157B39-3EBC-4F37-A14B-4E1A53DC68E4}" presName="rootComposite" presStyleCnt="0"/>
      <dgm:spPr/>
    </dgm:pt>
    <dgm:pt modelId="{19FBA809-3447-41A1-9678-72230ACB93BB}" type="pres">
      <dgm:prSet presAssocID="{B9157B39-3EBC-4F37-A14B-4E1A53DC68E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ACA135-089C-4325-8DA9-7478AE2390EF}" type="pres">
      <dgm:prSet presAssocID="{B9157B39-3EBC-4F37-A14B-4E1A53DC68E4}" presName="rootConnector" presStyleLbl="node2" presStyleIdx="0" presStyleCnt="2"/>
      <dgm:spPr/>
      <dgm:t>
        <a:bodyPr/>
        <a:lstStyle/>
        <a:p>
          <a:endParaRPr lang="ru-RU"/>
        </a:p>
      </dgm:t>
    </dgm:pt>
    <dgm:pt modelId="{ABD3D76C-B569-4571-9E35-C788C9427430}" type="pres">
      <dgm:prSet presAssocID="{B9157B39-3EBC-4F37-A14B-4E1A53DC68E4}" presName="hierChild4" presStyleCnt="0"/>
      <dgm:spPr/>
    </dgm:pt>
    <dgm:pt modelId="{BC5A1D71-17FA-4ED8-84F2-64AD507F04B9}" type="pres">
      <dgm:prSet presAssocID="{4FA27CA0-BD88-4D59-BC47-ED3BC67B4E79}" presName="Name35" presStyleLbl="parChTrans1D3" presStyleIdx="0" presStyleCnt="4"/>
      <dgm:spPr/>
    </dgm:pt>
    <dgm:pt modelId="{752F4E0A-984E-4E8E-A803-1D3A4ADF3D26}" type="pres">
      <dgm:prSet presAssocID="{28C73FE9-70D3-4656-8B9F-DA9E7C7C39A1}" presName="hierRoot2" presStyleCnt="0">
        <dgm:presLayoutVars>
          <dgm:hierBranch val="r"/>
        </dgm:presLayoutVars>
      </dgm:prSet>
      <dgm:spPr/>
    </dgm:pt>
    <dgm:pt modelId="{3090B777-9E26-4E0B-805D-DD3A2D77D485}" type="pres">
      <dgm:prSet presAssocID="{28C73FE9-70D3-4656-8B9F-DA9E7C7C39A1}" presName="rootComposite" presStyleCnt="0"/>
      <dgm:spPr/>
    </dgm:pt>
    <dgm:pt modelId="{6F4B0492-6782-4E2C-B23A-CECABD549FFE}" type="pres">
      <dgm:prSet presAssocID="{28C73FE9-70D3-4656-8B9F-DA9E7C7C39A1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21E1B6-2A09-4AC5-A655-151AD2376C16}" type="pres">
      <dgm:prSet presAssocID="{28C73FE9-70D3-4656-8B9F-DA9E7C7C39A1}" presName="rootConnector" presStyleLbl="node3" presStyleIdx="0" presStyleCnt="4"/>
      <dgm:spPr/>
      <dgm:t>
        <a:bodyPr/>
        <a:lstStyle/>
        <a:p>
          <a:endParaRPr lang="ru-RU"/>
        </a:p>
      </dgm:t>
    </dgm:pt>
    <dgm:pt modelId="{4F55A99E-C0B1-4DFF-A133-B07BBFDB0814}" type="pres">
      <dgm:prSet presAssocID="{28C73FE9-70D3-4656-8B9F-DA9E7C7C39A1}" presName="hierChild4" presStyleCnt="0"/>
      <dgm:spPr/>
    </dgm:pt>
    <dgm:pt modelId="{A8175D44-726A-45CA-B7FD-5058BC6CC486}" type="pres">
      <dgm:prSet presAssocID="{28C73FE9-70D3-4656-8B9F-DA9E7C7C39A1}" presName="hierChild5" presStyleCnt="0"/>
      <dgm:spPr/>
    </dgm:pt>
    <dgm:pt modelId="{67B61B63-8AB4-449A-8C75-1ED4BF91EC25}" type="pres">
      <dgm:prSet presAssocID="{4B745E3A-7AE2-4F9D-8672-6AB861FE327A}" presName="Name35" presStyleLbl="parChTrans1D3" presStyleIdx="1" presStyleCnt="4"/>
      <dgm:spPr/>
    </dgm:pt>
    <dgm:pt modelId="{59546336-5B3D-4004-8FF8-EA9A180ED6AA}" type="pres">
      <dgm:prSet presAssocID="{281071DB-E5B7-4B11-9C95-A4D25227B6D2}" presName="hierRoot2" presStyleCnt="0">
        <dgm:presLayoutVars>
          <dgm:hierBranch val="r"/>
        </dgm:presLayoutVars>
      </dgm:prSet>
      <dgm:spPr/>
    </dgm:pt>
    <dgm:pt modelId="{293A4778-13CD-4E45-BD0D-2D99DE170BA6}" type="pres">
      <dgm:prSet presAssocID="{281071DB-E5B7-4B11-9C95-A4D25227B6D2}" presName="rootComposite" presStyleCnt="0"/>
      <dgm:spPr/>
    </dgm:pt>
    <dgm:pt modelId="{614E0821-3097-4F56-A1D5-FAFF2B831D25}" type="pres">
      <dgm:prSet presAssocID="{281071DB-E5B7-4B11-9C95-A4D25227B6D2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9619B2-EC0C-4F2F-A014-17F4A5C5322A}" type="pres">
      <dgm:prSet presAssocID="{281071DB-E5B7-4B11-9C95-A4D25227B6D2}" presName="rootConnector" presStyleLbl="node3" presStyleIdx="1" presStyleCnt="4"/>
      <dgm:spPr/>
      <dgm:t>
        <a:bodyPr/>
        <a:lstStyle/>
        <a:p>
          <a:endParaRPr lang="ru-RU"/>
        </a:p>
      </dgm:t>
    </dgm:pt>
    <dgm:pt modelId="{3FCD5E70-29BA-453B-87D7-3F22357013AF}" type="pres">
      <dgm:prSet presAssocID="{281071DB-E5B7-4B11-9C95-A4D25227B6D2}" presName="hierChild4" presStyleCnt="0"/>
      <dgm:spPr/>
    </dgm:pt>
    <dgm:pt modelId="{283B1D93-69E8-4D82-B7DD-3591D6CFB69A}" type="pres">
      <dgm:prSet presAssocID="{281071DB-E5B7-4B11-9C95-A4D25227B6D2}" presName="hierChild5" presStyleCnt="0"/>
      <dgm:spPr/>
    </dgm:pt>
    <dgm:pt modelId="{BE4B12FC-2C6D-48E6-9FC6-5C617728EF4A}" type="pres">
      <dgm:prSet presAssocID="{FDD8BA58-2BEE-42EC-BB29-BD7943535603}" presName="Name35" presStyleLbl="parChTrans1D3" presStyleIdx="2" presStyleCnt="4"/>
      <dgm:spPr/>
    </dgm:pt>
    <dgm:pt modelId="{03F473C1-E0D1-4A7F-873E-7822E697E139}" type="pres">
      <dgm:prSet presAssocID="{34E38925-E3B1-4134-BF5B-6D3E9F725451}" presName="hierRoot2" presStyleCnt="0">
        <dgm:presLayoutVars>
          <dgm:hierBranch val="r"/>
        </dgm:presLayoutVars>
      </dgm:prSet>
      <dgm:spPr/>
    </dgm:pt>
    <dgm:pt modelId="{5CDD70C9-CD9C-46A7-B839-82A21627DCAC}" type="pres">
      <dgm:prSet presAssocID="{34E38925-E3B1-4134-BF5B-6D3E9F725451}" presName="rootComposite" presStyleCnt="0"/>
      <dgm:spPr/>
    </dgm:pt>
    <dgm:pt modelId="{B6CD43B3-B4C6-4035-B2E6-2E5E620F63E7}" type="pres">
      <dgm:prSet presAssocID="{34E38925-E3B1-4134-BF5B-6D3E9F725451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B9F16E-BB6F-445C-A97A-B988885A6E2D}" type="pres">
      <dgm:prSet presAssocID="{34E38925-E3B1-4134-BF5B-6D3E9F725451}" presName="rootConnector" presStyleLbl="node3" presStyleIdx="2" presStyleCnt="4"/>
      <dgm:spPr/>
      <dgm:t>
        <a:bodyPr/>
        <a:lstStyle/>
        <a:p>
          <a:endParaRPr lang="ru-RU"/>
        </a:p>
      </dgm:t>
    </dgm:pt>
    <dgm:pt modelId="{D7C0FCB3-C40D-4D49-AC5F-9E39FD9E99A1}" type="pres">
      <dgm:prSet presAssocID="{34E38925-E3B1-4134-BF5B-6D3E9F725451}" presName="hierChild4" presStyleCnt="0"/>
      <dgm:spPr/>
    </dgm:pt>
    <dgm:pt modelId="{16934E4B-A2A4-4D40-96DA-1CFE7CC335D1}" type="pres">
      <dgm:prSet presAssocID="{34E38925-E3B1-4134-BF5B-6D3E9F725451}" presName="hierChild5" presStyleCnt="0"/>
      <dgm:spPr/>
    </dgm:pt>
    <dgm:pt modelId="{73D07EDE-99DB-479C-A266-F28B5BE7F3D7}" type="pres">
      <dgm:prSet presAssocID="{B9157B39-3EBC-4F37-A14B-4E1A53DC68E4}" presName="hierChild5" presStyleCnt="0"/>
      <dgm:spPr/>
    </dgm:pt>
    <dgm:pt modelId="{459719AA-6345-4C1C-BF1C-A082F71F13F3}" type="pres">
      <dgm:prSet presAssocID="{A5B0EB96-6613-4E55-91D7-85CAAB2477B7}" presName="Name35" presStyleLbl="parChTrans1D2" presStyleIdx="1" presStyleCnt="2"/>
      <dgm:spPr/>
    </dgm:pt>
    <dgm:pt modelId="{0488985E-C01A-427A-8C28-7F4131B77509}" type="pres">
      <dgm:prSet presAssocID="{51B6090C-BD5A-49EF-8696-EC76D8E5D127}" presName="hierRoot2" presStyleCnt="0">
        <dgm:presLayoutVars>
          <dgm:hierBranch/>
        </dgm:presLayoutVars>
      </dgm:prSet>
      <dgm:spPr/>
    </dgm:pt>
    <dgm:pt modelId="{9994D0E5-9738-494E-BD73-1A656704D251}" type="pres">
      <dgm:prSet presAssocID="{51B6090C-BD5A-49EF-8696-EC76D8E5D127}" presName="rootComposite" presStyleCnt="0"/>
      <dgm:spPr/>
    </dgm:pt>
    <dgm:pt modelId="{41D9B73E-4170-4FB2-9B21-A2ACBBD3FFE7}" type="pres">
      <dgm:prSet presAssocID="{51B6090C-BD5A-49EF-8696-EC76D8E5D12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307065-1185-4E71-B57A-0A212AB03D19}" type="pres">
      <dgm:prSet presAssocID="{51B6090C-BD5A-49EF-8696-EC76D8E5D127}" presName="rootConnector" presStyleLbl="node2" presStyleIdx="1" presStyleCnt="2"/>
      <dgm:spPr/>
      <dgm:t>
        <a:bodyPr/>
        <a:lstStyle/>
        <a:p>
          <a:endParaRPr lang="ru-RU"/>
        </a:p>
      </dgm:t>
    </dgm:pt>
    <dgm:pt modelId="{471B8EA3-7C50-4A4E-832E-ACC6A526FD77}" type="pres">
      <dgm:prSet presAssocID="{51B6090C-BD5A-49EF-8696-EC76D8E5D127}" presName="hierChild4" presStyleCnt="0"/>
      <dgm:spPr/>
    </dgm:pt>
    <dgm:pt modelId="{7743C871-ABE8-4889-A9FD-877E12569BED}" type="pres">
      <dgm:prSet presAssocID="{ED803DC7-2129-45F8-8620-82EC1B956481}" presName="Name35" presStyleLbl="parChTrans1D3" presStyleIdx="3" presStyleCnt="4"/>
      <dgm:spPr/>
    </dgm:pt>
    <dgm:pt modelId="{4CAF1BAD-E29C-4F40-9C41-EB5F8EFCB9B1}" type="pres">
      <dgm:prSet presAssocID="{33098614-B41A-4CA3-B22A-079EED84728C}" presName="hierRoot2" presStyleCnt="0">
        <dgm:presLayoutVars>
          <dgm:hierBranch val="r"/>
        </dgm:presLayoutVars>
      </dgm:prSet>
      <dgm:spPr/>
    </dgm:pt>
    <dgm:pt modelId="{A82C376A-93C9-446A-B702-3F38663FB42E}" type="pres">
      <dgm:prSet presAssocID="{33098614-B41A-4CA3-B22A-079EED84728C}" presName="rootComposite" presStyleCnt="0"/>
      <dgm:spPr/>
    </dgm:pt>
    <dgm:pt modelId="{45BE0DE2-FF68-42A1-8132-409D620C8D17}" type="pres">
      <dgm:prSet presAssocID="{33098614-B41A-4CA3-B22A-079EED84728C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58DC3E-9BC3-4D6A-8455-D2D311009CEC}" type="pres">
      <dgm:prSet presAssocID="{33098614-B41A-4CA3-B22A-079EED84728C}" presName="rootConnector" presStyleLbl="node3" presStyleIdx="3" presStyleCnt="4"/>
      <dgm:spPr/>
      <dgm:t>
        <a:bodyPr/>
        <a:lstStyle/>
        <a:p>
          <a:endParaRPr lang="ru-RU"/>
        </a:p>
      </dgm:t>
    </dgm:pt>
    <dgm:pt modelId="{1BE703CC-E60D-4DE4-9AF7-AEE07976CC0A}" type="pres">
      <dgm:prSet presAssocID="{33098614-B41A-4CA3-B22A-079EED84728C}" presName="hierChild4" presStyleCnt="0"/>
      <dgm:spPr/>
    </dgm:pt>
    <dgm:pt modelId="{C35D2768-040D-49B2-B6AC-1B1FD4C958D6}" type="pres">
      <dgm:prSet presAssocID="{33098614-B41A-4CA3-B22A-079EED84728C}" presName="hierChild5" presStyleCnt="0"/>
      <dgm:spPr/>
    </dgm:pt>
    <dgm:pt modelId="{DFF8854B-72C7-4D96-B9D5-B773CB58E8ED}" type="pres">
      <dgm:prSet presAssocID="{51B6090C-BD5A-49EF-8696-EC76D8E5D127}" presName="hierChild5" presStyleCnt="0"/>
      <dgm:spPr/>
    </dgm:pt>
    <dgm:pt modelId="{582FA7AC-A4ED-4040-A341-7FB7AD68253A}" type="pres">
      <dgm:prSet presAssocID="{EBC6112C-F8F1-48D6-8F41-AA0E1C715F76}" presName="hierChild3" presStyleCnt="0"/>
      <dgm:spPr/>
    </dgm:pt>
  </dgm:ptLst>
  <dgm:cxnLst>
    <dgm:cxn modelId="{83F1C12D-1EC5-45D6-8A2A-6571E91C7ED5}" type="presOf" srcId="{6B6F649D-417A-444B-A4CB-5E7C5BBAE7FA}" destId="{148AC0A7-1062-43B1-A224-EA61E2FE48EF}" srcOrd="0" destOrd="0" presId="urn:microsoft.com/office/officeart/2005/8/layout/orgChart1"/>
    <dgm:cxn modelId="{A7EA33F5-6613-41A4-A026-401A6F043635}" srcId="{04A05ACA-8C65-4D0D-8CC5-636E66F520BB}" destId="{EBC6112C-F8F1-48D6-8F41-AA0E1C715F76}" srcOrd="0" destOrd="0" parTransId="{7F39EF0E-277D-42DF-8F2B-1964C494AF30}" sibTransId="{B0026554-E188-4663-BFDC-B90C645AA1C7}"/>
    <dgm:cxn modelId="{9F09B490-A12C-4DDF-9E11-28AC79638FA8}" type="presOf" srcId="{51B6090C-BD5A-49EF-8696-EC76D8E5D127}" destId="{41D9B73E-4170-4FB2-9B21-A2ACBBD3FFE7}" srcOrd="0" destOrd="0" presId="urn:microsoft.com/office/officeart/2005/8/layout/orgChart1"/>
    <dgm:cxn modelId="{460F8CB2-2CD7-4B18-BC3D-08A48B2D9A2C}" srcId="{B9157B39-3EBC-4F37-A14B-4E1A53DC68E4}" destId="{28C73FE9-70D3-4656-8B9F-DA9E7C7C39A1}" srcOrd="0" destOrd="0" parTransId="{4FA27CA0-BD88-4D59-BC47-ED3BC67B4E79}" sibTransId="{975BAA89-54B7-479F-B6AB-7541DBB37F60}"/>
    <dgm:cxn modelId="{CEEC5BB6-A122-445B-BD6C-5DBAEFD26778}" type="presOf" srcId="{EBC6112C-F8F1-48D6-8F41-AA0E1C715F76}" destId="{9090F272-145A-4072-AC08-83D1656D1A98}" srcOrd="1" destOrd="0" presId="urn:microsoft.com/office/officeart/2005/8/layout/orgChart1"/>
    <dgm:cxn modelId="{B3180199-02B8-404E-82EB-70580317E2AD}" type="presOf" srcId="{FDD8BA58-2BEE-42EC-BB29-BD7943535603}" destId="{BE4B12FC-2C6D-48E6-9FC6-5C617728EF4A}" srcOrd="0" destOrd="0" presId="urn:microsoft.com/office/officeart/2005/8/layout/orgChart1"/>
    <dgm:cxn modelId="{A308C1F1-7043-46C9-9B64-37301D691F06}" type="presOf" srcId="{51B6090C-BD5A-49EF-8696-EC76D8E5D127}" destId="{64307065-1185-4E71-B57A-0A212AB03D19}" srcOrd="1" destOrd="0" presId="urn:microsoft.com/office/officeart/2005/8/layout/orgChart1"/>
    <dgm:cxn modelId="{B8F6875E-4CE9-459F-B637-D35A01584563}" srcId="{B9157B39-3EBC-4F37-A14B-4E1A53DC68E4}" destId="{281071DB-E5B7-4B11-9C95-A4D25227B6D2}" srcOrd="1" destOrd="0" parTransId="{4B745E3A-7AE2-4F9D-8672-6AB861FE327A}" sibTransId="{25C0A081-9FEE-45C6-9F82-2C9D8EB22D0C}"/>
    <dgm:cxn modelId="{B6B9D67D-9BC2-42C9-8C21-69C768EAB43D}" type="presOf" srcId="{28C73FE9-70D3-4656-8B9F-DA9E7C7C39A1}" destId="{B821E1B6-2A09-4AC5-A655-151AD2376C16}" srcOrd="1" destOrd="0" presId="urn:microsoft.com/office/officeart/2005/8/layout/orgChart1"/>
    <dgm:cxn modelId="{37A7BE08-28F7-49FA-B3DE-F28DE5351001}" type="presOf" srcId="{281071DB-E5B7-4B11-9C95-A4D25227B6D2}" destId="{614E0821-3097-4F56-A1D5-FAFF2B831D25}" srcOrd="0" destOrd="0" presId="urn:microsoft.com/office/officeart/2005/8/layout/orgChart1"/>
    <dgm:cxn modelId="{35F807D5-EA42-4E41-9956-7FEC112B1989}" srcId="{EBC6112C-F8F1-48D6-8F41-AA0E1C715F76}" destId="{B9157B39-3EBC-4F37-A14B-4E1A53DC68E4}" srcOrd="0" destOrd="0" parTransId="{6B6F649D-417A-444B-A4CB-5E7C5BBAE7FA}" sibTransId="{70D3873B-65A5-47EA-8197-9AD5EDC0BFF5}"/>
    <dgm:cxn modelId="{A6D66441-392C-4612-B0E5-018E79F8314A}" type="presOf" srcId="{04A05ACA-8C65-4D0D-8CC5-636E66F520BB}" destId="{7DF81774-D782-42CA-9B62-0BC7DEB2E56C}" srcOrd="0" destOrd="0" presId="urn:microsoft.com/office/officeart/2005/8/layout/orgChart1"/>
    <dgm:cxn modelId="{9A6C19A8-F455-45F7-B422-93FB6EDEA180}" type="presOf" srcId="{28C73FE9-70D3-4656-8B9F-DA9E7C7C39A1}" destId="{6F4B0492-6782-4E2C-B23A-CECABD549FFE}" srcOrd="0" destOrd="0" presId="urn:microsoft.com/office/officeart/2005/8/layout/orgChart1"/>
    <dgm:cxn modelId="{721F8F79-700B-439D-A8FE-462FCECEE66B}" srcId="{51B6090C-BD5A-49EF-8696-EC76D8E5D127}" destId="{33098614-B41A-4CA3-B22A-079EED84728C}" srcOrd="0" destOrd="0" parTransId="{ED803DC7-2129-45F8-8620-82EC1B956481}" sibTransId="{0FCFE848-106C-44A4-9E91-22F2CC4B2DC6}"/>
    <dgm:cxn modelId="{4151F409-ADC1-465F-89F7-E2C3BB08F0FD}" type="presOf" srcId="{34E38925-E3B1-4134-BF5B-6D3E9F725451}" destId="{B6CD43B3-B4C6-4035-B2E6-2E5E620F63E7}" srcOrd="0" destOrd="0" presId="urn:microsoft.com/office/officeart/2005/8/layout/orgChart1"/>
    <dgm:cxn modelId="{F5B91E65-10A4-42E8-936B-22D251AB91F1}" srcId="{EBC6112C-F8F1-48D6-8F41-AA0E1C715F76}" destId="{51B6090C-BD5A-49EF-8696-EC76D8E5D127}" srcOrd="1" destOrd="0" parTransId="{A5B0EB96-6613-4E55-91D7-85CAAB2477B7}" sibTransId="{90DD1DC3-E9BC-49FD-A996-C914D1A1D3CA}"/>
    <dgm:cxn modelId="{27874464-8354-4F08-B522-635B5193176C}" type="presOf" srcId="{EBC6112C-F8F1-48D6-8F41-AA0E1C715F76}" destId="{235902DF-BF66-40DD-B56A-45B6EF7DFCCB}" srcOrd="0" destOrd="0" presId="urn:microsoft.com/office/officeart/2005/8/layout/orgChart1"/>
    <dgm:cxn modelId="{03A445F8-A494-45D6-9BA9-DDE9EB8464CC}" type="presOf" srcId="{33098614-B41A-4CA3-B22A-079EED84728C}" destId="{4B58DC3E-9BC3-4D6A-8455-D2D311009CEC}" srcOrd="1" destOrd="0" presId="urn:microsoft.com/office/officeart/2005/8/layout/orgChart1"/>
    <dgm:cxn modelId="{21143F4C-22B2-4F5B-888B-0039AA71842C}" type="presOf" srcId="{4B745E3A-7AE2-4F9D-8672-6AB861FE327A}" destId="{67B61B63-8AB4-449A-8C75-1ED4BF91EC25}" srcOrd="0" destOrd="0" presId="urn:microsoft.com/office/officeart/2005/8/layout/orgChart1"/>
    <dgm:cxn modelId="{0D2F746B-3536-488C-B79B-6B85AC9D9C4A}" type="presOf" srcId="{A5B0EB96-6613-4E55-91D7-85CAAB2477B7}" destId="{459719AA-6345-4C1C-BF1C-A082F71F13F3}" srcOrd="0" destOrd="0" presId="urn:microsoft.com/office/officeart/2005/8/layout/orgChart1"/>
    <dgm:cxn modelId="{41CA417B-4253-43D9-BA5F-6CFBA6732741}" type="presOf" srcId="{ED803DC7-2129-45F8-8620-82EC1B956481}" destId="{7743C871-ABE8-4889-A9FD-877E12569BED}" srcOrd="0" destOrd="0" presId="urn:microsoft.com/office/officeart/2005/8/layout/orgChart1"/>
    <dgm:cxn modelId="{CAA189E4-C0DB-44FE-9831-AC2E37CFCA61}" type="presOf" srcId="{B9157B39-3EBC-4F37-A14B-4E1A53DC68E4}" destId="{81ACA135-089C-4325-8DA9-7478AE2390EF}" srcOrd="1" destOrd="0" presId="urn:microsoft.com/office/officeart/2005/8/layout/orgChart1"/>
    <dgm:cxn modelId="{6E8122CC-5EFC-41D0-B329-2E1644273AE4}" type="presOf" srcId="{281071DB-E5B7-4B11-9C95-A4D25227B6D2}" destId="{B09619B2-EC0C-4F2F-A014-17F4A5C5322A}" srcOrd="1" destOrd="0" presId="urn:microsoft.com/office/officeart/2005/8/layout/orgChart1"/>
    <dgm:cxn modelId="{5C979516-FF16-4A11-B98D-4295F33733F7}" type="presOf" srcId="{4FA27CA0-BD88-4D59-BC47-ED3BC67B4E79}" destId="{BC5A1D71-17FA-4ED8-84F2-64AD507F04B9}" srcOrd="0" destOrd="0" presId="urn:microsoft.com/office/officeart/2005/8/layout/orgChart1"/>
    <dgm:cxn modelId="{A12A68C2-194E-45D0-B2D8-3D3E61477998}" type="presOf" srcId="{34E38925-E3B1-4134-BF5B-6D3E9F725451}" destId="{97B9F16E-BB6F-445C-A97A-B988885A6E2D}" srcOrd="1" destOrd="0" presId="urn:microsoft.com/office/officeart/2005/8/layout/orgChart1"/>
    <dgm:cxn modelId="{8CDF9FC2-BCFF-4D8D-9D68-5A7995E057C3}" srcId="{B9157B39-3EBC-4F37-A14B-4E1A53DC68E4}" destId="{34E38925-E3B1-4134-BF5B-6D3E9F725451}" srcOrd="2" destOrd="0" parTransId="{FDD8BA58-2BEE-42EC-BB29-BD7943535603}" sibTransId="{5DFF522D-1674-4775-87E5-232124C7DE1E}"/>
    <dgm:cxn modelId="{61829A50-A7B7-41E1-82D4-9E2FBF05CAEC}" type="presOf" srcId="{33098614-B41A-4CA3-B22A-079EED84728C}" destId="{45BE0DE2-FF68-42A1-8132-409D620C8D17}" srcOrd="0" destOrd="0" presId="urn:microsoft.com/office/officeart/2005/8/layout/orgChart1"/>
    <dgm:cxn modelId="{0492874E-D60E-48EF-9853-36AA798E6A59}" type="presOf" srcId="{B9157B39-3EBC-4F37-A14B-4E1A53DC68E4}" destId="{19FBA809-3447-41A1-9678-72230ACB93BB}" srcOrd="0" destOrd="0" presId="urn:microsoft.com/office/officeart/2005/8/layout/orgChart1"/>
    <dgm:cxn modelId="{B991487B-6E6B-465C-91BC-D940DD5D7F12}" type="presParOf" srcId="{7DF81774-D782-42CA-9B62-0BC7DEB2E56C}" destId="{4F0EA125-173E-4B8E-99F4-DA6B997775E0}" srcOrd="0" destOrd="0" presId="urn:microsoft.com/office/officeart/2005/8/layout/orgChart1"/>
    <dgm:cxn modelId="{7E192CC1-D09C-46B5-BB19-6DB0838441BD}" type="presParOf" srcId="{4F0EA125-173E-4B8E-99F4-DA6B997775E0}" destId="{880A38CA-2A23-4031-BA77-047248BBA919}" srcOrd="0" destOrd="0" presId="urn:microsoft.com/office/officeart/2005/8/layout/orgChart1"/>
    <dgm:cxn modelId="{357D8932-69A0-4851-8DA1-8CACFE8FABB8}" type="presParOf" srcId="{880A38CA-2A23-4031-BA77-047248BBA919}" destId="{235902DF-BF66-40DD-B56A-45B6EF7DFCCB}" srcOrd="0" destOrd="0" presId="urn:microsoft.com/office/officeart/2005/8/layout/orgChart1"/>
    <dgm:cxn modelId="{6F9B366F-1FA4-42C5-9426-CA8843BCA670}" type="presParOf" srcId="{880A38CA-2A23-4031-BA77-047248BBA919}" destId="{9090F272-145A-4072-AC08-83D1656D1A98}" srcOrd="1" destOrd="0" presId="urn:microsoft.com/office/officeart/2005/8/layout/orgChart1"/>
    <dgm:cxn modelId="{D7B4185D-5E5D-47D8-A4B1-BF03C0898DA6}" type="presParOf" srcId="{4F0EA125-173E-4B8E-99F4-DA6B997775E0}" destId="{16A60224-2564-4B5D-8485-C184B2728D6A}" srcOrd="1" destOrd="0" presId="urn:microsoft.com/office/officeart/2005/8/layout/orgChart1"/>
    <dgm:cxn modelId="{CB989DA1-D31F-4DFE-A26A-8DA74EDB8D37}" type="presParOf" srcId="{16A60224-2564-4B5D-8485-C184B2728D6A}" destId="{148AC0A7-1062-43B1-A224-EA61E2FE48EF}" srcOrd="0" destOrd="0" presId="urn:microsoft.com/office/officeart/2005/8/layout/orgChart1"/>
    <dgm:cxn modelId="{32EC3736-594D-4607-B8D6-CFEE0DCCBF6C}" type="presParOf" srcId="{16A60224-2564-4B5D-8485-C184B2728D6A}" destId="{6CD9EB24-CDBB-48DB-909F-70507E32B3A5}" srcOrd="1" destOrd="0" presId="urn:microsoft.com/office/officeart/2005/8/layout/orgChart1"/>
    <dgm:cxn modelId="{FA158272-0E26-4BB7-BC01-911EF1082686}" type="presParOf" srcId="{6CD9EB24-CDBB-48DB-909F-70507E32B3A5}" destId="{A1E81346-EAFF-4962-9C7E-022FB6D0E080}" srcOrd="0" destOrd="0" presId="urn:microsoft.com/office/officeart/2005/8/layout/orgChart1"/>
    <dgm:cxn modelId="{FF6E2BF1-C938-4634-B878-D8839ACF1774}" type="presParOf" srcId="{A1E81346-EAFF-4962-9C7E-022FB6D0E080}" destId="{19FBA809-3447-41A1-9678-72230ACB93BB}" srcOrd="0" destOrd="0" presId="urn:microsoft.com/office/officeart/2005/8/layout/orgChart1"/>
    <dgm:cxn modelId="{60A2BBF7-2885-4098-969C-C340FF81A002}" type="presParOf" srcId="{A1E81346-EAFF-4962-9C7E-022FB6D0E080}" destId="{81ACA135-089C-4325-8DA9-7478AE2390EF}" srcOrd="1" destOrd="0" presId="urn:microsoft.com/office/officeart/2005/8/layout/orgChart1"/>
    <dgm:cxn modelId="{7C1384AC-4729-40AB-90AF-E1C33060B634}" type="presParOf" srcId="{6CD9EB24-CDBB-48DB-909F-70507E32B3A5}" destId="{ABD3D76C-B569-4571-9E35-C788C9427430}" srcOrd="1" destOrd="0" presId="urn:microsoft.com/office/officeart/2005/8/layout/orgChart1"/>
    <dgm:cxn modelId="{C26ADA6D-03A0-4C20-BDC1-D106AE966BF5}" type="presParOf" srcId="{ABD3D76C-B569-4571-9E35-C788C9427430}" destId="{BC5A1D71-17FA-4ED8-84F2-64AD507F04B9}" srcOrd="0" destOrd="0" presId="urn:microsoft.com/office/officeart/2005/8/layout/orgChart1"/>
    <dgm:cxn modelId="{0363879B-BC91-4B61-A91C-7D2303E5AED4}" type="presParOf" srcId="{ABD3D76C-B569-4571-9E35-C788C9427430}" destId="{752F4E0A-984E-4E8E-A803-1D3A4ADF3D26}" srcOrd="1" destOrd="0" presId="urn:microsoft.com/office/officeart/2005/8/layout/orgChart1"/>
    <dgm:cxn modelId="{060E1844-6E04-4108-9DAF-1E7A06B85043}" type="presParOf" srcId="{752F4E0A-984E-4E8E-A803-1D3A4ADF3D26}" destId="{3090B777-9E26-4E0B-805D-DD3A2D77D485}" srcOrd="0" destOrd="0" presId="urn:microsoft.com/office/officeart/2005/8/layout/orgChart1"/>
    <dgm:cxn modelId="{BDA90B0E-1E9A-4548-89AB-097AB0DAD561}" type="presParOf" srcId="{3090B777-9E26-4E0B-805D-DD3A2D77D485}" destId="{6F4B0492-6782-4E2C-B23A-CECABD549FFE}" srcOrd="0" destOrd="0" presId="urn:microsoft.com/office/officeart/2005/8/layout/orgChart1"/>
    <dgm:cxn modelId="{58182905-A552-4E82-ABF6-23F88A3ADF08}" type="presParOf" srcId="{3090B777-9E26-4E0B-805D-DD3A2D77D485}" destId="{B821E1B6-2A09-4AC5-A655-151AD2376C16}" srcOrd="1" destOrd="0" presId="urn:microsoft.com/office/officeart/2005/8/layout/orgChart1"/>
    <dgm:cxn modelId="{6F3322E0-D649-4D88-817C-C4BACE14AB4F}" type="presParOf" srcId="{752F4E0A-984E-4E8E-A803-1D3A4ADF3D26}" destId="{4F55A99E-C0B1-4DFF-A133-B07BBFDB0814}" srcOrd="1" destOrd="0" presId="urn:microsoft.com/office/officeart/2005/8/layout/orgChart1"/>
    <dgm:cxn modelId="{B953BC66-8583-45DF-8593-CD7FA8E8273E}" type="presParOf" srcId="{752F4E0A-984E-4E8E-A803-1D3A4ADF3D26}" destId="{A8175D44-726A-45CA-B7FD-5058BC6CC486}" srcOrd="2" destOrd="0" presId="urn:microsoft.com/office/officeart/2005/8/layout/orgChart1"/>
    <dgm:cxn modelId="{DE5A1F66-EA96-4CFE-865F-3CCC9105E2A8}" type="presParOf" srcId="{ABD3D76C-B569-4571-9E35-C788C9427430}" destId="{67B61B63-8AB4-449A-8C75-1ED4BF91EC25}" srcOrd="2" destOrd="0" presId="urn:microsoft.com/office/officeart/2005/8/layout/orgChart1"/>
    <dgm:cxn modelId="{04F9A926-D4C8-4E0E-9262-467EDCE8AD07}" type="presParOf" srcId="{ABD3D76C-B569-4571-9E35-C788C9427430}" destId="{59546336-5B3D-4004-8FF8-EA9A180ED6AA}" srcOrd="3" destOrd="0" presId="urn:microsoft.com/office/officeart/2005/8/layout/orgChart1"/>
    <dgm:cxn modelId="{3C52279F-7BE6-46C7-8458-0A652EEC5308}" type="presParOf" srcId="{59546336-5B3D-4004-8FF8-EA9A180ED6AA}" destId="{293A4778-13CD-4E45-BD0D-2D99DE170BA6}" srcOrd="0" destOrd="0" presId="urn:microsoft.com/office/officeart/2005/8/layout/orgChart1"/>
    <dgm:cxn modelId="{E3A72C7A-5D00-445E-8C8D-38815E9F233C}" type="presParOf" srcId="{293A4778-13CD-4E45-BD0D-2D99DE170BA6}" destId="{614E0821-3097-4F56-A1D5-FAFF2B831D25}" srcOrd="0" destOrd="0" presId="urn:microsoft.com/office/officeart/2005/8/layout/orgChart1"/>
    <dgm:cxn modelId="{59DB1A2E-F35C-4816-B356-47BD381EBE97}" type="presParOf" srcId="{293A4778-13CD-4E45-BD0D-2D99DE170BA6}" destId="{B09619B2-EC0C-4F2F-A014-17F4A5C5322A}" srcOrd="1" destOrd="0" presId="urn:microsoft.com/office/officeart/2005/8/layout/orgChart1"/>
    <dgm:cxn modelId="{87F0F301-972A-422E-8065-36BA0B750559}" type="presParOf" srcId="{59546336-5B3D-4004-8FF8-EA9A180ED6AA}" destId="{3FCD5E70-29BA-453B-87D7-3F22357013AF}" srcOrd="1" destOrd="0" presId="urn:microsoft.com/office/officeart/2005/8/layout/orgChart1"/>
    <dgm:cxn modelId="{8D00D149-8BF7-43D5-A827-0459506DF81F}" type="presParOf" srcId="{59546336-5B3D-4004-8FF8-EA9A180ED6AA}" destId="{283B1D93-69E8-4D82-B7DD-3591D6CFB69A}" srcOrd="2" destOrd="0" presId="urn:microsoft.com/office/officeart/2005/8/layout/orgChart1"/>
    <dgm:cxn modelId="{4579F0F5-DBD3-4AB9-853E-4EBD1D3015D7}" type="presParOf" srcId="{ABD3D76C-B569-4571-9E35-C788C9427430}" destId="{BE4B12FC-2C6D-48E6-9FC6-5C617728EF4A}" srcOrd="4" destOrd="0" presId="urn:microsoft.com/office/officeart/2005/8/layout/orgChart1"/>
    <dgm:cxn modelId="{6E0F7A66-AF12-449A-95AE-95419630900E}" type="presParOf" srcId="{ABD3D76C-B569-4571-9E35-C788C9427430}" destId="{03F473C1-E0D1-4A7F-873E-7822E697E139}" srcOrd="5" destOrd="0" presId="urn:microsoft.com/office/officeart/2005/8/layout/orgChart1"/>
    <dgm:cxn modelId="{9EBC6C1F-B0A2-4834-9C38-BE4D07EE8B85}" type="presParOf" srcId="{03F473C1-E0D1-4A7F-873E-7822E697E139}" destId="{5CDD70C9-CD9C-46A7-B839-82A21627DCAC}" srcOrd="0" destOrd="0" presId="urn:microsoft.com/office/officeart/2005/8/layout/orgChart1"/>
    <dgm:cxn modelId="{57C5574D-5FA0-4519-9E28-902E0F3D76AF}" type="presParOf" srcId="{5CDD70C9-CD9C-46A7-B839-82A21627DCAC}" destId="{B6CD43B3-B4C6-4035-B2E6-2E5E620F63E7}" srcOrd="0" destOrd="0" presId="urn:microsoft.com/office/officeart/2005/8/layout/orgChart1"/>
    <dgm:cxn modelId="{09F6E7C4-F134-43E5-BCE1-7EDBFE48F219}" type="presParOf" srcId="{5CDD70C9-CD9C-46A7-B839-82A21627DCAC}" destId="{97B9F16E-BB6F-445C-A97A-B988885A6E2D}" srcOrd="1" destOrd="0" presId="urn:microsoft.com/office/officeart/2005/8/layout/orgChart1"/>
    <dgm:cxn modelId="{19C5DDF7-AE58-4F00-9257-E33965507FC2}" type="presParOf" srcId="{03F473C1-E0D1-4A7F-873E-7822E697E139}" destId="{D7C0FCB3-C40D-4D49-AC5F-9E39FD9E99A1}" srcOrd="1" destOrd="0" presId="urn:microsoft.com/office/officeart/2005/8/layout/orgChart1"/>
    <dgm:cxn modelId="{D74AEC0C-8545-4F0D-B842-7992B92A8430}" type="presParOf" srcId="{03F473C1-E0D1-4A7F-873E-7822E697E139}" destId="{16934E4B-A2A4-4D40-96DA-1CFE7CC335D1}" srcOrd="2" destOrd="0" presId="urn:microsoft.com/office/officeart/2005/8/layout/orgChart1"/>
    <dgm:cxn modelId="{CE11F858-70EE-4AA6-AD57-9BA6E409A5F2}" type="presParOf" srcId="{6CD9EB24-CDBB-48DB-909F-70507E32B3A5}" destId="{73D07EDE-99DB-479C-A266-F28B5BE7F3D7}" srcOrd="2" destOrd="0" presId="urn:microsoft.com/office/officeart/2005/8/layout/orgChart1"/>
    <dgm:cxn modelId="{5FF33A1D-61DA-4938-9E5D-CFFF91C6446F}" type="presParOf" srcId="{16A60224-2564-4B5D-8485-C184B2728D6A}" destId="{459719AA-6345-4C1C-BF1C-A082F71F13F3}" srcOrd="2" destOrd="0" presId="urn:microsoft.com/office/officeart/2005/8/layout/orgChart1"/>
    <dgm:cxn modelId="{E4ADFDD0-8FBC-4201-8552-F8118E0670F2}" type="presParOf" srcId="{16A60224-2564-4B5D-8485-C184B2728D6A}" destId="{0488985E-C01A-427A-8C28-7F4131B77509}" srcOrd="3" destOrd="0" presId="urn:microsoft.com/office/officeart/2005/8/layout/orgChart1"/>
    <dgm:cxn modelId="{83E6DF98-E532-4981-9C56-56266B2B4543}" type="presParOf" srcId="{0488985E-C01A-427A-8C28-7F4131B77509}" destId="{9994D0E5-9738-494E-BD73-1A656704D251}" srcOrd="0" destOrd="0" presId="urn:microsoft.com/office/officeart/2005/8/layout/orgChart1"/>
    <dgm:cxn modelId="{D70A818A-A446-4C3E-88DC-B6B075D5B340}" type="presParOf" srcId="{9994D0E5-9738-494E-BD73-1A656704D251}" destId="{41D9B73E-4170-4FB2-9B21-A2ACBBD3FFE7}" srcOrd="0" destOrd="0" presId="urn:microsoft.com/office/officeart/2005/8/layout/orgChart1"/>
    <dgm:cxn modelId="{4CEBEA3D-513C-4286-ADDF-2B6BCD5CFAD3}" type="presParOf" srcId="{9994D0E5-9738-494E-BD73-1A656704D251}" destId="{64307065-1185-4E71-B57A-0A212AB03D19}" srcOrd="1" destOrd="0" presId="urn:microsoft.com/office/officeart/2005/8/layout/orgChart1"/>
    <dgm:cxn modelId="{D6E96856-A393-47A3-A8C4-9FD0AE949D94}" type="presParOf" srcId="{0488985E-C01A-427A-8C28-7F4131B77509}" destId="{471B8EA3-7C50-4A4E-832E-ACC6A526FD77}" srcOrd="1" destOrd="0" presId="urn:microsoft.com/office/officeart/2005/8/layout/orgChart1"/>
    <dgm:cxn modelId="{4FAC179A-6B02-4085-9A15-47DE50B4B657}" type="presParOf" srcId="{471B8EA3-7C50-4A4E-832E-ACC6A526FD77}" destId="{7743C871-ABE8-4889-A9FD-877E12569BED}" srcOrd="0" destOrd="0" presId="urn:microsoft.com/office/officeart/2005/8/layout/orgChart1"/>
    <dgm:cxn modelId="{680CFCA0-3711-41A7-94FF-7986DE1D9AD3}" type="presParOf" srcId="{471B8EA3-7C50-4A4E-832E-ACC6A526FD77}" destId="{4CAF1BAD-E29C-4F40-9C41-EB5F8EFCB9B1}" srcOrd="1" destOrd="0" presId="urn:microsoft.com/office/officeart/2005/8/layout/orgChart1"/>
    <dgm:cxn modelId="{B738B569-F303-4AB9-8786-96DF02A2D0A5}" type="presParOf" srcId="{4CAF1BAD-E29C-4F40-9C41-EB5F8EFCB9B1}" destId="{A82C376A-93C9-446A-B702-3F38663FB42E}" srcOrd="0" destOrd="0" presId="urn:microsoft.com/office/officeart/2005/8/layout/orgChart1"/>
    <dgm:cxn modelId="{87A13888-C7DE-425D-9395-70BF0A644AB3}" type="presParOf" srcId="{A82C376A-93C9-446A-B702-3F38663FB42E}" destId="{45BE0DE2-FF68-42A1-8132-409D620C8D17}" srcOrd="0" destOrd="0" presId="urn:microsoft.com/office/officeart/2005/8/layout/orgChart1"/>
    <dgm:cxn modelId="{92CF04DE-E190-420C-BFE4-342FFCABB40D}" type="presParOf" srcId="{A82C376A-93C9-446A-B702-3F38663FB42E}" destId="{4B58DC3E-9BC3-4D6A-8455-D2D311009CEC}" srcOrd="1" destOrd="0" presId="urn:microsoft.com/office/officeart/2005/8/layout/orgChart1"/>
    <dgm:cxn modelId="{29FB3CAD-60C4-4C11-B46E-C914A98B5EE6}" type="presParOf" srcId="{4CAF1BAD-E29C-4F40-9C41-EB5F8EFCB9B1}" destId="{1BE703CC-E60D-4DE4-9AF7-AEE07976CC0A}" srcOrd="1" destOrd="0" presId="urn:microsoft.com/office/officeart/2005/8/layout/orgChart1"/>
    <dgm:cxn modelId="{CF9E7D2D-1868-4F96-8BD8-2FC556A76900}" type="presParOf" srcId="{4CAF1BAD-E29C-4F40-9C41-EB5F8EFCB9B1}" destId="{C35D2768-040D-49B2-B6AC-1B1FD4C958D6}" srcOrd="2" destOrd="0" presId="urn:microsoft.com/office/officeart/2005/8/layout/orgChart1"/>
    <dgm:cxn modelId="{279D8715-B928-4673-AA02-BFC82DA87ED4}" type="presParOf" srcId="{0488985E-C01A-427A-8C28-7F4131B77509}" destId="{DFF8854B-72C7-4D96-B9D5-B773CB58E8ED}" srcOrd="2" destOrd="0" presId="urn:microsoft.com/office/officeart/2005/8/layout/orgChart1"/>
    <dgm:cxn modelId="{9AAE978D-8B48-4B07-84DF-3FE614E6BFE2}" type="presParOf" srcId="{4F0EA125-173E-4B8E-99F4-DA6B997775E0}" destId="{582FA7AC-A4ED-4040-A341-7FB7AD68253A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84222-AFC1-4922-923E-7D62F8F32A4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C33CF0-E8FA-4302-A9CB-361A711D249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AE9E7-67F8-4073-B9B0-CB125450947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C8867-04E3-4F13-AD93-46272F5CE65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6CC1D-357D-4289-8B59-ED6E4305CFB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9E4AC-9B6A-4269-A599-C3C21AF78409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882E1-E50C-490B-88CD-79C32C1CA63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111A1D-F0B7-4FC4-B0CC-5771DF2DD8F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810E0-42BB-4327-9713-D92F0E47AD7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B95242-463A-4083-BA47-E125592A2D4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D2951C-F125-4A10-BE47-0A17100EEB1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3C035FA5-03B8-43D0-AABC-C8BD1037BA0E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ФИЗИОТЕРАПИЯ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Персонал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719263"/>
            <a:ext cx="8401050" cy="4995862"/>
          </a:xfrm>
        </p:spPr>
        <p:txBody>
          <a:bodyPr/>
          <a:lstStyle/>
          <a:p>
            <a:r>
              <a:rPr lang="ru-RU" smtClean="0"/>
              <a:t>Назначение физиотерапии осуществляются </a:t>
            </a:r>
            <a:r>
              <a:rPr lang="ru-RU" smtClean="0">
                <a:solidFill>
                  <a:srgbClr val="FF0000"/>
                </a:solidFill>
              </a:rPr>
              <a:t>врачом-физиотерапевтом</a:t>
            </a:r>
            <a:r>
              <a:rPr lang="ru-RU" smtClean="0"/>
              <a:t>, который оформляет карту больного, лечащегося в физиотерапевтическом отделении (кабинете). Форма № 044/У</a:t>
            </a:r>
          </a:p>
          <a:p>
            <a:r>
              <a:rPr lang="ru-RU" smtClean="0"/>
              <a:t>Непосредственно проводит процедуры физиотерапии </a:t>
            </a:r>
            <a:r>
              <a:rPr lang="ru-RU" smtClean="0">
                <a:solidFill>
                  <a:srgbClr val="FF0000"/>
                </a:solidFill>
              </a:rPr>
              <a:t>медицинская сестра по физиотерапии, </a:t>
            </a:r>
            <a:r>
              <a:rPr lang="ru-RU" smtClean="0"/>
              <a:t>сложные – врач.</a:t>
            </a:r>
            <a:endParaRPr lang="ru-RU" smtClean="0">
              <a:solidFill>
                <a:srgbClr val="FF0000"/>
              </a:solidFill>
            </a:endParaRPr>
          </a:p>
          <a:p>
            <a:r>
              <a:rPr lang="ru-RU" smtClean="0"/>
              <a:t>Персонал должен иметь сертификаты по специальности «Физиотерапия».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Классификация физических факторов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260350"/>
          <a:ext cx="8820150" cy="579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Природные лечебные факторы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Климатотерапевтические</a:t>
            </a:r>
            <a:r>
              <a:rPr lang="ru-RU" smtClean="0"/>
              <a:t>: солнечное излучение, атмосферный воздух, вода природных соленых водоемов, микроклимат пещер; </a:t>
            </a:r>
            <a:endParaRPr lang="ru-RU" b="1" smtClean="0"/>
          </a:p>
          <a:p>
            <a:pPr eaLnBrk="1" hangingPunct="1"/>
            <a:r>
              <a:rPr lang="ru-RU" b="1" smtClean="0"/>
              <a:t>Бальнеолечебные</a:t>
            </a:r>
            <a:r>
              <a:rPr lang="ru-RU" smtClean="0"/>
              <a:t>: природные минеральные воды различного состава; </a:t>
            </a:r>
            <a:endParaRPr lang="ru-RU" b="1" smtClean="0"/>
          </a:p>
          <a:p>
            <a:pPr eaLnBrk="1" hangingPunct="1"/>
            <a:r>
              <a:rPr lang="ru-RU" b="1" smtClean="0"/>
              <a:t>Грязелечебные</a:t>
            </a:r>
            <a:r>
              <a:rPr lang="ru-RU" smtClean="0"/>
              <a:t> :природные  илы соленых и пресных озер, торф и др., применяемые в их первозданном виде.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Преформированные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 </a:t>
            </a:r>
            <a:r>
              <a:rPr lang="ru-RU" i="1" smtClean="0"/>
              <a:t>преформированным </a:t>
            </a:r>
            <a:r>
              <a:rPr lang="ru-RU" smtClean="0"/>
              <a:t>лечебным физическим факторам относятся искусственно создаваемые с помощью специальной физиотерапевтической аппаратуры.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Лечебные физические факторы электромагнитной природы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Постоянные токи</a:t>
            </a:r>
          </a:p>
          <a:p>
            <a:pPr eaLnBrk="1" hangingPunct="1"/>
            <a:r>
              <a:rPr lang="ru-RU" sz="2800" smtClean="0"/>
              <a:t>Переменные токи</a:t>
            </a:r>
          </a:p>
          <a:p>
            <a:pPr eaLnBrk="1" hangingPunct="1"/>
            <a:r>
              <a:rPr lang="ru-RU" sz="2800" smtClean="0"/>
              <a:t>Электрическое поле</a:t>
            </a:r>
          </a:p>
          <a:p>
            <a:pPr eaLnBrk="1" hangingPunct="1"/>
            <a:r>
              <a:rPr lang="ru-RU" sz="2800" smtClean="0"/>
              <a:t>Магнитное поле</a:t>
            </a:r>
          </a:p>
          <a:p>
            <a:pPr eaLnBrk="1" hangingPunct="1"/>
            <a:r>
              <a:rPr lang="ru-RU" sz="2800" smtClean="0"/>
              <a:t>Электромагнитное излучение радиочастотного диапазона</a:t>
            </a:r>
          </a:p>
          <a:p>
            <a:pPr eaLnBrk="1" hangingPunct="1"/>
            <a:r>
              <a:rPr lang="ru-RU" sz="2800" smtClean="0"/>
              <a:t>Электромагнитное излучение оптического диапазона</a:t>
            </a:r>
          </a:p>
          <a:p>
            <a:pPr eaLnBrk="1" hangingPunct="1"/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663700"/>
          </a:xfrm>
        </p:spPr>
        <p:txBody>
          <a:bodyPr/>
          <a:lstStyle/>
          <a:p>
            <a:pPr algn="ctr" eaLnBrk="1" hangingPunct="1"/>
            <a:r>
              <a:rPr lang="ru-RU" sz="3200" dirty="0" smtClean="0"/>
              <a:t>Постоянный</a:t>
            </a:r>
            <a:r>
              <a:rPr lang="ru-RU" sz="4000" dirty="0" smtClean="0"/>
              <a:t> </a:t>
            </a:r>
            <a:r>
              <a:rPr lang="ru-RU" sz="3200" dirty="0" smtClean="0"/>
              <a:t>электрический ток в </a:t>
            </a:r>
            <a:r>
              <a:rPr lang="ru-RU" sz="3200" dirty="0" smtClean="0"/>
              <a:t>непрерывном (а) </a:t>
            </a:r>
            <a:r>
              <a:rPr lang="ru-RU" sz="3200" dirty="0" smtClean="0"/>
              <a:t>и импульсном </a:t>
            </a:r>
            <a:r>
              <a:rPr lang="ru-RU" sz="3200" dirty="0" smtClean="0"/>
              <a:t>режиме (</a:t>
            </a:r>
            <a:r>
              <a:rPr lang="ru-RU" sz="3200" dirty="0" err="1" smtClean="0"/>
              <a:t>б,в,г,д</a:t>
            </a:r>
            <a:r>
              <a:rPr lang="ru-RU" sz="3200" dirty="0" smtClean="0"/>
              <a:t>), переменный ток (е)</a:t>
            </a:r>
            <a:endParaRPr lang="ru-RU" sz="32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 </a:t>
            </a:r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2143125"/>
            <a:ext cx="8286750" cy="4286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 Постоянный </a:t>
            </a:r>
            <a:r>
              <a:rPr lang="ru-RU" sz="4000" dirty="0" smtClean="0">
                <a:solidFill>
                  <a:srgbClr val="002060"/>
                </a:solidFill>
              </a:rPr>
              <a:t>электрический ток</a:t>
            </a:r>
            <a:r>
              <a:rPr lang="ru-RU" sz="4000" dirty="0" smtClean="0">
                <a:solidFill>
                  <a:srgbClr val="FF0000"/>
                </a:solidFill>
              </a:rPr>
              <a:t> в непрерывном </a:t>
            </a:r>
            <a:r>
              <a:rPr lang="ru-RU" sz="4000" dirty="0" smtClean="0"/>
              <a:t>режиме</a:t>
            </a:r>
            <a:endParaRPr lang="ru-RU" dirty="0" smtClean="0"/>
          </a:p>
        </p:txBody>
      </p:sp>
      <p:sp>
        <p:nvSpPr>
          <p:cNvPr id="20483" name="Содержимое 5"/>
          <p:cNvSpPr>
            <a:spLocks noGrp="1"/>
          </p:cNvSpPr>
          <p:nvPr>
            <p:ph sz="half" idx="1"/>
          </p:nvPr>
        </p:nvSpPr>
        <p:spPr>
          <a:xfrm>
            <a:off x="71406" y="1719263"/>
            <a:ext cx="464347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</a:t>
            </a:r>
            <a:r>
              <a:rPr lang="ru-RU" dirty="0" smtClean="0"/>
              <a:t>Методы:</a:t>
            </a: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- </a:t>
            </a:r>
            <a:r>
              <a:rPr lang="ru-RU" sz="3200" dirty="0" smtClean="0"/>
              <a:t>гальванизация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200" dirty="0" smtClean="0"/>
              <a:t>  </a:t>
            </a:r>
            <a:r>
              <a:rPr lang="ru-RU" sz="3200" dirty="0" smtClean="0"/>
              <a:t>- лекарственный электрофорез </a:t>
            </a:r>
            <a:endParaRPr lang="ru-RU" sz="3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200" dirty="0" smtClean="0"/>
              <a:t>(</a:t>
            </a:r>
            <a:r>
              <a:rPr lang="ru-RU" sz="2600" i="1" dirty="0" smtClean="0"/>
              <a:t>противовоспалительный, трофический, </a:t>
            </a:r>
            <a:r>
              <a:rPr lang="ru-RU" sz="2600" i="1" dirty="0" err="1" smtClean="0"/>
              <a:t>репаративный</a:t>
            </a:r>
            <a:r>
              <a:rPr lang="ru-RU" sz="3200" dirty="0" smtClean="0"/>
              <a:t>) </a:t>
            </a:r>
            <a:endParaRPr lang="ru-RU" sz="3200" dirty="0" smtClean="0"/>
          </a:p>
          <a:p>
            <a:pPr>
              <a:buFont typeface="Wingdings" pitchFamily="2" charset="2"/>
              <a:buNone/>
            </a:pPr>
            <a:endParaRPr lang="ru-RU" sz="3200" dirty="0" smtClean="0"/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2" y="1714500"/>
            <a:ext cx="4071938" cy="45005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Постоянный </a:t>
            </a:r>
            <a:r>
              <a:rPr lang="ru-RU" sz="2000" dirty="0" smtClean="0">
                <a:solidFill>
                  <a:srgbClr val="002060"/>
                </a:solidFill>
              </a:rPr>
              <a:t>электрический ток в </a:t>
            </a:r>
            <a:r>
              <a:rPr lang="ru-RU" sz="2000" dirty="0" smtClean="0">
                <a:solidFill>
                  <a:srgbClr val="FF0000"/>
                </a:solidFill>
              </a:rPr>
              <a:t>импульсном режиме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(</a:t>
            </a:r>
            <a:r>
              <a:rPr lang="ru-RU" sz="2000" i="1" dirty="0" smtClean="0"/>
              <a:t>Низкой частоты</a:t>
            </a:r>
            <a:r>
              <a:rPr lang="ru-RU" sz="2000" dirty="0" smtClean="0"/>
              <a:t> низкого напряжения)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>
          <a:xfrm>
            <a:off x="357188" y="1500188"/>
            <a:ext cx="3114675" cy="150018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Электросон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 (</a:t>
            </a:r>
            <a:r>
              <a:rPr lang="ru-RU" i="1" dirty="0" smtClean="0"/>
              <a:t>седативный,  </a:t>
            </a:r>
            <a:endParaRPr lang="ru-RU" i="1" dirty="0" smtClean="0"/>
          </a:p>
          <a:p>
            <a:r>
              <a:rPr lang="ru-RU" i="1" dirty="0" smtClean="0"/>
              <a:t>эффект</a:t>
            </a:r>
            <a:r>
              <a:rPr lang="ru-RU" dirty="0" smtClean="0"/>
              <a:t>)</a:t>
            </a:r>
          </a:p>
        </p:txBody>
      </p:sp>
      <p:sp>
        <p:nvSpPr>
          <p:cNvPr id="21508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1143000"/>
            <a:ext cx="5672137" cy="214312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ТЭС-терапия </a:t>
            </a:r>
            <a:r>
              <a:rPr lang="ru-RU" dirty="0" err="1" smtClean="0"/>
              <a:t>Транскраниальная</a:t>
            </a:r>
            <a:r>
              <a:rPr lang="ru-RU" dirty="0" smtClean="0"/>
              <a:t> </a:t>
            </a:r>
            <a:r>
              <a:rPr lang="ru-RU" dirty="0" smtClean="0"/>
              <a:t>электростимуляция</a:t>
            </a:r>
          </a:p>
          <a:p>
            <a:r>
              <a:rPr lang="ru-RU" dirty="0" smtClean="0"/>
              <a:t>(</a:t>
            </a:r>
            <a:r>
              <a:rPr lang="ru-RU" i="1" dirty="0" smtClean="0"/>
              <a:t>обезболивающий, </a:t>
            </a:r>
            <a:r>
              <a:rPr lang="ru-RU" i="1" dirty="0" err="1" smtClean="0"/>
              <a:t>вегетокоррегирующий</a:t>
            </a:r>
            <a:r>
              <a:rPr lang="ru-RU" i="1" dirty="0" smtClean="0"/>
              <a:t> эффект</a:t>
            </a:r>
            <a:r>
              <a:rPr lang="ru-RU" dirty="0" smtClean="0"/>
              <a:t>)</a:t>
            </a:r>
          </a:p>
          <a:p>
            <a:endParaRPr lang="ru-RU" dirty="0" smtClean="0"/>
          </a:p>
        </p:txBody>
      </p:sp>
      <p:pic>
        <p:nvPicPr>
          <p:cNvPr id="2150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3000375"/>
            <a:ext cx="3714750" cy="2786063"/>
          </a:xfrm>
          <a:noFill/>
        </p:spPr>
      </p:pic>
      <p:pic>
        <p:nvPicPr>
          <p:cNvPr id="2151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3143250"/>
            <a:ext cx="4041775" cy="2643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FF0000"/>
                </a:solidFill>
              </a:rPr>
              <a:t>Постоянный </a:t>
            </a:r>
            <a:r>
              <a:rPr lang="ru-RU" sz="2800" dirty="0">
                <a:solidFill>
                  <a:srgbClr val="002060"/>
                </a:solidFill>
              </a:rPr>
              <a:t>электрический ток </a:t>
            </a:r>
            <a:r>
              <a:rPr lang="ru-RU" sz="2800" dirty="0">
                <a:solidFill>
                  <a:srgbClr val="FF0000"/>
                </a:solidFill>
              </a:rPr>
              <a:t>в импульсном режиме 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(</a:t>
            </a:r>
            <a:r>
              <a:rPr lang="ru-RU" sz="2800" i="1" dirty="0"/>
              <a:t>Низкой частоты</a:t>
            </a:r>
            <a:r>
              <a:rPr lang="ru-RU" sz="2800" dirty="0"/>
              <a:t> низкого напряжения)</a:t>
            </a:r>
            <a:endParaRPr lang="ru-RU" sz="2500" dirty="0" smtClean="0"/>
          </a:p>
        </p:txBody>
      </p:sp>
      <p:sp>
        <p:nvSpPr>
          <p:cNvPr id="22531" name="Текст 10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1643074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Диадинамотерапия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</a:t>
            </a:r>
            <a:r>
              <a:rPr lang="ru-RU" i="1" dirty="0" smtClean="0"/>
              <a:t>обезболивающий, </a:t>
            </a:r>
            <a:r>
              <a:rPr lang="ru-RU" i="1" dirty="0" err="1" smtClean="0"/>
              <a:t>миостимулирующий</a:t>
            </a:r>
            <a:r>
              <a:rPr lang="ru-RU" i="1" dirty="0" smtClean="0"/>
              <a:t> трофический </a:t>
            </a:r>
            <a:r>
              <a:rPr lang="ru-RU" i="1" dirty="0" smtClean="0"/>
              <a:t>эффект</a:t>
            </a:r>
            <a:r>
              <a:rPr lang="ru-RU" dirty="0" smtClean="0"/>
              <a:t>)</a:t>
            </a:r>
          </a:p>
        </p:txBody>
      </p:sp>
      <p:sp>
        <p:nvSpPr>
          <p:cNvPr id="22532" name="Текст 12"/>
          <p:cNvSpPr>
            <a:spLocks noGrp="1"/>
          </p:cNvSpPr>
          <p:nvPr>
            <p:ph type="body" sz="quarter" idx="3"/>
          </p:nvPr>
        </p:nvSpPr>
        <p:spPr>
          <a:xfrm>
            <a:off x="4500563" y="1571625"/>
            <a:ext cx="4041775" cy="1214438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Электростимуляция </a:t>
            </a:r>
            <a:r>
              <a:rPr lang="ru-RU" smtClean="0"/>
              <a:t>(электрогимнастика)</a:t>
            </a:r>
          </a:p>
          <a:p>
            <a:endParaRPr lang="ru-RU" smtClean="0"/>
          </a:p>
        </p:txBody>
      </p:sp>
      <p:pic>
        <p:nvPicPr>
          <p:cNvPr id="22533" name="Picture 2" descr="C:\Users\ИРИНА\Desktop\АИН\Картинки все\Image-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3571876"/>
            <a:ext cx="4041775" cy="2857500"/>
          </a:xfrm>
          <a:noFill/>
        </p:spPr>
      </p:pic>
      <p:pic>
        <p:nvPicPr>
          <p:cNvPr id="225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2910" y="3714752"/>
            <a:ext cx="3071812" cy="2714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58175" cy="4899025"/>
          </a:xfrm>
        </p:spPr>
        <p:txBody>
          <a:bodyPr/>
          <a:lstStyle/>
          <a:p>
            <a:pPr eaLnBrk="1" hangingPunct="1"/>
            <a:r>
              <a:rPr lang="ru-RU" b="1" smtClean="0"/>
              <a:t>Физиотерапия</a:t>
            </a:r>
            <a:r>
              <a:rPr lang="ru-RU" smtClean="0"/>
              <a:t> – отрасль медицины, изучающая действие на организм человека физических факторов внешней среды в их естественном и преобразованном (преформированном) виде и использующая их с </a:t>
            </a:r>
          </a:p>
          <a:p>
            <a:pPr eaLnBrk="1" hangingPunct="1"/>
            <a:r>
              <a:rPr lang="ru-RU" sz="3600" smtClean="0"/>
              <a:t>профилактической,</a:t>
            </a:r>
          </a:p>
          <a:p>
            <a:pPr eaLnBrk="1" hangingPunct="1"/>
            <a:r>
              <a:rPr lang="ru-RU" sz="3600" smtClean="0"/>
              <a:t> лечебной и </a:t>
            </a:r>
          </a:p>
          <a:p>
            <a:pPr eaLnBrk="1" hangingPunct="1"/>
            <a:r>
              <a:rPr lang="ru-RU" sz="3600" smtClean="0"/>
              <a:t>реабилитационной целями.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592262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FF0000"/>
                </a:solidFill>
              </a:rPr>
              <a:t>Переменные</a:t>
            </a:r>
            <a:r>
              <a:rPr lang="ru-RU" sz="2800" dirty="0" smtClean="0"/>
              <a:t> электрические токи </a:t>
            </a:r>
            <a:br>
              <a:rPr lang="ru-RU" sz="2800" dirty="0" smtClean="0"/>
            </a:br>
            <a:r>
              <a:rPr lang="ru-RU" sz="2800" i="1" dirty="0" smtClean="0">
                <a:solidFill>
                  <a:srgbClr val="FF0000"/>
                </a:solidFill>
              </a:rPr>
              <a:t>Низкой частоты</a:t>
            </a:r>
            <a:r>
              <a:rPr lang="ru-RU" sz="2800" dirty="0" smtClean="0">
                <a:solidFill>
                  <a:srgbClr val="FF0000"/>
                </a:solidFill>
              </a:rPr>
              <a:t> низкого напряжения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7375"/>
            <a:ext cx="8229600" cy="4273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    </a:t>
            </a:r>
            <a:r>
              <a:rPr lang="ru-RU" sz="2800" b="1" dirty="0" smtClean="0"/>
              <a:t>Методы</a:t>
            </a:r>
            <a:r>
              <a:rPr lang="ru-RU" sz="2800" dirty="0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   </a:t>
            </a:r>
            <a:r>
              <a:rPr lang="ru-RU" sz="2800" b="1" dirty="0" smtClean="0"/>
              <a:t>- </a:t>
            </a:r>
            <a:r>
              <a:rPr lang="ru-RU" sz="2800" b="1" dirty="0" err="1" smtClean="0"/>
              <a:t>Амплипульстерапия</a:t>
            </a:r>
            <a:endParaRPr lang="ru-RU" sz="2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/>
              <a:t>    - </a:t>
            </a:r>
            <a:r>
              <a:rPr lang="ru-RU" sz="2800" b="1" dirty="0" err="1" smtClean="0"/>
              <a:t>Интерференцтерапия</a:t>
            </a:r>
            <a:endParaRPr lang="ru-RU" sz="2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/>
              <a:t>    - </a:t>
            </a:r>
            <a:r>
              <a:rPr lang="ru-RU" sz="2800" b="1" dirty="0" err="1" smtClean="0"/>
              <a:t>Флюктуоризация</a:t>
            </a:r>
            <a:endParaRPr lang="ru-RU" sz="2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/>
              <a:t>    - </a:t>
            </a:r>
            <a:r>
              <a:rPr lang="ru-RU" sz="2800" b="1" dirty="0" err="1" smtClean="0"/>
              <a:t>Высокотоновая</a:t>
            </a:r>
            <a:r>
              <a:rPr lang="ru-RU" sz="2800" b="1" dirty="0" smtClean="0"/>
              <a:t> </a:t>
            </a:r>
            <a:r>
              <a:rPr lang="ru-RU" sz="2800" b="1" dirty="0" smtClean="0"/>
              <a:t>терапия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/>
              <a:t>    - </a:t>
            </a:r>
            <a:r>
              <a:rPr lang="ru-RU" sz="2800" b="1" dirty="0" smtClean="0"/>
              <a:t>ДЭНС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( </a:t>
            </a:r>
            <a:r>
              <a:rPr lang="ru-RU" sz="2800" dirty="0" smtClean="0"/>
              <a:t>обезболивающий, </a:t>
            </a:r>
            <a:r>
              <a:rPr lang="ru-RU" sz="2800" dirty="0" smtClean="0"/>
              <a:t>улучшение </a:t>
            </a:r>
            <a:r>
              <a:rPr lang="ru-RU" sz="2800" dirty="0" err="1" smtClean="0"/>
              <a:t>крово</a:t>
            </a:r>
            <a:r>
              <a:rPr lang="ru-RU" sz="2800" dirty="0" smtClean="0"/>
              <a:t>- и </a:t>
            </a:r>
            <a:r>
              <a:rPr lang="ru-RU" sz="2800" dirty="0" err="1" smtClean="0"/>
              <a:t>лимфообрщения</a:t>
            </a:r>
            <a:r>
              <a:rPr lang="ru-RU" sz="2800" dirty="0" smtClean="0"/>
              <a:t>,  трофики тканей)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FF0000"/>
                </a:solidFill>
              </a:rPr>
              <a:t>Переменные</a:t>
            </a:r>
            <a:r>
              <a:rPr lang="ru-RU" sz="2800" dirty="0"/>
              <a:t> электрические токи </a:t>
            </a:r>
            <a:br>
              <a:rPr lang="ru-RU" sz="2800" dirty="0"/>
            </a:br>
            <a:r>
              <a:rPr lang="ru-RU" sz="2800" i="1" dirty="0"/>
              <a:t>Низкой частоты</a:t>
            </a:r>
            <a:r>
              <a:rPr lang="ru-RU" sz="2800" dirty="0"/>
              <a:t> низкого напряжения</a:t>
            </a:r>
            <a:r>
              <a:rPr lang="ru-RU" sz="4000" dirty="0"/>
              <a:t/>
            </a:r>
            <a:br>
              <a:rPr lang="ru-RU" sz="4000" dirty="0"/>
            </a:br>
            <a:endParaRPr lang="ru-RU" sz="2800" dirty="0" smtClean="0"/>
          </a:p>
        </p:txBody>
      </p:sp>
      <p:sp>
        <p:nvSpPr>
          <p:cNvPr id="24579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Амплипульстерапия</a:t>
            </a:r>
          </a:p>
        </p:txBody>
      </p:sp>
      <p:sp>
        <p:nvSpPr>
          <p:cNvPr id="24580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Интерференцтерапия</a:t>
            </a:r>
          </a:p>
        </p:txBody>
      </p:sp>
      <p:pic>
        <p:nvPicPr>
          <p:cNvPr id="2458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2174875"/>
            <a:ext cx="3929062" cy="3951288"/>
          </a:xfrm>
          <a:noFill/>
        </p:spPr>
      </p:pic>
      <p:pic>
        <p:nvPicPr>
          <p:cNvPr id="245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2214563"/>
            <a:ext cx="3643312" cy="39290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Переменные</a:t>
            </a:r>
            <a:r>
              <a:rPr lang="ru-RU" sz="3200" dirty="0"/>
              <a:t> электрические токи </a:t>
            </a:r>
            <a:br>
              <a:rPr lang="ru-RU" sz="3200" dirty="0"/>
            </a:br>
            <a:r>
              <a:rPr lang="ru-RU" sz="3200" i="1" dirty="0"/>
              <a:t>Низкой частоты</a:t>
            </a:r>
            <a:r>
              <a:rPr lang="ru-RU" sz="3200" dirty="0"/>
              <a:t> низкого напряжения</a:t>
            </a:r>
            <a:r>
              <a:rPr lang="ru-RU" sz="4400" dirty="0"/>
              <a:t/>
            </a:r>
            <a:br>
              <a:rPr lang="ru-RU" sz="4400" dirty="0"/>
            </a:br>
            <a:endParaRPr lang="ru-RU" sz="3200" dirty="0" smtClean="0">
              <a:solidFill>
                <a:schemeClr val="tx1"/>
              </a:solidFill>
            </a:endParaRPr>
          </a:p>
        </p:txBody>
      </p:sp>
      <p:sp>
        <p:nvSpPr>
          <p:cNvPr id="25603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высокотоновая терапия</a:t>
            </a:r>
          </a:p>
        </p:txBody>
      </p:sp>
      <p:pic>
        <p:nvPicPr>
          <p:cNvPr id="25604" name="Picture 4" descr="balde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498725"/>
            <a:ext cx="4040188" cy="3716338"/>
          </a:xfrm>
          <a:noFill/>
        </p:spPr>
      </p:pic>
      <p:sp>
        <p:nvSpPr>
          <p:cNvPr id="25605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ДЭНС</a:t>
            </a: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2500313"/>
            <a:ext cx="36671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Содержимое 13"/>
          <p:cNvSpPr>
            <a:spLocks noGrp="1"/>
          </p:cNvSpPr>
          <p:nvPr>
            <p:ph sz="quarter" idx="4"/>
          </p:nvPr>
        </p:nvSpPr>
        <p:spPr>
          <a:xfrm>
            <a:off x="4786313" y="2428875"/>
            <a:ext cx="3900487" cy="342900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Переменные электрические токи </a:t>
            </a:r>
            <a:r>
              <a:rPr lang="ru-RU" sz="4000" i="1" dirty="0" smtClean="0">
                <a:solidFill>
                  <a:srgbClr val="FF0000"/>
                </a:solidFill>
              </a:rPr>
              <a:t>Средней частоты высокого напряжения </a:t>
            </a:r>
            <a:r>
              <a:rPr lang="ru-RU" sz="4000" i="1" dirty="0" smtClean="0"/>
              <a:t>: 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44" y="1719263"/>
            <a:ext cx="4714908" cy="441166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Методы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b="1" dirty="0" smtClean="0"/>
              <a:t>Дарсонвализация  </a:t>
            </a:r>
            <a:r>
              <a:rPr lang="ru-RU" dirty="0" smtClean="0"/>
              <a:t> (бактерицидный, </a:t>
            </a:r>
            <a:r>
              <a:rPr lang="ru-RU" dirty="0" err="1" smtClean="0"/>
              <a:t>противозудный</a:t>
            </a:r>
            <a:r>
              <a:rPr lang="ru-RU" dirty="0" smtClean="0"/>
              <a:t>, </a:t>
            </a:r>
            <a:r>
              <a:rPr lang="ru-RU" dirty="0" err="1" smtClean="0"/>
              <a:t>венотонический</a:t>
            </a:r>
            <a:r>
              <a:rPr lang="ru-RU" dirty="0" smtClean="0"/>
              <a:t>)</a:t>
            </a:r>
            <a:r>
              <a:rPr lang="ru-RU" b="1" dirty="0" smtClean="0"/>
              <a:t> </a:t>
            </a:r>
          </a:p>
          <a:p>
            <a:pPr>
              <a:buFontTx/>
              <a:buChar char="-"/>
            </a:pPr>
            <a:r>
              <a:rPr lang="ru-RU" b="1" dirty="0" err="1" smtClean="0"/>
              <a:t>Ультратонтерапия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противовспалительный</a:t>
            </a:r>
            <a:r>
              <a:rPr lang="ru-RU" dirty="0" smtClean="0"/>
              <a:t>, спазмолитический)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7" name="Picture 2" descr="http://opolicii.ru/uploads/posts/2012-10/thumbs/1351697390_d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143117"/>
            <a:ext cx="364172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FF0000"/>
                </a:solidFill>
              </a:rPr>
              <a:t>Электрическое поле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147050" cy="489585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ru-RU" b="1" i="1" dirty="0" smtClean="0"/>
              <a:t>   </a:t>
            </a:r>
            <a:r>
              <a:rPr lang="ru-RU" sz="2800" b="1" i="1" dirty="0" smtClean="0"/>
              <a:t>Постоянное</a:t>
            </a:r>
            <a:r>
              <a:rPr lang="ru-RU" sz="2800" i="1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  -  </a:t>
            </a:r>
            <a:r>
              <a:rPr lang="ru-RU" sz="2800" dirty="0" smtClean="0"/>
              <a:t>Франклинизация</a:t>
            </a:r>
            <a:endParaRPr lang="ru-RU" sz="2800" dirty="0" smtClean="0"/>
          </a:p>
          <a:p>
            <a:pPr eaLnBrk="1" hangingPunct="1">
              <a:buFont typeface="Wingdings" pitchFamily="2" charset="2"/>
              <a:buChar char="§"/>
            </a:pPr>
            <a:endParaRPr lang="ru-RU" sz="28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ru-RU" sz="2800" b="1" i="1" dirty="0" smtClean="0"/>
              <a:t>Низкочастотное импульсное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   - </a:t>
            </a:r>
            <a:r>
              <a:rPr lang="ru-RU" sz="2800" dirty="0" err="1" smtClean="0"/>
              <a:t>Инфитатерапия</a:t>
            </a:r>
            <a:endParaRPr lang="ru-RU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   - </a:t>
            </a:r>
            <a:r>
              <a:rPr lang="ru-RU" sz="2800" dirty="0" err="1" smtClean="0"/>
              <a:t>Хивамат-терапия</a:t>
            </a:r>
            <a:endParaRPr lang="ru-RU" sz="2800" dirty="0" smtClean="0"/>
          </a:p>
          <a:p>
            <a:pPr eaLnBrk="1" hangingPunct="1">
              <a:buFont typeface="Wingdings" pitchFamily="2" charset="2"/>
              <a:buChar char="§"/>
            </a:pPr>
            <a:endParaRPr lang="ru-RU" sz="28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ru-RU" sz="2800" b="1" i="1" dirty="0" smtClean="0"/>
              <a:t>Переменное ультравысокочастотное</a:t>
            </a:r>
            <a:endParaRPr lang="ru-RU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    -УВЧ-терапия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6"/>
          <p:cNvSpPr>
            <a:spLocks noGrp="1"/>
          </p:cNvSpPr>
          <p:nvPr>
            <p:ph type="title"/>
          </p:nvPr>
        </p:nvSpPr>
        <p:spPr>
          <a:xfrm>
            <a:off x="457200" y="250825"/>
            <a:ext cx="8229600" cy="74928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Электрическое поле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28675" name="Текст 7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4040188" cy="1497026"/>
          </a:xfrm>
        </p:spPr>
        <p:txBody>
          <a:bodyPr/>
          <a:lstStyle/>
          <a:p>
            <a:r>
              <a:rPr lang="ru-RU" dirty="0" err="1" smtClean="0"/>
              <a:t>Инфитатерапия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r>
              <a:rPr lang="ru-RU" b="0" i="1" dirty="0" smtClean="0"/>
              <a:t>(седативное, </a:t>
            </a:r>
            <a:r>
              <a:rPr lang="ru-RU" b="0" i="1" dirty="0" err="1" smtClean="0"/>
              <a:t>вегетокоррегирующее</a:t>
            </a:r>
            <a:r>
              <a:rPr lang="ru-RU" b="0" i="1" dirty="0" smtClean="0"/>
              <a:t> )</a:t>
            </a:r>
            <a:endParaRPr lang="ru-RU" b="0" i="1" dirty="0" smtClean="0"/>
          </a:p>
        </p:txBody>
      </p:sp>
      <p:pic>
        <p:nvPicPr>
          <p:cNvPr id="28676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3284538"/>
            <a:ext cx="3741738" cy="3240087"/>
          </a:xfrm>
        </p:spPr>
      </p:pic>
      <p:sp>
        <p:nvSpPr>
          <p:cNvPr id="28677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571612"/>
            <a:ext cx="4041775" cy="1928826"/>
          </a:xfrm>
        </p:spPr>
        <p:txBody>
          <a:bodyPr/>
          <a:lstStyle/>
          <a:p>
            <a:r>
              <a:rPr lang="ru-RU" dirty="0" smtClean="0"/>
              <a:t>Франклинизация </a:t>
            </a:r>
            <a:endParaRPr lang="ru-RU" dirty="0" smtClean="0"/>
          </a:p>
          <a:p>
            <a:endParaRPr lang="ru-RU" dirty="0" smtClean="0"/>
          </a:p>
          <a:p>
            <a:r>
              <a:rPr lang="ru-RU" b="0" i="1" dirty="0" smtClean="0"/>
              <a:t>(</a:t>
            </a:r>
            <a:r>
              <a:rPr lang="ru-RU" b="0" i="1" dirty="0" smtClean="0"/>
              <a:t>седативное, </a:t>
            </a:r>
            <a:r>
              <a:rPr lang="ru-RU" b="0" i="1" dirty="0" err="1" smtClean="0"/>
              <a:t>вегетокоррегирующее</a:t>
            </a:r>
            <a:r>
              <a:rPr lang="ru-RU" b="0" i="1" dirty="0" smtClean="0"/>
              <a:t> )</a:t>
            </a:r>
          </a:p>
          <a:p>
            <a:endParaRPr lang="ru-RU" dirty="0" smtClean="0"/>
          </a:p>
        </p:txBody>
      </p:sp>
      <p:pic>
        <p:nvPicPr>
          <p:cNvPr id="28678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3284538"/>
            <a:ext cx="3827462" cy="3240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Электрическое поле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4040188" cy="1285883"/>
          </a:xfrm>
        </p:spPr>
        <p:txBody>
          <a:bodyPr/>
          <a:lstStyle/>
          <a:p>
            <a:r>
              <a:rPr lang="ru-RU" dirty="0" err="1" smtClean="0"/>
              <a:t>Хивамат-терапия</a:t>
            </a:r>
            <a:endParaRPr lang="ru-RU" dirty="0" smtClean="0"/>
          </a:p>
          <a:p>
            <a:endParaRPr lang="ru-RU" dirty="0" smtClean="0"/>
          </a:p>
          <a:p>
            <a:r>
              <a:rPr lang="ru-RU" b="0" dirty="0" smtClean="0"/>
              <a:t> (</a:t>
            </a:r>
            <a:r>
              <a:rPr lang="ru-RU" b="0" i="1" dirty="0" err="1" smtClean="0"/>
              <a:t>противоотёчное</a:t>
            </a:r>
            <a:r>
              <a:rPr lang="ru-RU" b="0" dirty="0" smtClean="0"/>
              <a:t>)</a:t>
            </a:r>
            <a:endParaRPr lang="ru-RU" b="0" dirty="0" smtClean="0"/>
          </a:p>
        </p:txBody>
      </p:sp>
      <p:sp>
        <p:nvSpPr>
          <p:cNvPr id="29700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85861"/>
            <a:ext cx="4041775" cy="1571636"/>
          </a:xfrm>
        </p:spPr>
        <p:txBody>
          <a:bodyPr/>
          <a:lstStyle/>
          <a:p>
            <a:r>
              <a:rPr lang="ru-RU" dirty="0" smtClean="0"/>
              <a:t>УВЧ-терапия </a:t>
            </a:r>
            <a:r>
              <a:rPr lang="ru-RU" b="0" i="1" dirty="0" smtClean="0"/>
              <a:t>(</a:t>
            </a:r>
            <a:r>
              <a:rPr lang="ru-RU" b="0" i="1" dirty="0" err="1" smtClean="0"/>
              <a:t>противоотёчное</a:t>
            </a:r>
            <a:r>
              <a:rPr lang="ru-RU" b="0" i="1" dirty="0" smtClean="0"/>
              <a:t>, </a:t>
            </a:r>
            <a:r>
              <a:rPr lang="ru-RU" b="0" i="1" dirty="0" err="1" smtClean="0"/>
              <a:t>противовоспалительное,трофическое</a:t>
            </a:r>
            <a:r>
              <a:rPr lang="ru-RU" b="0" i="1" dirty="0" smtClean="0"/>
              <a:t>)</a:t>
            </a:r>
            <a:endParaRPr lang="ru-RU" b="0" i="1" dirty="0" smtClean="0"/>
          </a:p>
        </p:txBody>
      </p:sp>
      <p:pic>
        <p:nvPicPr>
          <p:cNvPr id="29701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3213100"/>
            <a:ext cx="2952750" cy="2736850"/>
          </a:xfrm>
        </p:spPr>
      </p:pic>
      <p:pic>
        <p:nvPicPr>
          <p:cNvPr id="29702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0538" y="3213100"/>
            <a:ext cx="3721100" cy="2736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FF0000"/>
                </a:solidFill>
              </a:rPr>
              <a:t>Магнитное поле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133600"/>
            <a:ext cx="8534400" cy="4286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600" dirty="0" smtClean="0"/>
              <a:t>- </a:t>
            </a:r>
            <a:r>
              <a:rPr lang="ru-RU" sz="2600" dirty="0" smtClean="0"/>
              <a:t>Постоянное магнитное поле</a:t>
            </a:r>
            <a:endParaRPr lang="ru-RU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ru-RU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600" dirty="0" smtClean="0"/>
              <a:t>-</a:t>
            </a:r>
            <a:r>
              <a:rPr lang="ru-RU" sz="2600" dirty="0" smtClean="0"/>
              <a:t>Низкочастотное </a:t>
            </a:r>
            <a:r>
              <a:rPr lang="ru-RU" sz="2600" dirty="0" err="1" smtClean="0"/>
              <a:t>низкоинтенсивное</a:t>
            </a:r>
            <a:r>
              <a:rPr lang="ru-RU" sz="2600" dirty="0" smtClean="0"/>
              <a:t> магнитное поле</a:t>
            </a:r>
            <a:endParaRPr lang="ru-RU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ru-RU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600" dirty="0" smtClean="0"/>
              <a:t>- </a:t>
            </a:r>
            <a:r>
              <a:rPr lang="ru-RU" sz="2600" dirty="0" smtClean="0"/>
              <a:t>Низкочастотное высокоинтенсивное </a:t>
            </a:r>
            <a:r>
              <a:rPr lang="ru-RU" sz="2600" dirty="0" smtClean="0"/>
              <a:t>импульсное магнитное поле</a:t>
            </a:r>
            <a:endParaRPr lang="ru-RU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ru-RU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600" dirty="0" smtClean="0"/>
              <a:t>-</a:t>
            </a:r>
            <a:r>
              <a:rPr lang="ru-RU" sz="2600" dirty="0" smtClean="0"/>
              <a:t>Высокочастотное магнитное </a:t>
            </a:r>
            <a:r>
              <a:rPr lang="ru-RU" sz="2600" dirty="0" smtClean="0"/>
              <a:t>поле (</a:t>
            </a:r>
            <a:r>
              <a:rPr lang="ru-RU" sz="2600" dirty="0" smtClean="0"/>
              <a:t>Индуктотермия</a:t>
            </a:r>
            <a:r>
              <a:rPr lang="ru-RU" sz="2600" dirty="0" smtClean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Магнитотерапия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4040188" cy="1928826"/>
          </a:xfrm>
        </p:spPr>
        <p:txBody>
          <a:bodyPr/>
          <a:lstStyle/>
          <a:p>
            <a:r>
              <a:rPr lang="ru-RU" dirty="0" smtClean="0"/>
              <a:t>Постоянная </a:t>
            </a:r>
            <a:r>
              <a:rPr lang="ru-RU" dirty="0" err="1" smtClean="0"/>
              <a:t>магнитотерапия</a:t>
            </a:r>
            <a:endParaRPr lang="ru-RU" dirty="0" smtClean="0"/>
          </a:p>
          <a:p>
            <a:r>
              <a:rPr lang="ru-RU" b="0" i="1" dirty="0" smtClean="0"/>
              <a:t>(седативный, гипотонический, метаболический) </a:t>
            </a:r>
            <a:endParaRPr lang="ru-RU" b="0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429124" y="1142984"/>
            <a:ext cx="4572031" cy="2428891"/>
          </a:xfrm>
        </p:spPr>
        <p:txBody>
          <a:bodyPr/>
          <a:lstStyle/>
          <a:p>
            <a:r>
              <a:rPr lang="ru-RU" dirty="0" smtClean="0"/>
              <a:t>Низкочастотная </a:t>
            </a:r>
            <a:r>
              <a:rPr lang="ru-RU" dirty="0" err="1" smtClean="0"/>
              <a:t>низкоинтенсивная</a:t>
            </a:r>
            <a:r>
              <a:rPr lang="ru-RU" dirty="0" smtClean="0"/>
              <a:t> </a:t>
            </a:r>
            <a:r>
              <a:rPr lang="ru-RU" dirty="0" err="1" smtClean="0"/>
              <a:t>магнитотерапия</a:t>
            </a:r>
            <a:r>
              <a:rPr lang="ru-RU" dirty="0" smtClean="0"/>
              <a:t> </a:t>
            </a:r>
            <a:r>
              <a:rPr lang="ru-RU" b="0" i="1" dirty="0" smtClean="0"/>
              <a:t>(</a:t>
            </a:r>
            <a:r>
              <a:rPr lang="ru-RU" sz="2200" b="0" i="1" dirty="0" err="1" smtClean="0"/>
              <a:t>противоотёчный</a:t>
            </a:r>
            <a:r>
              <a:rPr lang="ru-RU" sz="2200" b="0" i="1" dirty="0" smtClean="0"/>
              <a:t>, </a:t>
            </a:r>
            <a:r>
              <a:rPr lang="ru-RU" sz="2200" b="0" i="1" dirty="0" err="1" smtClean="0"/>
              <a:t>гипокоагулирующий</a:t>
            </a:r>
            <a:r>
              <a:rPr lang="ru-RU" sz="2200" b="0" i="1" dirty="0" smtClean="0"/>
              <a:t>,</a:t>
            </a:r>
          </a:p>
          <a:p>
            <a:r>
              <a:rPr lang="ru-RU" sz="2200" b="0" i="1" dirty="0" smtClean="0"/>
              <a:t>противовоспалительный,</a:t>
            </a:r>
          </a:p>
          <a:p>
            <a:r>
              <a:rPr lang="ru-RU" sz="2200" b="0" i="1" dirty="0" smtClean="0"/>
              <a:t>регенераторный)</a:t>
            </a:r>
            <a:endParaRPr lang="ru-RU" sz="2200" dirty="0"/>
          </a:p>
        </p:txBody>
      </p:sp>
      <p:pic>
        <p:nvPicPr>
          <p:cNvPr id="68610" name="Picture 2" descr="C:\Users\ИРИНА\Desktop\magnitoterapiya3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643314"/>
            <a:ext cx="4041775" cy="3035822"/>
          </a:xfrm>
          <a:prstGeom prst="rect">
            <a:avLst/>
          </a:prstGeom>
          <a:noFill/>
        </p:spPr>
      </p:pic>
      <p:pic>
        <p:nvPicPr>
          <p:cNvPr id="68611" name="Picture 3" descr="C:\Users\ИРИНА\Desktop\magnetic-therap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3643314"/>
            <a:ext cx="3951288" cy="2982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Магнитотерапия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Низкочастотная высокоинтенсивная импульсная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Высокочастотная (Индуктотермия)</a:t>
            </a:r>
            <a:endParaRPr lang="ru-RU" dirty="0"/>
          </a:p>
        </p:txBody>
      </p:sp>
      <p:pic>
        <p:nvPicPr>
          <p:cNvPr id="69634" name="Picture 2" descr="C:\Users\ИРИНА\Desktop\434_b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07052"/>
            <a:ext cx="4040188" cy="3286933"/>
          </a:xfrm>
          <a:prstGeom prst="rect">
            <a:avLst/>
          </a:prstGeom>
          <a:noFill/>
        </p:spPr>
      </p:pic>
      <p:pic>
        <p:nvPicPr>
          <p:cNvPr id="69636" name="Picture 4" descr="C:\Users\ИРИНА\Desktop\023446625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338064"/>
            <a:ext cx="4041775" cy="3624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14375" y="1000125"/>
            <a:ext cx="8277225" cy="557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400" b="1" smtClean="0"/>
              <a:t>Общая физиотерапия</a:t>
            </a:r>
            <a:r>
              <a:rPr lang="ru-RU" sz="3400" smtClean="0"/>
              <a:t> рассматривает вопросы механизма физиологического и лечебного действия физических факторов, принципы их использования.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3400" smtClean="0"/>
          </a:p>
          <a:p>
            <a:pPr eaLnBrk="1" hangingPunct="1">
              <a:lnSpc>
                <a:spcPct val="90000"/>
              </a:lnSpc>
            </a:pPr>
            <a:r>
              <a:rPr lang="ru-RU" sz="3400" b="1" smtClean="0"/>
              <a:t>Частная физиотерапия</a:t>
            </a:r>
            <a:r>
              <a:rPr lang="ru-RU" sz="3400" smtClean="0"/>
              <a:t> определяет особенности применения физических факторов при конкретных нозологических формах.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500" dirty="0" smtClean="0">
                <a:solidFill>
                  <a:srgbClr val="FF0000"/>
                </a:solidFill>
              </a:rPr>
              <a:t>Электромагнитное изучение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19263"/>
            <a:ext cx="8713788" cy="4411662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ru-RU" sz="2800" b="1" dirty="0" smtClean="0"/>
              <a:t>Сверхвысокой частоты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  - </a:t>
            </a:r>
            <a:r>
              <a:rPr lang="ru-RU" sz="2800" dirty="0" err="1" smtClean="0"/>
              <a:t>ДМВ-терапия</a:t>
            </a:r>
            <a:r>
              <a:rPr lang="ru-RU" sz="2800" dirty="0" smtClean="0"/>
              <a:t> (</a:t>
            </a:r>
            <a:r>
              <a:rPr lang="ru-RU" sz="2800" dirty="0" err="1" smtClean="0"/>
              <a:t>дециметроволновая</a:t>
            </a:r>
            <a:r>
              <a:rPr lang="ru-RU" sz="2800" dirty="0" smtClean="0"/>
              <a:t> терапия)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  -</a:t>
            </a:r>
            <a:r>
              <a:rPr lang="ru-RU" sz="2800" dirty="0" err="1" smtClean="0"/>
              <a:t>СМВ-терапия</a:t>
            </a:r>
            <a:r>
              <a:rPr lang="ru-RU" sz="2800" dirty="0" smtClean="0"/>
              <a:t> (</a:t>
            </a:r>
            <a:r>
              <a:rPr lang="ru-RU" sz="2800" dirty="0" err="1" smtClean="0"/>
              <a:t>сантиметроволновая</a:t>
            </a:r>
            <a:r>
              <a:rPr lang="ru-RU" sz="2800" dirty="0" smtClean="0"/>
              <a:t> терапия)</a:t>
            </a:r>
          </a:p>
          <a:p>
            <a:pPr eaLnBrk="1" hangingPunct="1">
              <a:buFont typeface="Wingdings" pitchFamily="2" charset="2"/>
              <a:buChar char="§"/>
            </a:pPr>
            <a:endParaRPr lang="ru-RU" sz="28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ru-RU" sz="2800" b="1" dirty="0" smtClean="0"/>
              <a:t>Крайне высокой частоты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  - </a:t>
            </a:r>
            <a:r>
              <a:rPr lang="ru-RU" sz="2800" dirty="0" err="1" smtClean="0"/>
              <a:t>КВЧ-терапия</a:t>
            </a:r>
            <a:r>
              <a:rPr lang="ru-RU" sz="2800" dirty="0" smtClean="0"/>
              <a:t> (</a:t>
            </a:r>
            <a:r>
              <a:rPr lang="ru-RU" sz="2800" dirty="0" err="1" smtClean="0"/>
              <a:t>крайневысокочастотная</a:t>
            </a:r>
            <a:r>
              <a:rPr lang="ru-RU" sz="2800" dirty="0" smtClean="0"/>
              <a:t> терапия)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Другие названия: </a:t>
            </a:r>
            <a:r>
              <a:rPr lang="ru-RU" sz="2800" dirty="0" err="1" smtClean="0"/>
              <a:t>ММВ-терапия</a:t>
            </a:r>
            <a:r>
              <a:rPr lang="ru-RU" sz="2800" dirty="0" smtClean="0"/>
              <a:t>, МРТ - терапия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Электромагнитное изучение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857232"/>
            <a:ext cx="4040188" cy="2357454"/>
          </a:xfrm>
        </p:spPr>
        <p:txBody>
          <a:bodyPr/>
          <a:lstStyle/>
          <a:p>
            <a:pPr eaLnBrk="1" hangingPunct="1"/>
            <a:r>
              <a:rPr lang="ru-RU" i="1" dirty="0" smtClean="0"/>
              <a:t>ДМВ,  СМВ</a:t>
            </a:r>
          </a:p>
          <a:p>
            <a:pPr eaLnBrk="1" hangingPunct="1"/>
            <a:r>
              <a:rPr lang="ru-RU" b="0" dirty="0" smtClean="0"/>
              <a:t>(противовоспалительный, спазмолитический, трофический, </a:t>
            </a:r>
            <a:r>
              <a:rPr lang="ru-RU" b="0" dirty="0" err="1" smtClean="0"/>
              <a:t>иммунокоррегирующий</a:t>
            </a:r>
            <a:r>
              <a:rPr lang="ru-RU" b="0" dirty="0" smtClean="0"/>
              <a:t>)</a:t>
            </a:r>
            <a:endParaRPr lang="ru-RU" b="0" dirty="0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00562" y="1142985"/>
            <a:ext cx="4429155" cy="1428759"/>
          </a:xfrm>
        </p:spPr>
        <p:txBody>
          <a:bodyPr/>
          <a:lstStyle/>
          <a:p>
            <a:pPr eaLnBrk="1" hangingPunct="1"/>
            <a:r>
              <a:rPr lang="ru-RU" i="1" dirty="0" smtClean="0"/>
              <a:t> КВЧ</a:t>
            </a:r>
            <a:r>
              <a:rPr lang="ru-RU" i="1" dirty="0" smtClean="0"/>
              <a:t>, МРТ, </a:t>
            </a:r>
            <a:r>
              <a:rPr lang="ru-RU" i="1" dirty="0" smtClean="0"/>
              <a:t>ММВ</a:t>
            </a:r>
          </a:p>
          <a:p>
            <a:pPr eaLnBrk="1" hangingPunct="1"/>
            <a:endParaRPr lang="ru-RU" i="1" dirty="0" smtClean="0"/>
          </a:p>
          <a:p>
            <a:pPr eaLnBrk="1" hangingPunct="1"/>
            <a:r>
              <a:rPr lang="ru-RU" b="0" dirty="0" smtClean="0"/>
              <a:t>(</a:t>
            </a:r>
            <a:r>
              <a:rPr lang="ru-RU" b="0" dirty="0" err="1" smtClean="0"/>
              <a:t>иммунокоррегирующий</a:t>
            </a:r>
            <a:r>
              <a:rPr lang="ru-RU" b="0" dirty="0" smtClean="0"/>
              <a:t>)</a:t>
            </a:r>
            <a:endParaRPr lang="ru-RU" b="0" dirty="0" smtClean="0"/>
          </a:p>
        </p:txBody>
      </p:sp>
      <p:pic>
        <p:nvPicPr>
          <p:cNvPr id="70658" name="Picture 2" descr="C:\Users\ИРИНА\Desktop\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1650" y="3357562"/>
            <a:ext cx="3713160" cy="2571768"/>
          </a:xfrm>
          <a:prstGeom prst="rect">
            <a:avLst/>
          </a:prstGeom>
          <a:noFill/>
        </p:spPr>
      </p:pic>
      <p:pic>
        <p:nvPicPr>
          <p:cNvPr id="70659" name="Picture 3" descr="C:\Users\ИРИНА\Desktop\KVC-terapiy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3000372"/>
            <a:ext cx="4041775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488237" cy="1079500"/>
          </a:xfrm>
        </p:spPr>
        <p:txBody>
          <a:bodyPr/>
          <a:lstStyle/>
          <a:p>
            <a:pPr eaLnBrk="1" hangingPunct="1"/>
            <a:r>
              <a:rPr lang="ru-RU" sz="3500" dirty="0" smtClean="0">
                <a:solidFill>
                  <a:srgbClr val="FF0000"/>
                </a:solidFill>
              </a:rPr>
              <a:t>Электромагнитное изучение оптического диапазона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b="1" dirty="0" smtClean="0"/>
              <a:t>Инфракрасное излучение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b="1" dirty="0" smtClean="0"/>
              <a:t>Видимое излучение</a:t>
            </a:r>
            <a:r>
              <a:rPr lang="ru-RU" sz="2400" b="1" dirty="0" smtClean="0"/>
              <a:t> </a:t>
            </a:r>
            <a:endParaRPr lang="ru-RU" sz="24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   - </a:t>
            </a:r>
            <a:r>
              <a:rPr lang="ru-RU" sz="2400" dirty="0" smtClean="0"/>
              <a:t>неселективная </a:t>
            </a:r>
            <a:r>
              <a:rPr lang="ru-RU" sz="2400" dirty="0" err="1" smtClean="0"/>
              <a:t>фотохромотерапия</a:t>
            </a:r>
            <a:endParaRPr lang="ru-RU" sz="24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dirty="0" smtClean="0"/>
              <a:t>   - </a:t>
            </a:r>
            <a:r>
              <a:rPr lang="ru-RU" sz="2400" dirty="0" smtClean="0"/>
              <a:t>селективная </a:t>
            </a:r>
            <a:r>
              <a:rPr lang="ru-RU" sz="2400" dirty="0" err="1" smtClean="0"/>
              <a:t>фотохромотерапия</a:t>
            </a:r>
            <a:endParaRPr lang="ru-RU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b="1" dirty="0" smtClean="0"/>
              <a:t>Ультрафиолетовое излучение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    - ДУФ,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    - СУФ, - КУФ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b="1" dirty="0" smtClean="0"/>
              <a:t>Лазеротерапия </a:t>
            </a:r>
            <a:r>
              <a:rPr lang="ru-RU" sz="2400" dirty="0" smtClean="0"/>
              <a:t>(</a:t>
            </a:r>
            <a:r>
              <a:rPr lang="ru-RU" sz="2400" dirty="0" err="1" smtClean="0"/>
              <a:t>низкоинтенсивное</a:t>
            </a:r>
            <a:r>
              <a:rPr lang="ru-RU" sz="2400" dirty="0" smtClean="0"/>
              <a:t> </a:t>
            </a:r>
            <a:r>
              <a:rPr lang="ru-RU" sz="2400" dirty="0" err="1" smtClean="0"/>
              <a:t>монохроматичное</a:t>
            </a:r>
            <a:r>
              <a:rPr lang="ru-RU" sz="2400" dirty="0" smtClean="0"/>
              <a:t>, когерентное, поляризованное излучение)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 smtClean="0"/>
              <a:t>IPL- </a:t>
            </a:r>
            <a:r>
              <a:rPr lang="ru-RU" sz="2400" b="1" dirty="0" smtClean="0"/>
              <a:t>терапия </a:t>
            </a:r>
            <a:r>
              <a:rPr lang="ru-RU" sz="2400" dirty="0" smtClean="0"/>
              <a:t>(высокоинтенсивное импульсное широкополосное излучение)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Электромагнитное изучение оптического диапазона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679573"/>
          </a:xfrm>
        </p:spPr>
        <p:txBody>
          <a:bodyPr/>
          <a:lstStyle/>
          <a:p>
            <a:r>
              <a:rPr lang="ru-RU" dirty="0" smtClean="0"/>
              <a:t>Инфракрасное </a:t>
            </a:r>
            <a:r>
              <a:rPr lang="ru-RU" dirty="0" smtClean="0"/>
              <a:t>излучение</a:t>
            </a:r>
          </a:p>
          <a:p>
            <a:r>
              <a:rPr lang="ru-RU" b="0" i="1" dirty="0" smtClean="0"/>
              <a:t>(спазмолитический, </a:t>
            </a:r>
            <a:r>
              <a:rPr lang="ru-RU" b="0" i="1" dirty="0" err="1" smtClean="0"/>
              <a:t>противовоспалительный,трофический</a:t>
            </a:r>
            <a:r>
              <a:rPr lang="ru-RU" b="0" i="1" dirty="0" smtClean="0"/>
              <a:t>)</a:t>
            </a:r>
            <a:endParaRPr lang="ru-RU" b="0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285860"/>
            <a:ext cx="4041775" cy="1714511"/>
          </a:xfrm>
        </p:spPr>
        <p:txBody>
          <a:bodyPr/>
          <a:lstStyle/>
          <a:p>
            <a:r>
              <a:rPr lang="ru-RU" dirty="0" err="1" smtClean="0"/>
              <a:t>Фотохромотерапия</a:t>
            </a:r>
            <a:endParaRPr lang="ru-RU" dirty="0" smtClean="0"/>
          </a:p>
          <a:p>
            <a:endParaRPr lang="ru-RU" dirty="0" smtClean="0"/>
          </a:p>
          <a:p>
            <a:r>
              <a:rPr lang="ru-RU" b="0" i="1" dirty="0" smtClean="0"/>
              <a:t>( эффект зависит от применяемого цвета)</a:t>
            </a:r>
            <a:endParaRPr lang="ru-RU" b="0" i="1" dirty="0"/>
          </a:p>
        </p:txBody>
      </p:sp>
      <p:pic>
        <p:nvPicPr>
          <p:cNvPr id="71683" name="Picture 3" descr="C:\Users\ИРИНА\Desktop\KARTINKA1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429000"/>
            <a:ext cx="4040188" cy="2928958"/>
          </a:xfrm>
          <a:prstGeom prst="rect">
            <a:avLst/>
          </a:prstGeom>
          <a:noFill/>
        </p:spPr>
      </p:pic>
      <p:pic>
        <p:nvPicPr>
          <p:cNvPr id="71684" name="Picture 4" descr="C:\Users\ИРИНА\Desktop\im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7562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01122" cy="51115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000" dirty="0" smtClean="0">
                <a:solidFill>
                  <a:srgbClr val="FF0000"/>
                </a:solidFill>
              </a:rPr>
              <a:t>Ультрафиолетовое излучение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57232"/>
            <a:ext cx="4614866" cy="264320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ДУФ</a:t>
            </a:r>
            <a:r>
              <a:rPr lang="ru-RU" dirty="0" smtClean="0"/>
              <a:t> </a:t>
            </a:r>
            <a:r>
              <a:rPr lang="ru-RU" b="0" dirty="0" smtClean="0"/>
              <a:t>(</a:t>
            </a:r>
            <a:r>
              <a:rPr lang="ru-RU" sz="2200" b="0" i="1" dirty="0" smtClean="0"/>
              <a:t>Иммуностимулирующий, пигментирующий)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СУФ</a:t>
            </a:r>
            <a:r>
              <a:rPr lang="ru-RU" dirty="0" smtClean="0"/>
              <a:t> </a:t>
            </a:r>
            <a:r>
              <a:rPr lang="ru-RU" b="0" i="1" dirty="0" smtClean="0"/>
              <a:t>(</a:t>
            </a:r>
            <a:r>
              <a:rPr lang="ru-RU" sz="2200" b="0" i="1" dirty="0" smtClean="0"/>
              <a:t>противовоспалительный, обезболивающий, стимулирующий образование витамина Д)</a:t>
            </a:r>
            <a:endParaRPr lang="ru-RU" sz="2200" b="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57818" y="1214423"/>
            <a:ext cx="3328982" cy="178594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КУФ</a:t>
            </a:r>
          </a:p>
          <a:p>
            <a:endParaRPr lang="ru-RU" dirty="0" smtClean="0"/>
          </a:p>
          <a:p>
            <a:r>
              <a:rPr lang="ru-RU" b="0" i="1" dirty="0" smtClean="0"/>
              <a:t>(бактерицидный, </a:t>
            </a:r>
            <a:r>
              <a:rPr lang="ru-RU" b="0" i="1" dirty="0" err="1" smtClean="0"/>
              <a:t>микоцидный</a:t>
            </a:r>
            <a:r>
              <a:rPr lang="ru-RU" b="0" i="1" dirty="0" smtClean="0"/>
              <a:t>)</a:t>
            </a:r>
            <a:endParaRPr lang="ru-RU" b="0" i="1" dirty="0"/>
          </a:p>
        </p:txBody>
      </p:sp>
      <p:pic>
        <p:nvPicPr>
          <p:cNvPr id="72706" name="Picture 2" descr="C:\Users\ИРИНА\Desktop\ufo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429000"/>
            <a:ext cx="4041775" cy="3102769"/>
          </a:xfrm>
          <a:prstGeom prst="rect">
            <a:avLst/>
          </a:prstGeom>
          <a:noFill/>
        </p:spPr>
      </p:pic>
      <p:pic>
        <p:nvPicPr>
          <p:cNvPr id="72707" name="Picture 3" descr="C:\Users\ИРИНА\Desktop\n9NZrd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3500438"/>
            <a:ext cx="4040188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203995"/>
            <a:ext cx="7399361" cy="1143000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rgbClr val="FF0000"/>
                </a:solidFill>
              </a:rPr>
              <a:t>Лечебные факторы механической природы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31747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101725"/>
          </a:xfrm>
        </p:spPr>
        <p:txBody>
          <a:bodyPr/>
          <a:lstStyle/>
          <a:p>
            <a:r>
              <a:rPr lang="ru-RU" smtClean="0"/>
              <a:t>Мануальная терапия</a:t>
            </a:r>
          </a:p>
        </p:txBody>
      </p:sp>
      <p:sp>
        <p:nvSpPr>
          <p:cNvPr id="31748" name="Текст 7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101725"/>
          </a:xfrm>
        </p:spPr>
        <p:txBody>
          <a:bodyPr/>
          <a:lstStyle/>
          <a:p>
            <a:r>
              <a:rPr lang="ru-RU" smtClean="0"/>
              <a:t>Лечебный массаж</a:t>
            </a:r>
          </a:p>
        </p:txBody>
      </p:sp>
      <p:pic>
        <p:nvPicPr>
          <p:cNvPr id="31749" name="Picture 5" descr="http://w.doskaurala.ru/orimg/84998-1377519059_klassicheskiy-massaz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013075"/>
            <a:ext cx="4040188" cy="2503488"/>
          </a:xfrm>
          <a:noFill/>
        </p:spPr>
      </p:pic>
      <p:pic>
        <p:nvPicPr>
          <p:cNvPr id="31750" name="Picture 7" descr="http://dr-kramar.ru/wp-content/uploads/2015/04/%D0%9C%D0%B0%D0%BD%D1%83%D0%B0%D0%BB-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3013075"/>
            <a:ext cx="4041775" cy="2503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11430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Лечебные факторы </a:t>
            </a:r>
            <a:r>
              <a:rPr lang="ru-RU" sz="2800" dirty="0" smtClean="0">
                <a:solidFill>
                  <a:srgbClr val="FF0000"/>
                </a:solidFill>
              </a:rPr>
              <a:t>механической природы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32771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Вибротерапия</a:t>
            </a:r>
          </a:p>
        </p:txBody>
      </p:sp>
      <p:sp>
        <p:nvSpPr>
          <p:cNvPr id="32772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Фонотерапия</a:t>
            </a:r>
          </a:p>
        </p:txBody>
      </p:sp>
      <p:pic>
        <p:nvPicPr>
          <p:cNvPr id="32773" name="Picture 2" descr="http://shopingtv.ru/MS-005-massazhnoeustroistvo_relaxspinTone-relaks_end_spin_ton__16620428/MS-005-massazhnoeustroistvo_relaxspinTone-relaks_end_spin_ton_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1025" y="2495550"/>
            <a:ext cx="3790950" cy="1584325"/>
          </a:xfrm>
          <a:noFill/>
        </p:spPr>
      </p:pic>
      <p:pic>
        <p:nvPicPr>
          <p:cNvPr id="32774" name="Picture 4" descr="http://somet.su/wp-content/uploads/2014/11/2140_2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0488" y="4437063"/>
            <a:ext cx="2233612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6" descr="Витафон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794250" y="2720975"/>
            <a:ext cx="4025900" cy="3300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Лечебные факторы механической природы</a:t>
            </a:r>
            <a:endParaRPr lang="ru-RU" dirty="0" smtClean="0"/>
          </a:p>
        </p:txBody>
      </p:sp>
      <p:sp>
        <p:nvSpPr>
          <p:cNvPr id="33795" name="Текст 1"/>
          <p:cNvSpPr>
            <a:spLocks noGrp="1"/>
          </p:cNvSpPr>
          <p:nvPr>
            <p:ph type="body" idx="1"/>
          </p:nvPr>
        </p:nvSpPr>
        <p:spPr>
          <a:xfrm>
            <a:off x="500034" y="428604"/>
            <a:ext cx="3997354" cy="35719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Ультразвуковая терапия</a:t>
            </a:r>
          </a:p>
          <a:p>
            <a:r>
              <a:rPr lang="ru-RU" dirty="0" smtClean="0"/>
              <a:t> </a:t>
            </a:r>
            <a:r>
              <a:rPr lang="ru-RU" b="0" i="1" dirty="0" smtClean="0"/>
              <a:t>(</a:t>
            </a:r>
            <a:r>
              <a:rPr lang="ru-RU" b="0" i="1" dirty="0" err="1" smtClean="0"/>
              <a:t>дефиброзирующий</a:t>
            </a:r>
            <a:r>
              <a:rPr lang="ru-RU" b="0" i="1" dirty="0" smtClean="0"/>
              <a:t>, рассасывающий, обезболивающий, бактерицидный)</a:t>
            </a:r>
            <a:endParaRPr lang="ru-RU" dirty="0" smtClean="0"/>
          </a:p>
          <a:p>
            <a:endParaRPr lang="ru-RU" b="0" i="1" dirty="0" smtClean="0"/>
          </a:p>
          <a:p>
            <a:endParaRPr lang="ru-RU" dirty="0" smtClean="0"/>
          </a:p>
        </p:txBody>
      </p:sp>
      <p:sp>
        <p:nvSpPr>
          <p:cNvPr id="33796" name="Текст 2"/>
          <p:cNvSpPr>
            <a:spLocks noGrp="1"/>
          </p:cNvSpPr>
          <p:nvPr>
            <p:ph type="body" sz="quarter" idx="3"/>
          </p:nvPr>
        </p:nvSpPr>
        <p:spPr>
          <a:xfrm>
            <a:off x="4786314" y="1142985"/>
            <a:ext cx="4214842" cy="1285883"/>
          </a:xfrm>
        </p:spPr>
        <p:txBody>
          <a:bodyPr/>
          <a:lstStyle/>
          <a:p>
            <a:r>
              <a:rPr lang="ru-RU" dirty="0" err="1" smtClean="0"/>
              <a:t>Ударноволновая</a:t>
            </a:r>
            <a:r>
              <a:rPr lang="ru-RU" dirty="0" smtClean="0"/>
              <a:t> </a:t>
            </a:r>
            <a:r>
              <a:rPr lang="ru-RU" dirty="0" smtClean="0"/>
              <a:t>терапия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0" i="1" dirty="0" smtClean="0"/>
              <a:t>(разрушение остеофитов)</a:t>
            </a:r>
            <a:endParaRPr lang="ru-RU" dirty="0" smtClean="0"/>
          </a:p>
        </p:txBody>
      </p:sp>
      <p:pic>
        <p:nvPicPr>
          <p:cNvPr id="33797" name="Picture 5" descr="http://www.euromed-omsk.ru/sites/default/files/IMG_7525%20%5b1024x768%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00438"/>
            <a:ext cx="4106862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Объект 4"/>
          <p:cNvSpPr>
            <a:spLocks noGrp="1"/>
          </p:cNvSpPr>
          <p:nvPr>
            <p:ph sz="half" idx="2"/>
          </p:nvPr>
        </p:nvSpPr>
        <p:spPr>
          <a:xfrm>
            <a:off x="457200" y="3500438"/>
            <a:ext cx="4040188" cy="2625724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33799" name="Picture 3" descr="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4" y="3500438"/>
            <a:ext cx="3810000" cy="30432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Пресстерапия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800" b="0" i="1" dirty="0" smtClean="0">
                <a:solidFill>
                  <a:schemeClr val="tx1"/>
                </a:solidFill>
              </a:rPr>
              <a:t>(</a:t>
            </a:r>
            <a:r>
              <a:rPr lang="ru-RU" sz="2800" b="0" i="1" dirty="0" err="1" smtClean="0">
                <a:solidFill>
                  <a:schemeClr val="tx1"/>
                </a:solidFill>
              </a:rPr>
              <a:t>Лимфодренирующий</a:t>
            </a:r>
            <a:r>
              <a:rPr lang="ru-RU" sz="2800" b="0" i="1" dirty="0" smtClean="0">
                <a:solidFill>
                  <a:schemeClr val="tx1"/>
                </a:solidFill>
              </a:rPr>
              <a:t>, </a:t>
            </a:r>
            <a:r>
              <a:rPr lang="ru-RU" sz="2800" b="0" i="1" dirty="0" err="1" smtClean="0">
                <a:solidFill>
                  <a:schemeClr val="tx1"/>
                </a:solidFill>
              </a:rPr>
              <a:t>протвоотёчный</a:t>
            </a:r>
            <a:r>
              <a:rPr lang="ru-RU" sz="2800" b="0" i="1" dirty="0" smtClean="0">
                <a:solidFill>
                  <a:schemeClr val="tx1"/>
                </a:solidFill>
              </a:rPr>
              <a:t>)</a:t>
            </a:r>
            <a:endParaRPr lang="ru-RU" sz="2800" b="0" i="1" dirty="0" smtClean="0">
              <a:solidFill>
                <a:schemeClr val="tx1"/>
              </a:solidFill>
            </a:endParaRPr>
          </a:p>
        </p:txBody>
      </p:sp>
      <p:pic>
        <p:nvPicPr>
          <p:cNvPr id="34819" name="Picture 2" descr="C:\Users\ИРИНА\Desktop\АИН\Картинки все\Image-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428736"/>
            <a:ext cx="7215217" cy="470218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543800" cy="2428892"/>
          </a:xfrm>
        </p:spPr>
        <p:txBody>
          <a:bodyPr/>
          <a:lstStyle/>
          <a:p>
            <a:r>
              <a:rPr lang="ru-RU" dirty="0" smtClean="0"/>
              <a:t>Наружная </a:t>
            </a:r>
            <a:r>
              <a:rPr lang="ru-RU" dirty="0" err="1" smtClean="0"/>
              <a:t>контрпульсация</a:t>
            </a:r>
            <a:r>
              <a:rPr lang="ru-RU" dirty="0" smtClean="0"/>
              <a:t> </a:t>
            </a:r>
            <a:r>
              <a:rPr lang="ru-RU" sz="2800" b="0" i="1" dirty="0" smtClean="0"/>
              <a:t>(значительное улучшение коронарного кровотока, </a:t>
            </a:r>
            <a:r>
              <a:rPr lang="ru-RU" sz="2800" b="0" i="1" dirty="0" err="1" smtClean="0"/>
              <a:t>лимфодренажа</a:t>
            </a:r>
            <a:r>
              <a:rPr lang="ru-RU" sz="2800" b="0" i="1" dirty="0" smtClean="0"/>
              <a:t>, венозного оттока)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71470" y="2428868"/>
            <a:ext cx="4495800" cy="4071937"/>
          </a:xfrm>
          <a:noFill/>
        </p:spPr>
      </p:pic>
      <p:pic>
        <p:nvPicPr>
          <p:cNvPr id="35844" name="Picture 5" descr="Things to Shrink3 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479675"/>
            <a:ext cx="4038600" cy="2890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0" smtClean="0"/>
              <a:t>Профилактика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401050" cy="47736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100" smtClean="0"/>
              <a:t> </a:t>
            </a:r>
            <a:r>
              <a:rPr lang="ru-RU" sz="2800" b="1" smtClean="0"/>
              <a:t>Первичная</a:t>
            </a:r>
            <a:r>
              <a:rPr lang="ru-RU" sz="2800" smtClean="0"/>
              <a:t> </a:t>
            </a:r>
            <a:r>
              <a:rPr lang="ru-RU" sz="2800" b="1" smtClean="0"/>
              <a:t>физиопрофилактика</a:t>
            </a:r>
            <a:r>
              <a:rPr lang="ru-RU" sz="2800" smtClean="0"/>
              <a:t> заболеваний, направлена на предотвращение заболевания за счет увеличения адаптационных возможностей организма, повышения его сопротивляемости действию неблагоприятных факторов внешней и внутренней среды.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/>
              <a:t>Вторичная</a:t>
            </a:r>
            <a:r>
              <a:rPr lang="ru-RU" sz="2800" smtClean="0"/>
              <a:t> </a:t>
            </a:r>
            <a:r>
              <a:rPr lang="ru-RU" sz="2800" b="1" smtClean="0"/>
              <a:t>физиопрофилактика </a:t>
            </a:r>
            <a:r>
              <a:rPr lang="ru-RU" sz="2800" smtClean="0"/>
              <a:t>проводится для предупреждения осложнений острыхзаболеваний, обострений хронических заболеваний, удлинения сроков ремиссии заболевания.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rgbClr val="FF0000"/>
                </a:solidFill>
              </a:rPr>
              <a:t>Методы, основанные на использовании воздуха различного атмосферного давления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0" y="1928813"/>
            <a:ext cx="4040188" cy="1785937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Гипобаротерапия (вакуумтерапия) </a:t>
            </a:r>
          </a:p>
          <a:p>
            <a:pPr eaLnBrk="1" hangingPunct="1"/>
            <a:r>
              <a:rPr lang="ru-RU" smtClean="0"/>
              <a:t>Эндермотерапия</a:t>
            </a:r>
          </a:p>
          <a:p>
            <a:pPr eaLnBrk="1" hangingPunct="1"/>
            <a:endParaRPr lang="ru-RU" smtClean="0"/>
          </a:p>
        </p:txBody>
      </p:sp>
      <p:sp>
        <p:nvSpPr>
          <p:cNvPr id="36868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2608267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6869" name="Picture 3" descr="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785938"/>
            <a:ext cx="4211638" cy="2857500"/>
          </a:xfrm>
        </p:spPr>
      </p:pic>
      <p:pic>
        <p:nvPicPr>
          <p:cNvPr id="36870" name="Picture 4" descr="C:\Users\ИРИНА\Desktop\АИН\Картинки все\Image-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4786313"/>
            <a:ext cx="8143875" cy="1857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Методы, основанные на использовании воздуха различного атмосферного давления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25094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Гипербаротерапия</a:t>
            </a:r>
            <a:r>
              <a:rPr lang="ru-RU" dirty="0" smtClean="0"/>
              <a:t> </a:t>
            </a:r>
            <a:r>
              <a:rPr lang="ru-RU" dirty="0" smtClean="0"/>
              <a:t>общая </a:t>
            </a:r>
          </a:p>
          <a:p>
            <a:r>
              <a:rPr lang="ru-RU" b="0" i="1" dirty="0" smtClean="0"/>
              <a:t>(</a:t>
            </a:r>
            <a:r>
              <a:rPr lang="ru-RU" b="0" i="1" dirty="0" err="1" smtClean="0"/>
              <a:t>оксигенация</a:t>
            </a:r>
            <a:r>
              <a:rPr lang="ru-RU" b="0" i="1" dirty="0" smtClean="0"/>
              <a:t>)</a:t>
            </a:r>
            <a:endParaRPr lang="ru-RU" b="0" i="1" dirty="0" smtClean="0"/>
          </a:p>
        </p:txBody>
      </p:sp>
      <p:sp>
        <p:nvSpPr>
          <p:cNvPr id="37892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071546"/>
            <a:ext cx="4041775" cy="2214577"/>
          </a:xfrm>
        </p:spPr>
        <p:txBody>
          <a:bodyPr/>
          <a:lstStyle/>
          <a:p>
            <a:r>
              <a:rPr lang="ru-RU" dirty="0" err="1" smtClean="0"/>
              <a:t>Гипербаротерапия</a:t>
            </a:r>
            <a:r>
              <a:rPr lang="ru-RU" dirty="0" smtClean="0"/>
              <a:t> локальная </a:t>
            </a:r>
            <a:endParaRPr lang="ru-RU" dirty="0" smtClean="0"/>
          </a:p>
          <a:p>
            <a:r>
              <a:rPr lang="ru-RU" b="0" i="1" dirty="0" smtClean="0"/>
              <a:t>(</a:t>
            </a:r>
            <a:r>
              <a:rPr lang="ru-RU" b="0" i="1" dirty="0" err="1" smtClean="0"/>
              <a:t>оксигенация</a:t>
            </a:r>
            <a:r>
              <a:rPr lang="ru-RU" b="0" i="1" dirty="0" smtClean="0"/>
              <a:t>)</a:t>
            </a:r>
          </a:p>
          <a:p>
            <a:r>
              <a:rPr lang="ru-RU" dirty="0" smtClean="0"/>
              <a:t>(</a:t>
            </a:r>
            <a:r>
              <a:rPr lang="ru-RU" dirty="0" smtClean="0"/>
              <a:t>Барокамера Кравченко)</a:t>
            </a:r>
          </a:p>
        </p:txBody>
      </p:sp>
      <p:pic>
        <p:nvPicPr>
          <p:cNvPr id="37893" name="Picture 10" descr="лечение в барокамере 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3357562"/>
            <a:ext cx="4040188" cy="3014662"/>
          </a:xfrm>
          <a:noFill/>
        </p:spPr>
      </p:pic>
      <p:pic>
        <p:nvPicPr>
          <p:cNvPr id="37894" name="Picture 4" descr="http://www.zdravnicy.ru/content/images/sanatorium/pskovskaya_obl/blue_lakes/blue_lakes_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8" y="3500438"/>
            <a:ext cx="3389314" cy="288766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rgbClr val="FF0000"/>
                </a:solidFill>
              </a:rPr>
              <a:t>Методы, основанные на использовании с лечебной целью изменённой воздушной среды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2"/>
            <a:ext cx="8229600" cy="5022105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ru-RU" sz="2600" dirty="0" smtClean="0"/>
              <a:t> </a:t>
            </a:r>
            <a:r>
              <a:rPr lang="ru-RU" sz="2600" b="1" dirty="0" smtClean="0"/>
              <a:t>Оксигенотерапия</a:t>
            </a:r>
            <a:r>
              <a:rPr lang="ru-RU" sz="2600" dirty="0" smtClean="0"/>
              <a:t> (ингаляционная, </a:t>
            </a:r>
            <a:r>
              <a:rPr lang="ru-RU" sz="2600" dirty="0" err="1" smtClean="0"/>
              <a:t>энтеральная</a:t>
            </a:r>
            <a:r>
              <a:rPr lang="ru-RU" sz="2600" dirty="0" smtClean="0"/>
              <a:t>, гипербарическая </a:t>
            </a:r>
            <a:r>
              <a:rPr lang="ru-RU" sz="2600" dirty="0" err="1" smtClean="0"/>
              <a:t>оксигенация</a:t>
            </a:r>
            <a:r>
              <a:rPr lang="ru-RU" sz="2600" dirty="0" smtClean="0"/>
              <a:t>, </a:t>
            </a:r>
            <a:r>
              <a:rPr lang="ru-RU" sz="2600" dirty="0" err="1" smtClean="0"/>
              <a:t>озонотерапия</a:t>
            </a:r>
            <a:r>
              <a:rPr lang="ru-RU" sz="2600" dirty="0" smtClean="0"/>
              <a:t>).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600" b="1" dirty="0" err="1" smtClean="0"/>
              <a:t>Карбогенотерапия</a:t>
            </a:r>
            <a:r>
              <a:rPr lang="ru-RU" sz="2600" dirty="0" smtClean="0"/>
              <a:t> (смесь с повышенным содержанием кислорода и диоксида углерода – карбогена);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600" dirty="0" smtClean="0"/>
              <a:t> </a:t>
            </a:r>
            <a:r>
              <a:rPr lang="ru-RU" sz="2600" b="1" dirty="0" err="1" smtClean="0"/>
              <a:t>Нормобарическая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гипокситерапия</a:t>
            </a:r>
            <a:r>
              <a:rPr lang="ru-RU" sz="2600" b="1" dirty="0" smtClean="0"/>
              <a:t>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600" b="1" dirty="0" smtClean="0"/>
              <a:t> </a:t>
            </a:r>
            <a:r>
              <a:rPr lang="ru-RU" sz="2600" b="1" dirty="0" err="1" smtClean="0"/>
              <a:t>Аэрозольтерапия</a:t>
            </a:r>
            <a:r>
              <a:rPr lang="ru-RU" sz="2600" b="1" dirty="0" smtClean="0"/>
              <a:t>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600" b="1" dirty="0" smtClean="0"/>
              <a:t> Аэроионотерапия;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600" b="1" dirty="0" smtClean="0"/>
              <a:t> </a:t>
            </a:r>
            <a:r>
              <a:rPr lang="ru-RU" sz="2600" b="1" dirty="0" err="1" smtClean="0"/>
              <a:t>Галотерапия</a:t>
            </a:r>
            <a:r>
              <a:rPr lang="ru-RU" sz="2600" b="1" dirty="0" smtClean="0"/>
              <a:t>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600" b="1" dirty="0" err="1" smtClean="0"/>
              <a:t>Ксенонтерапия</a:t>
            </a:r>
            <a:endParaRPr lang="ru-RU" sz="2600" b="1" dirty="0" smtClean="0"/>
          </a:p>
          <a:p>
            <a:pPr eaLnBrk="1" hangingPunct="1">
              <a:buFont typeface="Wingdings" pitchFamily="2" charset="2"/>
              <a:buChar char="§"/>
            </a:pPr>
            <a:endParaRPr lang="ru-RU" sz="2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Методы, основанные на использовании с лечебной целью изменённой воздушной среды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1643050"/>
            <a:ext cx="4040188" cy="1928825"/>
          </a:xfrm>
        </p:spPr>
        <p:txBody>
          <a:bodyPr/>
          <a:lstStyle/>
          <a:p>
            <a:r>
              <a:rPr lang="ru-RU" dirty="0" smtClean="0"/>
              <a:t>Ингаляции </a:t>
            </a:r>
          </a:p>
          <a:p>
            <a:endParaRPr lang="ru-RU" dirty="0" smtClean="0"/>
          </a:p>
          <a:p>
            <a:r>
              <a:rPr lang="ru-RU" b="0" i="1" dirty="0" smtClean="0"/>
              <a:t>(эффект зависит от </a:t>
            </a:r>
            <a:r>
              <a:rPr lang="ru-RU" b="0" i="1" dirty="0" err="1" smtClean="0"/>
              <a:t>ингалируемого</a:t>
            </a:r>
            <a:r>
              <a:rPr lang="ru-RU" b="0" i="1" dirty="0" smtClean="0"/>
              <a:t> вещества)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3857628"/>
            <a:ext cx="3682752" cy="2725089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965326"/>
          </a:xfrm>
        </p:spPr>
        <p:txBody>
          <a:bodyPr/>
          <a:lstStyle/>
          <a:p>
            <a:r>
              <a:rPr lang="ru-RU" dirty="0" err="1" smtClean="0"/>
              <a:t>Галотерапия</a:t>
            </a:r>
            <a:r>
              <a:rPr lang="ru-RU" dirty="0" smtClean="0"/>
              <a:t> </a:t>
            </a:r>
          </a:p>
          <a:p>
            <a:r>
              <a:rPr lang="ru-RU" b="0" i="1" dirty="0" smtClean="0"/>
              <a:t>(улучшение функции мерцательного эпителия, активация местного иммунитета)</a:t>
            </a:r>
            <a:endParaRPr lang="ru-RU" b="0" i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4876" y="3857628"/>
            <a:ext cx="3859102" cy="27156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861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543800" cy="142876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Биоуправляемая </a:t>
            </a:r>
            <a:r>
              <a:rPr lang="ru-RU" dirty="0"/>
              <a:t>аэроионотерапия</a:t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64726"/>
            <a:ext cx="4038600" cy="3120736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200" dirty="0" smtClean="0"/>
              <a:t>   (стабилизация </a:t>
            </a:r>
            <a:r>
              <a:rPr lang="ru-RU" sz="2200" dirty="0" smtClean="0"/>
              <a:t>процессов вегетативной регуляции, </a:t>
            </a:r>
            <a:r>
              <a:rPr lang="ru-RU" sz="2200" dirty="0" err="1" smtClean="0"/>
              <a:t>антистрессорное</a:t>
            </a:r>
            <a:r>
              <a:rPr lang="ru-RU" sz="2200" dirty="0" smtClean="0"/>
              <a:t> действие, повышение </a:t>
            </a:r>
            <a:r>
              <a:rPr lang="ru-RU" sz="2200" dirty="0" smtClean="0"/>
              <a:t>устойчивости организма к различным неблагоприятным воздействиям, </a:t>
            </a:r>
            <a:r>
              <a:rPr lang="ru-RU" sz="2200" dirty="0" smtClean="0"/>
              <a:t>восстановление </a:t>
            </a:r>
            <a:r>
              <a:rPr lang="ru-RU" sz="2200" dirty="0" smtClean="0"/>
              <a:t>функциональной активности мерцательного </a:t>
            </a:r>
            <a:r>
              <a:rPr lang="ru-RU" sz="2200" dirty="0" smtClean="0"/>
              <a:t>эпителия)</a:t>
            </a: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169219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rgbClr val="FF0000"/>
                </a:solidFill>
              </a:rPr>
              <a:t>Методы, основанные на использовании лечебных факторов термической природы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dirty="0" smtClean="0"/>
              <a:t>а). </a:t>
            </a:r>
            <a:r>
              <a:rPr lang="ru-RU" sz="2800" b="1" dirty="0" smtClean="0"/>
              <a:t>Термотерапия  </a:t>
            </a:r>
            <a:r>
              <a:rPr lang="ru-RU" sz="2600" b="1" dirty="0" smtClean="0"/>
              <a:t>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dirty="0" smtClean="0"/>
              <a:t>  - средами, обладающими высокой теплоёмкостью, теплоудерживающей способностью и плохой теплопроводностью: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dirty="0" smtClean="0"/>
              <a:t>                                </a:t>
            </a:r>
            <a:r>
              <a:rPr lang="ru-RU" sz="2600" dirty="0" smtClean="0"/>
              <a:t>-</a:t>
            </a:r>
            <a:r>
              <a:rPr lang="ru-RU" sz="2600" b="1" dirty="0" smtClean="0"/>
              <a:t>Парафинотерапия</a:t>
            </a:r>
            <a:endParaRPr lang="ru-RU" sz="26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 dirty="0" smtClean="0"/>
              <a:t>                                </a:t>
            </a:r>
            <a:r>
              <a:rPr lang="ru-RU" sz="2600" b="1" dirty="0" smtClean="0"/>
              <a:t>- </a:t>
            </a:r>
            <a:r>
              <a:rPr lang="ru-RU" sz="2600" b="1" dirty="0" err="1" smtClean="0"/>
              <a:t>Озокеритотерапия</a:t>
            </a:r>
            <a:endParaRPr lang="ru-RU" sz="26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 dirty="0" smtClean="0"/>
              <a:t>                                </a:t>
            </a:r>
            <a:r>
              <a:rPr lang="ru-RU" sz="2600" b="1" dirty="0" smtClean="0"/>
              <a:t>- </a:t>
            </a:r>
            <a:r>
              <a:rPr lang="ru-RU" sz="2600" b="1" dirty="0" err="1" smtClean="0"/>
              <a:t>Нафталанотерапия</a:t>
            </a:r>
            <a:endParaRPr lang="ru-RU" sz="26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 dirty="0" smtClean="0"/>
              <a:t>                                - </a:t>
            </a:r>
            <a:r>
              <a:rPr lang="ru-RU" sz="2600" b="1" dirty="0" err="1" smtClean="0"/>
              <a:t>Глинолечение</a:t>
            </a:r>
            <a:endParaRPr lang="ru-RU" sz="26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 dirty="0" smtClean="0"/>
              <a:t>                                - </a:t>
            </a:r>
            <a:r>
              <a:rPr lang="ru-RU" sz="2600" b="1" dirty="0" err="1" smtClean="0"/>
              <a:t>Псаммотерапия</a:t>
            </a:r>
            <a:endParaRPr lang="ru-RU" sz="26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dirty="0" smtClean="0"/>
              <a:t>     - с помощью аппаратов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rgbClr val="FF0000"/>
                </a:solidFill>
              </a:rPr>
              <a:t>Методы, основанные на использовании лечебных факторов термической природы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500188"/>
            <a:ext cx="7400925" cy="10715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б) </a:t>
            </a:r>
            <a:r>
              <a:rPr lang="ru-RU" b="1" dirty="0" smtClean="0"/>
              <a:t>Криотерапия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dirty="0" smtClean="0"/>
              <a:t>  общее охлаждение (</a:t>
            </a:r>
            <a:r>
              <a:rPr lang="ru-RU" dirty="0" err="1" smtClean="0"/>
              <a:t>криосауна</a:t>
            </a:r>
            <a:r>
              <a:rPr lang="ru-RU" dirty="0" smtClean="0"/>
              <a:t>)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40964" name="Picture 2" descr="CrioSpa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2714625"/>
            <a:ext cx="6429375" cy="3779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3163886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Местное </a:t>
            </a:r>
            <a:r>
              <a:rPr lang="ru-RU" sz="2800" dirty="0" smtClean="0">
                <a:solidFill>
                  <a:schemeClr val="tx1"/>
                </a:solidFill>
              </a:rPr>
              <a:t>охлаждение с помощью</a:t>
            </a:r>
            <a:r>
              <a:rPr lang="ru-RU" sz="3200" dirty="0" smtClean="0"/>
              <a:t>: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b="0" dirty="0" smtClean="0"/>
              <a:t>- </a:t>
            </a:r>
            <a:r>
              <a:rPr lang="ru-RU" sz="2800" b="0" dirty="0" smtClean="0">
                <a:solidFill>
                  <a:srgbClr val="000000"/>
                </a:solidFill>
              </a:rPr>
              <a:t>льда</a:t>
            </a:r>
            <a:r>
              <a:rPr lang="ru-RU" sz="2800" b="0" dirty="0" smtClean="0">
                <a:solidFill>
                  <a:srgbClr val="000000"/>
                </a:solidFill>
              </a:rPr>
              <a:t>, </a:t>
            </a:r>
            <a:r>
              <a:rPr lang="ru-RU" sz="2800" b="0" dirty="0" smtClean="0">
                <a:solidFill>
                  <a:srgbClr val="000000"/>
                </a:solidFill>
              </a:rPr>
              <a:t/>
            </a:r>
            <a:br>
              <a:rPr lang="ru-RU" sz="2800" b="0" dirty="0" smtClean="0">
                <a:solidFill>
                  <a:srgbClr val="000000"/>
                </a:solidFill>
              </a:rPr>
            </a:br>
            <a:r>
              <a:rPr lang="ru-RU" sz="2800" b="0" dirty="0" smtClean="0">
                <a:solidFill>
                  <a:srgbClr val="000000"/>
                </a:solidFill>
              </a:rPr>
              <a:t>- охлажденного </a:t>
            </a:r>
            <a:r>
              <a:rPr lang="ru-RU" sz="2800" b="0" dirty="0" smtClean="0">
                <a:solidFill>
                  <a:srgbClr val="000000"/>
                </a:solidFill>
              </a:rPr>
              <a:t>металла,  </a:t>
            </a:r>
            <a:r>
              <a:rPr lang="ru-RU" sz="2800" b="0" dirty="0" smtClean="0">
                <a:solidFill>
                  <a:srgbClr val="000000"/>
                </a:solidFill>
              </a:rPr>
              <a:t/>
            </a:r>
            <a:br>
              <a:rPr lang="ru-RU" sz="2800" b="0" dirty="0" smtClean="0">
                <a:solidFill>
                  <a:srgbClr val="000000"/>
                </a:solidFill>
              </a:rPr>
            </a:br>
            <a:r>
              <a:rPr lang="ru-RU" sz="2800" b="0" dirty="0" smtClean="0">
                <a:solidFill>
                  <a:srgbClr val="000000"/>
                </a:solidFill>
              </a:rPr>
              <a:t>- охлажденной </a:t>
            </a:r>
            <a:r>
              <a:rPr lang="ru-RU" sz="2800" b="0" dirty="0" smtClean="0">
                <a:solidFill>
                  <a:srgbClr val="000000"/>
                </a:solidFill>
              </a:rPr>
              <a:t>воздушной струи, </a:t>
            </a:r>
            <a:br>
              <a:rPr lang="ru-RU" sz="2800" b="0" dirty="0" smtClean="0">
                <a:solidFill>
                  <a:srgbClr val="000000"/>
                </a:solidFill>
              </a:rPr>
            </a:br>
            <a:r>
              <a:rPr lang="ru-RU" sz="2800" b="0" dirty="0" smtClean="0">
                <a:solidFill>
                  <a:srgbClr val="000000"/>
                </a:solidFill>
              </a:rPr>
              <a:t>- химических </a:t>
            </a:r>
            <a:r>
              <a:rPr lang="ru-RU" sz="2800" b="0" dirty="0" smtClean="0">
                <a:solidFill>
                  <a:srgbClr val="000000"/>
                </a:solidFill>
              </a:rPr>
              <a:t>хладагентов</a:t>
            </a:r>
            <a:br>
              <a:rPr lang="ru-RU" sz="2800" b="0" dirty="0" smtClean="0">
                <a:solidFill>
                  <a:srgbClr val="000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41987" name="Объект 1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988" y="4357693"/>
            <a:ext cx="4038600" cy="2378069"/>
          </a:xfrm>
        </p:spPr>
      </p:pic>
      <p:pic>
        <p:nvPicPr>
          <p:cNvPr id="41988" name="Рисунок 3" descr="Картинка-08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35575" y="2205038"/>
            <a:ext cx="2863850" cy="3937000"/>
          </a:xfrm>
          <a:noFill/>
        </p:spPr>
      </p:pic>
      <p:pic>
        <p:nvPicPr>
          <p:cNvPr id="41989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88" y="2571744"/>
            <a:ext cx="4038600" cy="150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 в </a:t>
            </a:r>
            <a:r>
              <a:rPr lang="ru-RU" sz="3200" smtClean="0"/>
              <a:t>)</a:t>
            </a:r>
            <a:r>
              <a:rPr lang="ru-RU" sz="2800" smtClean="0"/>
              <a:t> </a:t>
            </a:r>
            <a:r>
              <a:rPr lang="ru-RU" sz="3200" smtClean="0"/>
              <a:t>Гидротерапия </a:t>
            </a:r>
            <a:r>
              <a:rPr lang="ru-RU" sz="2800" smtClean="0"/>
              <a:t>(лечение пресной водой различной температуры):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500188"/>
            <a:ext cx="4214812" cy="928687"/>
          </a:xfrm>
        </p:spPr>
        <p:txBody>
          <a:bodyPr/>
          <a:lstStyle/>
          <a:p>
            <a:pPr eaLnBrk="1" hangingPunct="1"/>
            <a:r>
              <a:rPr lang="ru-RU" smtClean="0"/>
              <a:t>  </a:t>
            </a:r>
          </a:p>
        </p:txBody>
      </p:sp>
      <p:sp>
        <p:nvSpPr>
          <p:cNvPr id="43012" name="Содержимое 9"/>
          <p:cNvSpPr>
            <a:spLocks noGrp="1"/>
          </p:cNvSpPr>
          <p:nvPr>
            <p:ph sz="half" idx="2"/>
          </p:nvPr>
        </p:nvSpPr>
        <p:spPr>
          <a:xfrm>
            <a:off x="457200" y="2571750"/>
            <a:ext cx="4040188" cy="35544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 - обтирание;</a:t>
            </a:r>
          </a:p>
          <a:p>
            <a:pPr eaLnBrk="1" hangingPunct="1">
              <a:buFontTx/>
              <a:buChar char="-"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- влажное укутывание;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- бани;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</a:t>
            </a:r>
          </a:p>
          <a:p>
            <a:endParaRPr lang="ru-RU" smtClean="0"/>
          </a:p>
        </p:txBody>
      </p:sp>
      <p:sp>
        <p:nvSpPr>
          <p:cNvPr id="43013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обливание; </a:t>
            </a:r>
          </a:p>
        </p:txBody>
      </p:sp>
      <p:pic>
        <p:nvPicPr>
          <p:cNvPr id="4301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2428875"/>
            <a:ext cx="3714750" cy="3286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5" name="Текст 2"/>
          <p:cNvSpPr>
            <a:spLocks noGrp="1"/>
          </p:cNvSpPr>
          <p:nvPr>
            <p:ph type="body" idx="1"/>
          </p:nvPr>
        </p:nvSpPr>
        <p:spPr>
          <a:xfrm>
            <a:off x="571500" y="1428750"/>
            <a:ext cx="4040188" cy="639763"/>
          </a:xfrm>
        </p:spPr>
        <p:txBody>
          <a:bodyPr/>
          <a:lstStyle/>
          <a:p>
            <a:r>
              <a:rPr lang="ru-RU" smtClean="0"/>
              <a:t>ванны;</a:t>
            </a:r>
          </a:p>
        </p:txBody>
      </p:sp>
      <p:sp>
        <p:nvSpPr>
          <p:cNvPr id="44036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714500"/>
            <a:ext cx="4041775" cy="428625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души;</a:t>
            </a:r>
          </a:p>
        </p:txBody>
      </p:sp>
      <p:pic>
        <p:nvPicPr>
          <p:cNvPr id="44037" name="Picture 2" descr="C:\Users\ИРИНА\Desktop\АИН\Картинки все\Image-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74888"/>
            <a:ext cx="4040188" cy="3751262"/>
          </a:xfrm>
          <a:noFill/>
        </p:spPr>
      </p:pic>
      <p:pic>
        <p:nvPicPr>
          <p:cNvPr id="8" name="Содержимое 3" descr="Циркулярный душ(стр 4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75448" y="2174875"/>
            <a:ext cx="2596951" cy="395128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Профилактика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 целью физиопрофилактики используются климатические процедуры (воздушные и солнечные ванны, морские купания, спелеотерапия),</a:t>
            </a:r>
          </a:p>
          <a:p>
            <a:r>
              <a:rPr lang="ru-RU" smtClean="0"/>
              <a:t> гидротерапия (обтирания, обливания, души), </a:t>
            </a:r>
          </a:p>
          <a:p>
            <a:r>
              <a:rPr lang="ru-RU" smtClean="0"/>
              <a:t>ингаляции  </a:t>
            </a:r>
          </a:p>
          <a:p>
            <a:r>
              <a:rPr lang="ru-RU" smtClean="0"/>
              <a:t>Ультрафиолетовые облучения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878012"/>
          </a:xfrm>
        </p:spPr>
        <p:txBody>
          <a:bodyPr/>
          <a:lstStyle/>
          <a:p>
            <a:r>
              <a:rPr lang="ru-RU" smtClean="0"/>
              <a:t>кишечные промывания;</a:t>
            </a:r>
            <a:br>
              <a:rPr lang="ru-RU" smtClean="0"/>
            </a:br>
            <a:endParaRPr lang="ru-RU" smtClean="0"/>
          </a:p>
        </p:txBody>
      </p:sp>
      <p:pic>
        <p:nvPicPr>
          <p:cNvPr id="45059" name="Picture 3" descr="C:\Users\ИРИНА\Desktop\АИН\Картинки все\Image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714625"/>
            <a:ext cx="4038600" cy="3214688"/>
          </a:xfrm>
          <a:noFill/>
        </p:spPr>
      </p:pic>
      <p:pic>
        <p:nvPicPr>
          <p:cNvPr id="45060" name="Picture 2" descr="C:\Users\ИРИНА\Desktop\АИН\Картинки все\Image-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636838"/>
            <a:ext cx="4038600" cy="3292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err="1" smtClean="0">
                <a:solidFill>
                  <a:srgbClr val="FF0000"/>
                </a:solidFill>
              </a:rPr>
              <a:t>Эстетотерапия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smtClean="0"/>
              <a:t>Воздействие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600" smtClean="0"/>
              <a:t>на зрительный анализатор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smtClean="0"/>
              <a:t>   - </a:t>
            </a:r>
            <a:r>
              <a:rPr lang="ru-RU" sz="2600" b="1" i="1" smtClean="0"/>
              <a:t>ландшафтотерапия,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600" b="1" i="1" smtClean="0"/>
              <a:t>   </a:t>
            </a:r>
            <a:r>
              <a:rPr lang="ru-RU" sz="2600" i="1" smtClean="0"/>
              <a:t>-</a:t>
            </a:r>
            <a:r>
              <a:rPr lang="ru-RU" sz="2600" b="1" i="1" smtClean="0"/>
              <a:t> пейзажетерапия</a:t>
            </a:r>
            <a:r>
              <a:rPr lang="ru-RU" sz="2600" smtClean="0"/>
              <a:t>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600" smtClean="0"/>
              <a:t>   - посещение картинных галерей и т.п.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600" smtClean="0"/>
              <a:t>на слуховой анализатор</a:t>
            </a:r>
            <a:r>
              <a:rPr lang="ru-RU" sz="2600" b="1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 i="1" smtClean="0"/>
              <a:t>    </a:t>
            </a:r>
            <a:r>
              <a:rPr lang="ru-RU" sz="2600" i="1" smtClean="0"/>
              <a:t>-</a:t>
            </a:r>
            <a:r>
              <a:rPr lang="ru-RU" sz="2600" b="1" i="1" smtClean="0"/>
              <a:t> музыкотерапия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600" b="1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600" smtClean="0"/>
              <a:t>на обонятельный анализатор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smtClean="0"/>
              <a:t>   - </a:t>
            </a:r>
            <a:r>
              <a:rPr lang="ru-RU" sz="2600" b="1" i="1" smtClean="0"/>
              <a:t>ароматотерапия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Общие противопоказания для физиотерапии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305800" cy="5040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100" dirty="0" smtClean="0"/>
              <a:t> - злокачественные новообразования,</a:t>
            </a:r>
          </a:p>
          <a:p>
            <a:pPr eaLnBrk="1" hangingPunct="1">
              <a:lnSpc>
                <a:spcPct val="90000"/>
              </a:lnSpc>
            </a:pPr>
            <a:r>
              <a:rPr lang="ru-RU" sz="2100" dirty="0" smtClean="0"/>
              <a:t> - системные заболевания крови,</a:t>
            </a:r>
          </a:p>
          <a:p>
            <a:pPr eaLnBrk="1" hangingPunct="1">
              <a:lnSpc>
                <a:spcPct val="90000"/>
              </a:lnSpc>
            </a:pPr>
            <a:r>
              <a:rPr lang="ru-RU" sz="2100" dirty="0" smtClean="0"/>
              <a:t> - геморрагический синдром,</a:t>
            </a:r>
          </a:p>
          <a:p>
            <a:pPr eaLnBrk="1" hangingPunct="1">
              <a:lnSpc>
                <a:spcPct val="90000"/>
              </a:lnSpc>
            </a:pPr>
            <a:r>
              <a:rPr lang="ru-RU" sz="2100" dirty="0" smtClean="0"/>
              <a:t> </a:t>
            </a:r>
            <a:r>
              <a:rPr lang="ru-RU" sz="2100" dirty="0" smtClean="0"/>
              <a:t>- заболевания </a:t>
            </a:r>
            <a:r>
              <a:rPr lang="ru-RU" sz="2100" dirty="0" err="1" smtClean="0"/>
              <a:t>сердечно-сосудистой</a:t>
            </a:r>
            <a:r>
              <a:rPr lang="ru-RU" sz="2100" dirty="0" smtClean="0"/>
              <a:t> системы в стадии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dirty="0" smtClean="0"/>
              <a:t>       выраженной декомпенсации,</a:t>
            </a:r>
          </a:p>
          <a:p>
            <a:pPr eaLnBrk="1" hangingPunct="1">
              <a:lnSpc>
                <a:spcPct val="90000"/>
              </a:lnSpc>
            </a:pPr>
            <a:r>
              <a:rPr lang="ru-RU" sz="2100" dirty="0" smtClean="0"/>
              <a:t>- резкое общее истощение больного (кахексия),</a:t>
            </a:r>
          </a:p>
          <a:p>
            <a:pPr eaLnBrk="1" hangingPunct="1">
              <a:lnSpc>
                <a:spcPct val="90000"/>
              </a:lnSpc>
            </a:pPr>
            <a:r>
              <a:rPr lang="ru-RU" sz="2100" dirty="0" smtClean="0"/>
              <a:t> - общее тяжелое состояние больного (</a:t>
            </a:r>
            <a:r>
              <a:rPr lang="ru-RU" sz="2100" dirty="0" err="1" smtClean="0"/>
              <a:t>полиорганная</a:t>
            </a:r>
            <a:r>
              <a:rPr lang="ru-RU" sz="21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dirty="0" smtClean="0"/>
              <a:t>       недостаточность),</a:t>
            </a:r>
          </a:p>
          <a:p>
            <a:pPr eaLnBrk="1" hangingPunct="1">
              <a:lnSpc>
                <a:spcPct val="90000"/>
              </a:lnSpc>
            </a:pPr>
            <a:r>
              <a:rPr lang="ru-RU" sz="2100" dirty="0" smtClean="0"/>
              <a:t> - лихорадочное состояние (температура тела больного выше 38 </a:t>
            </a:r>
            <a:r>
              <a:rPr lang="en-US" sz="2100" dirty="0" smtClean="0">
                <a:cs typeface="Arial" charset="0"/>
              </a:rPr>
              <a:t>°</a:t>
            </a:r>
            <a:r>
              <a:rPr lang="ru-RU" sz="2100" dirty="0" smtClean="0"/>
              <a:t> С),</a:t>
            </a:r>
          </a:p>
          <a:p>
            <a:pPr eaLnBrk="1" hangingPunct="1">
              <a:lnSpc>
                <a:spcPct val="90000"/>
              </a:lnSpc>
            </a:pPr>
            <a:r>
              <a:rPr lang="ru-RU" sz="2100" dirty="0" smtClean="0"/>
              <a:t>- эпилепсия с частыми припадками,</a:t>
            </a:r>
          </a:p>
          <a:p>
            <a:pPr eaLnBrk="1" hangingPunct="1">
              <a:lnSpc>
                <a:spcPct val="90000"/>
              </a:lnSpc>
            </a:pPr>
            <a:r>
              <a:rPr lang="ru-RU" sz="2100" dirty="0" smtClean="0"/>
              <a:t>- психозы с явлениями психомоторного возбуждения. </a:t>
            </a:r>
          </a:p>
        </p:txBody>
      </p:sp>
    </p:spTree>
    <p:extLst>
      <p:ext uri="{BB962C8B-B14F-4D97-AF65-F5344CB8AC3E}">
        <p14:creationId xmlns="" xmlns:p14="http://schemas.microsoft.com/office/powerpoint/2010/main" val="297152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400" smtClean="0"/>
              <a:t>Основные принципы применения физических факторов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65175"/>
            <a:ext cx="7759700" cy="1655763"/>
          </a:xfrm>
        </p:spPr>
        <p:txBody>
          <a:bodyPr/>
          <a:lstStyle/>
          <a:p>
            <a:pPr eaLnBrk="1" hangingPunct="1"/>
            <a:r>
              <a:rPr lang="ru-RU" sz="3500" i="1" smtClean="0"/>
              <a:t/>
            </a:r>
            <a:br>
              <a:rPr lang="ru-RU" sz="3500" i="1" smtClean="0"/>
            </a:br>
            <a:r>
              <a:rPr lang="ru-RU" sz="3500" i="1" smtClean="0"/>
              <a:t/>
            </a:r>
            <a:br>
              <a:rPr lang="ru-RU" sz="3500" i="1" smtClean="0"/>
            </a:br>
            <a:r>
              <a:rPr lang="ru-RU" sz="3500" i="1" smtClean="0"/>
              <a:t/>
            </a:r>
            <a:br>
              <a:rPr lang="ru-RU" sz="3500" i="1" smtClean="0"/>
            </a:br>
            <a:r>
              <a:rPr lang="ru-RU" sz="3500" i="1" smtClean="0"/>
              <a:t/>
            </a:r>
            <a:br>
              <a:rPr lang="ru-RU" sz="3500" i="1" smtClean="0"/>
            </a:br>
            <a:r>
              <a:rPr lang="ru-RU" sz="3500" i="1" smtClean="0"/>
              <a:t/>
            </a:r>
            <a:br>
              <a:rPr lang="ru-RU" sz="3500" i="1" smtClean="0"/>
            </a:br>
            <a:endParaRPr lang="ru-RU" sz="3200" i="1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43926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При назначении необходимо учитывать:</a:t>
            </a:r>
          </a:p>
          <a:p>
            <a:pPr eaLnBrk="1" hangingPunct="1"/>
            <a:r>
              <a:rPr lang="ru-RU" smtClean="0"/>
              <a:t>-возраст, пол, конституцию больного</a:t>
            </a:r>
          </a:p>
          <a:p>
            <a:pPr eaLnBrk="1" hangingPunct="1"/>
            <a:r>
              <a:rPr lang="ru-RU" smtClean="0"/>
              <a:t>-наличие сопутствующих заболеваний</a:t>
            </a:r>
          </a:p>
          <a:p>
            <a:pPr eaLnBrk="1" hangingPunct="1"/>
            <a:r>
              <a:rPr lang="ru-RU" smtClean="0"/>
              <a:t>-наличие индивидуальных противопоказаний для применения конкретных физических факторов</a:t>
            </a:r>
          </a:p>
          <a:p>
            <a:pPr eaLnBrk="1" hangingPunct="1"/>
            <a:r>
              <a:rPr lang="ru-RU" smtClean="0"/>
              <a:t>-биоритмическую активность различных систем организма.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68313" y="260350"/>
            <a:ext cx="71278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200" b="1" i="1">
                <a:solidFill>
                  <a:schemeClr val="tx2"/>
                </a:solidFill>
              </a:rPr>
              <a:t>Принцип индивидуального подхода при лечении физическими факторами</a:t>
            </a:r>
            <a:br>
              <a:rPr lang="ru-RU" sz="3200" b="1" i="1">
                <a:solidFill>
                  <a:schemeClr val="tx2"/>
                </a:solidFill>
              </a:rPr>
            </a:br>
            <a:endParaRPr lang="ru-RU" sz="3200" b="1" i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22238"/>
            <a:ext cx="7777162" cy="2298700"/>
          </a:xfrm>
        </p:spPr>
        <p:txBody>
          <a:bodyPr/>
          <a:lstStyle/>
          <a:p>
            <a:pPr eaLnBrk="1" hangingPunct="1"/>
            <a:r>
              <a:rPr lang="ru-RU" sz="3000" i="1" smtClean="0"/>
              <a:t/>
            </a:r>
            <a:br>
              <a:rPr lang="ru-RU" sz="3000" i="1" smtClean="0"/>
            </a:br>
            <a:r>
              <a:rPr lang="ru-RU" sz="3000" i="1" smtClean="0"/>
              <a:t/>
            </a:r>
            <a:br>
              <a:rPr lang="ru-RU" sz="3000" i="1" smtClean="0"/>
            </a:br>
            <a:r>
              <a:rPr lang="ru-RU" sz="3000" i="1" smtClean="0"/>
              <a:t/>
            </a:r>
            <a:br>
              <a:rPr lang="ru-RU" sz="3000" i="1" smtClean="0"/>
            </a:br>
            <a:r>
              <a:rPr lang="ru-RU" sz="3000" i="1" smtClean="0"/>
              <a:t/>
            </a:r>
            <a:br>
              <a:rPr lang="ru-RU" sz="3000" i="1" smtClean="0"/>
            </a:br>
            <a:r>
              <a:rPr lang="ru-RU" sz="3000" i="1" smtClean="0"/>
              <a:t/>
            </a:r>
            <a:br>
              <a:rPr lang="ru-RU" sz="3000" i="1" smtClean="0"/>
            </a:br>
            <a:r>
              <a:rPr lang="ru-RU" sz="2800" i="1" smtClean="0"/>
              <a:t>Принцип этиологического, патогенетического и симптоматического подхода к выбору физического фактора.</a:t>
            </a:r>
            <a:br>
              <a:rPr lang="ru-RU" sz="2800" i="1" smtClean="0"/>
            </a:br>
            <a:endParaRPr lang="ru-RU" sz="2800" i="1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70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600" smtClean="0"/>
          </a:p>
          <a:p>
            <a:pPr eaLnBrk="1" hangingPunct="1">
              <a:lnSpc>
                <a:spcPct val="80000"/>
              </a:lnSpc>
            </a:pPr>
            <a:r>
              <a:rPr lang="ru-RU" sz="2600" b="1" smtClean="0"/>
              <a:t>Учет этиологии</a:t>
            </a:r>
            <a:r>
              <a:rPr lang="ru-RU" sz="2600" smtClean="0"/>
              <a:t>: определение возбудителя и достижение бактерицидного эффекта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600" smtClean="0"/>
          </a:p>
          <a:p>
            <a:pPr eaLnBrk="1" hangingPunct="1">
              <a:lnSpc>
                <a:spcPct val="80000"/>
              </a:lnSpc>
            </a:pPr>
            <a:r>
              <a:rPr lang="ru-RU" sz="2600" b="1" smtClean="0"/>
              <a:t>Учет патогенеза</a:t>
            </a:r>
            <a:r>
              <a:rPr lang="ru-RU" sz="2600" smtClean="0"/>
              <a:t>: воспаление, травма, дегенеративно-дистрофический процесс.</a:t>
            </a:r>
          </a:p>
          <a:p>
            <a:pPr eaLnBrk="1" hangingPunct="1">
              <a:lnSpc>
                <a:spcPct val="80000"/>
              </a:lnSpc>
            </a:pPr>
            <a:endParaRPr lang="ru-RU" sz="2600" smtClean="0"/>
          </a:p>
          <a:p>
            <a:pPr eaLnBrk="1" hangingPunct="1">
              <a:lnSpc>
                <a:spcPct val="80000"/>
              </a:lnSpc>
            </a:pPr>
            <a:r>
              <a:rPr lang="ru-RU" sz="2600" b="1" smtClean="0"/>
              <a:t>Учет симптома</a:t>
            </a:r>
            <a:r>
              <a:rPr lang="ru-RU" sz="2600" smtClean="0"/>
              <a:t>: болевой, отечный, гипотония, гипертония и др.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smtClean="0"/>
              <a:t>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2238"/>
            <a:ext cx="7677150" cy="2154237"/>
          </a:xfrm>
        </p:spPr>
        <p:txBody>
          <a:bodyPr/>
          <a:lstStyle/>
          <a:p>
            <a:pPr eaLnBrk="1" hangingPunct="1"/>
            <a:r>
              <a:rPr lang="ru-RU" sz="3500" i="1" smtClean="0"/>
              <a:t>Принцип оптимального лечения физическими факторами</a:t>
            </a:r>
            <a:r>
              <a:rPr lang="ru-RU" sz="3500" smtClean="0"/>
              <a:t/>
            </a:r>
            <a:br>
              <a:rPr lang="ru-RU" sz="3500" smtClean="0"/>
            </a:br>
            <a:endParaRPr lang="ru-RU" sz="350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229600" cy="3979863"/>
          </a:xfrm>
        </p:spPr>
        <p:txBody>
          <a:bodyPr/>
          <a:lstStyle/>
          <a:p>
            <a:pPr eaLnBrk="1" hangingPunct="1"/>
            <a:r>
              <a:rPr lang="ru-RU" smtClean="0"/>
              <a:t>Выбор метода в соответствии с текущим состоянием больного (стадия процесса)</a:t>
            </a:r>
          </a:p>
          <a:p>
            <a:pPr eaLnBrk="1" hangingPunct="1"/>
            <a:r>
              <a:rPr lang="ru-RU" smtClean="0"/>
              <a:t>Выбор локализации воздействия (местные, рефлекторно-сегментарные, общие методики)</a:t>
            </a:r>
          </a:p>
          <a:p>
            <a:pPr eaLnBrk="1" hangingPunct="1"/>
            <a:r>
              <a:rPr lang="ru-RU" smtClean="0"/>
              <a:t>Выбор дозы (стадия процесса, локализация воздействия, состояние организма).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7605712" cy="1368425"/>
          </a:xfrm>
        </p:spPr>
        <p:txBody>
          <a:bodyPr/>
          <a:lstStyle/>
          <a:p>
            <a:pPr eaLnBrk="1" hangingPunct="1"/>
            <a:r>
              <a:rPr lang="ru-RU" sz="3500" i="1" smtClean="0"/>
              <a:t>Принцип динамического лечения физическими факторами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4392612"/>
          </a:xfrm>
        </p:spPr>
        <p:txBody>
          <a:bodyPr/>
          <a:lstStyle/>
          <a:p>
            <a:pPr eaLnBrk="1" hangingPunct="1"/>
            <a:r>
              <a:rPr lang="ru-RU" sz="2800" smtClean="0"/>
              <a:t>Постепенное увеличение интенсивности воздействия в процессе лечения</a:t>
            </a:r>
          </a:p>
          <a:p>
            <a:pPr eaLnBrk="1" hangingPunct="1"/>
            <a:r>
              <a:rPr lang="ru-RU" sz="2800" smtClean="0"/>
              <a:t>При необходимости в процессе лечения коррекция интенсивности, частоты, продолжительности воздействия</a:t>
            </a:r>
          </a:p>
          <a:p>
            <a:pPr eaLnBrk="1" hangingPunct="1"/>
            <a:r>
              <a:rPr lang="ru-RU" sz="2800" smtClean="0"/>
              <a:t>Этапное использование физических факторов в зависимости от решаемых задач</a:t>
            </a:r>
          </a:p>
          <a:p>
            <a:pPr eaLnBrk="1" hangingPunct="1">
              <a:buFont typeface="Wingdings" pitchFamily="2" charset="2"/>
              <a:buNone/>
            </a:pPr>
            <a:endParaRPr lang="ru-RU" sz="2800" smtClean="0"/>
          </a:p>
          <a:p>
            <a:pPr eaLnBrk="1" hangingPunct="1">
              <a:buFont typeface="Wingdings" pitchFamily="2" charset="2"/>
              <a:buNone/>
            </a:pPr>
            <a:endParaRPr lang="ru-RU" sz="2800" smtClean="0"/>
          </a:p>
          <a:p>
            <a:pPr eaLnBrk="1" hangingPunct="1"/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Принцип курсового лечения физическими факторами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70350"/>
          </a:xfrm>
        </p:spPr>
        <p:txBody>
          <a:bodyPr/>
          <a:lstStyle/>
          <a:p>
            <a:pPr eaLnBrk="1" hangingPunct="1"/>
            <a:r>
              <a:rPr lang="ru-RU" smtClean="0"/>
              <a:t>- оптимальный эффект достигается при проведении курса лечения, состоящего из 6-30 процедур, проводимых ежедневно или через 1-2 дня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период последействия после курсового лечения составляет от 2 нед. до 6-12 мес.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500" i="1" smtClean="0"/>
              <a:t>Принцип комплексного лечения физическими факторами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062912" cy="5040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i="1" smtClean="0"/>
              <a:t>    Принцип </a:t>
            </a:r>
            <a:r>
              <a:rPr lang="ru-RU" sz="2100" b="1" i="1" smtClean="0"/>
              <a:t>комплексного лечения физическими</a:t>
            </a:r>
            <a:r>
              <a:rPr lang="ru-RU" sz="2100" i="1" smtClean="0"/>
              <a:t> факторами </a:t>
            </a:r>
            <a:r>
              <a:rPr lang="ru-RU" sz="2100" smtClean="0"/>
              <a:t>     основан на синергизме, потенцировании действия физических факторов.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smtClean="0"/>
              <a:t>Варианты </a:t>
            </a:r>
            <a:r>
              <a:rPr lang="ru-RU" sz="2100" i="1" smtClean="0"/>
              <a:t>комплексного лечения :</a:t>
            </a:r>
            <a:endParaRPr lang="ru-RU" sz="2100" smtClean="0"/>
          </a:p>
          <a:p>
            <a:pPr eaLnBrk="1" hangingPunct="1">
              <a:lnSpc>
                <a:spcPct val="90000"/>
              </a:lnSpc>
            </a:pPr>
            <a:r>
              <a:rPr lang="ru-RU" sz="2100" b="1" smtClean="0"/>
              <a:t>Сочетанное</a:t>
            </a:r>
            <a:r>
              <a:rPr lang="ru-RU" sz="2100" smtClean="0"/>
              <a:t> воздействие – одновременное воздействие нескольких физических факторов: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smtClean="0"/>
              <a:t>     (магнитолазерная терапия, индутотермэлектрофорез, ваккуумэлектрофорез, импульсные токи + ультразвук и др.)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100" smtClean="0"/>
          </a:p>
          <a:p>
            <a:pPr eaLnBrk="1" hangingPunct="1">
              <a:lnSpc>
                <a:spcPct val="90000"/>
              </a:lnSpc>
            </a:pPr>
            <a:r>
              <a:rPr lang="ru-RU" sz="2100" b="1" smtClean="0"/>
              <a:t>Комбинированное</a:t>
            </a:r>
            <a:r>
              <a:rPr lang="ru-RU" sz="2100" smtClean="0"/>
              <a:t> воздействие – последовательное воздействие с различным временным интервалом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smtClean="0"/>
              <a:t>   (сначала тепловой фактор – затем электрофорез, сначала ультразвук – затем сульфидная ванна, курс ДМВ-терапии –затем курс ультразвуковой терапии)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Лечение физическими   методами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/>
              <a:t>Преимущества физиотерапии: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не возникают аллергия и лекарственная болезнь,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не наблюдается лекарственных зависимостей,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отсутствует побочное действие на другие органы и ткани.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современная     физиотерапия     использует     преимущественно безболезненные неинвазивные методы,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расширяется диапазон методов целенаправленного</a:t>
            </a:r>
            <a:br>
              <a:rPr lang="ru-RU" sz="2400" smtClean="0"/>
            </a:br>
            <a:r>
              <a:rPr lang="ru-RU" sz="2400" smtClean="0"/>
              <a:t>действия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при    комплексной    терапии    потенцируется    действие    ряда лекарственных веществ,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сокращаются сроки лечения больных, а также наступает более стойкий эффект при хронических заболеваниях,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Лечение физическими   методами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700" b="1" smtClean="0"/>
              <a:t>Лечебные эффекты</a:t>
            </a:r>
            <a:r>
              <a:rPr lang="ru-RU" sz="210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выраженный анальгезирующий,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 спазмолитическй,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противовоспалительный,  противоотёчный,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тонизирующий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седативный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активации крово- и лимфообращения,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трофический,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миостимулирующий,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миорелаксирующий,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иммуностимулирующий или иммуносупрессивный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стимуляция или подавление функции эндокринных желез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Медицинская реабилитация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7577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smtClean="0"/>
              <a:t>      </a:t>
            </a:r>
            <a:r>
              <a:rPr lang="ru-RU" sz="2600" b="1" smtClean="0"/>
              <a:t>Решает задачи восстановления здоровья, физических, духовных сил и работоспособности человека.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smtClean="0"/>
              <a:t>      Проводится физическими методами, к которым относятся: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smtClean="0"/>
              <a:t>-   </a:t>
            </a:r>
            <a:r>
              <a:rPr lang="ru-RU" sz="2600" i="1" smtClean="0"/>
              <a:t>механотерапия,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2600" i="1" smtClean="0"/>
              <a:t>кинезотерапия, ЛФК,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2600" i="1" smtClean="0"/>
              <a:t>бальнеотерапия,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2600" i="1" smtClean="0"/>
              <a:t>грязелечение,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2600" i="1" smtClean="0"/>
              <a:t>аппаратная физиотерапия (электро-, свето-, магнитотерапия и др.).</a:t>
            </a:r>
          </a:p>
          <a:p>
            <a:pPr eaLnBrk="1" hangingPunct="1">
              <a:lnSpc>
                <a:spcPct val="90000"/>
              </a:lnSpc>
            </a:pPr>
            <a:endParaRPr lang="ru-RU" sz="26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Организация физиотерапевтической службы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smtClean="0"/>
              <a:t>Основные подразделения:</a:t>
            </a:r>
          </a:p>
          <a:p>
            <a:r>
              <a:rPr lang="ru-RU" smtClean="0"/>
              <a:t>Кабинет физиотерапии</a:t>
            </a:r>
          </a:p>
          <a:p>
            <a:r>
              <a:rPr lang="ru-RU" smtClean="0"/>
              <a:t>Отделение физиотерапии</a:t>
            </a:r>
          </a:p>
          <a:p>
            <a:r>
              <a:rPr lang="ru-RU" smtClean="0"/>
              <a:t>Физиотерапевтическая больница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  <a:p>
            <a:r>
              <a:rPr lang="ru-RU" smtClean="0"/>
              <a:t>Санаторно-курортные учреждения: санаторий , грязелечебница,  курорт, бальнеологическая лечебница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1355</TotalTime>
  <Words>1497</Words>
  <Application>Microsoft Office PowerPoint</Application>
  <PresentationFormat>Экран (4:3)</PresentationFormat>
  <Paragraphs>336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Сеть</vt:lpstr>
      <vt:lpstr>ФИЗИОТЕРАПИЯ</vt:lpstr>
      <vt:lpstr>Слайд 2</vt:lpstr>
      <vt:lpstr>Слайд 3</vt:lpstr>
      <vt:lpstr>Профилактика</vt:lpstr>
      <vt:lpstr>Профилактика</vt:lpstr>
      <vt:lpstr>Лечение физическими   методами</vt:lpstr>
      <vt:lpstr>Лечение физическими   методами</vt:lpstr>
      <vt:lpstr>Медицинская реабилитация </vt:lpstr>
      <vt:lpstr>Организация физиотерапевтической службы</vt:lpstr>
      <vt:lpstr>Персонал</vt:lpstr>
      <vt:lpstr>Классификация физических факторов</vt:lpstr>
      <vt:lpstr>Слайд 12</vt:lpstr>
      <vt:lpstr>Природные лечебные факторы </vt:lpstr>
      <vt:lpstr>Преформированные </vt:lpstr>
      <vt:lpstr>Лечебные физические факторы электромагнитной природы</vt:lpstr>
      <vt:lpstr>Постоянный электрический ток в непрерывном (а) и импульсном режиме (б,в,г,д), переменный ток (е)</vt:lpstr>
      <vt:lpstr>  Постоянный электрический ток в непрерывном режиме</vt:lpstr>
      <vt:lpstr>Постоянный электрический ток в импульсном режиме  (Низкой частоты низкого напряжения)</vt:lpstr>
      <vt:lpstr>Постоянный электрический ток в импульсном режиме  (Низкой частоты низкого напряжения)</vt:lpstr>
      <vt:lpstr>Переменные электрические токи  Низкой частоты низкого напряжения  </vt:lpstr>
      <vt:lpstr>Переменные электрические токи  Низкой частоты низкого напряжения </vt:lpstr>
      <vt:lpstr>Переменные электрические токи  Низкой частоты низкого напряжения </vt:lpstr>
      <vt:lpstr>   Переменные электрические токи Средней частоты высокого напряжения : </vt:lpstr>
      <vt:lpstr>Электрическое поле</vt:lpstr>
      <vt:lpstr>Электрическое поле</vt:lpstr>
      <vt:lpstr>Электрическое поле</vt:lpstr>
      <vt:lpstr>Магнитное поле</vt:lpstr>
      <vt:lpstr>Магнитотерапия</vt:lpstr>
      <vt:lpstr>Магнитотерапия</vt:lpstr>
      <vt:lpstr>Электромагнитное изучение</vt:lpstr>
      <vt:lpstr>Электромагнитное изучение</vt:lpstr>
      <vt:lpstr>Электромагнитное изучение оптического диапазона</vt:lpstr>
      <vt:lpstr>Электромагнитное изучение оптического диапазона</vt:lpstr>
      <vt:lpstr>Ультрафиолетовое излучение</vt:lpstr>
      <vt:lpstr>Лечебные факторы механической природы</vt:lpstr>
      <vt:lpstr>Лечебные факторы механической природы</vt:lpstr>
      <vt:lpstr>Лечебные факторы механической природы</vt:lpstr>
      <vt:lpstr>Пресстерапия  (Лимфодренирующий, протвоотёчный)</vt:lpstr>
      <vt:lpstr>Наружная контрпульсация (значительное улучшение коронарного кровотока, лимфодренажа, венозного оттока) </vt:lpstr>
      <vt:lpstr>Методы, основанные на использовании воздуха различного атмосферного давления</vt:lpstr>
      <vt:lpstr>Методы, основанные на использовании воздуха различного атмосферного давления</vt:lpstr>
      <vt:lpstr>Методы, основанные на использовании с лечебной целью изменённой воздушной среды</vt:lpstr>
      <vt:lpstr>Методы, основанные на использовании с лечебной целью изменённой воздушной среды</vt:lpstr>
      <vt:lpstr>              Биоуправляемая аэроионотерапия </vt:lpstr>
      <vt:lpstr>Методы, основанные на использовании лечебных факторов термической природы</vt:lpstr>
      <vt:lpstr>Методы, основанные на использовании лечебных факторов термической природы</vt:lpstr>
      <vt:lpstr>Местное охлаждение с помощью:  - льда,  - охлажденного металла,   - охлажденной воздушной струи,  - химических хладагентов  </vt:lpstr>
      <vt:lpstr> в ) Гидротерапия (лечение пресной водой различной температуры):</vt:lpstr>
      <vt:lpstr>Слайд 49</vt:lpstr>
      <vt:lpstr>кишечные промывания; </vt:lpstr>
      <vt:lpstr>Эстетотерапия</vt:lpstr>
      <vt:lpstr>Общие противопоказания для физиотерапии</vt:lpstr>
      <vt:lpstr>Основные принципы применения физических факторов</vt:lpstr>
      <vt:lpstr>     </vt:lpstr>
      <vt:lpstr>     Принцип этиологического, патогенетического и симптоматического подхода к выбору физического фактора. </vt:lpstr>
      <vt:lpstr>Принцип оптимального лечения физическими факторами </vt:lpstr>
      <vt:lpstr>Принцип динамического лечения физическими факторами</vt:lpstr>
      <vt:lpstr>Принцип курсового лечения физическими факторами</vt:lpstr>
      <vt:lpstr>Принцип комплексного лечения физическими факторами</vt:lpstr>
    </vt:vector>
  </TitlesOfParts>
  <Company>АГМА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 1</dc:title>
  <dc:creator>User</dc:creator>
  <cp:lastModifiedBy>Mikhail Andreev</cp:lastModifiedBy>
  <cp:revision>89</cp:revision>
  <dcterms:created xsi:type="dcterms:W3CDTF">2010-09-07T11:43:40Z</dcterms:created>
  <dcterms:modified xsi:type="dcterms:W3CDTF">2019-10-04T10:01:42Z</dcterms:modified>
</cp:coreProperties>
</file>