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7" r:id="rId3"/>
    <p:sldId id="291" r:id="rId4"/>
    <p:sldId id="285" r:id="rId5"/>
    <p:sldId id="265" r:id="rId6"/>
    <p:sldId id="266" r:id="rId7"/>
    <p:sldId id="268" r:id="rId8"/>
    <p:sldId id="326" r:id="rId9"/>
    <p:sldId id="325" r:id="rId10"/>
    <p:sldId id="302" r:id="rId11"/>
    <p:sldId id="301" r:id="rId12"/>
    <p:sldId id="277" r:id="rId13"/>
    <p:sldId id="278" r:id="rId14"/>
    <p:sldId id="286" r:id="rId15"/>
    <p:sldId id="317" r:id="rId16"/>
    <p:sldId id="318" r:id="rId17"/>
    <p:sldId id="319" r:id="rId18"/>
    <p:sldId id="320" r:id="rId19"/>
    <p:sldId id="321" r:id="rId20"/>
    <p:sldId id="324" r:id="rId21"/>
    <p:sldId id="322" r:id="rId22"/>
    <p:sldId id="316" r:id="rId23"/>
    <p:sldId id="299" r:id="rId24"/>
    <p:sldId id="303" r:id="rId25"/>
    <p:sldId id="296" r:id="rId26"/>
    <p:sldId id="30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9BCA2-ABD4-408E-9D52-49CCADBCB6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92A8-BEF4-41F9-974A-FE849F3D54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F9926-F48D-4420-8E73-4F707414DE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4D47-EE95-4BDB-B5EB-C45728F709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41ED-4887-4845-9041-EF19E2F1E6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1FDC-2A8C-428E-A9D0-35CF235E17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3A81-2E51-4540-A458-AA08D05617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DF0C-CD6F-40A9-8127-13077544CA1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05C5-E4A0-427F-969E-CC702CE06C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4BD6-6A73-40DF-82A8-08CE611AEC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FA94-ABA1-42D5-8802-10ECFDCF74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942C-94E2-45F6-B13F-14B0B44E20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ADDF-3A6D-4804-A839-8A5FF073F34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551C-E537-42C1-9D25-0DDCAF6516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FBAE3F82-8ACC-44F8-BFAB-3C6D4AA4C15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0" smtClean="0"/>
              <a:t>Импульсные токи низкой частоты</a:t>
            </a:r>
            <a:r>
              <a:rPr lang="ru-RU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Электроаналгезия</a:t>
            </a: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Амплипульстерапия</a:t>
            </a:r>
          </a:p>
        </p:txBody>
      </p:sp>
      <p:sp>
        <p:nvSpPr>
          <p:cNvPr id="12292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Интерференцтерапия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819400"/>
            <a:ext cx="3124200" cy="3505200"/>
          </a:xfrm>
          <a:noFill/>
        </p:spPr>
      </p:pic>
      <p:pic>
        <p:nvPicPr>
          <p:cNvPr id="1229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962275" cy="3951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Электростимуляция мышц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11413"/>
            <a:ext cx="4038600" cy="3028950"/>
          </a:xfrm>
          <a:noFill/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782763"/>
            <a:ext cx="2971800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ru-RU" sz="2600" smtClean="0"/>
              <a:t>Показания для локального применения импульсных токов низкой частоты: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/>
              <a:t>Болевые синдромы различной этиологии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Заболевания нервной системы с нарушением двигательной функции (парезы и параличи), вегетативными расстройствами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Хронические заболевания органов пищеварения, нарушение моторной функции внутренних органов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Заболевания и травмы опорно-двигательного аппарата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Хронические воспалительные заболевания органов дыхания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Хронические неспецифические заболевания женской и мужской половой системы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Сердечно-сосудистые заболевания (артериальная гипертензия, облитерирующий эндартериит, атеросклероз периферических сосудов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ЛОР – патология (несмыкание голосовых связок, синуситы, вазомоторные риниты)</a:t>
            </a:r>
          </a:p>
          <a:p>
            <a:pPr eaLnBrk="1" hangingPunct="1">
              <a:lnSpc>
                <a:spcPct val="90000"/>
              </a:lnSpc>
            </a:pPr>
            <a:endParaRPr lang="ru-RU" sz="22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Противопоказания для назначения импульсных токов низкой частоты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Острые воспалительные процессы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Нефиксированные переломы костей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Свежие внутрисуставные переломы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Тромбофлебит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Острые боли висцерального происхождения (инфаркт миокарда, почечная колика, острый аппендицит)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Искусственный водитель ритма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Мочекаменная и желчекаменная болезнь (на проекцию органа)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Брадикардия (ЧСС</a:t>
            </a:r>
            <a:r>
              <a:rPr lang="en-US" sz="2400" smtClean="0"/>
              <a:t>&lt;50 </a:t>
            </a:r>
            <a:r>
              <a:rPr lang="ru-RU" sz="2400" smtClean="0"/>
              <a:t>уд/мин)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Аппарат для диадинамотерапии Тонус-1</a:t>
            </a:r>
          </a:p>
        </p:txBody>
      </p:sp>
      <p:pic>
        <p:nvPicPr>
          <p:cNvPr id="16387" name="Рисунок 1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5125" y="2257425"/>
            <a:ext cx="3333750" cy="3333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Рисунок 19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3733800" cy="4038600"/>
          </a:xfrm>
          <a:noFill/>
        </p:spPr>
      </p:pic>
      <p:sp>
        <p:nvSpPr>
          <p:cNvPr id="17412" name="Rectangle 5"/>
          <p:cNvSpPr>
            <a:spLocks noChangeArrowheads="1"/>
          </p:cNvSpPr>
          <p:nvPr>
            <p:ph sz="half" idx="2"/>
          </p:nvPr>
        </p:nvSpPr>
        <p:spPr>
          <a:xfrm>
            <a:off x="0" y="1524000"/>
            <a:ext cx="4038600" cy="4411663"/>
          </a:xfrm>
        </p:spPr>
        <p:txBody>
          <a:bodyPr/>
          <a:lstStyle/>
          <a:p>
            <a:pPr eaLnBrk="1" hangingPunct="1"/>
            <a:r>
              <a:rPr lang="ru-RU" sz="2600" smtClean="0"/>
              <a:t>Аппарат для терапии синусоидальными модулированными токами Амплипульс-7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Аппарат для интерференцтерапии Интердин</a:t>
            </a:r>
          </a:p>
        </p:txBody>
      </p:sp>
      <p:pic>
        <p:nvPicPr>
          <p:cNvPr id="18435" name="Рисунок 2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719263"/>
            <a:ext cx="5881687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Аппарат для ДЭНС -терапии «ДЭНАС»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3725" y="1719263"/>
            <a:ext cx="2876550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Аппарат для флюктуоризации АСБ -2М</a:t>
            </a:r>
          </a:p>
        </p:txBody>
      </p:sp>
      <p:sp>
        <p:nvSpPr>
          <p:cNvPr id="20483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65363"/>
            <a:ext cx="4114800" cy="3602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304800"/>
            <a:ext cx="7467600" cy="1371600"/>
          </a:xfrm>
        </p:spPr>
        <p:txBody>
          <a:bodyPr/>
          <a:lstStyle/>
          <a:p>
            <a:pPr eaLnBrk="1" hangingPunct="1"/>
            <a:r>
              <a:rPr lang="ru-RU" sz="3200" smtClean="0"/>
              <a:t>Универсальные аппараты, генерирующие несколько видов тока</a:t>
            </a:r>
          </a:p>
        </p:txBody>
      </p:sp>
      <p:pic>
        <p:nvPicPr>
          <p:cNvPr id="21507" name="Рисунок 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828800"/>
            <a:ext cx="2743200" cy="1676400"/>
          </a:xfrm>
          <a:noFill/>
        </p:spPr>
      </p:pic>
      <p:pic>
        <p:nvPicPr>
          <p:cNvPr id="21508" name="Рисунок 7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676400"/>
            <a:ext cx="2590800" cy="2057400"/>
          </a:xfrm>
          <a:noFill/>
        </p:spPr>
      </p:pic>
      <p:pic>
        <p:nvPicPr>
          <p:cNvPr id="21509" name="Рисунок 10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96988" y="4000500"/>
            <a:ext cx="2357437" cy="2130425"/>
          </a:xfrm>
          <a:noFill/>
        </p:spPr>
      </p:pic>
      <p:pic>
        <p:nvPicPr>
          <p:cNvPr id="21510" name="Рисунок 13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45100" y="4000500"/>
            <a:ext cx="2844800" cy="2130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Импульсным называется ток, периодически прерывающийся паузами.</a:t>
            </a:r>
          </a:p>
        </p:txBody>
      </p:sp>
      <p:pic>
        <p:nvPicPr>
          <p:cNvPr id="4100" name="Рисунок 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286000"/>
            <a:ext cx="42672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/>
              <a:t>Методы центрального применения импульсных токов низкой частоты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Электросон</a:t>
            </a:r>
          </a:p>
          <a:p>
            <a:r>
              <a:rPr lang="ru-RU" smtClean="0"/>
              <a:t>Транскраниальная электроаналгезия</a:t>
            </a:r>
          </a:p>
          <a:p>
            <a:r>
              <a:rPr lang="ru-RU" smtClean="0"/>
              <a:t>Транскраниальная электростимуляция</a:t>
            </a:r>
          </a:p>
          <a:p>
            <a:r>
              <a:rPr lang="ru-RU" smtClean="0"/>
              <a:t>Мезодиэнцефальная модуляция</a:t>
            </a:r>
          </a:p>
          <a:p>
            <a:r>
              <a:rPr lang="ru-RU" smtClean="0"/>
              <a:t>Интерференцтерапия</a:t>
            </a:r>
          </a:p>
          <a:p>
            <a:r>
              <a:rPr lang="ru-RU" smtClean="0"/>
              <a:t>Амплипульстерапия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r>
              <a:rPr lang="ru-RU" sz="3200" smtClean="0"/>
              <a:t>Центральное применение импульсных токов низкой частоты показано при: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06925"/>
          </a:xfrm>
        </p:spPr>
        <p:txBody>
          <a:bodyPr/>
          <a:lstStyle/>
          <a:p>
            <a:r>
              <a:rPr lang="ru-RU" sz="2400" smtClean="0"/>
              <a:t>неврозах, при неврастении, психастении, нарушениях сна, синдроме фантомных болей, энурезе, логоневрозе; неврите слухового нерва, вибрационной болезни,</a:t>
            </a:r>
          </a:p>
          <a:p>
            <a:r>
              <a:rPr lang="ru-RU" sz="2400" smtClean="0"/>
              <a:t>травмах опорно-двигательного аппарата, черепа, посттравматической энцефалопатии;</a:t>
            </a:r>
          </a:p>
          <a:p>
            <a:r>
              <a:rPr lang="ru-RU" sz="2400" smtClean="0"/>
              <a:t>ИБС, гипертонической болезни I и II стадии, гипотонии, атеросклерозе сосудов головного мозга, облитерирующих заболеваниях сосудов конечностей; </a:t>
            </a:r>
          </a:p>
          <a:p>
            <a:r>
              <a:rPr lang="ru-RU" sz="2400" smtClean="0"/>
              <a:t>бронхиальной астме, язвенной болезни желудка и двенадцатиперстной кишки (неосложненные формы)</a:t>
            </a:r>
          </a:p>
          <a:p>
            <a:r>
              <a:rPr lang="ru-RU" sz="2400" smtClean="0"/>
              <a:t> ревматоидном артрите, экземе, нейродермите,</a:t>
            </a:r>
          </a:p>
          <a:p>
            <a:r>
              <a:rPr lang="ru-RU" sz="2400" smtClean="0"/>
              <a:t> нарушениях менструальной функции, подготовке беременных к родам и др. 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Аппарат для электросонтерапии ЭС-5-10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11413"/>
            <a:ext cx="3581400" cy="3028950"/>
          </a:xfrm>
          <a:noFill/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2362200"/>
            <a:ext cx="44958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Аппараты для транскраниальной электроаналгезии «ЛЭНАР» и «Микро – ЛЭНАР»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514600"/>
            <a:ext cx="4067175" cy="3124200"/>
          </a:xfrm>
          <a:noFill/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7725" y="2411413"/>
            <a:ext cx="401955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Мезодиэнцефальная модуляция (МДМ-терапия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057400"/>
            <a:ext cx="62484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Аппараты для ТЭС -терапии «Трансаир»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84450"/>
            <a:ext cx="4038600" cy="2681288"/>
          </a:xfrm>
          <a:noFill/>
        </p:spPr>
      </p:pic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590800"/>
            <a:ext cx="39624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49313" y="3049588"/>
            <a:ext cx="5094287" cy="2362200"/>
          </a:xfrm>
        </p:spPr>
        <p:txBody>
          <a:bodyPr/>
          <a:lstStyle/>
          <a:p>
            <a:pPr eaLnBrk="1" hangingPunct="1"/>
            <a:r>
              <a:rPr lang="ru-RU" sz="500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4038600" cy="5902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При небольшой силе импульсного тока ощутимых изменений в зоне воздействия не наблюдается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При увеличениии силы тока до подпороговой происходит </a:t>
            </a:r>
            <a:r>
              <a:rPr lang="ru-RU" sz="2400" i="1" smtClean="0"/>
              <a:t>напряжение </a:t>
            </a:r>
            <a:r>
              <a:rPr lang="ru-RU" sz="2400" smtClean="0"/>
              <a:t>мышечного волокна, которое ощущается пациентом, как «вибрация» за счет раздражения тактильных рецепторов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дальнейшее увеличение силы тока до пороговой величины вызывает видимое</a:t>
            </a:r>
            <a:r>
              <a:rPr lang="ru-RU" sz="2400" i="1" smtClean="0"/>
              <a:t> сокращение мышечных волокон в момент действия импульса</a:t>
            </a:r>
            <a:r>
              <a:rPr lang="ru-RU" sz="2400" smtClean="0"/>
              <a:t>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5124" name="Рисунок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057400"/>
            <a:ext cx="37338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Импульсный ток может быть </a:t>
            </a:r>
            <a:r>
              <a:rPr lang="ru-RU" sz="2600" b="1" i="1" smtClean="0"/>
              <a:t>постоянным</a:t>
            </a:r>
            <a:r>
              <a:rPr lang="ru-RU" sz="2600" smtClean="0"/>
              <a:t> или </a:t>
            </a:r>
            <a:r>
              <a:rPr lang="ru-RU" sz="2600" b="1" i="1" smtClean="0"/>
              <a:t>переменным</a:t>
            </a:r>
            <a:r>
              <a:rPr lang="ru-RU" sz="2600" smtClean="0"/>
              <a:t> (в соответствии с направлением движения ионов) </a:t>
            </a:r>
          </a:p>
          <a:p>
            <a:pPr eaLnBrk="1" hangingPunct="1"/>
            <a:endParaRPr lang="ru-RU" sz="2600" smtClean="0"/>
          </a:p>
        </p:txBody>
      </p:sp>
      <p:pic>
        <p:nvPicPr>
          <p:cNvPr id="6148" name="Рисунок 7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75" y="2187575"/>
            <a:ext cx="2381250" cy="1190625"/>
          </a:xfrm>
          <a:noFill/>
        </p:spPr>
      </p:pic>
      <p:pic>
        <p:nvPicPr>
          <p:cNvPr id="6149" name="Рисунок 10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75" y="4398963"/>
            <a:ext cx="2762250" cy="133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Основные характеристики импульсного тока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    </a:t>
            </a:r>
            <a:r>
              <a:rPr lang="ru-RU" smtClean="0"/>
              <a:t>Характер реакции на действие импульсных токов низкой частоты зависит от следующих характеристик:</a:t>
            </a:r>
          </a:p>
          <a:p>
            <a:pPr eaLnBrk="1" hangingPunct="1"/>
            <a:r>
              <a:rPr lang="ru-RU" b="1" i="1" smtClean="0"/>
              <a:t>силы тока, </a:t>
            </a:r>
          </a:p>
          <a:p>
            <a:pPr eaLnBrk="1" hangingPunct="1"/>
            <a:r>
              <a:rPr lang="ru-RU" b="1" i="1" smtClean="0"/>
              <a:t>частоты следования импульсов</a:t>
            </a:r>
          </a:p>
          <a:p>
            <a:pPr eaLnBrk="1" hangingPunct="1"/>
            <a:r>
              <a:rPr lang="ru-RU" b="1" i="1" smtClean="0"/>
              <a:t> формы импульса, </a:t>
            </a:r>
          </a:p>
          <a:p>
            <a:pPr eaLnBrk="1" hangingPunct="1"/>
            <a:r>
              <a:rPr lang="ru-RU" b="1" i="1" smtClean="0"/>
              <a:t>длительности импульса.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ru-RU" smtClean="0"/>
              <a:t>Сила тока            Частота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668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u="sng" dirty="0" smtClean="0"/>
              <a:t>      Сила тока</a:t>
            </a:r>
            <a:r>
              <a:rPr lang="ru-RU" sz="2600" dirty="0" smtClean="0"/>
              <a:t>, устанавливаемая при терапии импульсными токами, определяется как: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i="1" dirty="0"/>
              <a:t> </a:t>
            </a:r>
            <a:r>
              <a:rPr lang="ru-RU" sz="2600" i="1" dirty="0" smtClean="0"/>
              <a:t>     Сила тока до ощущения пациентом вибрации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dirty="0" smtClean="0"/>
              <a:t>   или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i="1" dirty="0" smtClean="0"/>
              <a:t>      Сила тока до видимого безболезненного     сокращения мышц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600" i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u="sng" dirty="0" smtClean="0"/>
              <a:t>      </a:t>
            </a:r>
            <a:r>
              <a:rPr lang="ru-RU" sz="2800" u="sng" dirty="0"/>
              <a:t>Частота следования импульсов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выбирается </a:t>
            </a:r>
            <a:r>
              <a:rPr lang="ru-RU" sz="2800" dirty="0"/>
              <a:t>в диапазоне частот </a:t>
            </a:r>
            <a:endParaRPr lang="ru-RU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от </a:t>
            </a:r>
            <a:r>
              <a:rPr lang="ru-RU" sz="2800" dirty="0"/>
              <a:t>10 до </a:t>
            </a:r>
            <a:r>
              <a:rPr lang="ru-RU" sz="2800" dirty="0" smtClean="0"/>
              <a:t>200 </a:t>
            </a:r>
            <a:r>
              <a:rPr lang="ru-RU" sz="2800" dirty="0"/>
              <a:t>Гц, что соответствует </a:t>
            </a:r>
            <a:endParaRPr lang="ru-RU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естественным </a:t>
            </a:r>
            <a:r>
              <a:rPr lang="ru-RU" sz="2800" dirty="0" err="1"/>
              <a:t>биоритмологическим</a:t>
            </a:r>
            <a:r>
              <a:rPr lang="ru-RU" sz="2800" dirty="0"/>
              <a:t> процессам, </a:t>
            </a:r>
            <a:r>
              <a:rPr lang="ru-RU" sz="2800" dirty="0" smtClean="0"/>
              <a:t>протекающим </a:t>
            </a:r>
            <a:r>
              <a:rPr lang="ru-RU" sz="2800" dirty="0"/>
              <a:t>в нервно-мышечном </a:t>
            </a:r>
            <a:r>
              <a:rPr lang="ru-RU" sz="2800" dirty="0" smtClean="0"/>
              <a:t>аппарате.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ru-RU" sz="3200" smtClean="0"/>
              <a:t>Форма и длительность импульса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648200" cy="5554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900" u="sng" smtClean="0"/>
              <a:t>     </a:t>
            </a:r>
            <a:r>
              <a:rPr lang="ru-RU" sz="2400" u="sng" smtClean="0"/>
              <a:t>Форма импульса</a:t>
            </a:r>
            <a:r>
              <a:rPr lang="ru-RU" sz="2400" smtClean="0"/>
              <a:t> может быть различной: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прямоугольной,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треугольной,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полусинусоидальной,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экспоненциальной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трапецевидной.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smtClean="0"/>
              <a:t>     Чем больше длительность</a:t>
            </a:r>
            <a:r>
              <a:rPr lang="ru-RU" sz="2400" smtClean="0"/>
              <a:t> импульса и круче передний фронт (время увеличения силы тока от 0 до максимума), тем сильнее раздражающее действие тока.</a:t>
            </a:r>
          </a:p>
        </p:txBody>
      </p:sp>
      <p:pic>
        <p:nvPicPr>
          <p:cNvPr id="9220" name="Рисунок 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75" y="1600200"/>
            <a:ext cx="3133725" cy="2209800"/>
          </a:xfrm>
          <a:noFill/>
        </p:spPr>
      </p:pic>
      <p:pic>
        <p:nvPicPr>
          <p:cNvPr id="9221" name="Рисунок 4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76875" y="4114800"/>
            <a:ext cx="3057525" cy="190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Лечебные эффекты импульсных токов низкой частоты зависят от параметров тока и области воздействия</a:t>
            </a:r>
          </a:p>
        </p:txBody>
      </p:sp>
      <p:sp>
        <p:nvSpPr>
          <p:cNvPr id="10243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665287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Эффекты при локальном воздействии </a:t>
            </a:r>
          </a:p>
          <a:p>
            <a:r>
              <a:rPr lang="ru-RU" smtClean="0"/>
              <a:t>(</a:t>
            </a:r>
            <a:r>
              <a:rPr lang="ru-RU" sz="1800" smtClean="0"/>
              <a:t>на очаг или рефлекторно-сегментарную область)</a:t>
            </a:r>
          </a:p>
        </p:txBody>
      </p:sp>
      <p:sp>
        <p:nvSpPr>
          <p:cNvPr id="10244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849563"/>
          </a:xfrm>
        </p:spPr>
        <p:txBody>
          <a:bodyPr/>
          <a:lstStyle/>
          <a:p>
            <a:pPr eaLnBrk="1" hangingPunct="1"/>
            <a:r>
              <a:rPr lang="ru-RU" b="1" smtClean="0"/>
              <a:t> </a:t>
            </a:r>
            <a:r>
              <a:rPr lang="ru-RU" sz="1800" b="1" i="1" smtClean="0"/>
              <a:t>обезболивание, </a:t>
            </a:r>
          </a:p>
          <a:p>
            <a:pPr eaLnBrk="1" hangingPunct="1"/>
            <a:endParaRPr lang="ru-RU" sz="1800" b="1" i="1" smtClean="0"/>
          </a:p>
          <a:p>
            <a:pPr eaLnBrk="1" hangingPunct="1"/>
            <a:r>
              <a:rPr lang="ru-RU" sz="1800" b="1" i="1" smtClean="0"/>
              <a:t>электростимуляция, </a:t>
            </a:r>
          </a:p>
          <a:p>
            <a:pPr eaLnBrk="1" hangingPunct="1"/>
            <a:endParaRPr lang="ru-RU" sz="1800" b="1" i="1" smtClean="0"/>
          </a:p>
          <a:p>
            <a:pPr eaLnBrk="1" hangingPunct="1"/>
            <a:r>
              <a:rPr lang="ru-RU" sz="1800" b="1" i="1" smtClean="0"/>
              <a:t>улучшение трофики тканей, </a:t>
            </a:r>
          </a:p>
          <a:p>
            <a:pPr eaLnBrk="1" hangingPunct="1"/>
            <a:endParaRPr lang="ru-RU" sz="1800" b="1" i="1" smtClean="0"/>
          </a:p>
          <a:p>
            <a:pPr eaLnBrk="1" hangingPunct="1"/>
            <a:r>
              <a:rPr lang="ru-RU" sz="1800" b="1" i="1" smtClean="0"/>
              <a:t>расслабление мышц.</a:t>
            </a:r>
          </a:p>
          <a:p>
            <a:endParaRPr lang="ru-RU" sz="1800" smtClean="0"/>
          </a:p>
        </p:txBody>
      </p:sp>
      <p:sp>
        <p:nvSpPr>
          <p:cNvPr id="10245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1284287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Эффекты при центральном воздействии </a:t>
            </a:r>
            <a:r>
              <a:rPr lang="ru-RU" smtClean="0"/>
              <a:t>(</a:t>
            </a:r>
            <a:r>
              <a:rPr lang="ru-RU" sz="1800" smtClean="0"/>
              <a:t>на головной мозг</a:t>
            </a:r>
            <a:r>
              <a:rPr lang="ru-RU" smtClean="0"/>
              <a:t>) </a:t>
            </a:r>
            <a:endParaRPr lang="ru-RU" sz="1800" smtClean="0"/>
          </a:p>
        </p:txBody>
      </p:sp>
      <p:sp>
        <p:nvSpPr>
          <p:cNvPr id="10246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581400"/>
          </a:xfrm>
        </p:spPr>
        <p:txBody>
          <a:bodyPr/>
          <a:lstStyle/>
          <a:p>
            <a:r>
              <a:rPr lang="ru-RU" sz="1800" b="1" i="1" smtClean="0"/>
              <a:t>Нормализация психофизиологического статуса (седативный или тонизирующий)</a:t>
            </a:r>
          </a:p>
          <a:p>
            <a:r>
              <a:rPr lang="ru-RU" sz="1800" b="1" i="1" smtClean="0"/>
              <a:t>Нормализация артериального давления</a:t>
            </a:r>
          </a:p>
          <a:p>
            <a:r>
              <a:rPr lang="ru-RU" sz="1800" b="1" i="1" smtClean="0"/>
              <a:t>Купирование болевых синдромов</a:t>
            </a:r>
          </a:p>
          <a:p>
            <a:r>
              <a:rPr lang="ru-RU" sz="1800" b="1" i="1" smtClean="0"/>
              <a:t>Стимуляция процессов репарации</a:t>
            </a:r>
          </a:p>
          <a:p>
            <a:r>
              <a:rPr lang="ru-RU" sz="1800" b="1" i="1" smtClean="0"/>
              <a:t>Стимуляция иммунитета</a:t>
            </a:r>
          </a:p>
          <a:p>
            <a:r>
              <a:rPr lang="ru-RU" sz="1800" b="1" i="1" smtClean="0"/>
              <a:t>Активация метаболизма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/>
              <a:t>Методы локального применения импульсных токов низкой частоты на области тела.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Диадинамотерапия</a:t>
            </a:r>
          </a:p>
          <a:p>
            <a:r>
              <a:rPr lang="ru-RU" smtClean="0"/>
              <a:t>Амплипульстерапия</a:t>
            </a:r>
          </a:p>
          <a:p>
            <a:r>
              <a:rPr lang="ru-RU" smtClean="0"/>
              <a:t>Короткоимпульсная аналгезия</a:t>
            </a:r>
          </a:p>
          <a:p>
            <a:r>
              <a:rPr lang="ru-RU" smtClean="0"/>
              <a:t>ДЭНС-терапия</a:t>
            </a:r>
          </a:p>
          <a:p>
            <a:r>
              <a:rPr lang="ru-RU" smtClean="0"/>
              <a:t>Интерференцтерапия</a:t>
            </a:r>
          </a:p>
          <a:p>
            <a:r>
              <a:rPr lang="ru-RU" smtClean="0"/>
              <a:t>Флюктуоризация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838</TotalTime>
  <Words>619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Wingdings</vt:lpstr>
      <vt:lpstr>Calibri</vt:lpstr>
      <vt:lpstr>Сеть</vt:lpstr>
      <vt:lpstr>Импульсные токи низкой частоты </vt:lpstr>
      <vt:lpstr>Слайд 2</vt:lpstr>
      <vt:lpstr>Слайд 3</vt:lpstr>
      <vt:lpstr>Слайд 4</vt:lpstr>
      <vt:lpstr>Основные характеристики импульсного тока</vt:lpstr>
      <vt:lpstr>Сила тока            Частота</vt:lpstr>
      <vt:lpstr>Форма и длительность импульса</vt:lpstr>
      <vt:lpstr>Лечебные эффекты импульсных токов низкой частоты зависят от параметров тока и области воздействия</vt:lpstr>
      <vt:lpstr>Методы локального применения импульсных токов низкой частоты на области тела.</vt:lpstr>
      <vt:lpstr>Электроаналгезия</vt:lpstr>
      <vt:lpstr>Электростимуляция мышц</vt:lpstr>
      <vt:lpstr>Показания для локального применения импульсных токов низкой частоты:</vt:lpstr>
      <vt:lpstr>Противопоказания для назначения импульсных токов низкой частоты</vt:lpstr>
      <vt:lpstr>Аппарат для диадинамотерапии Тонус-1</vt:lpstr>
      <vt:lpstr>Слайд 15</vt:lpstr>
      <vt:lpstr>Аппарат для интерференцтерапии Интердин</vt:lpstr>
      <vt:lpstr>Аппарат для ДЭНС -терапии «ДЭНАС»</vt:lpstr>
      <vt:lpstr>Аппарат для флюктуоризации АСБ -2М</vt:lpstr>
      <vt:lpstr>Универсальные аппараты, генерирующие несколько видов тока</vt:lpstr>
      <vt:lpstr>Методы центрального применения импульсных токов низкой частоты</vt:lpstr>
      <vt:lpstr>Центральное применение импульсных токов низкой частоты показано при:</vt:lpstr>
      <vt:lpstr>Аппарат для электросонтерапии ЭС-5-10</vt:lpstr>
      <vt:lpstr>Аппараты для транскраниальной электроаналгезии «ЛЭНАР» и «Микро – ЛЭНАР»</vt:lpstr>
      <vt:lpstr>Мезодиэнцефальная модуляция (МДМ-терапия</vt:lpstr>
      <vt:lpstr>Аппараты для ТЭС -терапии «Трансаир»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</cp:lastModifiedBy>
  <cp:revision>47</cp:revision>
  <cp:lastPrinted>1601-01-01T00:00:00Z</cp:lastPrinted>
  <dcterms:created xsi:type="dcterms:W3CDTF">1601-01-01T00:00:00Z</dcterms:created>
  <dcterms:modified xsi:type="dcterms:W3CDTF">2017-10-13T09:34:34Z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