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90" r:id="rId3"/>
    <p:sldId id="291" r:id="rId4"/>
    <p:sldId id="294" r:id="rId5"/>
    <p:sldId id="295" r:id="rId6"/>
    <p:sldId id="293" r:id="rId7"/>
    <p:sldId id="292" r:id="rId8"/>
    <p:sldId id="257" r:id="rId9"/>
    <p:sldId id="259" r:id="rId10"/>
    <p:sldId id="260" r:id="rId11"/>
    <p:sldId id="261" r:id="rId12"/>
    <p:sldId id="262" r:id="rId13"/>
    <p:sldId id="263" r:id="rId14"/>
    <p:sldId id="258" r:id="rId15"/>
    <p:sldId id="265" r:id="rId16"/>
    <p:sldId id="266" r:id="rId17"/>
    <p:sldId id="267" r:id="rId18"/>
    <p:sldId id="268" r:id="rId19"/>
    <p:sldId id="264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89" r:id="rId28"/>
    <p:sldId id="276" r:id="rId29"/>
    <p:sldId id="277" r:id="rId30"/>
    <p:sldId id="279" r:id="rId31"/>
    <p:sldId id="280" r:id="rId32"/>
    <p:sldId id="278" r:id="rId33"/>
    <p:sldId id="281" r:id="rId34"/>
    <p:sldId id="282" r:id="rId35"/>
    <p:sldId id="283" r:id="rId36"/>
    <p:sldId id="286" r:id="rId37"/>
    <p:sldId id="287" r:id="rId38"/>
    <p:sldId id="288" r:id="rId39"/>
    <p:sldId id="297" r:id="rId40"/>
    <p:sldId id="284" r:id="rId41"/>
    <p:sldId id="285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>
        <p:scale>
          <a:sx n="81" d="100"/>
          <a:sy n="81" d="100"/>
        </p:scale>
        <p:origin x="-174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B128E-C791-41DD-A73D-F6BCC90FA1CD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CB733-3226-4436-BC92-AA47246E32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956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CB733-3226-4436-BC92-AA47246E3207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250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Белинский В.Г.</a:t>
            </a:r>
            <a:r>
              <a:rPr lang="ru-RU" baseline="0" dirty="0" smtClean="0"/>
              <a:t> 37 лет</a:t>
            </a:r>
          </a:p>
          <a:p>
            <a:r>
              <a:rPr lang="ru-RU" baseline="0" dirty="0" smtClean="0"/>
              <a:t>Кольцов А.В. 33 года</a:t>
            </a:r>
          </a:p>
          <a:p>
            <a:r>
              <a:rPr lang="ru-RU" baseline="0" dirty="0" smtClean="0"/>
              <a:t>Никитин И.С. 37 лет</a:t>
            </a:r>
          </a:p>
          <a:p>
            <a:r>
              <a:rPr lang="ru-RU" baseline="0" dirty="0" smtClean="0"/>
              <a:t>Добролюбов Н.И. 25 лет</a:t>
            </a:r>
          </a:p>
          <a:p>
            <a:r>
              <a:rPr lang="ru-RU" baseline="0" dirty="0" smtClean="0"/>
              <a:t>Надсон С.Я. 25 лет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E3D18-E88A-4639-89FF-058768C967CC}" type="slidenum">
              <a:rPr lang="ru-RU" smtClean="0"/>
              <a:pPr/>
              <a:t>39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215E-5016-4A3C-A10A-6A03CC8C642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0D4-062F-4F25-BB54-CF6810C77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51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215E-5016-4A3C-A10A-6A03CC8C642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0D4-062F-4F25-BB54-CF6810C77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16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215E-5016-4A3C-A10A-6A03CC8C642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0D4-062F-4F25-BB54-CF6810C77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19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215E-5016-4A3C-A10A-6A03CC8C642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0D4-062F-4F25-BB54-CF6810C77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60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215E-5016-4A3C-A10A-6A03CC8C642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0D4-062F-4F25-BB54-CF6810C77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6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215E-5016-4A3C-A10A-6A03CC8C642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0D4-062F-4F25-BB54-CF6810C77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73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215E-5016-4A3C-A10A-6A03CC8C642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0D4-062F-4F25-BB54-CF6810C77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212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215E-5016-4A3C-A10A-6A03CC8C642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0D4-062F-4F25-BB54-CF6810C77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215E-5016-4A3C-A10A-6A03CC8C642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0D4-062F-4F25-BB54-CF6810C77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214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215E-5016-4A3C-A10A-6A03CC8C642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0D4-062F-4F25-BB54-CF6810C77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7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215E-5016-4A3C-A10A-6A03CC8C642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AD0D4-062F-4F25-BB54-CF6810C77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9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0215E-5016-4A3C-A10A-6A03CC8C6429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AD0D4-062F-4F25-BB54-CF6810C77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84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Лихорадки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Кафедра поликлинического дела, СМП с курсом СМ</a:t>
            </a:r>
          </a:p>
          <a:p>
            <a:endParaRPr lang="ru-RU" dirty="0"/>
          </a:p>
          <a:p>
            <a:r>
              <a:rPr lang="ru-RU" dirty="0" smtClean="0"/>
              <a:t>К.м.н., доц. Астр ГМУ </a:t>
            </a:r>
            <a:r>
              <a:rPr lang="ru-RU" dirty="0" err="1" smtClean="0"/>
              <a:t>Д.В.Райский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14500" y="388620"/>
            <a:ext cx="9509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ФГБОУ ВО Астраханский ГМУ Минздрава России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63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>
                <a:effectLst/>
                <a:latin typeface="inherit"/>
              </a:rPr>
              <a:t>Классический</a:t>
            </a:r>
            <a:br>
              <a:rPr lang="ru-RU" b="0" dirty="0" smtClean="0">
                <a:effectLst/>
                <a:latin typeface="inherit"/>
              </a:rPr>
            </a:br>
            <a:r>
              <a:rPr lang="ru-RU" b="0" dirty="0" smtClean="0">
                <a:effectLst/>
                <a:latin typeface="inherit"/>
              </a:rPr>
              <a:t>подтип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2812574"/>
          <a:ext cx="10515600" cy="2377440"/>
        </p:xfrm>
        <a:graphic>
          <a:graphicData uri="http://schemas.openxmlformats.org/drawingml/2006/table">
            <a:tbl>
              <a:tblPr/>
              <a:tblGrid>
                <a:gridCol w="3154680"/>
                <a:gridCol w="3154680"/>
                <a:gridCol w="4206240"/>
              </a:tblGrid>
              <a:tr h="0">
                <a:tc rowSpan="3">
                  <a:txBody>
                    <a:bodyPr/>
                    <a:lstStyle/>
                    <a:p>
                      <a:pPr algn="l" fontAlgn="base"/>
                      <a:r>
                        <a:rPr lang="ru-RU" b="0" dirty="0">
                          <a:effectLst/>
                          <a:latin typeface="inherit"/>
                        </a:rPr>
                        <a:t>Классический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Температура &gt;38.3°</a:t>
                      </a:r>
                      <a:r>
                        <a:rPr lang="en-US" b="0">
                          <a:effectLst/>
                          <a:latin typeface="inherit"/>
                        </a:rPr>
                        <a:t>C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Инфекции, злокачественные опухоли, коллагеновые сосудистые заболевания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Продолжительность &gt;3 недель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>
                          <a:effectLst/>
                          <a:latin typeface="inherit"/>
                        </a:rPr>
                        <a:t>Наличие как минимум трех амбулаторных визитов к врачу или проведение трех суток в стационаре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63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ru-RU" b="0" dirty="0" smtClean="0">
                <a:effectLst/>
                <a:latin typeface="inherit"/>
              </a:rPr>
              <a:t>Внутрибольничный</a:t>
            </a:r>
            <a:br>
              <a:rPr lang="ru-RU" b="0" dirty="0" smtClean="0">
                <a:effectLst/>
                <a:latin typeface="inherit"/>
              </a:rPr>
            </a:br>
            <a:r>
              <a:rPr lang="ru-RU" b="0" dirty="0" smtClean="0">
                <a:effectLst/>
                <a:latin typeface="inherit"/>
              </a:rPr>
              <a:t>(</a:t>
            </a:r>
            <a:r>
              <a:rPr lang="ru-RU" b="0" dirty="0" err="1" smtClean="0">
                <a:effectLst/>
                <a:latin typeface="inherit"/>
              </a:rPr>
              <a:t>нозокомиальный</a:t>
            </a:r>
            <a:r>
              <a:rPr lang="ru-RU" b="0" dirty="0" smtClean="0">
                <a:effectLst/>
                <a:latin typeface="inherit"/>
              </a:rPr>
              <a:t>)</a:t>
            </a:r>
            <a:br>
              <a:rPr lang="ru-RU" b="0" dirty="0" smtClean="0">
                <a:effectLst/>
                <a:latin typeface="inherit"/>
              </a:rPr>
            </a:br>
            <a:r>
              <a:rPr lang="ru-RU" b="0" dirty="0" smtClean="0">
                <a:effectLst/>
                <a:latin typeface="inherit"/>
              </a:rPr>
              <a:t>подтип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2949734"/>
          <a:ext cx="10515600" cy="2103120"/>
        </p:xfrm>
        <a:graphic>
          <a:graphicData uri="http://schemas.openxmlformats.org/drawingml/2006/table">
            <a:tbl>
              <a:tblPr/>
              <a:tblGrid>
                <a:gridCol w="3154680"/>
                <a:gridCol w="3154680"/>
                <a:gridCol w="4206240"/>
              </a:tblGrid>
              <a:tr h="0">
                <a:tc rowSpan="3">
                  <a:txBody>
                    <a:bodyPr/>
                    <a:lstStyle/>
                    <a:p>
                      <a:pPr algn="l" fontAlgn="base"/>
                      <a:r>
                        <a:rPr lang="ru-RU" b="0" dirty="0">
                          <a:effectLst/>
                          <a:latin typeface="inherit"/>
                        </a:rPr>
                        <a:t>Внутрибольничный</a:t>
                      </a:r>
                    </a:p>
                    <a:p>
                      <a:pPr algn="l" fontAlgn="base"/>
                      <a:r>
                        <a:rPr lang="ru-RU" b="0" dirty="0">
                          <a:effectLst/>
                          <a:latin typeface="inherit"/>
                        </a:rPr>
                        <a:t>(</a:t>
                      </a:r>
                      <a:r>
                        <a:rPr lang="ru-RU" b="0" dirty="0" err="1">
                          <a:effectLst/>
                          <a:latin typeface="inherit"/>
                        </a:rPr>
                        <a:t>нозокомиальный</a:t>
                      </a:r>
                      <a:r>
                        <a:rPr lang="ru-RU" b="0" dirty="0">
                          <a:effectLst/>
                          <a:latin typeface="inherit"/>
                        </a:rPr>
                        <a:t>)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Температура &gt;38.3°</a:t>
                      </a:r>
                      <a:r>
                        <a:rPr lang="en-US" b="0">
                          <a:effectLst/>
                          <a:latin typeface="inherit"/>
                        </a:rPr>
                        <a:t>C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Энтероколит, вызванный </a:t>
                      </a:r>
                      <a:r>
                        <a:rPr lang="ru-RU" b="0" i="1">
                          <a:effectLst/>
                          <a:latin typeface="inherit"/>
                        </a:rPr>
                        <a:t>Clostridium difficile</a:t>
                      </a:r>
                      <a:r>
                        <a:rPr lang="ru-RU" b="0">
                          <a:effectLst/>
                          <a:latin typeface="inherit"/>
                        </a:rPr>
                        <a:t>(антибиотик-ассоциированная диарея), лекарственно-индуцированная лихорадка, легочная эмболия, септический тромбофлебит, синусит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Начало лихорадки в стационаре, ≥24 часов от поступления.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>
                          <a:effectLst/>
                          <a:latin typeface="inherit"/>
                        </a:rPr>
                        <a:t>Отсутствие диагноза после трех суток поиска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91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>
                <a:effectLst/>
                <a:latin typeface="inherit"/>
              </a:rPr>
              <a:t>Иммунодефицитный</a:t>
            </a:r>
            <a:r>
              <a:rPr lang="ru-RU" b="0" dirty="0" smtClean="0">
                <a:effectLst/>
                <a:latin typeface="inherit"/>
              </a:rPr>
              <a:t> (</a:t>
            </a:r>
            <a:r>
              <a:rPr lang="ru-RU" b="0" dirty="0" err="1" smtClean="0">
                <a:effectLst/>
                <a:latin typeface="inherit"/>
              </a:rPr>
              <a:t>нейтропенический</a:t>
            </a:r>
            <a:r>
              <a:rPr lang="ru-RU" b="0" dirty="0" smtClean="0">
                <a:effectLst/>
                <a:latin typeface="inherit"/>
              </a:rPr>
              <a:t>)</a:t>
            </a:r>
            <a:br>
              <a:rPr lang="ru-RU" b="0" dirty="0" smtClean="0">
                <a:effectLst/>
                <a:latin typeface="inherit"/>
              </a:rPr>
            </a:br>
            <a:r>
              <a:rPr lang="ru-RU" b="0" dirty="0" smtClean="0">
                <a:effectLst/>
                <a:latin typeface="inherit"/>
              </a:rPr>
              <a:t>подтип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73129"/>
              </p:ext>
            </p:extLst>
          </p:nvPr>
        </p:nvGraphicFramePr>
        <p:xfrm>
          <a:off x="838200" y="2949734"/>
          <a:ext cx="10515600" cy="2103120"/>
        </p:xfrm>
        <a:graphic>
          <a:graphicData uri="http://schemas.openxmlformats.org/drawingml/2006/table">
            <a:tbl>
              <a:tblPr/>
              <a:tblGrid>
                <a:gridCol w="3154680"/>
                <a:gridCol w="3154680"/>
                <a:gridCol w="4206240"/>
              </a:tblGrid>
              <a:tr h="0">
                <a:tc rowSpan="3">
                  <a:txBody>
                    <a:bodyPr/>
                    <a:lstStyle/>
                    <a:p>
                      <a:pPr algn="l" fontAlgn="base"/>
                      <a:r>
                        <a:rPr lang="ru-RU" b="0" dirty="0" err="1">
                          <a:effectLst/>
                          <a:latin typeface="inherit"/>
                        </a:rPr>
                        <a:t>Иммунодефицитный</a:t>
                      </a:r>
                      <a:r>
                        <a:rPr lang="ru-RU" b="0" dirty="0">
                          <a:effectLst/>
                          <a:latin typeface="inherit"/>
                        </a:rPr>
                        <a:t> (</a:t>
                      </a:r>
                      <a:r>
                        <a:rPr lang="ru-RU" b="0" dirty="0" err="1">
                          <a:effectLst/>
                          <a:latin typeface="inherit"/>
                        </a:rPr>
                        <a:t>нейтропенический</a:t>
                      </a:r>
                      <a:r>
                        <a:rPr lang="ru-RU" b="0" dirty="0">
                          <a:effectLst/>
                          <a:latin typeface="inherit"/>
                        </a:rPr>
                        <a:t>)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Температура &gt;38.3°</a:t>
                      </a:r>
                      <a:r>
                        <a:rPr lang="en-US" b="0">
                          <a:effectLst/>
                          <a:latin typeface="inherit"/>
                        </a:rPr>
                        <a:t>C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base"/>
                      <a:r>
                        <a:rPr lang="ru-RU" b="0" dirty="0" smtClean="0">
                          <a:effectLst/>
                          <a:latin typeface="inherit"/>
                        </a:rPr>
                        <a:t>Оппортунистические бактериальные инфекции, аспергиллез, кандидоз, герпетическая инфекция</a:t>
                      </a:r>
                    </a:p>
                    <a:p>
                      <a:pPr algn="l" fontAlgn="base"/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Абсолютное количество нейтрофилов ≤ 500 кл в мм</a:t>
                      </a:r>
                      <a:r>
                        <a:rPr lang="ru-RU" b="0" baseline="30000">
                          <a:effectLst/>
                          <a:latin typeface="inherit"/>
                        </a:rPr>
                        <a:t>3</a:t>
                      </a:r>
                      <a:endParaRPr lang="ru-RU" b="0"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>
                          <a:effectLst/>
                          <a:latin typeface="inherit"/>
                        </a:rPr>
                        <a:t>Отсутствие диагноза после трех суток поиска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41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>
                <a:effectLst/>
                <a:latin typeface="inherit"/>
              </a:rPr>
              <a:t>ВИЧ-ассоциированный</a:t>
            </a:r>
            <a:br>
              <a:rPr lang="ru-RU" b="0" dirty="0" smtClean="0">
                <a:effectLst/>
                <a:latin typeface="inherit"/>
              </a:rPr>
            </a:br>
            <a:r>
              <a:rPr lang="ru-RU" b="0" dirty="0" smtClean="0">
                <a:effectLst/>
                <a:latin typeface="inherit"/>
              </a:rPr>
              <a:t>подтип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2690654"/>
          <a:ext cx="10515600" cy="2621280"/>
        </p:xfrm>
        <a:graphic>
          <a:graphicData uri="http://schemas.openxmlformats.org/drawingml/2006/table">
            <a:tbl>
              <a:tblPr/>
              <a:tblGrid>
                <a:gridCol w="3154680"/>
                <a:gridCol w="3154680"/>
                <a:gridCol w="4206240"/>
              </a:tblGrid>
              <a:tr h="0">
                <a:tc rowSpan="3">
                  <a:txBody>
                    <a:bodyPr/>
                    <a:lstStyle/>
                    <a:p>
                      <a:pPr algn="l" fontAlgn="base"/>
                      <a:r>
                        <a:rPr lang="ru-RU" b="0" dirty="0">
                          <a:effectLst/>
                          <a:latin typeface="inherit"/>
                        </a:rPr>
                        <a:t>ВИЧ-ассоциированный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Температура &gt;38.3°</a:t>
                      </a:r>
                      <a:r>
                        <a:rPr lang="en-US" b="0">
                          <a:effectLst/>
                          <a:latin typeface="inherit"/>
                        </a:rPr>
                        <a:t>C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Цитомегаловирус, Микобактериальная внутриклеточная инфекция (специфическая инфекция ВИЧ-инфицированных пациентов в стадии СПИДа), пневмония, вызванная </a:t>
                      </a:r>
                      <a:r>
                        <a:rPr lang="ru-RU" b="0" i="1">
                          <a:effectLst/>
                          <a:latin typeface="inherit"/>
                        </a:rPr>
                        <a:t>Pneumocystis carinii</a:t>
                      </a:r>
                      <a:r>
                        <a:rPr lang="ru-RU" b="0">
                          <a:effectLst/>
                          <a:latin typeface="inherit"/>
                        </a:rPr>
                        <a:t>, лекарственно-индуцированная лихорадка, саркома Капоши, лимфома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Продолжительность&gt; 4 недель для амбулаторных больных,&gt; 3-х дней для стационарных больных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>
                          <a:effectLst/>
                          <a:latin typeface="inherit"/>
                        </a:rPr>
                        <a:t>Подтвержденная ВИЧ-инфекция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16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Диагностический поиск при </a:t>
            </a:r>
            <a:r>
              <a:rPr lang="en-US" dirty="0" smtClean="0"/>
              <a:t>FUO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инфекции</a:t>
            </a:r>
          </a:p>
          <a:p>
            <a:r>
              <a:rPr lang="ru-RU" dirty="0" smtClean="0"/>
              <a:t>злокачественные опухоли </a:t>
            </a:r>
          </a:p>
          <a:p>
            <a:r>
              <a:rPr lang="ru-RU" dirty="0" smtClean="0"/>
              <a:t>аутоиммунные состояния </a:t>
            </a:r>
          </a:p>
          <a:p>
            <a:r>
              <a:rPr lang="ru-RU" dirty="0" smtClean="0"/>
              <a:t>прочие причины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23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320" y="1417320"/>
            <a:ext cx="11917680" cy="531495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Туберкулез (особенно внелегочный)</a:t>
            </a:r>
          </a:p>
          <a:p>
            <a:r>
              <a:rPr lang="ru-RU" dirty="0" smtClean="0"/>
              <a:t>Абсцесс брюшной полости – связь с перфорацией полых </a:t>
            </a:r>
            <a:r>
              <a:rPr lang="ru-RU" dirty="0" err="1" smtClean="0"/>
              <a:t>внутр.органов</a:t>
            </a:r>
            <a:r>
              <a:rPr lang="ru-RU" dirty="0" smtClean="0"/>
              <a:t>, </a:t>
            </a:r>
            <a:r>
              <a:rPr lang="ru-RU" dirty="0" err="1" smtClean="0"/>
              <a:t>дивертикулитов</a:t>
            </a:r>
            <a:r>
              <a:rPr lang="ru-RU" dirty="0" smtClean="0"/>
              <a:t> </a:t>
            </a:r>
          </a:p>
          <a:p>
            <a:r>
              <a:rPr lang="ru-RU" dirty="0" smtClean="0"/>
              <a:t>Абсцесс малого таза</a:t>
            </a:r>
          </a:p>
          <a:p>
            <a:r>
              <a:rPr lang="ru-RU" dirty="0" smtClean="0"/>
              <a:t>Зубной абсцесс</a:t>
            </a:r>
          </a:p>
          <a:p>
            <a:r>
              <a:rPr lang="ru-RU" b="1" dirty="0" smtClean="0"/>
              <a:t>Эндокардит, </a:t>
            </a:r>
            <a:r>
              <a:rPr lang="ru-RU" b="1" dirty="0" err="1" smtClean="0"/>
              <a:t>медиастенит</a:t>
            </a:r>
            <a:r>
              <a:rPr lang="ru-RU" b="1" dirty="0" smtClean="0"/>
              <a:t> </a:t>
            </a:r>
            <a:r>
              <a:rPr lang="ru-RU" dirty="0" smtClean="0"/>
              <a:t>(как осложнение инфекции дна полости рта)</a:t>
            </a:r>
            <a:endParaRPr lang="ru-RU" b="1" dirty="0" smtClean="0"/>
          </a:p>
          <a:p>
            <a:r>
              <a:rPr lang="ru-RU" dirty="0" smtClean="0"/>
              <a:t>Остеомиелит</a:t>
            </a:r>
          </a:p>
          <a:p>
            <a:r>
              <a:rPr lang="ru-RU" dirty="0" smtClean="0"/>
              <a:t>Синусит</a:t>
            </a:r>
          </a:p>
          <a:p>
            <a:r>
              <a:rPr lang="ru-RU" dirty="0" err="1" smtClean="0"/>
              <a:t>Цитомегаловирус</a:t>
            </a:r>
            <a:endParaRPr lang="ru-RU" dirty="0" smtClean="0"/>
          </a:p>
          <a:p>
            <a:r>
              <a:rPr lang="ru-RU" dirty="0" smtClean="0"/>
              <a:t>Вирус Эпштейн-</a:t>
            </a:r>
            <a:r>
              <a:rPr lang="ru-RU" dirty="0" err="1" smtClean="0"/>
              <a:t>Барр</a:t>
            </a:r>
            <a:endParaRPr lang="ru-RU" dirty="0" smtClean="0"/>
          </a:p>
          <a:p>
            <a:r>
              <a:rPr lang="ru-RU" dirty="0" smtClean="0"/>
              <a:t>Вирус иммунодефицита человека</a:t>
            </a:r>
          </a:p>
          <a:p>
            <a:r>
              <a:rPr lang="ru-RU" dirty="0" smtClean="0"/>
              <a:t>Лайм-</a:t>
            </a:r>
            <a:r>
              <a:rPr lang="ru-RU" dirty="0" err="1" smtClean="0"/>
              <a:t>боррелиоз</a:t>
            </a:r>
            <a:endParaRPr lang="ru-RU" dirty="0" smtClean="0"/>
          </a:p>
          <a:p>
            <a:r>
              <a:rPr lang="ru-RU" dirty="0" smtClean="0"/>
              <a:t>Простатит</a:t>
            </a:r>
          </a:p>
          <a:p>
            <a:r>
              <a:rPr lang="ru-RU" dirty="0" smtClean="0"/>
              <a:t>Синусит</a:t>
            </a:r>
          </a:p>
          <a:p>
            <a:pPr marL="0" indent="0">
              <a:buNone/>
            </a:pPr>
            <a:r>
              <a:rPr lang="en-US" dirty="0" smtClean="0"/>
              <a:t>NB! </a:t>
            </a:r>
            <a:r>
              <a:rPr lang="ru-RU" dirty="0" smtClean="0"/>
              <a:t>Чрезвычайная длительность лихорадки исключает ее инфекционный генез, требуется думать о неоплазии</a:t>
            </a:r>
            <a:r>
              <a:rPr lang="en-US" dirty="0" smtClean="0"/>
              <a:t> </a:t>
            </a:r>
            <a:r>
              <a:rPr lang="ru-RU" dirty="0" smtClean="0"/>
              <a:t>или искусственной лихорадке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58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Злокачественные болезни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Хронический лейкоз</a:t>
            </a:r>
          </a:p>
          <a:p>
            <a:r>
              <a:rPr lang="ru-RU" dirty="0" err="1" smtClean="0"/>
              <a:t>Лимфома</a:t>
            </a:r>
            <a:endParaRPr lang="ru-RU" dirty="0" smtClean="0"/>
          </a:p>
          <a:p>
            <a:r>
              <a:rPr lang="ru-RU" dirty="0" smtClean="0"/>
              <a:t>Метастатический рак</a:t>
            </a:r>
          </a:p>
          <a:p>
            <a:r>
              <a:rPr lang="ru-RU" dirty="0" smtClean="0"/>
              <a:t>Почечно-клеточная карцинома</a:t>
            </a:r>
          </a:p>
          <a:p>
            <a:r>
              <a:rPr lang="ru-RU" dirty="0" smtClean="0"/>
              <a:t>Рак толстого кишечника</a:t>
            </a:r>
          </a:p>
          <a:p>
            <a:r>
              <a:rPr lang="ru-RU" dirty="0" smtClean="0"/>
              <a:t>Рак печени</a:t>
            </a:r>
          </a:p>
          <a:p>
            <a:r>
              <a:rPr lang="ru-RU" dirty="0" err="1" smtClean="0"/>
              <a:t>Миелодиспластический</a:t>
            </a:r>
            <a:r>
              <a:rPr lang="ru-RU" dirty="0" smtClean="0"/>
              <a:t> синдром</a:t>
            </a:r>
          </a:p>
          <a:p>
            <a:r>
              <a:rPr lang="ru-RU" dirty="0" smtClean="0"/>
              <a:t>Рак поджелудочной железы</a:t>
            </a:r>
          </a:p>
          <a:p>
            <a:r>
              <a:rPr lang="ru-RU" dirty="0" smtClean="0"/>
              <a:t>Саркома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6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Аутоимунные</a:t>
            </a:r>
            <a:r>
              <a:rPr lang="ru-RU" dirty="0" smtClean="0"/>
              <a:t> заболевания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97330"/>
            <a:ext cx="11353800" cy="5360670"/>
          </a:xfrm>
        </p:spPr>
        <p:txBody>
          <a:bodyPr numCol="1">
            <a:normAutofit/>
          </a:bodyPr>
          <a:lstStyle/>
          <a:p>
            <a:r>
              <a:rPr lang="ru-RU" b="1" dirty="0" smtClean="0"/>
              <a:t>Болезнь </a:t>
            </a:r>
            <a:r>
              <a:rPr lang="ru-RU" b="1" dirty="0" err="1" smtClean="0"/>
              <a:t>Стилла</a:t>
            </a:r>
            <a:r>
              <a:rPr lang="ru-RU" b="1" dirty="0" smtClean="0"/>
              <a:t> у взрослых</a:t>
            </a:r>
          </a:p>
          <a:p>
            <a:r>
              <a:rPr lang="ru-RU" b="1" dirty="0" smtClean="0"/>
              <a:t>Височный артериит</a:t>
            </a:r>
          </a:p>
          <a:p>
            <a:r>
              <a:rPr lang="ru-RU" dirty="0" smtClean="0"/>
              <a:t>Ревматическая </a:t>
            </a:r>
            <a:r>
              <a:rPr lang="ru-RU" dirty="0" err="1" smtClean="0"/>
              <a:t>полимиалгия</a:t>
            </a:r>
            <a:r>
              <a:rPr lang="ru-RU" dirty="0" smtClean="0"/>
              <a:t> – частая причина Л у пациентов </a:t>
            </a:r>
            <a:r>
              <a:rPr lang="en-US" dirty="0" smtClean="0"/>
              <a:t>&gt;65 </a:t>
            </a:r>
            <a:r>
              <a:rPr lang="ru-RU" dirty="0" smtClean="0"/>
              <a:t>л</a:t>
            </a:r>
          </a:p>
          <a:p>
            <a:r>
              <a:rPr lang="ru-RU" dirty="0" smtClean="0"/>
              <a:t>Ревматоидный артрит</a:t>
            </a:r>
          </a:p>
          <a:p>
            <a:r>
              <a:rPr lang="ru-RU" dirty="0" smtClean="0"/>
              <a:t>Ревматоидная лихорадка</a:t>
            </a:r>
          </a:p>
          <a:p>
            <a:r>
              <a:rPr lang="ru-RU" dirty="0" smtClean="0"/>
              <a:t>Воспалительные заболевания толстого кишечника</a:t>
            </a:r>
          </a:p>
          <a:p>
            <a:r>
              <a:rPr lang="ru-RU" dirty="0" smtClean="0"/>
              <a:t>Синдром Рейтера</a:t>
            </a:r>
          </a:p>
          <a:p>
            <a:r>
              <a:rPr lang="ru-RU" dirty="0" smtClean="0"/>
              <a:t>Системная красная волчанка</a:t>
            </a:r>
          </a:p>
          <a:p>
            <a:r>
              <a:rPr lang="ru-RU" dirty="0" err="1" smtClean="0"/>
              <a:t>Васкулиты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02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Прочее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450" y="1360170"/>
            <a:ext cx="12020550" cy="4816793"/>
          </a:xfrm>
        </p:spPr>
        <p:txBody>
          <a:bodyPr/>
          <a:lstStyle/>
          <a:p>
            <a:r>
              <a:rPr lang="ru-RU" dirty="0" smtClean="0"/>
              <a:t>Неинфекционные гепатиты: алкогольный, гранулематозный, волчаночный (</a:t>
            </a:r>
            <a:r>
              <a:rPr lang="ru-RU" dirty="0" err="1" smtClean="0"/>
              <a:t>трансаминазы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Осложнения цирроза</a:t>
            </a:r>
          </a:p>
          <a:p>
            <a:r>
              <a:rPr lang="ru-RU" dirty="0" smtClean="0"/>
              <a:t>Искусственная лихорадка (психиатрические симптомы + длительность более 6 </a:t>
            </a:r>
            <a:r>
              <a:rPr lang="ru-RU" dirty="0" err="1" smtClean="0"/>
              <a:t>мес</a:t>
            </a:r>
            <a:r>
              <a:rPr lang="ru-RU" dirty="0" smtClean="0"/>
              <a:t>)</a:t>
            </a:r>
          </a:p>
          <a:p>
            <a:r>
              <a:rPr lang="ru-RU" dirty="0" smtClean="0"/>
              <a:t>Тромбоз глубоких вен (допплерография)</a:t>
            </a:r>
          </a:p>
          <a:p>
            <a:r>
              <a:rPr lang="ru-RU" dirty="0" err="1" smtClean="0"/>
              <a:t>Саркоидоз</a:t>
            </a:r>
            <a:endParaRPr lang="ru-RU" dirty="0" smtClean="0"/>
          </a:p>
          <a:p>
            <a:r>
              <a:rPr lang="ru-RU" dirty="0" smtClean="0"/>
              <a:t>Лекарственно-индуцированная лихорадка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261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Препараты, способные вызвать лекарственную лихорадку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182463"/>
              </p:ext>
            </p:extLst>
          </p:nvPr>
        </p:nvGraphicFramePr>
        <p:xfrm>
          <a:off x="838200" y="2294414"/>
          <a:ext cx="10515600" cy="3413760"/>
        </p:xfrm>
        <a:graphic>
          <a:graphicData uri="http://schemas.openxmlformats.org/drawingml/2006/table">
            <a:tbl>
              <a:tblPr/>
              <a:tblGrid>
                <a:gridCol w="6309360"/>
                <a:gridCol w="4206240"/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 err="1" smtClean="0">
                          <a:effectLst/>
                          <a:latin typeface="inherit"/>
                        </a:rPr>
                        <a:t>Аллопуринол</a:t>
                      </a:r>
                      <a:endParaRPr lang="en-US" b="0" dirty="0"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Изониазид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Каптоприл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Меперидин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Циметидин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Метилдопа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Эритромицин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Нифедипин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Гепарин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Нитрофурантоин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Гидралазин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Пенициллин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Гидрохлортиазид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Фенитоин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ru-RU" b="0">
                          <a:effectLst/>
                          <a:latin typeface="inherit"/>
                        </a:rPr>
                        <a:t>Хинидин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b="0" dirty="0" err="1">
                          <a:effectLst/>
                          <a:latin typeface="inherit"/>
                        </a:rPr>
                        <a:t>Прокаинамид</a:t>
                      </a:r>
                      <a:endParaRPr lang="ru-RU" b="0" dirty="0">
                        <a:effectLst/>
                        <a:latin typeface="inherit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64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56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Лихорадка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— </a:t>
            </a:r>
            <a:r>
              <a:rPr lang="ru-RU" dirty="0"/>
              <a:t>защитно-приспособительная неспецифическая реакция организма, возникающая при действии </a:t>
            </a:r>
            <a:r>
              <a:rPr lang="ru-RU" dirty="0" err="1"/>
              <a:t>пирогенов</a:t>
            </a:r>
            <a:r>
              <a:rPr lang="ru-RU" dirty="0"/>
              <a:t> и проявляющаяся повышением температуры тела вследствие перестройки центров терморегуляции на новый уровень функционирования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По степени повышения температуры </a:t>
            </a:r>
            <a:r>
              <a:rPr lang="ru-RU" dirty="0" smtClean="0"/>
              <a:t>тела:</a:t>
            </a:r>
            <a:endParaRPr lang="ru-RU" dirty="0"/>
          </a:p>
          <a:p>
            <a:pPr lvl="0"/>
            <a:r>
              <a:rPr lang="ru-RU" b="1" dirty="0" smtClean="0"/>
              <a:t>субфебрильная</a:t>
            </a:r>
            <a:r>
              <a:rPr lang="ru-RU" dirty="0" smtClean="0"/>
              <a:t> лихорадка - 37-37,9 </a:t>
            </a:r>
            <a:r>
              <a:rPr lang="ru-RU" dirty="0" err="1" smtClean="0"/>
              <a:t>грд.С</a:t>
            </a:r>
            <a:r>
              <a:rPr lang="ru-RU" dirty="0" smtClean="0"/>
              <a:t>;</a:t>
            </a:r>
          </a:p>
          <a:p>
            <a:pPr lvl="0"/>
            <a:r>
              <a:rPr lang="ru-RU" b="1" dirty="0" smtClean="0"/>
              <a:t>фебрильная</a:t>
            </a:r>
            <a:r>
              <a:rPr lang="ru-RU" dirty="0" smtClean="0"/>
              <a:t> лихорадка - 38-40,9 </a:t>
            </a:r>
            <a:r>
              <a:rPr lang="ru-RU" dirty="0" err="1" smtClean="0"/>
              <a:t>грд.С</a:t>
            </a:r>
            <a:r>
              <a:rPr lang="ru-RU" dirty="0" smtClean="0"/>
              <a:t>, в </a:t>
            </a:r>
            <a:r>
              <a:rPr lang="ru-RU" dirty="0" err="1" smtClean="0"/>
              <a:t>т.ч</a:t>
            </a:r>
            <a:r>
              <a:rPr lang="ru-RU" dirty="0" smtClean="0"/>
              <a:t>. 39-40,9 </a:t>
            </a:r>
            <a:r>
              <a:rPr lang="ru-RU" dirty="0" err="1" smtClean="0"/>
              <a:t>грд.С</a:t>
            </a:r>
            <a:r>
              <a:rPr lang="ru-RU" dirty="0" smtClean="0"/>
              <a:t>. - </a:t>
            </a:r>
            <a:r>
              <a:rPr lang="ru-RU" b="1" dirty="0" err="1" smtClean="0"/>
              <a:t>пиретическая</a:t>
            </a:r>
            <a:r>
              <a:rPr lang="ru-RU" dirty="0" smtClean="0"/>
              <a:t>;</a:t>
            </a:r>
            <a:endParaRPr lang="ru-RU" dirty="0"/>
          </a:p>
          <a:p>
            <a:pPr lvl="0"/>
            <a:r>
              <a:rPr lang="ru-RU" b="1" dirty="0" err="1" smtClean="0"/>
              <a:t>гиперпирексия</a:t>
            </a:r>
            <a:r>
              <a:rPr lang="ru-RU" dirty="0" smtClean="0"/>
              <a:t> - 41 и выше.</a:t>
            </a:r>
          </a:p>
          <a:p>
            <a:pPr lvl="0"/>
            <a:endParaRPr lang="ru-RU" dirty="0"/>
          </a:p>
          <a:p>
            <a:r>
              <a:rPr lang="ru-RU" dirty="0"/>
              <a:t>По продолжительности:</a:t>
            </a:r>
          </a:p>
          <a:p>
            <a:pPr lvl="0"/>
            <a:r>
              <a:rPr lang="ru-RU" dirty="0"/>
              <a:t>кратковременная (до 5 дней</a:t>
            </a:r>
            <a:r>
              <a:rPr lang="ru-RU" dirty="0" smtClean="0"/>
              <a:t>) – острые заболевания вирусной этиологии;</a:t>
            </a:r>
            <a:endParaRPr lang="ru-RU" dirty="0"/>
          </a:p>
          <a:p>
            <a:pPr lvl="0"/>
            <a:r>
              <a:rPr lang="ru-RU" dirty="0"/>
              <a:t>продолжительная (до 2-х недель</a:t>
            </a:r>
            <a:r>
              <a:rPr lang="ru-RU" dirty="0" smtClean="0"/>
              <a:t>) – осложненное течение вирусных инфекций, отдельные бактериальные заболевания;</a:t>
            </a:r>
            <a:endParaRPr lang="ru-RU" dirty="0"/>
          </a:p>
          <a:p>
            <a:pPr lvl="0"/>
            <a:r>
              <a:rPr lang="ru-RU" dirty="0"/>
              <a:t>длительная (более 2-х недель</a:t>
            </a:r>
            <a:r>
              <a:rPr lang="ru-RU" dirty="0" smtClean="0"/>
              <a:t>) – затяжные инфекционные процессы (</a:t>
            </a:r>
            <a:r>
              <a:rPr lang="ru-RU" dirty="0" err="1" smtClean="0"/>
              <a:t>бр.тиф</a:t>
            </a:r>
            <a:r>
              <a:rPr lang="ru-RU" dirty="0" smtClean="0"/>
              <a:t>, </a:t>
            </a:r>
            <a:r>
              <a:rPr lang="ru-RU" dirty="0" err="1" smtClean="0"/>
              <a:t>инф.мононуклеоз</a:t>
            </a:r>
            <a:r>
              <a:rPr lang="ru-RU" dirty="0" smtClean="0"/>
              <a:t>, сепсис, бруцеллез, ВИЧ-инф и др.).</a:t>
            </a: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9867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При исключении всех угрожающих состояний </a:t>
            </a:r>
          </a:p>
          <a:p>
            <a:r>
              <a:rPr lang="ru-RU" dirty="0" smtClean="0"/>
              <a:t>Диагноз - Лихорадка неясного генеза (</a:t>
            </a:r>
            <a:r>
              <a:rPr lang="en-US" dirty="0" smtClean="0"/>
              <a:t>R50)</a:t>
            </a:r>
            <a:r>
              <a:rPr lang="ru-RU" dirty="0" smtClean="0"/>
              <a:t> =20% случаев, </a:t>
            </a:r>
          </a:p>
          <a:p>
            <a:r>
              <a:rPr lang="ru-RU" dirty="0" smtClean="0"/>
              <a:t>Прогноз - благоприятный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151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Тактика при лихорадке на каждом из этапов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сбор анамнеза</a:t>
            </a:r>
          </a:p>
          <a:p>
            <a:r>
              <a:rPr lang="ru-RU" dirty="0" smtClean="0"/>
              <a:t>- определение характера лихорадки (</a:t>
            </a:r>
            <a:r>
              <a:rPr lang="en-US" dirty="0" smtClean="0"/>
              <a:t>fever pattern)</a:t>
            </a:r>
            <a:endParaRPr lang="ru-RU" dirty="0" smtClean="0"/>
          </a:p>
          <a:p>
            <a:r>
              <a:rPr lang="ru-RU" dirty="0" smtClean="0"/>
              <a:t>- тщательный </a:t>
            </a:r>
            <a:r>
              <a:rPr lang="ru-RU" dirty="0" err="1" smtClean="0"/>
              <a:t>физикальный</a:t>
            </a:r>
            <a:r>
              <a:rPr lang="ru-RU" dirty="0" smtClean="0"/>
              <a:t> осмотр</a:t>
            </a:r>
          </a:p>
          <a:p>
            <a:r>
              <a:rPr lang="ru-RU" dirty="0" smtClean="0"/>
              <a:t>- базовые доп. исследования (ОАК, ОАМ, р-</a:t>
            </a:r>
            <a:r>
              <a:rPr lang="ru-RU" dirty="0" err="1" smtClean="0"/>
              <a:t>гр</a:t>
            </a:r>
            <a:r>
              <a:rPr lang="ru-RU" dirty="0" smtClean="0"/>
              <a:t>/ф-</a:t>
            </a:r>
            <a:r>
              <a:rPr lang="ru-RU" dirty="0" err="1" smtClean="0"/>
              <a:t>гр</a:t>
            </a:r>
            <a:r>
              <a:rPr lang="ru-RU" dirty="0" smtClean="0"/>
              <a:t> ОГК, гинекологический осмотр)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648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СБОР АНАМНЕЗА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Географический анамнез: поездки за пределы административной территории, особо – зарубежные (эндемичные территории);</a:t>
            </a:r>
          </a:p>
          <a:p>
            <a:r>
              <a:rPr lang="ru-RU" dirty="0" smtClean="0"/>
              <a:t>Продолжительный контакт с домашним питомцем или другим животным (зоонозные болезни)</a:t>
            </a:r>
          </a:p>
          <a:p>
            <a:r>
              <a:rPr lang="ru-RU" dirty="0" smtClean="0"/>
              <a:t>Производственные факторы </a:t>
            </a:r>
          </a:p>
          <a:p>
            <a:r>
              <a:rPr lang="ru-RU" dirty="0" smtClean="0"/>
              <a:t>Недавнее общение с человеком со сходными симптомами </a:t>
            </a:r>
          </a:p>
          <a:p>
            <a:endParaRPr lang="ru-RU" dirty="0"/>
          </a:p>
          <a:p>
            <a:r>
              <a:rPr lang="ru-RU" dirty="0" smtClean="0"/>
              <a:t>Семейный анамнез - наличие наследуемых предрасположенностей: </a:t>
            </a:r>
            <a:r>
              <a:rPr lang="ru-RU" dirty="0" err="1" smtClean="0"/>
              <a:t>лимфома</a:t>
            </a:r>
            <a:r>
              <a:rPr lang="ru-RU" dirty="0" smtClean="0"/>
              <a:t>, ОРЛ, воспалительные заболевания кишечника, б-</a:t>
            </a:r>
            <a:r>
              <a:rPr lang="ru-RU" dirty="0" err="1" smtClean="0"/>
              <a:t>нь</a:t>
            </a:r>
            <a:r>
              <a:rPr lang="ru-RU" dirty="0" smtClean="0"/>
              <a:t> Крона, аутоиммунные болезни в родословной</a:t>
            </a:r>
          </a:p>
          <a:p>
            <a:r>
              <a:rPr lang="ru-RU" dirty="0" smtClean="0"/>
              <a:t>Медикаментозный анамнез – прием препаратов, потенциально ассоциируемых с лихорадкой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84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 температурной кривой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890" y="1543050"/>
            <a:ext cx="5474970" cy="4633913"/>
          </a:xfrm>
        </p:spPr>
        <p:txBody>
          <a:bodyPr>
            <a:normAutofit/>
          </a:bodyPr>
          <a:lstStyle/>
          <a:p>
            <a:r>
              <a:rPr lang="en-US" b="1" dirty="0" smtClean="0"/>
              <a:t>Remittent</a:t>
            </a:r>
            <a:r>
              <a:rPr lang="ru-RU" b="1" dirty="0" smtClean="0"/>
              <a:t> (послабляющая)</a:t>
            </a:r>
            <a:r>
              <a:rPr lang="en-US" b="1" dirty="0" smtClean="0"/>
              <a:t> fever</a:t>
            </a:r>
            <a:endParaRPr lang="ru-RU" b="1" dirty="0" smtClean="0"/>
          </a:p>
          <a:p>
            <a:endParaRPr lang="ru-RU" b="1" dirty="0"/>
          </a:p>
          <a:p>
            <a:r>
              <a:rPr lang="ru-RU" dirty="0" smtClean="0"/>
              <a:t>пароксизмальная лихорадка, при которой суточные перепады температуры изменяются более чем на один градус.</a:t>
            </a:r>
          </a:p>
          <a:p>
            <a:endParaRPr lang="ru-RU" dirty="0"/>
          </a:p>
          <a:p>
            <a:r>
              <a:rPr lang="ru-RU" dirty="0" smtClean="0"/>
              <a:t>Причинно-следственная связь: сепсис, вирусная инфекция, </a:t>
            </a:r>
            <a:r>
              <a:rPr lang="ru-RU" dirty="0" err="1" smtClean="0"/>
              <a:t>микоплазменная</a:t>
            </a:r>
            <a:r>
              <a:rPr lang="ru-RU" dirty="0" smtClean="0"/>
              <a:t> пневмония,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-1" t="18481" r="31280" b="67350"/>
          <a:stretch/>
        </p:blipFill>
        <p:spPr>
          <a:xfrm>
            <a:off x="6236138" y="2526030"/>
            <a:ext cx="7512608" cy="153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52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Intermittent</a:t>
            </a:r>
            <a:r>
              <a:rPr lang="ru-RU" b="1" dirty="0" smtClean="0"/>
              <a:t> (перемежающаяся) </a:t>
            </a:r>
            <a:r>
              <a:rPr lang="en-US" b="1" dirty="0" smtClean="0"/>
              <a:t> fever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996690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Лихорадка, которая повторяется через определенные промежутки времени. 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Причина: малярия, милиарный туберкулез.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-1" t="31699" r="31280" b="53498"/>
          <a:stretch/>
        </p:blipFill>
        <p:spPr>
          <a:xfrm>
            <a:off x="4679392" y="1825625"/>
            <a:ext cx="7512608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7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Continued </a:t>
            </a:r>
            <a:r>
              <a:rPr lang="ru-RU" b="1" dirty="0" smtClean="0"/>
              <a:t>(постоянная) </a:t>
            </a:r>
            <a:r>
              <a:rPr lang="en-US" b="1" dirty="0" smtClean="0"/>
              <a:t>fever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4522470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Пароксизмальная лихорадка, при которой суточные перепады температуры изменяются менее чем на один градус. </a:t>
            </a:r>
            <a:endParaRPr lang="en-US" dirty="0" smtClean="0"/>
          </a:p>
          <a:p>
            <a:endParaRPr lang="en-US" dirty="0"/>
          </a:p>
          <a:p>
            <a:r>
              <a:rPr lang="ru-RU" dirty="0" smtClean="0"/>
              <a:t>Причинно-следственная связь: брюшной тиф, желтая лихорадка, пситтакоз, туляремия, риккетсиоз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-1" t="6003" r="31280" b="81731"/>
          <a:stretch/>
        </p:blipFill>
        <p:spPr>
          <a:xfrm>
            <a:off x="5360670" y="2000251"/>
            <a:ext cx="7512608" cy="132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01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Pel-Ebstein</a:t>
            </a:r>
            <a:r>
              <a:rPr lang="en-US" b="1" dirty="0" smtClean="0"/>
              <a:t> fever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1020" y="1690688"/>
            <a:ext cx="5448300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Лихорадка, у которой периоды высокой температуры отделены на 15 - 28 дней от периодов нормальной температуры. </a:t>
            </a:r>
          </a:p>
          <a:p>
            <a:endParaRPr lang="ru-RU" dirty="0"/>
          </a:p>
          <a:p>
            <a:r>
              <a:rPr lang="ru-RU" dirty="0" smtClean="0"/>
              <a:t>Причинно-следственная связь: </a:t>
            </a:r>
            <a:r>
              <a:rPr lang="ru-RU" dirty="0" err="1" smtClean="0"/>
              <a:t>лимфома</a:t>
            </a:r>
            <a:r>
              <a:rPr lang="ru-RU" dirty="0" smtClean="0"/>
              <a:t> </a:t>
            </a:r>
            <a:r>
              <a:rPr lang="ru-RU" dirty="0" err="1" smtClean="0"/>
              <a:t>Ходжкина</a:t>
            </a:r>
            <a:r>
              <a:rPr lang="ru-RU" dirty="0" smtClean="0"/>
              <a:t>, туберкулез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800850" y="1177290"/>
            <a:ext cx="48501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NB! </a:t>
            </a:r>
            <a:r>
              <a:rPr lang="ru-RU" dirty="0" smtClean="0"/>
              <a:t>В связи с безрецептурным отпуском и популярностью фармакологических средств, нормализующих температуру тела, определение паттерна лихорадки на фоне НПВП терапии может представлять серьезные трудности. В этом случае важно установить максимальные суточные значения, ориентировочное время подъема температуры тела (утро, вечер, в течение дня) и динамику интервалов между подъемом температуры тела, а также эффект от использования НПВП в купировании лихорадки.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632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Эффективность НПВП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Нет эффекта при тифах, лептоспирозе, ВЭБ мононуклеозе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Скорость снижения температуры </a:t>
            </a:r>
          </a:p>
          <a:p>
            <a:r>
              <a:rPr lang="ru-RU" dirty="0" smtClean="0"/>
              <a:t>Лизис – медленное снижение в течение нескольких дней при </a:t>
            </a:r>
            <a:r>
              <a:rPr lang="ru-RU" dirty="0" err="1" smtClean="0"/>
              <a:t>бр</a:t>
            </a:r>
            <a:r>
              <a:rPr lang="ru-RU" dirty="0" smtClean="0"/>
              <a:t>. тифе, скарлатине, бруцеллезе, туляремии </a:t>
            </a:r>
          </a:p>
          <a:p>
            <a:r>
              <a:rPr lang="ru-RU" dirty="0" smtClean="0"/>
              <a:t>Кризис – быстрое (в течение нескольких часов) снижение при малярии, крупозной пневмонии, сыпного тифа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75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Физикальное</a:t>
            </a:r>
            <a:r>
              <a:rPr lang="ru-RU" dirty="0" smtClean="0"/>
              <a:t> обследование пациента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Кожа (геморрагический синдром, гиперемия, цианоз, бледность, экзантемы, желтушность, отеки, влажность)</a:t>
            </a:r>
          </a:p>
          <a:p>
            <a:r>
              <a:rPr lang="ru-RU" dirty="0" smtClean="0"/>
              <a:t>Слизистые оболочки</a:t>
            </a:r>
          </a:p>
          <a:p>
            <a:r>
              <a:rPr lang="ru-RU" dirty="0" smtClean="0"/>
              <a:t>Глаза (конъюнктива, склеры, защитный аппарат – см. катаральные симптомы, желтушность, болезненность)</a:t>
            </a:r>
          </a:p>
          <a:p>
            <a:r>
              <a:rPr lang="ru-RU" dirty="0" smtClean="0"/>
              <a:t>Лимфатическая система и др. органы ретикулоэндотелиальной системы</a:t>
            </a:r>
          </a:p>
          <a:p>
            <a:r>
              <a:rPr lang="ru-RU" dirty="0" smtClean="0"/>
              <a:t>Глубокая пальпация живота для выявления опухолей, припухлостей или увеличения органов (в </a:t>
            </a:r>
            <a:r>
              <a:rPr lang="ru-RU" dirty="0" err="1" smtClean="0"/>
              <a:t>т.ч</a:t>
            </a:r>
            <a:r>
              <a:rPr lang="ru-RU" dirty="0" smtClean="0"/>
              <a:t>. забрюшинное пространство)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61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Лабораторно-инструментальное обследование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полный анализ крови (CBC)</a:t>
            </a:r>
            <a:r>
              <a:rPr lang="en-US" dirty="0" smtClean="0"/>
              <a:t> – </a:t>
            </a:r>
            <a:r>
              <a:rPr lang="ru-RU" dirty="0" err="1" smtClean="0"/>
              <a:t>лейкоформула</a:t>
            </a:r>
            <a:r>
              <a:rPr lang="ru-RU" dirty="0" smtClean="0"/>
              <a:t> и показатели </a:t>
            </a:r>
            <a:r>
              <a:rPr lang="ru-RU" dirty="0" err="1" smtClean="0"/>
              <a:t>кра</a:t>
            </a:r>
            <a:endParaRPr lang="ru-RU" dirty="0" smtClean="0"/>
          </a:p>
          <a:p>
            <a:r>
              <a:rPr lang="ru-RU" dirty="0" smtClean="0"/>
              <a:t>тест функции печени (LFT) – </a:t>
            </a:r>
            <a:r>
              <a:rPr lang="ru-RU" dirty="0" err="1" smtClean="0"/>
              <a:t>трансаминазы</a:t>
            </a:r>
            <a:endParaRPr lang="ru-RU" dirty="0" smtClean="0"/>
          </a:p>
          <a:p>
            <a:r>
              <a:rPr lang="ru-RU" dirty="0" err="1" smtClean="0"/>
              <a:t>острофазовые</a:t>
            </a:r>
            <a:r>
              <a:rPr lang="ru-RU" dirty="0" smtClean="0"/>
              <a:t> белки – </a:t>
            </a:r>
            <a:r>
              <a:rPr lang="en-US" dirty="0" smtClean="0"/>
              <a:t>CRP </a:t>
            </a:r>
            <a:r>
              <a:rPr lang="en-US" dirty="0" err="1" smtClean="0"/>
              <a:t>Procalc</a:t>
            </a:r>
            <a:endParaRPr lang="ru-RU" dirty="0" smtClean="0"/>
          </a:p>
          <a:p>
            <a:r>
              <a:rPr lang="ru-RU" dirty="0" smtClean="0"/>
              <a:t>скорость оседания эритроцитов (СОЭ)</a:t>
            </a:r>
          </a:p>
          <a:p>
            <a:r>
              <a:rPr lang="ru-RU" dirty="0"/>
              <a:t>т</a:t>
            </a:r>
            <a:r>
              <a:rPr lang="ru-RU" dirty="0" smtClean="0"/>
              <a:t>есты на лизис мочи (нитриты, лейкоциты, белок)</a:t>
            </a:r>
          </a:p>
          <a:p>
            <a:r>
              <a:rPr lang="ru-RU" dirty="0" err="1" smtClean="0"/>
              <a:t>культуральный</a:t>
            </a:r>
            <a:r>
              <a:rPr lang="ru-RU" dirty="0" smtClean="0"/>
              <a:t> </a:t>
            </a:r>
            <a:r>
              <a:rPr lang="ru-RU" dirty="0" err="1" smtClean="0"/>
              <a:t>бакпосев</a:t>
            </a:r>
            <a:r>
              <a:rPr lang="ru-RU" dirty="0" smtClean="0"/>
              <a:t> сред (кровь, моча)</a:t>
            </a:r>
          </a:p>
          <a:p>
            <a:r>
              <a:rPr lang="ru-RU" dirty="0" smtClean="0"/>
              <a:t>кожный тест на ИМБТ (</a:t>
            </a:r>
            <a:r>
              <a:rPr lang="ru-RU" dirty="0" err="1" smtClean="0"/>
              <a:t>Диаскин</a:t>
            </a:r>
            <a:r>
              <a:rPr lang="ru-RU" dirty="0" smtClean="0"/>
              <a:t> тест)</a:t>
            </a:r>
          </a:p>
          <a:p>
            <a:r>
              <a:rPr lang="ru-RU" dirty="0" smtClean="0"/>
              <a:t>рентгенография ОГК (X-</a:t>
            </a:r>
            <a:r>
              <a:rPr lang="en-US" dirty="0" smtClean="0"/>
              <a:t>r Chest</a:t>
            </a:r>
            <a:r>
              <a:rPr lang="ru-RU" dirty="0" smtClean="0"/>
              <a:t>)</a:t>
            </a:r>
          </a:p>
          <a:p>
            <a:r>
              <a:rPr lang="ru-RU" dirty="0" smtClean="0"/>
              <a:t>Расширенные методы визуализации: </a:t>
            </a:r>
            <a:r>
              <a:rPr lang="en-US" dirty="0" err="1" smtClean="0"/>
              <a:t>CT+contrast</a:t>
            </a:r>
            <a:r>
              <a:rPr lang="ru-RU" dirty="0" smtClean="0"/>
              <a:t>, </a:t>
            </a:r>
            <a:r>
              <a:rPr lang="en-US" dirty="0" smtClean="0"/>
              <a:t>MRT, US-scanner</a:t>
            </a:r>
            <a:r>
              <a:rPr lang="ru-RU" dirty="0" smtClean="0"/>
              <a:t> и т.д., серологические исследования </a:t>
            </a:r>
            <a:r>
              <a:rPr lang="en-US" dirty="0" smtClean="0"/>
              <a:t>– </a:t>
            </a:r>
            <a:r>
              <a:rPr lang="ru-RU" dirty="0" smtClean="0"/>
              <a:t>по показаниям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801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острых инфекций с кратковременной лихорадкой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Лихорадка + выраженная интоксикация (недомогание, головная боль, миалгии, артралгии, </a:t>
            </a:r>
            <a:r>
              <a:rPr lang="ru-RU" dirty="0" err="1" smtClean="0"/>
              <a:t>астенизация</a:t>
            </a:r>
            <a:r>
              <a:rPr lang="ru-RU" dirty="0" smtClean="0"/>
              <a:t>) – грипп, тифы, малярия… </a:t>
            </a:r>
          </a:p>
          <a:p>
            <a:r>
              <a:rPr lang="ru-RU" dirty="0" smtClean="0"/>
              <a:t>Лихорадка + выраженная интоксикация + </a:t>
            </a:r>
            <a:r>
              <a:rPr lang="ru-RU" dirty="0" err="1" smtClean="0"/>
              <a:t>геморрагич.с</a:t>
            </a:r>
            <a:r>
              <a:rPr lang="ru-RU" dirty="0" smtClean="0"/>
              <a:t>-м – </a:t>
            </a:r>
            <a:r>
              <a:rPr lang="ru-RU" dirty="0" err="1" smtClean="0"/>
              <a:t>геморр.лихорадка</a:t>
            </a:r>
            <a:r>
              <a:rPr lang="ru-RU" dirty="0"/>
              <a:t> </a:t>
            </a:r>
            <a:r>
              <a:rPr lang="ru-RU" dirty="0" smtClean="0"/>
              <a:t>с </a:t>
            </a:r>
            <a:r>
              <a:rPr lang="ru-RU" dirty="0" err="1" smtClean="0"/>
              <a:t>поч</a:t>
            </a:r>
            <a:r>
              <a:rPr lang="ru-RU" dirty="0" smtClean="0"/>
              <a:t>. с-мом, лептоспироз, желтая лихорадка, контагиозные </a:t>
            </a:r>
            <a:r>
              <a:rPr lang="ru-RU" dirty="0" err="1" smtClean="0"/>
              <a:t>геморр.лихорадки</a:t>
            </a:r>
            <a:r>
              <a:rPr lang="ru-RU" dirty="0" smtClean="0"/>
              <a:t>, ИТШ, сепсис, </a:t>
            </a:r>
            <a:r>
              <a:rPr lang="ru-RU" dirty="0" err="1" smtClean="0"/>
              <a:t>менингококкцемия</a:t>
            </a:r>
            <a:endParaRPr lang="ru-RU" dirty="0" smtClean="0"/>
          </a:p>
          <a:p>
            <a:r>
              <a:rPr lang="ru-RU" dirty="0" smtClean="0"/>
              <a:t>Лихорадка + менингеальный с-м – менингиты гнойные, серозные (болезнь Лайма, лихорадка Западного Нила, лептоспироз, энтеровирусные, </a:t>
            </a:r>
            <a:r>
              <a:rPr lang="ru-RU" dirty="0" err="1" smtClean="0"/>
              <a:t>эпид.паротит</a:t>
            </a:r>
            <a:r>
              <a:rPr lang="ru-RU" dirty="0" smtClean="0"/>
              <a:t>, герпес)</a:t>
            </a:r>
          </a:p>
          <a:p>
            <a:r>
              <a:rPr lang="ru-RU" dirty="0" smtClean="0"/>
              <a:t>Лихорадка + поражение дыхательной системы и ротоглотки – ОРИ, АВИ, </a:t>
            </a:r>
            <a:r>
              <a:rPr lang="ru-RU" dirty="0" err="1" smtClean="0"/>
              <a:t>парагрипп</a:t>
            </a:r>
            <a:r>
              <a:rPr lang="ru-RU" dirty="0" smtClean="0"/>
              <a:t>, корь, пневмония, легионеллез, орнитоз, ку-лихорадка, туберкулез, дифтерия, тонзиллит, туляремия</a:t>
            </a:r>
          </a:p>
          <a:p>
            <a:r>
              <a:rPr lang="ru-RU" dirty="0" smtClean="0"/>
              <a:t>Лихорадка + поражение почек – геморрагические лихорадки, лептоспироз, малярия, желтая лихорадка</a:t>
            </a:r>
          </a:p>
          <a:p>
            <a:r>
              <a:rPr lang="ru-RU" dirty="0" smtClean="0"/>
              <a:t> Лихорадка + экзантема – корь, краснуха, скарлатина, ветряная оспа, </a:t>
            </a:r>
            <a:r>
              <a:rPr lang="ru-RU" dirty="0" err="1" smtClean="0"/>
              <a:t>бр.тиф</a:t>
            </a:r>
            <a:r>
              <a:rPr lang="ru-RU" dirty="0" smtClean="0"/>
              <a:t>, псевдотуберкулез, менингококковый сепсис, ГЛПС, сибирская язва, рожа, болезнь Лайма, токсико-аллергическая реакция на прием медикаментов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6749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b="48436"/>
          <a:stretch/>
        </p:blipFill>
        <p:spPr>
          <a:xfrm>
            <a:off x="-133350" y="-123820"/>
            <a:ext cx="12180570" cy="602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36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51870"/>
          <a:stretch/>
        </p:blipFill>
        <p:spPr>
          <a:xfrm>
            <a:off x="0" y="0"/>
            <a:ext cx="12180570" cy="562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8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730"/>
            <a:ext cx="613984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869" y="1"/>
            <a:ext cx="11579379" cy="130853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dirty="0" smtClean="0"/>
              <a:t>Использование диагностических методов визуализации при </a:t>
            </a:r>
            <a:r>
              <a:rPr lang="en-US" dirty="0" smtClean="0"/>
              <a:t>FUO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036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ru-RU" dirty="0" smtClean="0"/>
              <a:t>повышение СОЭ, </a:t>
            </a:r>
            <a:r>
              <a:rPr lang="ru-RU" dirty="0" err="1" smtClean="0"/>
              <a:t>острофазовых</a:t>
            </a:r>
            <a:r>
              <a:rPr lang="ru-RU" dirty="0" smtClean="0"/>
              <a:t> белков; </a:t>
            </a:r>
          </a:p>
          <a:p>
            <a:pPr>
              <a:buFontTx/>
              <a:buChar char="-"/>
            </a:pPr>
            <a:r>
              <a:rPr lang="ru-RU" dirty="0" smtClean="0"/>
              <a:t>не пропустить ТБИ (тяжелую бактериальную инфекцию)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Методы подтверждения (выявления) возбудителя</a:t>
            </a:r>
          </a:p>
          <a:p>
            <a:pPr>
              <a:buFontTx/>
              <a:buChar char="-"/>
            </a:pPr>
            <a:r>
              <a:rPr lang="ru-RU" dirty="0" smtClean="0"/>
              <a:t>Посев (моча, кровь)</a:t>
            </a:r>
          </a:p>
          <a:p>
            <a:pPr>
              <a:buFontTx/>
              <a:buChar char="-"/>
            </a:pPr>
            <a:r>
              <a:rPr lang="ru-RU" dirty="0" smtClean="0"/>
              <a:t>Иммунологический (ИФА, титры антител)</a:t>
            </a:r>
          </a:p>
          <a:p>
            <a:pPr>
              <a:buFontTx/>
              <a:buChar char="-"/>
            </a:pPr>
            <a:r>
              <a:rPr lang="ru-RU" dirty="0" smtClean="0"/>
              <a:t>Генетический (ПЦР)</a:t>
            </a:r>
          </a:p>
          <a:p>
            <a:pPr>
              <a:buFontTx/>
              <a:buChar char="-"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При бактериальной этиологии – САБТ</a:t>
            </a:r>
          </a:p>
          <a:p>
            <a:pPr marL="0" indent="0">
              <a:buNone/>
            </a:pPr>
            <a:r>
              <a:rPr lang="ru-RU" dirty="0" smtClean="0"/>
              <a:t>При грибковой этиологии – фунгициды</a:t>
            </a:r>
          </a:p>
          <a:p>
            <a:pPr marL="0" indent="0">
              <a:buNone/>
            </a:pPr>
            <a:r>
              <a:rPr lang="ru-RU" dirty="0" smtClean="0"/>
              <a:t>При вирусной этиологии – противовирусные средства</a:t>
            </a:r>
          </a:p>
          <a:p>
            <a:pPr marL="0" indent="0">
              <a:buNone/>
            </a:pPr>
            <a:r>
              <a:rPr lang="ru-RU" dirty="0" smtClean="0"/>
              <a:t>Вариант </a:t>
            </a:r>
            <a:r>
              <a:rPr lang="en-US" dirty="0" smtClean="0"/>
              <a:t>ex </a:t>
            </a:r>
            <a:r>
              <a:rPr lang="en-US" dirty="0" err="1" smtClean="0"/>
              <a:t>juvantibus</a:t>
            </a:r>
            <a:r>
              <a:rPr lang="en-US" dirty="0" smtClean="0"/>
              <a:t> – </a:t>
            </a:r>
            <a:r>
              <a:rPr lang="ru-RU" b="1" dirty="0" smtClean="0"/>
              <a:t>эмпирическая терапия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5966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Особые категории пациентов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Дети - </a:t>
            </a:r>
          </a:p>
          <a:p>
            <a:r>
              <a:rPr lang="ru-RU" dirty="0" smtClean="0"/>
              <a:t>Беременные</a:t>
            </a:r>
          </a:p>
          <a:p>
            <a:r>
              <a:rPr lang="ru-RU" dirty="0" smtClean="0"/>
              <a:t>Пожилые и старые </a:t>
            </a:r>
          </a:p>
          <a:p>
            <a:r>
              <a:rPr lang="ru-RU" dirty="0" smtClean="0"/>
              <a:t>Недееспособные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119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Рочестерские</a:t>
            </a:r>
            <a:r>
              <a:rPr lang="ru-RU" dirty="0" smtClean="0"/>
              <a:t> критерии низкого риска ТБИ у детей до 3 </a:t>
            </a:r>
            <a:r>
              <a:rPr lang="ru-RU" dirty="0" err="1" smtClean="0"/>
              <a:t>мес</a:t>
            </a:r>
            <a:r>
              <a:rPr lang="ru-RU" dirty="0" smtClean="0"/>
              <a:t> с фебрильной лихорадкой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Клинические</a:t>
            </a:r>
            <a:r>
              <a:rPr lang="ru-RU" dirty="0" smtClean="0"/>
              <a:t> </a:t>
            </a:r>
          </a:p>
          <a:p>
            <a:r>
              <a:rPr lang="ru-RU" dirty="0" smtClean="0"/>
              <a:t>Лихорадка на фоне полного здоровья</a:t>
            </a:r>
          </a:p>
          <a:p>
            <a:r>
              <a:rPr lang="ru-RU" dirty="0" smtClean="0"/>
              <a:t>Нетяжелое общее состояние ребенка</a:t>
            </a:r>
          </a:p>
          <a:p>
            <a:r>
              <a:rPr lang="ru-RU" dirty="0" smtClean="0"/>
              <a:t>Отсутствие очага инфекции</a:t>
            </a:r>
          </a:p>
          <a:p>
            <a:r>
              <a:rPr lang="ru-RU" dirty="0" smtClean="0"/>
              <a:t>Неотягощенный неонатальный анамнез</a:t>
            </a:r>
          </a:p>
          <a:p>
            <a:pPr marL="0" indent="0">
              <a:buNone/>
            </a:pPr>
            <a:r>
              <a:rPr lang="ru-RU" b="1" dirty="0" smtClean="0"/>
              <a:t>Лабораторные</a:t>
            </a:r>
          </a:p>
          <a:p>
            <a:r>
              <a:rPr lang="ru-RU" dirty="0" smtClean="0"/>
              <a:t>Лейкоциты крови 5-15 млн/</a:t>
            </a:r>
            <a:r>
              <a:rPr lang="ru-RU" dirty="0" err="1" smtClean="0"/>
              <a:t>дл</a:t>
            </a:r>
            <a:endParaRPr lang="ru-RU" dirty="0" smtClean="0"/>
          </a:p>
          <a:p>
            <a:r>
              <a:rPr lang="ru-RU" dirty="0" smtClean="0"/>
              <a:t>П/я нейтрофилы менее 1,5 млн/</a:t>
            </a:r>
            <a:r>
              <a:rPr lang="ru-RU" dirty="0" err="1" smtClean="0"/>
              <a:t>дл</a:t>
            </a:r>
            <a:endParaRPr lang="ru-RU" dirty="0" smtClean="0"/>
          </a:p>
          <a:p>
            <a:r>
              <a:rPr lang="ru-RU" dirty="0" smtClean="0"/>
              <a:t>Лейкоциты менее 10 в п/</a:t>
            </a:r>
            <a:r>
              <a:rPr lang="ru-RU" dirty="0" err="1" smtClean="0"/>
              <a:t>зр</a:t>
            </a:r>
            <a:r>
              <a:rPr lang="ru-RU" dirty="0" smtClean="0"/>
              <a:t> при микроскопии мочевого осадка</a:t>
            </a:r>
          </a:p>
          <a:p>
            <a:r>
              <a:rPr lang="ru-RU" dirty="0" smtClean="0"/>
              <a:t>Лейкоциты менее 5 в п/</a:t>
            </a:r>
            <a:r>
              <a:rPr lang="ru-RU" dirty="0" err="1" smtClean="0"/>
              <a:t>зр</a:t>
            </a:r>
            <a:r>
              <a:rPr lang="ru-RU" dirty="0" smtClean="0"/>
              <a:t> при микроскопии </a:t>
            </a:r>
            <a:r>
              <a:rPr lang="ru-RU" dirty="0" err="1" smtClean="0"/>
              <a:t>копрофильтрата</a:t>
            </a:r>
            <a:r>
              <a:rPr lang="ru-RU" dirty="0" smtClean="0"/>
              <a:t> при диарее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800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Высокая вероятность ТБИ у детей при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Лейкоцитурия</a:t>
            </a:r>
            <a:r>
              <a:rPr lang="ru-RU" dirty="0" smtClean="0"/>
              <a:t> более 10 в п/</a:t>
            </a:r>
            <a:r>
              <a:rPr lang="ru-RU" dirty="0" err="1" smtClean="0"/>
              <a:t>зр</a:t>
            </a:r>
            <a:r>
              <a:rPr lang="ru-RU" dirty="0" smtClean="0"/>
              <a:t> при микроскопии мочевого осадка</a:t>
            </a:r>
          </a:p>
          <a:p>
            <a:r>
              <a:rPr lang="ru-RU" dirty="0" smtClean="0"/>
              <a:t>Лейкоцитоз более 15 млн/</a:t>
            </a:r>
            <a:r>
              <a:rPr lang="ru-RU" dirty="0" err="1" smtClean="0"/>
              <a:t>дл</a:t>
            </a:r>
            <a:endParaRPr lang="ru-RU" dirty="0" smtClean="0"/>
          </a:p>
          <a:p>
            <a:r>
              <a:rPr lang="ru-RU" dirty="0" smtClean="0"/>
              <a:t>СРБ более 70мг/л</a:t>
            </a:r>
          </a:p>
          <a:p>
            <a:r>
              <a:rPr lang="ru-RU" dirty="0" smtClean="0"/>
              <a:t>ПКТ более 2 </a:t>
            </a:r>
            <a:r>
              <a:rPr lang="ru-RU" dirty="0" err="1" smtClean="0"/>
              <a:t>нг</a:t>
            </a:r>
            <a:r>
              <a:rPr lang="ru-RU" dirty="0" smtClean="0"/>
              <a:t>/мл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72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Показания для Р-графии ОГК у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i="1" dirty="0" err="1" smtClean="0"/>
              <a:t>тахипноэ</a:t>
            </a:r>
            <a:r>
              <a:rPr lang="ru-RU" i="1" dirty="0" smtClean="0"/>
              <a:t> </a:t>
            </a:r>
            <a:r>
              <a:rPr lang="ru-RU" i="1" dirty="0"/>
              <a:t>&gt; 50 в минуту; </a:t>
            </a:r>
            <a:endParaRPr lang="ru-RU" dirty="0"/>
          </a:p>
          <a:p>
            <a:r>
              <a:rPr lang="ru-RU" i="1" dirty="0" smtClean="0"/>
              <a:t>наличие </a:t>
            </a:r>
            <a:r>
              <a:rPr lang="ru-RU" i="1" dirty="0"/>
              <a:t>хрипов (дистанционных и/или при аускультации легких); </a:t>
            </a:r>
            <a:endParaRPr lang="ru-RU" dirty="0"/>
          </a:p>
          <a:p>
            <a:r>
              <a:rPr lang="ru-RU" i="1" dirty="0" smtClean="0"/>
              <a:t>втяжение </a:t>
            </a:r>
            <a:r>
              <a:rPr lang="ru-RU" i="1" dirty="0"/>
              <a:t>уступчивых мест грудной клетки при дыхании; </a:t>
            </a:r>
            <a:endParaRPr lang="ru-RU" dirty="0"/>
          </a:p>
          <a:p>
            <a:r>
              <a:rPr lang="en-US" i="1" dirty="0" smtClean="0"/>
              <a:t>«</a:t>
            </a:r>
            <a:r>
              <a:rPr lang="ru-RU" i="1" dirty="0"/>
              <a:t>кряхтящее», «стонущее» дыхание; </a:t>
            </a:r>
            <a:endParaRPr lang="ru-RU" dirty="0"/>
          </a:p>
          <a:p>
            <a:r>
              <a:rPr lang="ru-RU" i="1" dirty="0" err="1" smtClean="0"/>
              <a:t>стридор</a:t>
            </a:r>
            <a:r>
              <a:rPr lang="ru-RU" i="1" dirty="0"/>
              <a:t>; </a:t>
            </a:r>
            <a:endParaRPr lang="ru-RU" dirty="0"/>
          </a:p>
          <a:p>
            <a:r>
              <a:rPr lang="ru-RU" i="1" dirty="0" smtClean="0"/>
              <a:t>кашель</a:t>
            </a:r>
            <a:r>
              <a:rPr lang="ru-RU" i="1" dirty="0"/>
              <a:t>; </a:t>
            </a:r>
            <a:endParaRPr lang="ru-RU" dirty="0"/>
          </a:p>
          <a:p>
            <a:r>
              <a:rPr lang="ru-RU" i="1" dirty="0" smtClean="0"/>
              <a:t>расширение </a:t>
            </a:r>
            <a:r>
              <a:rPr lang="ru-RU" i="1" dirty="0"/>
              <a:t>крыльев носа во время дыхания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13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Лихорадки у гериатрических пациентов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Стертое, </a:t>
            </a:r>
            <a:r>
              <a:rPr lang="ru-RU" dirty="0" err="1" smtClean="0"/>
              <a:t>малосимптомное</a:t>
            </a:r>
            <a:r>
              <a:rPr lang="ru-RU" dirty="0" smtClean="0"/>
              <a:t> течение, редко – </a:t>
            </a:r>
            <a:r>
              <a:rPr lang="ru-RU" dirty="0" err="1" smtClean="0"/>
              <a:t>пиретический</a:t>
            </a:r>
            <a:r>
              <a:rPr lang="ru-RU" dirty="0" smtClean="0"/>
              <a:t> характер</a:t>
            </a:r>
          </a:p>
          <a:p>
            <a:r>
              <a:rPr lang="ru-RU" dirty="0" smtClean="0"/>
              <a:t>Могут сопровождаться развитием делирия (</a:t>
            </a:r>
            <a:r>
              <a:rPr lang="ru-RU" dirty="0" err="1" smtClean="0"/>
              <a:t>м.б</a:t>
            </a:r>
            <a:r>
              <a:rPr lang="ru-RU" dirty="0" smtClean="0"/>
              <a:t>. единственный симптом)</a:t>
            </a:r>
          </a:p>
          <a:p>
            <a:r>
              <a:rPr lang="ru-RU" dirty="0" smtClean="0"/>
              <a:t>Прогрессивное ухудшение состояния с сопором, вплоть до комы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197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gon.ru/upload/medialibrary/bd7/bd72a52caeb55fb588535e0871c4683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650452" cy="3000372"/>
          </a:xfrm>
          <a:prstGeom prst="rect">
            <a:avLst/>
          </a:prstGeom>
          <a:noFill/>
        </p:spPr>
      </p:pic>
      <p:pic>
        <p:nvPicPr>
          <p:cNvPr id="1028" name="Picture 4" descr="http://cgon.ru/upload/medialibrary/e24/e24e2c34385727ff7530096f883d4eed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19483" y="1"/>
            <a:ext cx="3428981" cy="3130073"/>
          </a:xfrm>
          <a:prstGeom prst="rect">
            <a:avLst/>
          </a:prstGeom>
          <a:noFill/>
        </p:spPr>
      </p:pic>
      <p:pic>
        <p:nvPicPr>
          <p:cNvPr id="1030" name="Picture 6" descr="http://cgon.ru/upload/medialibrary/c69/c6972f69e34f9853579ed528f2ad6ac7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53257" y="0"/>
            <a:ext cx="3848100" cy="3810000"/>
          </a:xfrm>
          <a:prstGeom prst="rect">
            <a:avLst/>
          </a:prstGeom>
          <a:noFill/>
        </p:spPr>
      </p:pic>
      <p:pic>
        <p:nvPicPr>
          <p:cNvPr id="1032" name="Picture 8" descr="http://cgon.ru/upload/medialibrary/c82/c82f2460cb32b3b2becad12962751a6b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000373"/>
            <a:ext cx="3175000" cy="2943225"/>
          </a:xfrm>
          <a:prstGeom prst="rect">
            <a:avLst/>
          </a:prstGeom>
          <a:noFill/>
        </p:spPr>
      </p:pic>
      <p:pic>
        <p:nvPicPr>
          <p:cNvPr id="1034" name="Picture 10" descr="http://cgon.ru/upload/medialibrary/94f/94f73d96f757433c13ed2b68fa97cc95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38481" y="3143249"/>
            <a:ext cx="3725191" cy="307182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239008" y="3857629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Что общего в лицах этих людей?</a:t>
            </a:r>
            <a:endParaRPr lang="ru-R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6858005" y="4786323"/>
            <a:ext cx="53339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Бледность,</a:t>
            </a:r>
            <a:br>
              <a:rPr lang="ru-RU" dirty="0" smtClean="0"/>
            </a:br>
            <a:r>
              <a:rPr lang="ru-RU" dirty="0" smtClean="0"/>
              <a:t>Худоба, </a:t>
            </a:r>
            <a:br>
              <a:rPr lang="ru-RU" dirty="0" smtClean="0"/>
            </a:br>
            <a:r>
              <a:rPr lang="ru-RU" dirty="0" smtClean="0"/>
              <a:t>«изможденный» вид,</a:t>
            </a:r>
          </a:p>
          <a:p>
            <a:r>
              <a:rPr lang="ru-RU" dirty="0" smtClean="0"/>
              <a:t>румянец на щеках</a:t>
            </a:r>
          </a:p>
          <a:p>
            <a:r>
              <a:rPr lang="ru-RU" dirty="0" smtClean="0"/>
              <a:t>Гладкая кожа</a:t>
            </a:r>
          </a:p>
          <a:p>
            <a:r>
              <a:rPr lang="ru-RU" dirty="0" smtClean="0"/>
              <a:t>Выразительный «меланхоличный» блеск в глазах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6212" y="2500306"/>
            <a:ext cx="2277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Белинский В.Г. 37 лет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00485" y="2571744"/>
            <a:ext cx="2204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Кольцов А.В. 33 года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143758" y="3357562"/>
            <a:ext cx="21250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Никитин И.С. 37 лет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5929330"/>
            <a:ext cx="2577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Добролюбов Н.И. 25 лет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333731" y="6215082"/>
            <a:ext cx="1989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Надсон С.Я. 25 лет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51498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ИТШ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14350"/>
            <a:ext cx="12192000" cy="566261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Осложняет течение инфекций преимущественно бактериальной этиологии</a:t>
            </a:r>
          </a:p>
          <a:p>
            <a:r>
              <a:rPr lang="ru-RU" dirty="0" smtClean="0"/>
              <a:t>3 стадии шока (ранняя, выраженная </a:t>
            </a:r>
            <a:r>
              <a:rPr lang="ru-RU" dirty="0" err="1" smtClean="0"/>
              <a:t>субкомпенсированная</a:t>
            </a:r>
            <a:r>
              <a:rPr lang="ru-RU" dirty="0" smtClean="0"/>
              <a:t>, поздняя декомпенсированная)</a:t>
            </a:r>
          </a:p>
          <a:p>
            <a:pPr marL="0" indent="0">
              <a:buNone/>
            </a:pPr>
            <a:r>
              <a:rPr lang="ru-RU" b="1" dirty="0" smtClean="0"/>
              <a:t>Клинические признаки:</a:t>
            </a:r>
            <a:r>
              <a:rPr lang="ru-RU" dirty="0" smtClean="0"/>
              <a:t> </a:t>
            </a:r>
          </a:p>
          <a:p>
            <a:r>
              <a:rPr lang="ru-RU" sz="2400" dirty="0" smtClean="0"/>
              <a:t>Температура тела				высокая	</a:t>
            </a:r>
            <a:r>
              <a:rPr lang="ru-RU" sz="2400" dirty="0" err="1" smtClean="0"/>
              <a:t>субнорма</a:t>
            </a:r>
            <a:r>
              <a:rPr lang="ru-RU" sz="2400" dirty="0" smtClean="0"/>
              <a:t>	гипотермия</a:t>
            </a:r>
          </a:p>
          <a:p>
            <a:r>
              <a:rPr lang="ru-RU" sz="2400" dirty="0" smtClean="0"/>
              <a:t>Артериальное давление			=</a:t>
            </a:r>
            <a:r>
              <a:rPr lang="en-US" sz="2400" dirty="0" smtClean="0"/>
              <a:t>N		</a:t>
            </a:r>
            <a:r>
              <a:rPr lang="ru-RU" sz="2400" dirty="0" smtClean="0"/>
              <a:t>САД</a:t>
            </a:r>
            <a:r>
              <a:rPr lang="en-US" sz="2400" dirty="0" smtClean="0"/>
              <a:t>&lt;90	</a:t>
            </a:r>
            <a:r>
              <a:rPr lang="ru-RU" sz="2400" dirty="0" smtClean="0"/>
              <a:t>САД</a:t>
            </a:r>
            <a:r>
              <a:rPr lang="en-US" sz="2400" dirty="0" smtClean="0"/>
              <a:t>&lt;50</a:t>
            </a:r>
            <a:endParaRPr lang="ru-RU" sz="2400" dirty="0" smtClean="0"/>
          </a:p>
          <a:p>
            <a:r>
              <a:rPr lang="ru-RU" sz="2400" dirty="0" smtClean="0"/>
              <a:t>Пульс</a:t>
            </a:r>
            <a:r>
              <a:rPr lang="en-US" sz="2400" dirty="0" smtClean="0"/>
              <a:t>					&gt;10</a:t>
            </a:r>
            <a:r>
              <a:rPr lang="ru-RU" sz="2400" dirty="0" smtClean="0"/>
              <a:t>уд/град 	</a:t>
            </a:r>
            <a:r>
              <a:rPr lang="en-US" sz="2400" dirty="0" smtClean="0"/>
              <a:t>&gt;100		</a:t>
            </a:r>
            <a:r>
              <a:rPr lang="ru-RU" sz="2400" dirty="0" smtClean="0"/>
              <a:t>нитевидный</a:t>
            </a:r>
          </a:p>
          <a:p>
            <a:r>
              <a:rPr lang="ru-RU" sz="2400" dirty="0" smtClean="0"/>
              <a:t>Сознание 					тревога	апатия	сопор, кома</a:t>
            </a:r>
          </a:p>
          <a:p>
            <a:r>
              <a:rPr lang="ru-RU" sz="2400" dirty="0" smtClean="0"/>
              <a:t>Жалобы связанные с интоксикацией 	миалгии, др.	 -		-</a:t>
            </a:r>
            <a:endParaRPr lang="en-US" sz="2400" dirty="0" smtClean="0"/>
          </a:p>
          <a:p>
            <a:r>
              <a:rPr lang="ru-RU" sz="2400" dirty="0" smtClean="0"/>
              <a:t>Кожа						обычная	бледная, ДВС	холодная серая</a:t>
            </a:r>
          </a:p>
          <a:p>
            <a:r>
              <a:rPr lang="ru-RU" sz="2400" dirty="0" smtClean="0"/>
              <a:t>ЧД						учащено	+</a:t>
            </a:r>
            <a:r>
              <a:rPr lang="ru-RU" sz="2400" dirty="0" err="1" smtClean="0"/>
              <a:t>вспом.муск</a:t>
            </a:r>
            <a:r>
              <a:rPr lang="ru-RU" sz="2400" dirty="0" smtClean="0"/>
              <a:t>	</a:t>
            </a:r>
            <a:r>
              <a:rPr lang="ru-RU" sz="2400" dirty="0" err="1" smtClean="0"/>
              <a:t>дых.аритмия</a:t>
            </a:r>
            <a:endParaRPr lang="ru-RU" sz="2400" dirty="0" smtClean="0"/>
          </a:p>
          <a:p>
            <a:r>
              <a:rPr lang="ru-RU" sz="2400" dirty="0" smtClean="0"/>
              <a:t>Диурез 					</a:t>
            </a:r>
            <a:r>
              <a:rPr lang="en-US" sz="2400" dirty="0" smtClean="0"/>
              <a:t>&lt;25</a:t>
            </a:r>
            <a:r>
              <a:rPr lang="ru-RU" sz="2400" dirty="0" smtClean="0"/>
              <a:t>мл/ч	</a:t>
            </a:r>
            <a:r>
              <a:rPr lang="en-US" sz="2400" dirty="0" smtClean="0"/>
              <a:t>&lt;</a:t>
            </a:r>
            <a:r>
              <a:rPr lang="ru-RU" sz="2400" dirty="0" smtClean="0"/>
              <a:t>1мл/ч	анурия</a:t>
            </a:r>
          </a:p>
          <a:p>
            <a:r>
              <a:rPr lang="ru-RU" sz="2400" dirty="0" smtClean="0"/>
              <a:t>Шоковый индекс</a:t>
            </a:r>
            <a:r>
              <a:rPr lang="ru-RU" sz="2400" dirty="0"/>
              <a:t> </a:t>
            </a:r>
            <a:r>
              <a:rPr lang="ru-RU" sz="2400" dirty="0" smtClean="0"/>
              <a:t>(ЧСС/САД)		0,7-1,0		1,0-1,4		</a:t>
            </a:r>
            <a:r>
              <a:rPr lang="en-US" sz="2400" dirty="0" smtClean="0"/>
              <a:t>&gt;1,5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882473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148591"/>
            <a:ext cx="10782300" cy="1542098"/>
          </a:xfrm>
        </p:spPr>
        <p:txBody>
          <a:bodyPr>
            <a:normAutofit/>
          </a:bodyPr>
          <a:lstStyle/>
          <a:p>
            <a:r>
              <a:rPr lang="ru-RU" b="1" dirty="0"/>
              <a:t>Симптомы настораживающие в отношении </a:t>
            </a:r>
            <a:r>
              <a:rPr lang="ru-RU" b="1" dirty="0" smtClean="0"/>
              <a:t>туберкулеза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кашель с мокротой более 3 недель</a:t>
            </a:r>
          </a:p>
          <a:p>
            <a:r>
              <a:rPr lang="ru-RU" dirty="0" smtClean="0"/>
              <a:t>изменения на рентгене и/или компьютерной томографии: очаги, инфильтраты, полости, увеличение внутригрудных лимфоузлов</a:t>
            </a:r>
          </a:p>
          <a:p>
            <a:r>
              <a:rPr lang="ru-RU" dirty="0" smtClean="0"/>
              <a:t>субфебрильная лихорадка, с ночной потливостью, слабость, плохой аппетит, сероватый оттенок кожи, симптомы интоксикации</a:t>
            </a:r>
          </a:p>
          <a:p>
            <a:r>
              <a:rPr lang="ru-RU" dirty="0" smtClean="0"/>
              <a:t>особенно должна насторожить субфебрильная лихорадка в сочетании с </a:t>
            </a:r>
            <a:r>
              <a:rPr lang="ru-RU" dirty="0" err="1" smtClean="0"/>
              <a:t>лимфаденопатией</a:t>
            </a:r>
            <a:r>
              <a:rPr lang="ru-RU" dirty="0" smtClean="0"/>
              <a:t>, при общем относительно удовлетворительном состоянии</a:t>
            </a:r>
          </a:p>
          <a:p>
            <a:r>
              <a:rPr lang="ru-RU" dirty="0" smtClean="0"/>
              <a:t>такие находки на УЗИ, как увеличение абдоминальных или периферических лимфоузлов, и/или очаговые изменения селезенки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94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490" y="0"/>
            <a:ext cx="11014710" cy="48069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ТАКТИКА при подозрении на туберкулез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040" y="480695"/>
            <a:ext cx="11704320" cy="625157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Изолировать пациента. Хотя бы в отдельную палату, которую проветривать, </a:t>
            </a:r>
            <a:r>
              <a:rPr lang="ru-RU" dirty="0" err="1" smtClean="0"/>
              <a:t>кварцевать</a:t>
            </a:r>
            <a:r>
              <a:rPr lang="ru-RU" dirty="0" smtClean="0"/>
              <a:t>. В идеале – бокс. Использовать респираторы - FFP3 3М.</a:t>
            </a:r>
          </a:p>
          <a:p>
            <a:r>
              <a:rPr lang="ru-RU" dirty="0" smtClean="0"/>
              <a:t>Если пациент ранее не проходил исследования на ВИЧ и/или отказывается от подобного обследования, объяснить, что это жизненно важно, без этого правильный диагноз невозможен.</a:t>
            </a:r>
          </a:p>
          <a:p>
            <a:r>
              <a:rPr lang="ru-RU" dirty="0" smtClean="0"/>
              <a:t>Если статус неизвестен, сделать экспресс-тест на ВИЧ, или, что хуже, ИФА. Если тест отрицательный, но есть клиника (</a:t>
            </a:r>
            <a:r>
              <a:rPr lang="ru-RU" dirty="0" err="1" smtClean="0"/>
              <a:t>лимфаденопатия</a:t>
            </a:r>
            <a:r>
              <a:rPr lang="ru-RU" dirty="0" smtClean="0"/>
              <a:t>, немотивированное похудание, кашель, слабость, </a:t>
            </a:r>
            <a:r>
              <a:rPr lang="ru-RU" dirty="0" err="1" smtClean="0"/>
              <a:t>лимфопения</a:t>
            </a:r>
            <a:r>
              <a:rPr lang="ru-RU" dirty="0" smtClean="0"/>
              <a:t>, анемия) - пациент может быть в </a:t>
            </a:r>
            <a:r>
              <a:rPr lang="ru-RU" dirty="0" err="1" smtClean="0"/>
              <a:t>серонегативном</a:t>
            </a:r>
            <a:r>
              <a:rPr lang="ru-RU" dirty="0" smtClean="0"/>
              <a:t> окне, при отрицательном результате ИФА на ВИЧ, но имеющейся клинической картине, не исключающей ВИЧ-инфекции, следует выполнить качественный ПЦР на ВИЧ</a:t>
            </a:r>
          </a:p>
          <a:p>
            <a:r>
              <a:rPr lang="ru-RU" dirty="0" smtClean="0"/>
              <a:t>Сразу же назначить больному исследование мокроты методом мазка на КУБ - с окраской по </a:t>
            </a:r>
            <a:r>
              <a:rPr lang="ru-RU" dirty="0" err="1" smtClean="0"/>
              <a:t>Циль-Нильсену</a:t>
            </a:r>
            <a:r>
              <a:rPr lang="ru-RU" dirty="0" smtClean="0"/>
              <a:t> (положительный результат у 60-70% пациентов с туберкулезом). Если результат положительный - это </a:t>
            </a:r>
            <a:r>
              <a:rPr lang="ru-RU" dirty="0" err="1" smtClean="0"/>
              <a:t>высокозаразная</a:t>
            </a:r>
            <a:r>
              <a:rPr lang="ru-RU" dirty="0" smtClean="0"/>
              <a:t> форма туберкулеза, такого пациента надо сразу переводить в противотуберкулезный стационар. </a:t>
            </a:r>
          </a:p>
          <a:p>
            <a:r>
              <a:rPr lang="ru-RU" dirty="0" smtClean="0"/>
              <a:t>Пригласить фтизиатра для консультации, или обсудить перевод пациента в специализированное отделение при положительном анализе мокроты на КУБ незамедлительно. Уточнить, какие анализы или обследования еще будут нужны.</a:t>
            </a:r>
          </a:p>
          <a:p>
            <a:r>
              <a:rPr lang="ru-RU" dirty="0" smtClean="0"/>
              <a:t>ПЦР на МБТ (экспресс- методы) – </a:t>
            </a:r>
            <a:r>
              <a:rPr lang="ru-RU" dirty="0" err="1" smtClean="0"/>
              <a:t>GenExpert</a:t>
            </a:r>
            <a:r>
              <a:rPr lang="ru-RU" dirty="0" smtClean="0"/>
              <a:t> (3часа) , </a:t>
            </a:r>
            <a:r>
              <a:rPr lang="ru-RU" dirty="0" err="1" smtClean="0"/>
              <a:t>Hain</a:t>
            </a:r>
            <a:r>
              <a:rPr lang="ru-RU" dirty="0" smtClean="0"/>
              <a:t> (24 часа). Материал - мокрота, моча, ликвор. </a:t>
            </a:r>
          </a:p>
          <a:p>
            <a:r>
              <a:rPr lang="ru-RU" dirty="0" smtClean="0"/>
              <a:t>Если пациент в удовлетворительном состоянии, изменения только рентгенологические, анализ мокроты отрицательный - можно выписать для консультации в противотуберкулезном диспансере по месту жительства.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55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ТАКТИКА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010" y="1325880"/>
            <a:ext cx="11887200" cy="540639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Жаропонижающие: </a:t>
            </a:r>
          </a:p>
          <a:p>
            <a:pPr marL="0" indent="0">
              <a:buNone/>
            </a:pPr>
            <a:r>
              <a:rPr lang="ru-RU" dirty="0" err="1" smtClean="0"/>
              <a:t>анилиды</a:t>
            </a:r>
            <a:r>
              <a:rPr lang="ru-RU" dirty="0" smtClean="0"/>
              <a:t> (парацетамол), </a:t>
            </a:r>
            <a:r>
              <a:rPr lang="ru-RU" dirty="0" err="1" smtClean="0"/>
              <a:t>метамизол</a:t>
            </a:r>
            <a:r>
              <a:rPr lang="ru-RU" dirty="0" smtClean="0"/>
              <a:t> натрия 500 мг  (не использовать при гриппе)</a:t>
            </a:r>
          </a:p>
          <a:p>
            <a:pPr marL="0" indent="0">
              <a:buNone/>
            </a:pPr>
            <a:r>
              <a:rPr lang="ru-RU" dirty="0" smtClean="0"/>
              <a:t>- при Т</a:t>
            </a:r>
            <a:r>
              <a:rPr lang="en-US" dirty="0" smtClean="0"/>
              <a:t>&gt;39 </a:t>
            </a:r>
            <a:r>
              <a:rPr lang="ru-RU" dirty="0" smtClean="0"/>
              <a:t>град. С.</a:t>
            </a:r>
          </a:p>
          <a:p>
            <a:pPr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Т</a:t>
            </a:r>
            <a:r>
              <a:rPr lang="en-US" dirty="0"/>
              <a:t>&gt;3</a:t>
            </a:r>
            <a:r>
              <a:rPr lang="ru-RU" dirty="0"/>
              <a:t>8</a:t>
            </a:r>
            <a:r>
              <a:rPr lang="en-US" dirty="0"/>
              <a:t> </a:t>
            </a:r>
            <a:r>
              <a:rPr lang="ru-RU" dirty="0"/>
              <a:t>град. С. </a:t>
            </a:r>
            <a:r>
              <a:rPr lang="ru-RU" dirty="0" smtClean="0"/>
              <a:t>при </a:t>
            </a:r>
            <a:r>
              <a:rPr lang="ru-RU" dirty="0" err="1" smtClean="0"/>
              <a:t>интеркурр.заболеваниях</a:t>
            </a:r>
            <a:r>
              <a:rPr lang="ru-RU" dirty="0" smtClean="0"/>
              <a:t>, плохой переносимости лихорадки, пожилым</a:t>
            </a:r>
          </a:p>
          <a:p>
            <a:pPr marL="0" indent="0">
              <a:buNone/>
            </a:pPr>
            <a:r>
              <a:rPr lang="ru-RU" dirty="0" smtClean="0"/>
              <a:t>При ИТШ</a:t>
            </a:r>
          </a:p>
          <a:p>
            <a:pPr>
              <a:buFontTx/>
              <a:buChar char="-"/>
            </a:pPr>
            <a:r>
              <a:rPr lang="ru-RU" dirty="0" smtClean="0"/>
              <a:t>кристаллоиды стартовый раствор (</a:t>
            </a:r>
            <a:r>
              <a:rPr lang="en-US" dirty="0" err="1" smtClean="0"/>
              <a:t>NaCl</a:t>
            </a:r>
            <a:r>
              <a:rPr lang="en-US" dirty="0" smtClean="0"/>
              <a:t> 0,9%</a:t>
            </a:r>
            <a:r>
              <a:rPr lang="ru-RU" dirty="0" smtClean="0"/>
              <a:t>, </a:t>
            </a:r>
            <a:r>
              <a:rPr lang="ru-RU" dirty="0" err="1" smtClean="0"/>
              <a:t>Трисоль</a:t>
            </a:r>
            <a:r>
              <a:rPr lang="ru-RU" dirty="0" smtClean="0"/>
              <a:t>, </a:t>
            </a:r>
            <a:r>
              <a:rPr lang="ru-RU" dirty="0" err="1" smtClean="0"/>
              <a:t>Рингера</a:t>
            </a:r>
            <a:r>
              <a:rPr lang="ru-RU" dirty="0" smtClean="0"/>
              <a:t>, </a:t>
            </a:r>
            <a:r>
              <a:rPr lang="ru-RU" dirty="0" err="1" smtClean="0"/>
              <a:t>Хартмана</a:t>
            </a:r>
            <a:r>
              <a:rPr lang="ru-RU" dirty="0" smtClean="0"/>
              <a:t>, </a:t>
            </a:r>
            <a:r>
              <a:rPr lang="ru-RU" dirty="0" err="1" smtClean="0"/>
              <a:t>Ацесоль</a:t>
            </a:r>
            <a:r>
              <a:rPr lang="ru-RU" dirty="0" smtClean="0"/>
              <a:t> 400 мл в/в </a:t>
            </a:r>
            <a:r>
              <a:rPr lang="ru-RU" dirty="0" err="1" smtClean="0"/>
              <a:t>капельно</a:t>
            </a:r>
            <a:r>
              <a:rPr lang="ru-RU" dirty="0" smtClean="0"/>
              <a:t> 40-120 кап/мин) под контролем </a:t>
            </a:r>
            <a:r>
              <a:rPr lang="ru-RU" dirty="0" err="1" smtClean="0"/>
              <a:t>ВЭБаланса</a:t>
            </a:r>
            <a:endParaRPr lang="en-US" dirty="0" smtClean="0"/>
          </a:p>
          <a:p>
            <a:pPr>
              <a:buFontTx/>
              <a:buChar char="-"/>
            </a:pPr>
            <a:r>
              <a:rPr lang="ru-RU" dirty="0" smtClean="0"/>
              <a:t>фуросемид 40 мг в/в </a:t>
            </a:r>
            <a:r>
              <a:rPr lang="ru-RU" dirty="0" err="1" smtClean="0"/>
              <a:t>струйно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преднизолон 120 мг в/в </a:t>
            </a:r>
            <a:r>
              <a:rPr lang="ru-RU" dirty="0" err="1" smtClean="0"/>
              <a:t>струйно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плазмозамещающие коллоиды (ИТШ </a:t>
            </a:r>
            <a:r>
              <a:rPr lang="en-US" dirty="0" smtClean="0"/>
              <a:t>II</a:t>
            </a:r>
            <a:r>
              <a:rPr lang="ru-RU" dirty="0" smtClean="0"/>
              <a:t>-</a:t>
            </a:r>
            <a:r>
              <a:rPr lang="en-US" dirty="0" smtClean="0"/>
              <a:t>III</a:t>
            </a:r>
            <a:r>
              <a:rPr lang="ru-RU" dirty="0" err="1" smtClean="0"/>
              <a:t>ст</a:t>
            </a:r>
            <a:r>
              <a:rPr lang="ru-RU" dirty="0" smtClean="0"/>
              <a:t>) декстран, </a:t>
            </a:r>
            <a:r>
              <a:rPr lang="ru-RU" dirty="0" err="1" smtClean="0"/>
              <a:t>полиглюкин</a:t>
            </a:r>
            <a:r>
              <a:rPr lang="ru-RU" dirty="0" smtClean="0"/>
              <a:t>, </a:t>
            </a:r>
            <a:r>
              <a:rPr lang="ru-RU" dirty="0" err="1" smtClean="0"/>
              <a:t>гемодез</a:t>
            </a:r>
            <a:r>
              <a:rPr lang="ru-RU" dirty="0" smtClean="0"/>
              <a:t>, плазма</a:t>
            </a:r>
          </a:p>
          <a:p>
            <a:pPr>
              <a:buFontTx/>
              <a:buChar char="-"/>
            </a:pPr>
            <a:r>
              <a:rPr lang="ru-RU" dirty="0" err="1" smtClean="0"/>
              <a:t>допамин</a:t>
            </a:r>
            <a:r>
              <a:rPr lang="ru-RU" dirty="0" smtClean="0"/>
              <a:t> 200 мг на 0,9% </a:t>
            </a:r>
            <a:r>
              <a:rPr lang="en-US" dirty="0" err="1" smtClean="0"/>
              <a:t>NaCl</a:t>
            </a:r>
            <a:r>
              <a:rPr lang="en-US" dirty="0" smtClean="0"/>
              <a:t> 10-20</a:t>
            </a:r>
            <a:r>
              <a:rPr lang="ru-RU" dirty="0" smtClean="0"/>
              <a:t> мг/кг/мин (5-8 кап/мин) при падении АД, </a:t>
            </a:r>
            <a:r>
              <a:rPr lang="ru-RU" dirty="0" err="1" smtClean="0"/>
              <a:t>гиповолемии</a:t>
            </a:r>
            <a:r>
              <a:rPr lang="ru-RU" dirty="0" smtClean="0"/>
              <a:t> </a:t>
            </a:r>
          </a:p>
          <a:p>
            <a:pPr>
              <a:buFontTx/>
              <a:buChar char="-"/>
            </a:pPr>
            <a:r>
              <a:rPr lang="ru-RU" dirty="0" smtClean="0"/>
              <a:t>антибактериальная терапия по профилю нозологии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07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инфекций с продолжительной лихорадкой (больше 5 дней)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Исключить осложненное течение ОЗ</a:t>
            </a:r>
          </a:p>
          <a:p>
            <a:r>
              <a:rPr lang="ru-RU" dirty="0" smtClean="0"/>
              <a:t>Лихорадка + </a:t>
            </a:r>
            <a:r>
              <a:rPr lang="ru-RU" dirty="0" err="1" smtClean="0"/>
              <a:t>гепатолиенальный</a:t>
            </a:r>
            <a:r>
              <a:rPr lang="ru-RU" dirty="0" smtClean="0"/>
              <a:t> синдром / лихорадка + </a:t>
            </a:r>
            <a:r>
              <a:rPr lang="ru-RU" dirty="0" err="1" smtClean="0"/>
              <a:t>генерализованная</a:t>
            </a:r>
            <a:r>
              <a:rPr lang="ru-RU" dirty="0" smtClean="0"/>
              <a:t> реакция лимфатических узлов – не характерны для острых инфекций респираторной системы. Исключаем </a:t>
            </a:r>
            <a:r>
              <a:rPr lang="ru-RU" dirty="0"/>
              <a:t>метастатические </a:t>
            </a:r>
            <a:r>
              <a:rPr lang="ru-RU" dirty="0" smtClean="0"/>
              <a:t>процессы: злокачественные заболевания, септические состояния, гепатиты </a:t>
            </a:r>
          </a:p>
          <a:p>
            <a:r>
              <a:rPr lang="ru-RU" dirty="0" smtClean="0"/>
              <a:t>Лихорадка + увеличение региональных лимфатических узлов – ищем очаг по путям </a:t>
            </a:r>
            <a:r>
              <a:rPr lang="ru-RU" dirty="0" err="1" smtClean="0"/>
              <a:t>лимфооттока</a:t>
            </a:r>
            <a:endParaRPr lang="ru-RU" dirty="0" smtClean="0"/>
          </a:p>
          <a:p>
            <a:r>
              <a:rPr lang="ru-RU" dirty="0" smtClean="0"/>
              <a:t>Лихорадка + очаговая симптоматика в нижних отделах ДС – пневмония (осложнения гриппа, орнитоз, Ку-лихорадка, легионеллез, легочная форма чумы, туберкулез),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86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" y="1"/>
            <a:ext cx="11315700" cy="98297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Показания к госпитализации при лихорадках инфекционного генеза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320" y="982980"/>
            <a:ext cx="12024360" cy="579501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ru-RU" b="1" dirty="0"/>
              <a:t>Клинические:</a:t>
            </a:r>
          </a:p>
          <a:p>
            <a:pPr lvl="0"/>
            <a:r>
              <a:rPr lang="ru-RU" dirty="0"/>
              <a:t>обязательная </a:t>
            </a:r>
            <a:r>
              <a:rPr lang="ru-RU" dirty="0" smtClean="0"/>
              <a:t>с </a:t>
            </a:r>
            <a:r>
              <a:rPr lang="ru-RU" dirty="0"/>
              <a:t>подозрением на лептоспироз, ГЛПС, малярию, дифтерию, менингококковую инфекцию, брюшной тиф;</a:t>
            </a:r>
          </a:p>
          <a:p>
            <a:pPr lvl="0"/>
            <a:r>
              <a:rPr lang="ru-RU" dirty="0"/>
              <a:t>тяжелые и среднетяжелые формы заболевания с фебрильной лихорадкой и выраженной интоксикацией (например, грипп — при наличии </a:t>
            </a:r>
            <a:r>
              <a:rPr lang="ru-RU" dirty="0" err="1"/>
              <a:t>менингизма</a:t>
            </a:r>
            <a:r>
              <a:rPr lang="ru-RU" dirty="0"/>
              <a:t>, геморрагического синдрома, </a:t>
            </a:r>
            <a:r>
              <a:rPr lang="ru-RU" dirty="0" err="1"/>
              <a:t>гиперпирексии</a:t>
            </a:r>
            <a:r>
              <a:rPr lang="ru-RU" dirty="0"/>
              <a:t>);</a:t>
            </a:r>
          </a:p>
          <a:p>
            <a:pPr lvl="0"/>
            <a:r>
              <a:rPr lang="ru-RU" dirty="0"/>
              <a:t>осложненные формы болезни;</a:t>
            </a:r>
          </a:p>
          <a:p>
            <a:pPr lvl="0"/>
            <a:r>
              <a:rPr lang="ru-RU" dirty="0"/>
              <a:t>отсутствие эффекта от лечения на дому;</a:t>
            </a:r>
          </a:p>
          <a:p>
            <a:pPr lvl="0"/>
            <a:r>
              <a:rPr lang="ru-RU" dirty="0"/>
              <a:t>лица с тяжелой сопутствующей патологией, </a:t>
            </a:r>
          </a:p>
          <a:p>
            <a:pPr lvl="0"/>
            <a:r>
              <a:rPr lang="ru-RU" dirty="0"/>
              <a:t>пациенты пожилого и старческого </a:t>
            </a:r>
            <a:r>
              <a:rPr lang="ru-RU" dirty="0" smtClean="0"/>
              <a:t>возраста, беременные.</a:t>
            </a:r>
            <a:endParaRPr lang="ru-RU" dirty="0"/>
          </a:p>
          <a:p>
            <a:pPr marL="0" lvl="0" indent="0">
              <a:buNone/>
            </a:pPr>
            <a:r>
              <a:rPr lang="ru-RU" b="1" dirty="0" smtClean="0"/>
              <a:t>Эпидемиологические</a:t>
            </a:r>
            <a:r>
              <a:rPr lang="ru-RU" b="1" dirty="0"/>
              <a:t>:</a:t>
            </a:r>
          </a:p>
          <a:p>
            <a:pPr lvl="0"/>
            <a:r>
              <a:rPr lang="ru-RU" dirty="0"/>
              <a:t>инфекции, на которые распространяются Международные медико-санитарные правила  (с соблюдением всех необходимых мероприятий для ограничения распространения этих инфекций с момента их выявления) — чума, желтая лихорадка, контагиозные геморрагические вирусные лихорадки;</a:t>
            </a:r>
          </a:p>
          <a:p>
            <a:pPr lvl="0"/>
            <a:r>
              <a:rPr lang="ru-RU" dirty="0"/>
              <a:t>антропонозы с риском распространения инфекции (менингококковая инфекция,  брюшной тиф, сыпной тиф);</a:t>
            </a:r>
          </a:p>
          <a:p>
            <a:pPr lvl="0"/>
            <a:r>
              <a:rPr lang="ru-RU" dirty="0"/>
              <a:t>невозможность соблюдения противоэпидемического режима по месту жительства (грипп).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646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Fever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unknown</a:t>
            </a:r>
            <a:r>
              <a:rPr lang="ru-RU" dirty="0" smtClean="0"/>
              <a:t> </a:t>
            </a:r>
            <a:r>
              <a:rPr lang="ru-RU" dirty="0" err="1" smtClean="0"/>
              <a:t>origin</a:t>
            </a:r>
            <a:r>
              <a:rPr lang="ru-RU" dirty="0" smtClean="0"/>
              <a:t>, FUO, </a:t>
            </a:r>
            <a:r>
              <a:rPr lang="ru-RU" b="1" dirty="0" smtClean="0"/>
              <a:t>лихорадка неясного генеза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/>
              <a:t>взрослых принято называть повышение температуры более 38,3 С, длительностью более трех недель, при отсутствии очевидной причины несмотря на тщательное обследование. </a:t>
            </a:r>
          </a:p>
        </p:txBody>
      </p:sp>
    </p:spTree>
    <p:extLst>
      <p:ext uri="{BB962C8B-B14F-4D97-AF65-F5344CB8AC3E}">
        <p14:creationId xmlns:p14="http://schemas.microsoft.com/office/powerpoint/2010/main" val="163519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категории потенциальной этиологии </a:t>
            </a:r>
            <a:r>
              <a:rPr lang="en-US" dirty="0"/>
              <a:t>FUO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классический подтип</a:t>
            </a:r>
          </a:p>
          <a:p>
            <a:r>
              <a:rPr lang="ru-RU" dirty="0" smtClean="0"/>
              <a:t>внутрибольничный подтип</a:t>
            </a:r>
          </a:p>
          <a:p>
            <a:r>
              <a:rPr lang="ru-RU" dirty="0" err="1" smtClean="0"/>
              <a:t>иммунодефицитный</a:t>
            </a:r>
            <a:r>
              <a:rPr lang="ru-RU" dirty="0" smtClean="0"/>
              <a:t> (</a:t>
            </a:r>
            <a:r>
              <a:rPr lang="ru-RU" dirty="0" err="1" smtClean="0"/>
              <a:t>нейтропенический</a:t>
            </a:r>
            <a:r>
              <a:rPr lang="ru-RU" dirty="0" smtClean="0"/>
              <a:t>) подтип</a:t>
            </a:r>
          </a:p>
          <a:p>
            <a:r>
              <a:rPr lang="ru-RU" dirty="0" smtClean="0"/>
              <a:t>ВИЧ-ассоциированный подтип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64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4986</TotalTime>
  <Words>2096</Words>
  <Application>Microsoft Office PowerPoint</Application>
  <PresentationFormat>Произвольный</PresentationFormat>
  <Paragraphs>298</Paragraphs>
  <Slides>41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Лихорадки</vt:lpstr>
      <vt:lpstr>Лихорадка</vt:lpstr>
      <vt:lpstr>Особенности острых инфекций с кратковременной лихорадкой</vt:lpstr>
      <vt:lpstr>ИТШ</vt:lpstr>
      <vt:lpstr>ТАКТИКА</vt:lpstr>
      <vt:lpstr>Особенности инфекций с продолжительной лихорадкой (больше 5 дней)</vt:lpstr>
      <vt:lpstr>Показания к госпитализации при лихорадках инфекционного генеза</vt:lpstr>
      <vt:lpstr>Fever of unknown origin, FUO, лихорадка неясного генеза</vt:lpstr>
      <vt:lpstr>категории потенциальной этиологии FUO</vt:lpstr>
      <vt:lpstr>Классический подтип</vt:lpstr>
      <vt:lpstr>Внутрибольничный (нозокомиальный) подтип</vt:lpstr>
      <vt:lpstr>Иммунодефицитный (нейтропенический) подтип</vt:lpstr>
      <vt:lpstr>ВИЧ-ассоциированный подтип</vt:lpstr>
      <vt:lpstr>Диагностический поиск при FUO</vt:lpstr>
      <vt:lpstr>ИНФЕКЦИИ</vt:lpstr>
      <vt:lpstr>Злокачественные болезни</vt:lpstr>
      <vt:lpstr>Аутоимунные заболевания</vt:lpstr>
      <vt:lpstr>Прочее </vt:lpstr>
      <vt:lpstr>Препараты, способные вызвать лекарственную лихорадку</vt:lpstr>
      <vt:lpstr>Презентация PowerPoint</vt:lpstr>
      <vt:lpstr>Тактика при лихорадке на каждом из этапов</vt:lpstr>
      <vt:lpstr>СБОР АНАМНЕЗА</vt:lpstr>
      <vt:lpstr>Характер температурной кривой</vt:lpstr>
      <vt:lpstr>Intermittent (перемежающаяся)  fever  </vt:lpstr>
      <vt:lpstr>Continued (постоянная) fever  </vt:lpstr>
      <vt:lpstr>Pel-Ebstein fever</vt:lpstr>
      <vt:lpstr>Эффективность НПВП</vt:lpstr>
      <vt:lpstr>Физикальное обследование пациента </vt:lpstr>
      <vt:lpstr>Лабораторно-инструментальное обследование</vt:lpstr>
      <vt:lpstr>Презентация PowerPoint</vt:lpstr>
      <vt:lpstr>Презентация PowerPoint</vt:lpstr>
      <vt:lpstr>Использование диагностических методов визуализации при FUO</vt:lpstr>
      <vt:lpstr>ИНФЕКЦИИ</vt:lpstr>
      <vt:lpstr>Особые категории пациентов</vt:lpstr>
      <vt:lpstr>Рочестерские критерии низкого риска ТБИ у детей до 3 мес с фебрильной лихорадкой</vt:lpstr>
      <vt:lpstr>Высокая вероятность ТБИ у детей при</vt:lpstr>
      <vt:lpstr>Показания для Р-графии ОГК у детей</vt:lpstr>
      <vt:lpstr>Лихорадки у гериатрических пациентов</vt:lpstr>
      <vt:lpstr>Презентация PowerPoint</vt:lpstr>
      <vt:lpstr>Симптомы настораживающие в отношении туберкулеза</vt:lpstr>
      <vt:lpstr>ТАКТИКА при подозрении на туберкулез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Лихорадки</dc:title>
  <dc:creator>Дмитрий</dc:creator>
  <cp:lastModifiedBy>Nitrium</cp:lastModifiedBy>
  <cp:revision>38</cp:revision>
  <dcterms:created xsi:type="dcterms:W3CDTF">2019-03-01T14:47:53Z</dcterms:created>
  <dcterms:modified xsi:type="dcterms:W3CDTF">2020-04-07T04:07:04Z</dcterms:modified>
</cp:coreProperties>
</file>