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sldIdLst>
    <p:sldId id="256" r:id="rId2"/>
    <p:sldId id="259" r:id="rId3"/>
    <p:sldId id="260" r:id="rId4"/>
    <p:sldId id="261" r:id="rId5"/>
    <p:sldId id="262" r:id="rId6"/>
    <p:sldId id="264" r:id="rId7"/>
    <p:sldId id="270" r:id="rId8"/>
    <p:sldId id="266" r:id="rId9"/>
    <p:sldId id="268" r:id="rId10"/>
    <p:sldId id="257" r:id="rId11"/>
    <p:sldId id="258" r:id="rId12"/>
    <p:sldId id="265" r:id="rId13"/>
    <p:sldId id="269" r:id="rId14"/>
    <p:sldId id="271" r:id="rId15"/>
    <p:sldId id="272" r:id="rId16"/>
    <p:sldId id="273" r:id="rId17"/>
    <p:sldId id="274" r:id="rId18"/>
    <p:sldId id="275" r:id="rId19"/>
    <p:sldId id="282" r:id="rId20"/>
    <p:sldId id="283" r:id="rId21"/>
    <p:sldId id="284" r:id="rId22"/>
    <p:sldId id="288" r:id="rId23"/>
    <p:sldId id="289" r:id="rId24"/>
    <p:sldId id="276" r:id="rId25"/>
    <p:sldId id="277" r:id="rId26"/>
    <p:sldId id="278" r:id="rId27"/>
    <p:sldId id="279" r:id="rId28"/>
    <p:sldId id="280" r:id="rId29"/>
    <p:sldId id="281" r:id="rId30"/>
    <p:sldId id="285" r:id="rId31"/>
    <p:sldId id="286" r:id="rId32"/>
    <p:sldId id="267" r:id="rId33"/>
    <p:sldId id="287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700E69"/>
    <a:srgbClr val="96128D"/>
    <a:srgbClr val="FF9999"/>
    <a:srgbClr val="5AF09E"/>
    <a:srgbClr val="66FFFF"/>
    <a:srgbClr val="F29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9" autoAdjust="0"/>
    <p:restoredTop sz="94649" autoAdjust="0"/>
  </p:normalViewPr>
  <p:slideViewPr>
    <p:cSldViewPr>
      <p:cViewPr>
        <p:scale>
          <a:sx n="108" d="100"/>
          <a:sy n="108" d="100"/>
        </p:scale>
        <p:origin x="-462" y="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48DF5D-29D1-4DB8-8CB2-A25E66CED5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34656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944A4-A648-40D2-8F58-CCDFC26102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00341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C15C38-F638-41B9-A1F6-12E2F47564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83487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C1445-A268-4AFA-B83B-60E16A298A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352528"/>
      </p:ext>
    </p:extLst>
  </p:cSld>
  <p:clrMapOvr>
    <a:masterClrMapping/>
  </p:clrMapOvr>
  <p:transition spd="med" advClick="0" advTm="15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D67766-A6ED-4F74-A98E-123EC141B3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03127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8C2B2D-CA9E-47A6-B64E-35BA1662582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16571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29734-1FAD-41C6-B65D-FA75AE49F9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9693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5240A-D508-40F7-B26C-383A7F9062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95311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1283B-0FED-4EE3-B8C8-1D267E704B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1035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496A2-0A4B-4755-8EA0-6F0CCD9E2B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49111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07220D-2C58-444F-9801-815262938E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70497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0285C-532C-44AE-A1D6-1D9A8F870E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94391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369132-7F36-4F10-957F-644C031991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0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856984" cy="348624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ФГБОУ ВО Астраханский ГМУ Минздрава России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Кафедра хирургических </a:t>
            </a:r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болезней стоматологического  факультета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Тема:</a:t>
            </a:r>
            <a:br>
              <a:rPr lang="ru-RU" sz="5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Панариций и флегмона кисти </a:t>
            </a:r>
            <a:endParaRPr lang="ru-RU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4941168"/>
            <a:ext cx="8352928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Зав. кафедрой : доктор медицинских наук, профессор, Одишелашвили Г.Д</a:t>
            </a: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827088" y="476250"/>
            <a:ext cx="3038475" cy="1100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i="1" kern="10" dirty="0">
              <a:ln w="1587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latin typeface="Monotype Corsiva"/>
            </a:endParaRPr>
          </a:p>
        </p:txBody>
      </p:sp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4932363" y="3429000"/>
            <a:ext cx="2305050" cy="830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i="1" kern="10" dirty="0">
              <a:ln w="1587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  <a:latin typeface="Monotype Corsiva"/>
            </a:endParaRP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3995738" y="2997200"/>
            <a:ext cx="792162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i="1" kern="10" dirty="0">
              <a:ln w="1587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Monotype Corsiva"/>
            </a:endParaRPr>
          </a:p>
        </p:txBody>
      </p:sp>
      <p:sp>
        <p:nvSpPr>
          <p:cNvPr id="2057" name="WordArt 9"/>
          <p:cNvSpPr>
            <a:spLocks noChangeArrowheads="1" noChangeShapeType="1" noTextEdit="1"/>
          </p:cNvSpPr>
          <p:nvPr/>
        </p:nvSpPr>
        <p:spPr bwMode="auto">
          <a:xfrm>
            <a:off x="1121568" y="2377197"/>
            <a:ext cx="2449513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i="1" kern="10" dirty="0">
              <a:ln w="1587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07763" dir="8100000" algn="ctr" rotWithShape="0">
                  <a:srgbClr val="808080">
                    <a:alpha val="50000"/>
                  </a:srgbClr>
                </a:outerShdw>
              </a:effectLst>
              <a:latin typeface="Monotype Corsiva"/>
            </a:endParaRPr>
          </a:p>
        </p:txBody>
      </p:sp>
    </p:spTree>
  </p:cSld>
  <p:clrMapOvr>
    <a:masterClrMapping/>
  </p:clrMapOvr>
  <p:transition spd="med" advClick="0" advTm="1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  <p:bldP spid="2053" grpId="0" animBg="1"/>
      <p:bldP spid="2055" grpId="0" animBg="1"/>
      <p:bldP spid="2056" grpId="0" animBg="1"/>
      <p:bldP spid="205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>
              <a:defRPr/>
            </a:pPr>
            <a:r>
              <a:rPr lang="ru-RU" b="1" i="1" smtClean="0">
                <a:solidFill>
                  <a:srgbClr val="700E6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КЛАССИФИКАЦИЯ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0" y="1412875"/>
            <a:ext cx="9144000" cy="4857750"/>
          </a:xfrm>
          <a:ln>
            <a:solidFill>
              <a:schemeClr val="tx1"/>
            </a:solidFill>
            <a:prstDash val="dashDot"/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Гнойные заболевания пальцев (панариции)</a:t>
            </a:r>
          </a:p>
          <a:p>
            <a:pPr eaLnBrk="1" hangingPunct="1">
              <a:buFontTx/>
              <a:buNone/>
              <a:defRPr/>
            </a:pPr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Поверхностные: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кожный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panaricium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cutaneum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подкожный 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panaricium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subcutaneum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подногтевой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panaricium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subunguale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околоногтевой 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panaricium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paraunguale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Глубокие: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суставной 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panaricium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articulare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сухожильный 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panaricium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tendineum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костный 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panaricium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osseum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пандактилит 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pandactylitis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defRPr/>
            </a:pPr>
            <a:endParaRPr lang="ru-RU" sz="2400" i="1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0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800" decel="1000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404813"/>
            <a:ext cx="8229600" cy="60483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Гнойные заболевания кисти (флегмона)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Кожный абсцесс («намин»)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Мозольный абсцесс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Надапоневротическая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флегмона ладони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Межпальцевая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комиссуральная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 флегмона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Подапоневротическая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флегмона ладони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Флегмона срединного ладонного пространства 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Флегмона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тенара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Флегмона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гипотенара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Подкожная флегмона тыла кисти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Подапоневротическая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тыла кисти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476250"/>
            <a:ext cx="8642350" cy="59769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b="1" dirty="0" smtClean="0"/>
              <a:t>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Острые гнойные заболевания кисти и пальцев в амбулаторной хирургической практике занимают одно из ведущих мест: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частота панарициев и флегмон кисти 15 - 30%, 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среди травм - 27% 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среди гнойной патологии различных локализаций-61%</a:t>
            </a:r>
          </a:p>
          <a:p>
            <a:pPr eaLnBrk="1" hangingPunct="1">
              <a:lnSpc>
                <a:spcPct val="9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Среди всех первично обратившихся в поликлинику: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около 15% составляют больные с различными гнойными заболеваниями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более 30% из них страдают гнойно-воспалительными заболеваниями кисти.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3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Кожный панариций</a:t>
            </a:r>
            <a:r>
              <a:rPr lang="en-US" sz="3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3052763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sz="2800" dirty="0" smtClean="0">
                <a:latin typeface="Bookman Old Style" pitchFamily="18" charset="0"/>
              </a:rPr>
              <a:t>   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развивается в глубоких слоях эпидермиса. При этом образующийся гной приподнимает и отслаивает роговой слой, в результате чего образуется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гнойный волдырь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фликтена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7" r="66402" b="59564"/>
          <a:stretch>
            <a:fillRect/>
          </a:stretch>
        </p:blipFill>
        <p:spPr bwMode="auto">
          <a:xfrm>
            <a:off x="2555875" y="4005263"/>
            <a:ext cx="4614863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17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9" grpId="0" build="p"/>
      <p:bldP spid="317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97912" cy="922337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Симптомы кожного панариция: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268413"/>
            <a:ext cx="4392612" cy="53292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гной скапливается под эпидермисом, в результате чего образуется пузырь, наполненный мутной, иногда кровянистой жидкостью</a:t>
            </a:r>
          </a:p>
          <a:p>
            <a:pPr eaLnBrk="1" hangingPunct="1">
              <a:lnSpc>
                <a:spcPct val="80000"/>
              </a:lnSpc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кожа вокруг пузыря приобретает красный оттенок, иногда становится ярко-красной</a:t>
            </a:r>
          </a:p>
          <a:p>
            <a:pPr eaLnBrk="1" hangingPunct="1">
              <a:lnSpc>
                <a:spcPct val="80000"/>
              </a:lnSpc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боли умеренные, часто совсем не сильные, иногда возникает ощущение жжения</a:t>
            </a:r>
          </a:p>
          <a:p>
            <a:pPr eaLnBrk="1" hangingPunct="1">
              <a:lnSpc>
                <a:spcPct val="80000"/>
              </a:lnSpc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 временем пузырь увеличивается, это сигнал к тому, что воспаление переходит на более глубокие ткани и болезнь прогрессирует</a:t>
            </a:r>
          </a:p>
          <a:p>
            <a:pPr eaLnBrk="1" hangingPunct="1">
              <a:lnSpc>
                <a:spcPct val="80000"/>
              </a:lnSpc>
            </a:pPr>
            <a:endParaRPr lang="ru-RU" sz="1800" dirty="0" smtClean="0">
              <a:latin typeface="Bookman Old Style" pitchFamily="18" charset="0"/>
            </a:endParaRPr>
          </a:p>
        </p:txBody>
      </p:sp>
      <p:pic>
        <p:nvPicPr>
          <p:cNvPr id="10" name="Содержимое 9" descr="кож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4356100" cy="990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68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686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507413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Лечение кожного панариция</a:t>
            </a:r>
            <a:r>
              <a:rPr lang="ru-RU" sz="4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: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600200"/>
            <a:ext cx="8353425" cy="4924425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Полное удаление ножницами (без анестезии) нечувствительного отслоенного рогового слоя эпидермиса.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Tx/>
              <a:buNone/>
              <a:defRPr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Раневую поверхность промывают раствором антисептика, накладывается повязка с водорастворимыми мазями. </a:t>
            </a:r>
            <a:endParaRPr lang="en-US" sz="28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Tx/>
              <a:buNone/>
              <a:defRPr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Выздоровление через 4-5 дней.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78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998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998"/>
                            </p:stCondLst>
                            <p:childTnLst>
                              <p:par>
                                <p:cTn id="2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Подкожный панариций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0" y="981075"/>
            <a:ext cx="5003800" cy="60483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Возникает на ладонной поверхности пальца, под кожей.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Вследствие того, что кожа на этой стороне пальца достаточно плотная, образующийся под ней гной долго не может вырваться наружу и процесс распространяется в глубь.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Часто подкожный панариций ведёт к дальнейшему поражению сухожилий, суставов и кости. Иногда, поражает их одновременно.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рисунке: схема распространения гноя при подкожном панариции основной фаланги: 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направления прорыва гноя указаны стрелками)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836613"/>
            <a:ext cx="34480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2109788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89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498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998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28 -0.04463 C -0.50573 -0.01966 -0.89601 0.00532 -0.9691 0.07054 C -1.04219 0.13575 -0.56893 0.27405 -0.55417 0.3469 C -0.53941 0.41975 -0.86077 0.45583 -0.8809 0.5081 C -0.90104 0.56036 -0.70365 0.63344 -0.675 0.66119 C -0.64653 0.68895 -0.67795 0.68201 -0.70938 0.67507 " pathEditMode="relative" rAng="0" ptsTypes="aaaaaA">
                                      <p:cBhvr>
                                        <p:cTn id="35" dur="2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4" y="36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Характерные симптомы </a:t>
            </a:r>
            <a:br>
              <a:rPr lang="ru-RU" sz="3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подкожного панариция: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0" y="1580485"/>
            <a:ext cx="5292725" cy="53006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2000" dirty="0" smtClean="0"/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Болезненность в месте возникновения воспалительного процесса, границы которой устанавливается зондом или концом пинцета</a:t>
            </a:r>
          </a:p>
          <a:p>
            <a:pPr eaLnBrk="1" hangingPunct="1">
              <a:lnSpc>
                <a:spcPct val="80000"/>
              </a:lnSpc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Спонтанная, пульсирующая, мучительная, не дающая больному уснуть боль</a:t>
            </a:r>
          </a:p>
          <a:p>
            <a:pPr eaLnBrk="1" hangingPunct="1">
              <a:lnSpc>
                <a:spcPct val="80000"/>
              </a:lnSpc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зоне болезненности определяется уплотнение и гиперемия </a:t>
            </a:r>
          </a:p>
          <a:p>
            <a:pPr eaLnBrk="1" hangingPunct="1">
              <a:lnSpc>
                <a:spcPct val="80000"/>
              </a:lnSpc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Припухлость выражена незначительно</a:t>
            </a:r>
          </a:p>
        </p:txBody>
      </p:sp>
      <p:pic>
        <p:nvPicPr>
          <p:cNvPr id="14346" name="Picture 10" descr="панариций дистальной фалан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84313"/>
            <a:ext cx="3465513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99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00563" y="6426200"/>
            <a:ext cx="4787900" cy="431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1400" smtClean="0">
                <a:latin typeface="Bookman Old Style" pitchFamily="18" charset="0"/>
              </a:rPr>
              <a:t>Дренирование резиновым окончатым дренажем при подкожном панариции средней фаланги:</a:t>
            </a:r>
            <a:r>
              <a:rPr lang="ru-RU" sz="1400" smtClean="0"/>
              <a:t> </a:t>
            </a:r>
            <a:endParaRPr lang="ru-RU" sz="4000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9388" y="0"/>
            <a:ext cx="8435975" cy="2492375"/>
          </a:xfrm>
        </p:spPr>
        <p:txBody>
          <a:bodyPr>
            <a:normAutofit/>
          </a:bodyPr>
          <a:lstStyle/>
          <a:p>
            <a:pPr marL="381000" indent="-381000"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Лечение подкожного панариция</a:t>
            </a:r>
            <a:endParaRPr lang="ru-RU" sz="3600" b="1" i="1" u="sng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381000" indent="-381000" eaLnBrk="1" hangingPunct="1">
              <a:lnSpc>
                <a:spcPct val="90000"/>
              </a:lnSpc>
              <a:defRPr/>
            </a:pPr>
            <a:r>
              <a:rPr lang="ru-RU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В фазе серозной экссудации: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</a:p>
          <a:p>
            <a:pPr marL="381000" indent="-381000" eaLnBrk="1" hangingPunct="1">
              <a:lnSpc>
                <a:spcPct val="90000"/>
              </a:lnSpc>
              <a:buFontTx/>
              <a:buNone/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холод, УВЧ, УФО, иммобилизация, антибиотикотерапия.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</a:p>
          <a:p>
            <a:pPr marL="381000" indent="-381000" eaLnBrk="1" hangingPunct="1">
              <a:lnSpc>
                <a:spcPct val="90000"/>
              </a:lnSpc>
              <a:defRPr/>
            </a:pPr>
            <a:r>
              <a:rPr lang="ru-RU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В фазе гнойной экссудации: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</a:p>
          <a:p>
            <a:pPr marL="381000" indent="-381000" eaLnBrk="1" hangingPunct="1">
              <a:lnSpc>
                <a:spcPct val="90000"/>
              </a:lnSpc>
              <a:buFontTx/>
              <a:buNone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Операция (анестезия по Лукашевичу-</a:t>
            </a:r>
            <a:r>
              <a:rPr lang="ru-RU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Оберсту</a:t>
            </a:r>
            <a:r>
              <a:rPr lang="ru-RU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)</a:t>
            </a:r>
          </a:p>
          <a:p>
            <a:pPr marL="381000" indent="-381000" eaLnBrk="1" hangingPunct="1">
              <a:lnSpc>
                <a:spcPct val="90000"/>
              </a:lnSpc>
              <a:buFontTx/>
              <a:buNone/>
              <a:defRPr/>
            </a:pPr>
            <a:endParaRPr lang="ru-RU" sz="2400" b="1" dirty="0" smtClean="0">
              <a:effectLst>
                <a:outerShdw blurRad="38100" dist="38100" dir="2700000" algn="tl">
                  <a:srgbClr val="FFFFFF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  <a:p>
            <a:pPr marL="800100" lvl="1" indent="-342900" eaLnBrk="1" hangingPunct="1">
              <a:lnSpc>
                <a:spcPct val="90000"/>
              </a:lnSpc>
              <a:buFontTx/>
              <a:buNone/>
              <a:defRPr/>
            </a:pPr>
            <a:endParaRPr lang="ru-RU" sz="2800" dirty="0" smtClean="0"/>
          </a:p>
        </p:txBody>
      </p:sp>
      <p:sp>
        <p:nvSpPr>
          <p:cNvPr id="40966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-324544" y="2393950"/>
            <a:ext cx="5111750" cy="4464050"/>
          </a:xfrm>
        </p:spPr>
        <p:txBody>
          <a:bodyPr>
            <a:noAutofit/>
          </a:bodyPr>
          <a:lstStyle/>
          <a:p>
            <a:pPr marL="914400" lvl="1" indent="-4572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 ногтевой фаланге производится «</a:t>
            </a:r>
            <a:r>
              <a:rPr lang="ru-RU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клюшкообразный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» разрез, на средней и основных фалангах - разрез по боковым поверхностям. </a:t>
            </a:r>
          </a:p>
          <a:p>
            <a:pPr marL="914400" lvl="1" indent="-4572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Подкожно-кожные лоскуты разводятся в разные стороны и выполняется </a:t>
            </a:r>
            <a:r>
              <a:rPr lang="ru-RU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некрэктомия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 </a:t>
            </a:r>
          </a:p>
          <a:p>
            <a:pPr marL="914400" lvl="1" indent="-4572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Дренирование полости</a:t>
            </a:r>
            <a:endParaRPr lang="ru-RU" sz="20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914400" lvl="1" indent="-4572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Накладывание повязки</a:t>
            </a:r>
          </a:p>
          <a:p>
            <a:pPr marL="914400" lvl="1" indent="-4572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После чего производится иммобилизация в функционально выгодном положении</a:t>
            </a: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492375"/>
            <a:ext cx="4427537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32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2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92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40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40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40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22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6" dur="3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40963" grpId="0" build="p"/>
      <p:bldP spid="4096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Паронихия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836613"/>
            <a:ext cx="8218487" cy="298132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воспаление околоногтевого валика;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часто возникает после некачественно сделанного маникюра;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воспаление начинается у края ногтевой пластинки, в коже ногтевого валика, вследствие различных повреждений кожи (мелкие трещинки, заусенцы, микроскопические порезы);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возможно полное поражение валика и подлежащей клетчатки. </a:t>
            </a:r>
          </a:p>
        </p:txBody>
      </p:sp>
      <p:graphicFrame>
        <p:nvGraphicFramePr>
          <p:cNvPr id="51207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977743112"/>
              </p:ext>
            </p:extLst>
          </p:nvPr>
        </p:nvGraphicFramePr>
        <p:xfrm>
          <a:off x="7596336" y="4366702"/>
          <a:ext cx="12700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Image" r:id="rId3" imgW="1269841" imgH="1015515" progId="Photoshop.Image.9">
                  <p:embed/>
                </p:oleObj>
              </mc:Choice>
              <mc:Fallback>
                <p:oleObj name="Image" r:id="rId3" imgW="1269841" imgH="1015515" progId="Photoshop.Image.9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505" t="7091"/>
                      <a:stretch>
                        <a:fillRect/>
                      </a:stretch>
                    </p:blipFill>
                    <p:spPr bwMode="auto">
                      <a:xfrm>
                        <a:off x="7596336" y="4366702"/>
                        <a:ext cx="1270000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9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73100" y="4581525"/>
          <a:ext cx="1987550" cy="200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Image" r:id="rId5" imgW="1212798" imgH="1225091" progId="Photoshop.Image.9">
                  <p:embed/>
                </p:oleObj>
              </mc:Choice>
              <mc:Fallback>
                <p:oleObj name="Image" r:id="rId5" imgW="1212798" imgH="1225091" progId="Photoshop.Image.9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1754"/>
                      <a:stretch>
                        <a:fillRect/>
                      </a:stretch>
                    </p:blipFill>
                    <p:spPr bwMode="auto">
                      <a:xfrm>
                        <a:off x="673100" y="4581525"/>
                        <a:ext cx="1987550" cy="200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10" name="Picture 6" descr="paron2-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149080"/>
            <a:ext cx="3384550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512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998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498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998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498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i="1" dirty="0" smtClean="0">
                <a:latin typeface="Bookman Old Style" pitchFamily="18" charset="0"/>
              </a:rPr>
              <a:t>Анатомо-функциональные особенности пальцев и кисти</a:t>
            </a:r>
          </a:p>
        </p:txBody>
      </p:sp>
      <p:graphicFrame>
        <p:nvGraphicFramePr>
          <p:cNvPr id="5127" name="Object 7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89975920"/>
              </p:ext>
            </p:extLst>
          </p:nvPr>
        </p:nvGraphicFramePr>
        <p:xfrm>
          <a:off x="33609" y="1268760"/>
          <a:ext cx="307022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" r:id="rId3" imgW="4228571" imgH="6234921" progId="Photoshop.Image.9">
                  <p:embed/>
                </p:oleObj>
              </mc:Choice>
              <mc:Fallback>
                <p:oleObj name="Image" r:id="rId3" imgW="4228571" imgH="6234921" progId="Photoshop.Image.9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09" y="1268760"/>
                        <a:ext cx="3070225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2812749" y="1340768"/>
            <a:ext cx="6336704" cy="2663825"/>
          </a:xfrm>
        </p:spPr>
        <p:txBody>
          <a:bodyPr>
            <a:normAutofit fontScale="92500" lnSpcReduction="20000"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ru-RU" sz="2000" dirty="0" smtClean="0">
                <a:latin typeface="Bookman Old Style" pitchFamily="18" charset="0"/>
              </a:rPr>
              <a:t>Кожа тыльной поверхности кисти эластичная, подвижная, легко растягивается и собирается в складки, а кожа ладони плотна, малоподвижна из-за сращений с ладонным апоневрозом, лишена волосяных луковиц и сальных желез. 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Bookman Old Style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sz="2000" dirty="0" smtClean="0">
                <a:latin typeface="Bookman Old Style" pitchFamily="18" charset="0"/>
              </a:rPr>
              <a:t>Подкожная клетчатка тыла кисти развита слабо, а ладони – </a:t>
            </a:r>
            <a:r>
              <a:rPr lang="en-US" sz="2000" dirty="0" smtClean="0">
                <a:latin typeface="Bookman Old Style" pitchFamily="18" charset="0"/>
              </a:rPr>
              <a:t>  </a:t>
            </a:r>
            <a:r>
              <a:rPr lang="ru-RU" sz="2000" dirty="0" smtClean="0">
                <a:latin typeface="Bookman Old Style" pitchFamily="18" charset="0"/>
              </a:rPr>
              <a:t>заключается 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ru-RU" sz="2000" dirty="0" smtClean="0">
                <a:latin typeface="Bookman Old Style" pitchFamily="18" charset="0"/>
              </a:rPr>
              <a:t>между 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ru-RU" sz="2000" dirty="0" smtClean="0">
                <a:latin typeface="Bookman Old Style" pitchFamily="18" charset="0"/>
              </a:rPr>
              <a:t>вертикальными </a:t>
            </a:r>
            <a:r>
              <a:rPr lang="en-US" sz="2000" dirty="0" smtClean="0">
                <a:latin typeface="Bookman Old Style" pitchFamily="18" charset="0"/>
              </a:rPr>
              <a:t>  </a:t>
            </a:r>
            <a:r>
              <a:rPr lang="ru-RU" sz="2000" dirty="0" smtClean="0">
                <a:latin typeface="Bookman Old Style" pitchFamily="18" charset="0"/>
              </a:rPr>
              <a:t>соединительнотканными волокнами в отдельные ячейки и представлена отдельными жировыми дольками.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Bookman Old Style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Bookman Old Style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Bookman Old Style" pitchFamily="18" charset="0"/>
            </a:endParaRP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43808" y="3933056"/>
            <a:ext cx="6120680" cy="2924944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ru-RU" sz="2000" dirty="0" smtClean="0">
                <a:latin typeface="Bookman Old Style" pitchFamily="18" charset="0"/>
              </a:rPr>
              <a:t>Ладонные синовиальные влагалища сухожилий II-IV пальцев изолированы друг от друга. Они начинаются на уровне пястно-фаланговых сочленений и продолжаются до основания ногтевых фаланг. Синовиальные влагалища I и V пальцев, не прерываясь на ладони, продолжаются в лучевую и локтевую синовиальные сумки, таким образом, при гнойном тендовагините I и V пальцев гной распространяется соответственно в эти сумки и далее в пространство Пирогова.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8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" presetID="2" presetClass="exit" presetSubtype="2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  <p:bldP spid="512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Виды </a:t>
            </a:r>
            <a:br>
              <a:rPr lang="ru-RU" sz="4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околоногтевого панариция: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341438"/>
            <a:ext cx="8229600" cy="4929187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Пиококковый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паронихий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наблюдается резкая болезненность, нечеткие границы поражения, выделение гноя из-под воспаленных ногтевых валиков отличают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Кандидозный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паронихии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нависание подушкообразного заднего валика, из-под которого иногда при надавливании выделяется скудное творожистое отделяемое. 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Паронихии, вызванный экземой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воспаленном валике видны везикулы, корочки, шелушение.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Псориатический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паронихий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наблюдается инфильтрация воспалительного характера, захватывает всю дистальную фалангу; характерны пластинчатое шелушение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серозногнойное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отделяемое из-под ногтевого валика. 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сифилисе в области ногтевых валиков могут быть папулезные элементы, в том числе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ороговевающие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роговой паронихий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eaLnBrk="1" hangingPunct="1">
              <a:lnSpc>
                <a:spcPct val="80000"/>
              </a:lnSpc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532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998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998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998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998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Лечение паронихия: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65175"/>
            <a:ext cx="8229600" cy="38163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sz="24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Консервативное</a:t>
            </a:r>
            <a:endParaRPr lang="ru-RU" sz="24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острой стадии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влажно-высыхающие повязки с 5-10% растворами (ихтиола, фурацилина)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- анилиновые красители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 хроническом течении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мази с антибиотиками </a:t>
            </a:r>
          </a:p>
          <a:p>
            <a:pPr lvl="3" eaLnBrk="1" hangingPunct="1">
              <a:lnSpc>
                <a:spcPct val="90000"/>
              </a:lnSpc>
              <a:buFontTx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- мази с кортикостероидами,</a:t>
            </a:r>
          </a:p>
          <a:p>
            <a:pPr lvl="3" eaLnBrk="1" hangingPunct="1">
              <a:lnSpc>
                <a:spcPct val="90000"/>
              </a:lnSpc>
              <a:buFontTx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- аппликации чистого </a:t>
            </a:r>
            <a:r>
              <a:rPr 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ихтиола. </a:t>
            </a:r>
          </a:p>
          <a:p>
            <a:pPr lvl="3" eaLnBrk="1" hangingPunct="1">
              <a:lnSpc>
                <a:spcPct val="90000"/>
              </a:lnSpc>
              <a:buFontTx/>
              <a:buNone/>
              <a:defRPr/>
            </a:pPr>
            <a:endParaRPr lang="ru-RU" sz="18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sz="24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Оперативное лечение</a:t>
            </a: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при неэффективности консервативных мероприятий</a:t>
            </a:r>
          </a:p>
        </p:txBody>
      </p:sp>
      <p:pic>
        <p:nvPicPr>
          <p:cNvPr id="22538" name="Picture 10" descr="CA0CFE64"/>
          <p:cNvPicPr>
            <a:picLocks noChangeAspect="1" noChangeArrowheads="1"/>
          </p:cNvPicPr>
          <p:nvPr/>
        </p:nvPicPr>
        <p:blipFill>
          <a:blip r:embed="rId2" cstate="print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1" r="22742" b="75447"/>
          <a:stretch>
            <a:fillRect/>
          </a:stretch>
        </p:blipFill>
        <p:spPr bwMode="auto">
          <a:xfrm>
            <a:off x="1331913" y="4293096"/>
            <a:ext cx="6380162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552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998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998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998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9998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1998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998"/>
                            </p:stCondLst>
                            <p:childTnLst>
                              <p:par>
                                <p:cTn id="5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70" decel="100000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70" decel="100000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998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7998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998"/>
                            </p:stCondLst>
                            <p:childTnLst>
                              <p:par>
                                <p:cTn id="7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3000" fill="hold"/>
                                        <p:tgtEl>
                                          <p:spTgt spid="225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19138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Сухожильный панариций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836613"/>
            <a:ext cx="8229600" cy="68405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Причина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чаще мелкие травмы пальца в местах наиболее поверхностного расположения сухожилий сгибателей;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инфекция попадает непосредственно в сухожильное влагалище и вызывает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первичный сухожильный панариций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вторичный сухожильный панариций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возникает как осложнение при костном, суставном или подкожном панариции.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Симптомы:</a:t>
            </a: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sz="20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равномерное опухание всего пальца с распространением на тыльную поверхность кисти;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болезненность при давлении зондом по ходу всего сухожилия влагалища, точно ограниченная зоной его расположения;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жесткая боль при движениях, особенно при разгибании;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фиксация пальца в положении легкого сгибания.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614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498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998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498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998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498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998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498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61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  <p:bldP spid="6144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964612" cy="77787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Лечение сухожильного панариция: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125538"/>
            <a:ext cx="8642350" cy="57324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8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Консервативное</a:t>
            </a: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(пункция сухожильного влагалища, эвакуация экссудата, введение антибиотиков, лазерная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терапия и др.) -  в первые часы.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8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Оперативное</a:t>
            </a:r>
            <a:r>
              <a:rPr lang="ru-RU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при неэффективности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Для вскрытия сухожильного влагалища применяют одно- или двусторонние среднелатеральные разрезы на средней и основных фалангах;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вскрытия слепого конца сухожильных влагалищ II, III или IV пальца  продольный или дугообразный разрез;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После вскрытия сухожильного влагалища его промывают через полихлорвиниловый катетер раствором антисептика;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Операцию завершают катетеризацией сухожильного влагалища.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624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998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998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998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998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1998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  <p:bldP spid="6246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Костный панариций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836613"/>
            <a:ext cx="8713787" cy="602138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endParaRPr lang="ru-RU" sz="2000" dirty="0" smtClean="0"/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Bookman Old Style" pitchFamily="18" charset="0"/>
              </a:rPr>
              <a:t>-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поражение кости пальца.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развивается либо при непосредственном попадании инфекции в костную ткань (например, при инфицированных открытых переломах), либо при распространении гнойного процесса на кость с прилежащих мягких тканей.</a:t>
            </a:r>
          </a:p>
          <a:p>
            <a:pPr algn="just" eaLnBrk="1" hangingPunct="1">
              <a:lnSpc>
                <a:spcPct val="80000"/>
              </a:lnSpc>
              <a:buFont typeface="Symbol" pitchFamily="18" charset="2"/>
              <a:buChar char="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buFont typeface="Symbol" pitchFamily="18" charset="2"/>
              <a:buChar char="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По локализации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 различают: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костный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ногтевой,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средней и основной фаланг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этиологии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 выделяют: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первичный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возникает в результате глубоких повреждений с внедрением возбудителей инфекции в кость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вторичный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возникает в результате распространения гнойного воспаления с мягких тканей пальца на кость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7" r="3780"/>
          <a:stretch>
            <a:fillRect/>
          </a:stretch>
        </p:blipFill>
        <p:spPr bwMode="auto">
          <a:xfrm>
            <a:off x="4787900" y="2565400"/>
            <a:ext cx="41227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419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48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998"/>
                            </p:stCondLst>
                            <p:childTnLst>
                              <p:par>
                                <p:cTn id="3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998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6998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7998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8998"/>
                            </p:stCondLst>
                            <p:childTnLst>
                              <p:par>
                                <p:cTn id="5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70" decel="100000"/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770" decel="100000"/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998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2998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419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419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9223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Особенности клиники и диагностики: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620713"/>
            <a:ext cx="8642350" cy="64801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000" dirty="0" smtClean="0">
                <a:latin typeface="Bookman Old Style" pitchFamily="18" charset="0"/>
              </a:rPr>
              <a:t>жестокие пульсирующие боли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dirty="0" smtClean="0">
                <a:latin typeface="Bookman Old Style" pitchFamily="18" charset="0"/>
              </a:rPr>
              <a:t>область фаланги припухает  и палец приобретает колбообразную форму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dirty="0" smtClean="0">
                <a:latin typeface="Bookman Old Style" pitchFamily="18" charset="0"/>
              </a:rPr>
              <a:t>палец слегка согнут в соседнем с фалангой суставе. 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dirty="0" smtClean="0">
                <a:latin typeface="Bookman Old Style" pitchFamily="18" charset="0"/>
              </a:rPr>
              <a:t>движения в межфаланговых суставах ограничены из-за боли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dirty="0" smtClean="0">
                <a:latin typeface="Bookman Old Style" pitchFamily="18" charset="0"/>
              </a:rPr>
              <a:t>в дальнейшем гной прорывается (чаще на вершине пальца). Из образовавшегося свища после прорыва гноя выпирают грануляции. При зондировании можно обнаружить изъеденную кость. Фаланга может выделиться в виде секвестра.</a:t>
            </a:r>
          </a:p>
          <a:p>
            <a:pPr eaLnBrk="1" hangingPunct="1">
              <a:lnSpc>
                <a:spcPct val="90000"/>
              </a:lnSpc>
            </a:pPr>
            <a:endParaRPr lang="ru-RU" sz="2000" dirty="0" smtClean="0">
              <a:latin typeface="Bookman Old Style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ru-RU" sz="2000" dirty="0" smtClean="0">
              <a:latin typeface="Bookman Old Style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ru-RU" sz="2000" dirty="0" smtClean="0">
              <a:latin typeface="Bookman Old Style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ru-RU" sz="2000" dirty="0" smtClean="0">
              <a:latin typeface="Bookman Old Style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ru-RU" sz="2000" dirty="0" smtClean="0">
              <a:latin typeface="Bookman Old Style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ru-RU" sz="2000" dirty="0" smtClean="0">
              <a:latin typeface="Bookman Old Style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ru-RU" sz="2000" dirty="0" smtClean="0">
              <a:latin typeface="Bookman Old Style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ru-RU" sz="2000" dirty="0" smtClean="0">
              <a:latin typeface="Bookman Old Style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1400" dirty="0" smtClean="0">
                <a:latin typeface="Bookman Old Style" pitchFamily="18" charset="0"/>
              </a:rPr>
              <a:t>Схематическое изображение деструкции и секвестрации кости при костном панариции: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1400" dirty="0" smtClean="0">
                <a:latin typeface="Bookman Old Style" pitchFamily="18" charset="0"/>
              </a:rPr>
              <a:t> а — краевая; б — субтотальная; в — тотальная. 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"/>
          <a:stretch>
            <a:fillRect/>
          </a:stretch>
        </p:blipFill>
        <p:spPr bwMode="auto">
          <a:xfrm>
            <a:off x="2195513" y="3716338"/>
            <a:ext cx="4506912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40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40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3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964612" cy="23050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/>
              <a:t>    </a:t>
            </a:r>
            <a:r>
              <a:rPr lang="ru-RU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Лечение костного панариция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Антибактериальное лечение:</a:t>
            </a:r>
            <a:b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 кость проникают </a:t>
            </a:r>
            <a:r>
              <a:rPr lang="ru-RU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линкомицин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клинтомицин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, цефалоспорины 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поколения ( в среднем 6-7 дней).</a:t>
            </a:r>
            <a:r>
              <a:rPr lang="ru-RU" sz="36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2205038"/>
            <a:ext cx="4859337" cy="44370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ru-RU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Оперативное: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Проводниковая,      внутрикостная, внутривенная анестезия.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Разрез делается в зависимости от  локализации воспалительного процесса.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Мягкие ткани рассекают до кости и удаляют секвестры, формируется полость.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Производят санацию полости, накладывают повязку. </a:t>
            </a:r>
          </a:p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endParaRPr lang="ru-RU" sz="2000" dirty="0" smtClean="0"/>
          </a:p>
        </p:txBody>
      </p:sp>
      <p:pic>
        <p:nvPicPr>
          <p:cNvPr id="214023" name="Picture 7" descr="panar1"/>
          <p:cNvPicPr>
            <a:picLocks noChangeAspect="1" noChangeArrowheads="1"/>
          </p:cNvPicPr>
          <p:nvPr/>
        </p:nvPicPr>
        <p:blipFill>
          <a:blip r:embed="rId2">
            <a:lum bright="-6000" contrast="24000"/>
          </a:blip>
          <a:srcRect/>
          <a:stretch>
            <a:fillRect/>
          </a:stretch>
        </p:blipFill>
        <p:spPr bwMode="auto">
          <a:xfrm>
            <a:off x="5032375" y="3429000"/>
            <a:ext cx="4111625" cy="2736850"/>
          </a:xfrm>
          <a:prstGeom prst="rect">
            <a:avLst/>
          </a:prstGeom>
          <a:noFill/>
          <a:ln w="3175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4" dur="2000"/>
                                        <p:tgtEl>
                                          <p:spTgt spid="21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140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5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Суставной </a:t>
            </a: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панариций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pPr eaLnBrk="1" hangingPunct="1"/>
            <a:endParaRPr lang="ru-RU" sz="2000" dirty="0" smtClean="0"/>
          </a:p>
          <a:p>
            <a:pPr algn="just" eaLnBrk="1" hangingPunct="1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представляет собой серозно-гнойное воспаление межфаланговых и пястно-фаланговых суставов.</a:t>
            </a:r>
          </a:p>
          <a:p>
            <a:pPr algn="just" eaLnBrk="1" hangingPunct="1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развивается как при непосредственном попадании инфекции в полость сустава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(например, при ранении),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так и вследствие длительного гнойного процесса в мягких тканях пальца над суставом. 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1" t="49254" r="32391" b="10309"/>
          <a:stretch>
            <a:fillRect/>
          </a:stretch>
        </p:blipFill>
        <p:spPr bwMode="auto">
          <a:xfrm>
            <a:off x="2683494" y="3861048"/>
            <a:ext cx="527685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4710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998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498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Характерные симптомы </a:t>
            </a:r>
            <a:b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суставного панариция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8313" y="1196975"/>
            <a:ext cx="8675687" cy="1900238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latin typeface="Bookman Old Style" pitchFamily="18" charset="0"/>
              </a:rPr>
              <a:t>боль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err="1" smtClean="0">
                <a:latin typeface="Bookman Old Style" pitchFamily="18" charset="0"/>
              </a:rPr>
              <a:t>параартикулярный</a:t>
            </a:r>
            <a:r>
              <a:rPr lang="ru-RU" sz="2400" dirty="0" smtClean="0">
                <a:latin typeface="Bookman Old Style" pitchFamily="18" charset="0"/>
              </a:rPr>
              <a:t> отек мягких тканей, в результате которого палец приобретает веретенообразную форму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latin typeface="Bookman Old Style" pitchFamily="18" charset="0"/>
              </a:rPr>
              <a:t>палец находится в состоянии умеренного сгибания, резко ограничены активные и пассивные движения.</a:t>
            </a:r>
          </a:p>
          <a:p>
            <a:pPr eaLnBrk="1" hangingPunct="1">
              <a:lnSpc>
                <a:spcPct val="90000"/>
              </a:lnSpc>
            </a:pPr>
            <a:endParaRPr lang="ru-RU" sz="2400" dirty="0" smtClean="0">
              <a:latin typeface="Bookman Old Style" pitchFamily="18" charset="0"/>
            </a:endParaRPr>
          </a:p>
        </p:txBody>
      </p:sp>
      <p:sp>
        <p:nvSpPr>
          <p:cNvPr id="4813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39750" y="3789363"/>
            <a:ext cx="8075613" cy="3068637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Осложнения: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Bookman Old Style" pitchFamily="18" charset="0"/>
              </a:rPr>
              <a:t>переход суставного панариция в другой вид инфекции пальцев и кисти (6,1%);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err="1" smtClean="0">
                <a:latin typeface="Bookman Old Style" pitchFamily="18" charset="0"/>
              </a:rPr>
              <a:t>тугоподвижность</a:t>
            </a:r>
            <a:r>
              <a:rPr lang="ru-RU" sz="2400" dirty="0" smtClean="0">
                <a:latin typeface="Bookman Old Style" pitchFamily="18" charset="0"/>
              </a:rPr>
              <a:t> и контрактуры сочленений (40,5%);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Bookman Old Style" pitchFamily="18" charset="0"/>
              </a:rPr>
              <a:t>анкилозы (15,8%);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Bookman Old Style" pitchFamily="18" charset="0"/>
              </a:rPr>
              <a:t>трофические расстройства (10,9%);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Bookman Old Style" pitchFamily="18" charset="0"/>
              </a:rPr>
              <a:t>комбинированные виды осложнений (26,7%).</a:t>
            </a:r>
            <a:r>
              <a:rPr lang="ru-RU" dirty="0" smtClean="0"/>
              <a:t>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9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8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8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8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8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8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8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8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8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8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8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8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8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8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8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8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48131" grpId="0" build="p"/>
      <p:bldP spid="4813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86800" cy="706438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Лечение</a:t>
            </a: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суставного панариция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600200"/>
            <a:ext cx="8569325" cy="492442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начальных фазах заболевания – ежедневные пункции суставов с эвакуацией гноя и антибактериальной терапией;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 выраженной деструкции суставных концов – резекция сустава с созданием артродеза в функционально выгодном положении;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 большом разрушении тканей пальца – ампутации пальцев (очень редко). </a:t>
            </a:r>
            <a:endParaRPr lang="ru-RU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404813"/>
            <a:ext cx="5184775" cy="659765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ru-RU" sz="1900" smtClean="0">
                <a:latin typeface="Bookman Old Style" pitchFamily="18" charset="0"/>
              </a:rPr>
              <a:t>Поверхностная фасция тонкая и является продолжением фасции предплечья. В средней же части ладони образует плотную треугольную пластинку— ладонный апоневроз, который делит среднюю часть ладони на 2 этажа: над- и подапоневротическое ладонные пространства.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ru-RU" sz="1900" smtClean="0">
              <a:latin typeface="Bookman Old Style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sz="1900" smtClean="0">
                <a:latin typeface="Bookman Old Style" pitchFamily="18" charset="0"/>
              </a:rPr>
              <a:t>Сеть лимфатических сосудов пальцев представлена поверхностными и глубокими капиллярами, которые, сливаясь, образуют лимфатические сосуды. Последние идут по боковым поверхностям пальцев до межпальцевых промежутков и затем переходят на тыльную поверхность кисти. Такое направление оттока лимфы с учетом строения подкожной жировой клетчатки кисти объясняет возникновение значительных отеков тыльной поверхности кисти при наличии воспалительного очага в области ладони.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sz="half" idx="2"/>
          </p:nvPr>
        </p:nvSpPr>
        <p:spPr>
          <a:xfrm>
            <a:off x="5105400" y="5084763"/>
            <a:ext cx="4038600" cy="2189162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1400" smtClean="0">
                <a:latin typeface="Bookman Old Style" pitchFamily="18" charset="0"/>
              </a:rPr>
              <a:t>      </a:t>
            </a:r>
            <a:r>
              <a:rPr lang="ru-RU" sz="1400" smtClean="0">
                <a:latin typeface="Bookman Old Style" pitchFamily="18" charset="0"/>
              </a:rPr>
              <a:t>1 — латеральное пространство (ложе тенара); 2—ложе гипотенара; 3 — срединное ладонное пространство; </a:t>
            </a:r>
            <a:endParaRPr lang="en-US" sz="1400" smtClean="0">
              <a:latin typeface="Bookman Old Style" pitchFamily="18" charset="0"/>
            </a:endParaRPr>
          </a:p>
          <a:p>
            <a:pPr eaLnBrk="1" hangingPunct="1">
              <a:buFontTx/>
              <a:buNone/>
            </a:pPr>
            <a:r>
              <a:rPr lang="en-US" sz="1400" smtClean="0">
                <a:latin typeface="Bookman Old Style" pitchFamily="18" charset="0"/>
              </a:rPr>
              <a:t>      </a:t>
            </a:r>
            <a:r>
              <a:rPr lang="ru-RU" sz="1400" smtClean="0">
                <a:latin typeface="Bookman Old Style" pitchFamily="18" charset="0"/>
              </a:rPr>
              <a:t>4 — локтевая артерия; 5 — canalis carpalis; 6 — поверхностная ладонная артериальная дуга; 7—срединное ладонное пространство.</a:t>
            </a:r>
          </a:p>
        </p:txBody>
      </p:sp>
      <p:pic>
        <p:nvPicPr>
          <p:cNvPr id="6148" name="GB_frame" descr="http://panaris.ru/images/stories/operacii/operacii14/oper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2139" r="3008" b="2139"/>
          <a:stretch>
            <a:fillRect/>
          </a:stretch>
        </p:blipFill>
        <p:spPr bwMode="auto">
          <a:xfrm>
            <a:off x="5364163" y="188913"/>
            <a:ext cx="337502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6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  <p:bldP spid="615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Пандактилит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125538"/>
            <a:ext cx="4932363" cy="2592387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sz="2000" dirty="0" smtClean="0">
                <a:latin typeface="Bookman Old Style" pitchFamily="18" charset="0"/>
              </a:rPr>
              <a:t>гнойное воспаление всех тканей пальца;</a:t>
            </a:r>
          </a:p>
          <a:p>
            <a:pPr algn="just" eaLnBrk="1" hangingPunct="1">
              <a:lnSpc>
                <a:spcPct val="80000"/>
              </a:lnSpc>
            </a:pPr>
            <a:endParaRPr lang="ru-RU" sz="2000" dirty="0" smtClean="0">
              <a:latin typeface="Bookman Old Style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sz="2000" dirty="0" smtClean="0">
                <a:latin typeface="Bookman Old Style" pitchFamily="18" charset="0"/>
              </a:rPr>
              <a:t>клиническая картина заболевания складывается из совокупности всех видов гнойного поражения пальца;</a:t>
            </a:r>
          </a:p>
          <a:p>
            <a:pPr algn="just" eaLnBrk="1" hangingPunct="1">
              <a:lnSpc>
                <a:spcPct val="80000"/>
              </a:lnSpc>
            </a:pPr>
            <a:endParaRPr lang="ru-RU" sz="2000" dirty="0" smtClean="0">
              <a:latin typeface="Bookman Old Style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endParaRPr lang="ru-RU" sz="1800" dirty="0" smtClean="0"/>
          </a:p>
        </p:txBody>
      </p:sp>
      <p:sp>
        <p:nvSpPr>
          <p:cNvPr id="57349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787900" y="3933825"/>
            <a:ext cx="4114800" cy="2665413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latin typeface="Bookman Old Style" pitchFamily="18" charset="0"/>
              </a:rPr>
              <a:t>развивается постепенно и тяжело протекает;</a:t>
            </a:r>
          </a:p>
          <a:p>
            <a:pPr algn="just" eaLnBrk="1" hangingPunct="1">
              <a:lnSpc>
                <a:spcPct val="80000"/>
              </a:lnSpc>
            </a:pPr>
            <a:endParaRPr lang="ru-RU" sz="1800" smtClean="0">
              <a:latin typeface="Bookman Old Style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latin typeface="Bookman Old Style" pitchFamily="18" charset="0"/>
              </a:rPr>
              <a:t>сопровождается выраженной интоксикацией, регионарным лимфангитом, кубитальным и подмышечным лимфаденитом.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b="4021"/>
          <a:stretch>
            <a:fillRect/>
          </a:stretch>
        </p:blipFill>
        <p:spPr bwMode="auto">
          <a:xfrm>
            <a:off x="395288" y="3500438"/>
            <a:ext cx="43910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7339" r="4318" b="8807"/>
          <a:stretch>
            <a:fillRect/>
          </a:stretch>
        </p:blipFill>
        <p:spPr bwMode="auto">
          <a:xfrm>
            <a:off x="4999038" y="876300"/>
            <a:ext cx="3836987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573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998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998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998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3998"/>
                            </p:stCondLst>
                            <p:childTnLst>
                              <p:par>
                                <p:cTn id="3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47" grpId="0" build="p"/>
      <p:bldP spid="5734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Лечение пандактилита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412875"/>
            <a:ext cx="8518525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детоксикационная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терапия;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антибактериальная терапия.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ru-RU" dirty="0" smtClean="0">
              <a:effectLst>
                <a:outerShdw blurRad="38100" dist="38100" dir="2700000" algn="tl">
                  <a:srgbClr val="FFFFFF"/>
                </a:outerShdw>
              </a:effectLst>
              <a:latin typeface="Bookman Old Style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Оперативное: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 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Обезболивание: наркоз.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Удаление некротических тканей и адекватное дренирование всех гнойных очагов. При поражении всех фаланг пальцев проводится его экзартикуляция.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9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71450"/>
            <a:ext cx="8229600" cy="9366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Профилактика панариция</a:t>
            </a:r>
            <a:endParaRPr lang="ru-RU" sz="32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0825" y="836613"/>
            <a:ext cx="8569325" cy="295275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Предупреждение поражения пальцев (работа в защитных перчатках, аккуратность при маникюре и во время ухода за кистями рук, аккуратность в быту);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Поддержание чистоты рук;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случае повреждении пальца необходимо смазать рану йодом и наложить стерильную повязку (как правило, это часто игнорируется, а между тем, панариций начинается с самых незначительных повреждений кожи).</a:t>
            </a:r>
          </a:p>
          <a:p>
            <a:pPr algn="just" eaLnBrk="1" hangingPunct="1">
              <a:lnSpc>
                <a:spcPct val="90000"/>
              </a:lnSpc>
            </a:pPr>
            <a:endParaRPr lang="ru-RU" sz="2000" dirty="0" smtClean="0">
              <a:latin typeface="Bookman Old Style" pitchFamily="18" charset="0"/>
            </a:endParaRPr>
          </a:p>
        </p:txBody>
      </p:sp>
      <p:sp>
        <p:nvSpPr>
          <p:cNvPr id="2765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39552" y="3573016"/>
            <a:ext cx="8142288" cy="36449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dirty="0" smtClean="0"/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Осложнения</a:t>
            </a:r>
            <a:endParaRPr lang="ru-RU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Лимфангит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Лимфаденит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Тромбофлебит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Сепсис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Флегмона кисти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Остеомиелит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Общее заражение крови и т. д.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76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998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998"/>
                            </p:stCondLst>
                            <p:childTnLst>
                              <p:par>
                                <p:cTn id="2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998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998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998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998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998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7998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7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9998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7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1998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76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1" grpId="0" build="p"/>
      <p:bldP spid="2765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i="1" u="sng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Флегмоны кисти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0825" y="692150"/>
            <a:ext cx="8642350" cy="1296988"/>
          </a:xfrm>
        </p:spPr>
        <p:txBody>
          <a:bodyPr>
            <a:normAutofit fontScale="92500" lnSpcReduction="10000"/>
          </a:bodyPr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1800" smtClean="0">
                <a:latin typeface="Bookman Old Style" pitchFamily="18" charset="0"/>
              </a:rPr>
              <a:t>   - это диффузное гнойное поражение клетчаточных пространств кисти. Воспалительный экссудат распространяется в клетчаточных пространствах, переходя из одного фасциального футляра в другой через отверстия для сосудисто-нервных пучков. Раздвигая ткани, сдавливая и разрушая сосуды, гной приводит к некрозу тканей.</a:t>
            </a:r>
            <a:r>
              <a:rPr lang="ru-RU" sz="1000" smtClean="0">
                <a:latin typeface="Bookman Old Style" pitchFamily="18" charset="0"/>
              </a:rPr>
              <a:t> 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250825" y="1989138"/>
            <a:ext cx="8642350" cy="4105275"/>
          </a:xfrm>
        </p:spPr>
        <p:txBody>
          <a:bodyPr>
            <a:normAutofit fontScale="92500" lnSpcReduction="10000"/>
          </a:bodyPr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000" b="1" i="1" u="sng" smtClean="0">
                <a:latin typeface="Bookman Old Style" pitchFamily="18" charset="0"/>
              </a:rPr>
              <a:t>Общие принципы лечения флегмон кисти:</a:t>
            </a:r>
            <a:r>
              <a:rPr lang="ru-RU" sz="2000" smtClean="0">
                <a:latin typeface="Bookman Old Style" pitchFamily="18" charset="0"/>
              </a:rPr>
              <a:t> </a:t>
            </a:r>
            <a:endParaRPr lang="ru-RU" sz="1600" smtClean="0">
              <a:latin typeface="Bookman Old Style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ru-RU" sz="2000" smtClean="0">
              <a:latin typeface="Bookman Old Style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latin typeface="Bookman Old Style" pitchFamily="18" charset="0"/>
              </a:rPr>
              <a:t>Лечение больных с флегмонами кисти должно осуществляться в хирургическом стационаре.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latin typeface="Bookman Old Style" pitchFamily="18" charset="0"/>
              </a:rPr>
              <a:t>Необходимо максимально точно установить, какое клетчаточное пространство кисти поражено, что важно для выбора адекватного доступа.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latin typeface="Bookman Old Style" pitchFamily="18" charset="0"/>
              </a:rPr>
              <a:t>Оперативное вмешательство должно быть ранним и осуществляться при строгом соблюдении правил асептики.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latin typeface="Bookman Old Style" pitchFamily="18" charset="0"/>
              </a:rPr>
              <a:t>Необходимо оптимальное обезболивание и точное обескровливание кисти.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latin typeface="Bookman Old Style" pitchFamily="18" charset="0"/>
              </a:rPr>
              <a:t>Некрэктомия и дренирование гнойника - важнейшие моменты операции.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latin typeface="Bookman Old Style" pitchFamily="18" charset="0"/>
              </a:rPr>
              <a:t>Адекватная антибиотикотерапия с учетом чувствительности микрофлоры.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latin typeface="Bookman Old Style" pitchFamily="18" charset="0"/>
              </a:rPr>
              <a:t>Применение различных видов местной терапии после оперативного вмешательства, в зависимости от локализации очага воспаления.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latin typeface="Bookman Old Style" pitchFamily="18" charset="0"/>
              </a:rPr>
              <a:t>Иммобилизация.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latin typeface="Bookman Old Style" pitchFamily="18" charset="0"/>
              </a:rPr>
              <a:t>Реабилитации больных, профилактика осложнений.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600"/>
                            </p:stCondLst>
                            <p:childTnLst>
                              <p:par>
                                <p:cTn id="1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7600"/>
                            </p:stCondLst>
                            <p:childTnLst>
                              <p:par>
                                <p:cTn id="28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600"/>
                            </p:stCondLst>
                            <p:childTnLst>
                              <p:par>
                                <p:cTn id="34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1600"/>
                            </p:stCondLst>
                            <p:childTnLst>
                              <p:par>
                                <p:cTn id="40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3600"/>
                            </p:stCondLst>
                            <p:childTnLst>
                              <p:par>
                                <p:cTn id="46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600"/>
                            </p:stCondLst>
                            <p:childTnLst>
                              <p:par>
                                <p:cTn id="52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604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04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04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7600"/>
                            </p:stCondLst>
                            <p:childTnLst>
                              <p:par>
                                <p:cTn id="58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604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4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4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9600"/>
                            </p:stCondLst>
                            <p:childTnLst>
                              <p:par>
                                <p:cTn id="64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60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0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0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1600"/>
                            </p:stCondLst>
                            <p:childTnLst>
                              <p:par>
                                <p:cTn id="70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604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604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04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3600"/>
                            </p:stCondLst>
                            <p:childTnLst>
                              <p:par>
                                <p:cTn id="76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604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604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04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9" grpId="0" build="p"/>
      <p:bldP spid="6042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92163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Флегмона тыла кисти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3141663"/>
            <a:ext cx="4475163" cy="33845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Клиническая картина:</a:t>
            </a:r>
          </a:p>
          <a:p>
            <a:pPr lvl="1" eaLnBrk="1" hangingPunct="1"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выраженная гиперемия кожных покровов, </a:t>
            </a:r>
          </a:p>
          <a:p>
            <a:pPr lvl="1" eaLnBrk="1" hangingPunct="1"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отек тыла кисти, </a:t>
            </a:r>
          </a:p>
          <a:p>
            <a:pPr lvl="1" eaLnBrk="1" hangingPunct="1"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резкое ограничение разгибания пальцев,</a:t>
            </a:r>
          </a:p>
          <a:p>
            <a:pPr lvl="1" eaLnBrk="1" hangingPunct="1"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болезненность при пальпации, </a:t>
            </a:r>
          </a:p>
          <a:p>
            <a:pPr lvl="1" eaLnBrk="1" hangingPunct="1"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нередко определяется флюктуация. 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8313" y="836613"/>
            <a:ext cx="8280400" cy="2232025"/>
          </a:xfrm>
        </p:spPr>
        <p:txBody>
          <a:bodyPr>
            <a:normAutofit/>
          </a:bodyPr>
          <a:lstStyle/>
          <a:p>
            <a:pPr algn="just" eaLnBrk="1" hangingPunct="1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гнойное воспаление подкожной клетчатки тыльной поверхности кисти.</a:t>
            </a:r>
          </a:p>
          <a:p>
            <a:pPr eaLnBrk="1" hangingPunct="1">
              <a:buFontTx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Развивается вследствие повреждения кожных покровов этой зоны и попадания инфекции в глубжележащие слои.</a:t>
            </a:r>
          </a:p>
          <a:p>
            <a:pPr algn="just" eaLnBrk="1" hangingPunct="1">
              <a:buFontTx/>
              <a:buChar char="-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69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141663"/>
            <a:ext cx="4586287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962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498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6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98"/>
                            </p:stCondLst>
                            <p:childTnLst>
                              <p:par>
                                <p:cTn id="2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998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998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998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998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2998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/>
      <p:bldP spid="96259" grpId="0" build="p"/>
      <p:bldP spid="96260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507412" cy="6334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Лечение - только хирургическое.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08050"/>
            <a:ext cx="8229600" cy="5616575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Производятся разрезы по периметру тыла кисти, эвакуируется гнойный экссудат, выполняется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некрэктомия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подкожной клетчатке.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случае уверенности в полноценной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некрэктомии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операционные раны можно ушить, оставив в клетчатке перфорированные полимерные трубочки, выведенные через отдельные проколы кожи (дренажно-промывная система).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 отсутствии уверенности в полноте удаленных некротических тканей, когда имеет место диффузное пропитывание подкожной клетчатки мутным гнойным экссудатом, целесообразнее оставить раны открытыми, рыхло выполнив их марлевыми полосками 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левомеколем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мере очищения ран и купирования острых воспалительных явлений можно наложить вторичные швы.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  <p:bldP spid="9830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9138"/>
          </a:xfrm>
        </p:spPr>
        <p:txBody>
          <a:bodyPr/>
          <a:lstStyle/>
          <a:p>
            <a:pPr eaLnBrk="1" hangingPunct="1">
              <a:defRPr/>
            </a:pPr>
            <a:r>
              <a:rPr lang="ru-RU" sz="3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Флегмона межпальцевых промежутков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836613"/>
            <a:ext cx="8569325" cy="5761037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400" dirty="0" smtClean="0">
                <a:latin typeface="Bookman Old Style" pitchFamily="18" charset="0"/>
              </a:rPr>
              <a:t>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нередко развивается на фоне инфицированных мозолей.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- может быть следствием непосредственного ранения этой области. 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Клиническая картина: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отек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гиперемия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болезненность при пальпации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резкое ограничение движений пальцами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Воспалительные явления чаще развиваются с ладонной поверхности кисти. При этом, благодаря особенности строения подкожной клетчатки в этой области, флюктуация, как правило, не определяется. Нередко можно отметить явления гиперкератоза над зоной воспаления.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/>
      <p:bldP spid="9933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Лечение - оперативное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513"/>
            <a:ext cx="8218488" cy="54721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Bookman Old Style" pitchFamily="18" charset="0"/>
              </a:rPr>
              <a:t>Разрез производится по ладонной поверхности кисти параллельно дистальной ладонной складке.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Bookman Old Style" pitchFamily="18" charset="0"/>
              </a:rPr>
              <a:t>После разреза кожи клетчатка раздвигается зажимом до визуализации сухожильных влагалищ и сосудисто-нервных пучков.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Bookman Old Style" pitchFamily="18" charset="0"/>
              </a:rPr>
              <a:t>После этого выполняется тщательная </a:t>
            </a:r>
            <a:r>
              <a:rPr lang="ru-RU" sz="2000" dirty="0" err="1" smtClean="0">
                <a:latin typeface="Bookman Old Style" pitchFamily="18" charset="0"/>
              </a:rPr>
              <a:t>некрэктомия</a:t>
            </a:r>
            <a:r>
              <a:rPr lang="ru-RU" sz="2000" dirty="0" smtClean="0">
                <a:latin typeface="Bookman Old Style" pitchFamily="18" charset="0"/>
              </a:rPr>
              <a:t> в подкожной клетчатке над сухожилиями и в межпальцевых промежутках.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Bookman Old Style" pitchFamily="18" charset="0"/>
              </a:rPr>
              <a:t>В случае неадекватной </a:t>
            </a:r>
            <a:r>
              <a:rPr lang="ru-RU" sz="2000" dirty="0" err="1" smtClean="0">
                <a:latin typeface="Bookman Old Style" pitchFamily="18" charset="0"/>
              </a:rPr>
              <a:t>некрэктомии</a:t>
            </a:r>
            <a:r>
              <a:rPr lang="ru-RU" sz="2000" dirty="0" smtClean="0">
                <a:latin typeface="Bookman Old Style" pitchFamily="18" charset="0"/>
              </a:rPr>
              <a:t> и дальнейшего прогрессирования некротического процесса возможно развитие деструктивных изменений во влагалищах сухожилий сгибателей.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Bookman Old Style" pitchFamily="18" charset="0"/>
              </a:rPr>
              <a:t>Если по межпальцевым промежуткам гнойный экссудат распространяется на тыльную поверхность кисти, там производятся разрезы в соответствующих областях параллельно оси пястных костей.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Bookman Old Style" pitchFamily="18" charset="0"/>
              </a:rPr>
              <a:t> После удаления всех некротических тканей раны промываются антисептиками и дренируются перфорированными полимерными трубочками.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Bookman Old Style" pitchFamily="18" charset="0"/>
              </a:rPr>
              <a:t>При уверенности в полноте </a:t>
            </a:r>
            <a:r>
              <a:rPr lang="ru-RU" sz="2000" dirty="0" err="1" smtClean="0">
                <a:latin typeface="Bookman Old Style" pitchFamily="18" charset="0"/>
              </a:rPr>
              <a:t>некрэктомии</a:t>
            </a:r>
            <a:r>
              <a:rPr lang="ru-RU" sz="2000" dirty="0" smtClean="0">
                <a:latin typeface="Bookman Old Style" pitchFamily="18" charset="0"/>
              </a:rPr>
              <a:t> возможно наложение швов на кожу.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/>
      <p:bldP spid="10035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79388" y="188913"/>
            <a:ext cx="4176712" cy="410527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ru-RU" sz="2400" b="1" i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Флегмона возвышения</a:t>
            </a:r>
          </a:p>
          <a:p>
            <a:pPr eaLnBrk="1" hangingPunct="1">
              <a:buFontTx/>
              <a:buNone/>
              <a:defRPr/>
            </a:pPr>
            <a:r>
              <a:rPr lang="ru-RU" sz="2400" b="1" i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I пальца (</a:t>
            </a:r>
            <a:r>
              <a:rPr lang="ru-RU" sz="2400" b="1" i="1" u="sng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тенара</a:t>
            </a:r>
            <a:r>
              <a:rPr lang="ru-RU" sz="2400" b="1" i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eaLnBrk="1" hangingPunct="1">
              <a:buFontTx/>
              <a:buNone/>
              <a:defRPr/>
            </a:pPr>
            <a:endParaRPr lang="ru-RU" sz="2400" b="1" i="1" u="sng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сопровождается резким отеком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тенара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лучевого края тыльной поверхности кисти </a:t>
            </a:r>
          </a:p>
          <a:p>
            <a:pPr algn="just" eaLnBrk="1" hangingPunct="1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нередко гнойный экссудат распространяется по краю первой тыльной межкостной мышцы на дорсальную поверхность кисти. </a:t>
            </a:r>
          </a:p>
        </p:txBody>
      </p:sp>
      <p:sp>
        <p:nvSpPr>
          <p:cNvPr id="101381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250825" y="4483100"/>
            <a:ext cx="8497888" cy="23749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ru-RU" sz="2400" b="1" i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Флегмона возвышения мизинца (</a:t>
            </a:r>
            <a:r>
              <a:rPr lang="ru-RU" sz="2400" b="1" i="1" u="sng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гипотенара</a:t>
            </a:r>
            <a:r>
              <a:rPr lang="ru-RU" sz="2400" b="1" i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Tx/>
              <a:buNone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сопровождается явлениями выраженной интоксикации </a:t>
            </a:r>
          </a:p>
          <a:p>
            <a:pPr eaLnBrk="1" hangingPunct="1"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часто является следствием сухожильного панариция пятого пальца</a:t>
            </a:r>
          </a:p>
        </p:txBody>
      </p:sp>
      <p:pic>
        <p:nvPicPr>
          <p:cNvPr id="5" name="Рисунок 4" descr="DSC06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0"/>
            <a:ext cx="365283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101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101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01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01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01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1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1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1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1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1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70" decel="100000"/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decel="100000"/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1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1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1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1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1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1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 build="p"/>
      <p:bldP spid="10138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Лечение межмышечных флегмон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052513"/>
            <a:ext cx="4752975" cy="54006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Производят дугообразный разрез в области </a:t>
            </a:r>
            <a:r>
              <a:rPr lang="en-US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thenar</a:t>
            </a:r>
            <a:r>
              <a:rPr lang="en-US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или в продольном направлении по границе области возвышения пятого пальца.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Скальпелем рассекают только кожу, а клетчатку разводят зажимом.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Выполняется </a:t>
            </a:r>
            <a:r>
              <a:rPr lang="ru-RU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некрэктомия</a:t>
            </a: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в клетчатке.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Раны промывают антисептиком.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Затем накладывают дренажи и операционные раны ушивают.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2" name="Picture 6" descr="F74437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15263" r="54797" b="31505"/>
          <a:stretch>
            <a:fillRect/>
          </a:stretch>
        </p:blipFill>
        <p:spPr bwMode="auto">
          <a:xfrm>
            <a:off x="5148263" y="1196975"/>
            <a:ext cx="3706812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6" grpId="0"/>
      <p:bldP spid="10342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8313" y="260350"/>
            <a:ext cx="4103687" cy="3673475"/>
          </a:xfrm>
        </p:spPr>
        <p:txBody>
          <a:bodyPr>
            <a:normAutofit fontScale="85000" lnSpcReduction="20000"/>
          </a:bodyPr>
          <a:lstStyle/>
          <a:p>
            <a:pPr algn="just" eaLnBrk="1" hangingPunct="1"/>
            <a:r>
              <a:rPr lang="ru-RU" sz="2000" dirty="0" smtClean="0">
                <a:latin typeface="Bookman Old Style" pitchFamily="18" charset="0"/>
              </a:rPr>
              <a:t>Разрезы на ладони и пальцах кисти следует проводить с учетом проекции важных анатомических образований — сосудов и нервов и следует также учитывать наличие «запретной зоны» — места прохождения и деления на ветви срединного нерва. </a:t>
            </a:r>
          </a:p>
          <a:p>
            <a:pPr eaLnBrk="1" hangingPunct="1"/>
            <a:endParaRPr lang="ru-RU" sz="2000" dirty="0" smtClean="0">
              <a:latin typeface="Bookman Old Style" pitchFamily="18" charset="0"/>
            </a:endParaRPr>
          </a:p>
          <a:p>
            <a:pPr algn="r" eaLnBrk="1" hangingPunct="1">
              <a:buFontTx/>
              <a:buNone/>
            </a:pPr>
            <a:endParaRPr lang="ru-RU" sz="2000" dirty="0" smtClean="0"/>
          </a:p>
          <a:p>
            <a:pPr algn="r" eaLnBrk="1" hangingPunct="1">
              <a:buFontTx/>
              <a:buNone/>
            </a:pPr>
            <a:endParaRPr lang="ru-RU" sz="2000" dirty="0" smtClean="0"/>
          </a:p>
          <a:p>
            <a:pPr algn="r" eaLnBrk="1" hangingPunct="1">
              <a:buFontTx/>
              <a:buNone/>
            </a:pPr>
            <a:endParaRPr lang="ru-RU" sz="2000" dirty="0" smtClean="0"/>
          </a:p>
          <a:p>
            <a:pPr algn="r" eaLnBrk="1" hangingPunct="1">
              <a:buFontTx/>
              <a:buNone/>
            </a:pPr>
            <a:endParaRPr lang="ru-RU" sz="2000" dirty="0" smtClean="0"/>
          </a:p>
          <a:p>
            <a:pPr algn="r" eaLnBrk="1" hangingPunct="1">
              <a:buFontTx/>
              <a:buNone/>
            </a:pPr>
            <a:r>
              <a:rPr lang="ru-RU" sz="2000" dirty="0" smtClean="0"/>
              <a:t>    </a:t>
            </a:r>
          </a:p>
          <a:p>
            <a:pPr eaLnBrk="1" hangingPunct="1"/>
            <a:endParaRPr lang="ru-RU" sz="2000" dirty="0" smtClean="0"/>
          </a:p>
          <a:p>
            <a:pPr eaLnBrk="1" hangingPunct="1"/>
            <a:endParaRPr lang="ru-RU" sz="2000" dirty="0" smtClean="0"/>
          </a:p>
        </p:txBody>
      </p:sp>
      <p:sp>
        <p:nvSpPr>
          <p:cNvPr id="7177" name="Rectangle 9"/>
          <p:cNvSpPr>
            <a:spLocks noGrp="1" noChangeArrowheads="1"/>
          </p:cNvSpPr>
          <p:nvPr>
            <p:ph sz="half" idx="2"/>
          </p:nvPr>
        </p:nvSpPr>
        <p:spPr>
          <a:xfrm>
            <a:off x="2555875" y="5516563"/>
            <a:ext cx="2376488" cy="1008062"/>
          </a:xfrm>
        </p:spPr>
        <p:txBody>
          <a:bodyPr>
            <a:normAutofit fontScale="85000" lnSpcReduction="20000"/>
          </a:bodyPr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1800" b="1" dirty="0" smtClean="0">
                <a:latin typeface="Bookman Old Style" pitchFamily="18" charset="0"/>
              </a:rPr>
              <a:t>«Запретная зона» заштрихована</a:t>
            </a:r>
          </a:p>
        </p:txBody>
      </p:sp>
      <p:pic>
        <p:nvPicPr>
          <p:cNvPr id="7173" name="GB_frame" descr="http://panaris.ru/images/stories/operacii/operacii17/oper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8913"/>
            <a:ext cx="3903663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  <p:bldP spid="717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Осложнения флегмоны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Лимфаденит </a:t>
            </a:r>
          </a:p>
          <a:p>
            <a:pPr eaLnBrk="1" hangingPunct="1">
              <a:lnSpc>
                <a:spcPct val="80000"/>
              </a:lnSpc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Лимфангит </a:t>
            </a:r>
          </a:p>
          <a:p>
            <a:pPr eaLnBrk="1" hangingPunct="1">
              <a:lnSpc>
                <a:spcPct val="80000"/>
              </a:lnSpc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Тромбофлебит</a:t>
            </a:r>
          </a:p>
          <a:p>
            <a:pPr eaLnBrk="1" hangingPunct="1">
              <a:lnSpc>
                <a:spcPct val="80000"/>
              </a:lnSpc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Сепсис </a:t>
            </a:r>
          </a:p>
          <a:p>
            <a:pPr eaLnBrk="1" hangingPunct="1">
              <a:lnSpc>
                <a:spcPct val="80000"/>
              </a:lnSpc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Рожа </a:t>
            </a:r>
          </a:p>
          <a:p>
            <a:pPr eaLnBrk="1" hangingPunct="1">
              <a:lnSpc>
                <a:spcPct val="80000"/>
              </a:lnSpc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и др</a:t>
            </a:r>
            <a:r>
              <a:rPr lang="ru-RU" sz="4000" dirty="0" smtClean="0">
                <a:latin typeface="Bookman Old Style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ru-RU" sz="4000" dirty="0" smtClean="0"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 0.87095 C 0.30573 0.82794 0.21181 0.78469 0.2059 0.74375 C 0.2 0.70236 0.40747 0.65125 0.36406 0.62419 C 0.32049 0.59713 -0.0592 0.62373 -0.05538 0.58048 C -0.05122 0.53746 0.45035 0.4216 0.38802 0.36586 C 0.32552 0.3099 -0.3651 0.30758 -0.42986 0.2463 C -0.49462 0.18547 -0.2474 0.09274 -5.55556E-7 -1.52636E-6 " pathEditMode="relative" ptsTypes="aaaaaaA">
                                      <p:cBhvr>
                                        <p:cTn id="6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endParaRPr lang="ru-RU" sz="4000" dirty="0" smtClean="0">
              <a:latin typeface="Bookman Old Style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ru-RU" sz="4000" dirty="0">
              <a:latin typeface="Bookman Old Style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ru-RU" sz="4000" dirty="0" smtClean="0">
              <a:latin typeface="Bookman Old Style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r>
              <a:rPr lang="ru-RU" sz="4000" dirty="0" smtClean="0">
                <a:latin typeface="Bookman Old Style" pitchFamily="18" charset="0"/>
              </a:rPr>
              <a:t>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65346020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052513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Этиология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981075"/>
            <a:ext cx="8353425" cy="5327650"/>
          </a:xfrm>
        </p:spPr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ru-RU" sz="2000" dirty="0" smtClean="0">
                <a:latin typeface="Bookman Old Style" pitchFamily="18" charset="0"/>
              </a:rPr>
              <a:t>Возникновение панариция почти всегда связано с предшествующим нарушением целостности кожных покровов: </a:t>
            </a:r>
          </a:p>
          <a:p>
            <a:pPr lvl="1" algn="just" eaLnBrk="1" hangingPunct="1"/>
            <a:r>
              <a:rPr lang="ru-RU" sz="1600" dirty="0" smtClean="0">
                <a:latin typeface="Bookman Old Style" pitchFamily="18" charset="0"/>
              </a:rPr>
              <a:t>Мелкие колотые раны и занозы 33%</a:t>
            </a:r>
          </a:p>
          <a:p>
            <a:pPr lvl="1" algn="just" eaLnBrk="1" hangingPunct="1"/>
            <a:r>
              <a:rPr lang="ru-RU" sz="1600" dirty="0" smtClean="0">
                <a:latin typeface="Bookman Old Style" pitchFamily="18" charset="0"/>
              </a:rPr>
              <a:t>Ссадины и мелкие царапины 25,7%</a:t>
            </a:r>
          </a:p>
          <a:p>
            <a:pPr lvl="1" algn="just" eaLnBrk="1" hangingPunct="1"/>
            <a:r>
              <a:rPr lang="ru-RU" sz="1600" dirty="0" smtClean="0">
                <a:latin typeface="Bookman Old Style" pitchFamily="18" charset="0"/>
              </a:rPr>
              <a:t>Поверхностные резаные раны 10,8%</a:t>
            </a:r>
          </a:p>
          <a:p>
            <a:pPr lvl="1" algn="just" eaLnBrk="1" hangingPunct="1"/>
            <a:r>
              <a:rPr lang="ru-RU" sz="1600" dirty="0" smtClean="0">
                <a:latin typeface="Bookman Old Style" pitchFamily="18" charset="0"/>
              </a:rPr>
              <a:t>Заусеницы 9%</a:t>
            </a:r>
          </a:p>
          <a:p>
            <a:pPr lvl="1" algn="just" eaLnBrk="1" hangingPunct="1"/>
            <a:r>
              <a:rPr lang="ru-RU" sz="1600" dirty="0" smtClean="0">
                <a:latin typeface="Bookman Old Style" pitchFamily="18" charset="0"/>
              </a:rPr>
              <a:t>Ушибы 7%</a:t>
            </a:r>
          </a:p>
          <a:p>
            <a:pPr lvl="1" algn="just" eaLnBrk="1" hangingPunct="1"/>
            <a:r>
              <a:rPr lang="ru-RU" sz="1600" dirty="0" smtClean="0">
                <a:latin typeface="Bookman Old Style" pitchFamily="18" charset="0"/>
              </a:rPr>
              <a:t>Обширные травмы и размозжения 4,3%</a:t>
            </a:r>
          </a:p>
          <a:p>
            <a:pPr lvl="1" algn="just" eaLnBrk="1" hangingPunct="1"/>
            <a:r>
              <a:rPr lang="ru-RU" sz="1600" dirty="0" smtClean="0">
                <a:latin typeface="Bookman Old Style" pitchFamily="18" charset="0"/>
              </a:rPr>
              <a:t>Укусы человека и животных 3,2%</a:t>
            </a:r>
          </a:p>
          <a:p>
            <a:pPr lvl="1" algn="just" eaLnBrk="1" hangingPunct="1"/>
            <a:r>
              <a:rPr lang="ru-RU" sz="1600" dirty="0" smtClean="0">
                <a:latin typeface="Bookman Old Style" pitchFamily="18" charset="0"/>
              </a:rPr>
              <a:t>Ожоги 1,6%</a:t>
            </a:r>
          </a:p>
          <a:p>
            <a:pPr lvl="1" algn="just" eaLnBrk="1" hangingPunct="1"/>
            <a:r>
              <a:rPr lang="ru-RU" sz="1600" dirty="0" smtClean="0">
                <a:latin typeface="Bookman Old Style" pitchFamily="18" charset="0"/>
              </a:rPr>
              <a:t>Прочие 1,3%</a:t>
            </a:r>
          </a:p>
          <a:p>
            <a:pPr lvl="1" algn="just" eaLnBrk="1" hangingPunct="1"/>
            <a:r>
              <a:rPr lang="ru-RU" sz="1600" dirty="0" smtClean="0">
                <a:latin typeface="Bookman Old Style" pitchFamily="18" charset="0"/>
              </a:rPr>
              <a:t>Причина не выяснена 4,1% </a:t>
            </a:r>
          </a:p>
          <a:p>
            <a:pPr lvl="1" algn="just" eaLnBrk="1" hangingPunct="1"/>
            <a:endParaRPr lang="ru-RU" sz="1600" dirty="0" smtClean="0">
              <a:latin typeface="Bookman Old Style" pitchFamily="18" charset="0"/>
            </a:endParaRPr>
          </a:p>
          <a:p>
            <a:pPr algn="just" eaLnBrk="1" hangingPunct="1"/>
            <a:r>
              <a:rPr lang="ru-RU" sz="2000" dirty="0" smtClean="0">
                <a:latin typeface="Bookman Old Style" pitchFamily="18" charset="0"/>
              </a:rPr>
              <a:t>Сравнительное изучение микрофлоры гнойных заболеваний кисти свидетельствует, что золотистый стафилококк является доминирующей инфекцией, но в настоящее возрастает роль грамм-отрицательной флоры, а также аэробно-анаэробных ассоциаций.</a:t>
            </a:r>
          </a:p>
          <a:p>
            <a:pPr eaLnBrk="1" hangingPunct="1">
              <a:buFontTx/>
              <a:buNone/>
            </a:pPr>
            <a:r>
              <a:rPr lang="ru-RU" dirty="0" smtClean="0">
                <a:latin typeface="Bookman Old Style" pitchFamily="18" charset="0"/>
              </a:rPr>
              <a:t>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02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998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998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998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9998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998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3998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5998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Патогенез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125538"/>
            <a:ext cx="8713788" cy="5732462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dirty="0" smtClean="0"/>
              <a:t>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месте внедрения патогенной микрофлоры развивается воспалительный процесс и нагноение. При этом гнойный экссудат прорывается через кожу наружу, но чаще распространяется вглубь, что связано с особенностями строения тканей пальцев и кисти. 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Тяжесть заболевания и скорость распространения инфекции зависит: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2" algn="just"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 состояния иммунной системы организма</a:t>
            </a:r>
          </a:p>
          <a:p>
            <a:pPr lvl="2" algn="just"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 общего физического состояния человека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2" algn="just"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 вирулентности флоры</a:t>
            </a:r>
          </a:p>
          <a:p>
            <a:pPr lvl="2" algn="just"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 загрязнённости</a:t>
            </a:r>
          </a:p>
          <a:p>
            <a:pPr lvl="2" algn="just" eaLnBrk="1" hangingPunct="1">
              <a:lnSpc>
                <a:spcPct val="80000"/>
              </a:lnSpc>
              <a:defRPr/>
            </a:pPr>
            <a:endParaRPr lang="ru-RU" sz="2000" dirty="0" smtClean="0">
              <a:latin typeface="Bookman Old Style" pitchFamily="18" charset="0"/>
            </a:endParaRPr>
          </a:p>
          <a:p>
            <a:pPr lvl="2" algn="just" eaLnBrk="1" hangingPunct="1">
              <a:lnSpc>
                <a:spcPct val="80000"/>
              </a:lnSpc>
              <a:defRPr/>
            </a:pPr>
            <a:endParaRPr lang="ru-RU" sz="2000" dirty="0" smtClean="0">
              <a:latin typeface="Bookman Old Style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 smtClean="0"/>
              <a:t>         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53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998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998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998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998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998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2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8062257"/>
              </p:ext>
            </p:extLst>
          </p:nvPr>
        </p:nvGraphicFramePr>
        <p:xfrm>
          <a:off x="827584" y="2492895"/>
          <a:ext cx="7776864" cy="3881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Документ" r:id="rId3" imgW="6085032" imgH="3036315" progId="Word.Document.8">
                  <p:embed/>
                </p:oleObj>
              </mc:Choice>
              <mc:Fallback>
                <p:oleObj name="Документ" r:id="rId3" imgW="6085032" imgH="303631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492895"/>
                        <a:ext cx="7776864" cy="38813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6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8913"/>
            <a:ext cx="8964613" cy="3744912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Дифференциальная диагностика стадий воспалительного процесса имеет большое значение для выбора лечения. Анализ клинических признаков, свойственный этим фазам, показывает возможность такой диагностики.</a:t>
            </a:r>
          </a:p>
          <a:p>
            <a:pPr eaLnBrk="1" hangingPunct="1"/>
            <a:endParaRPr lang="ru-RU" sz="2400" dirty="0" smtClean="0"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46700"/>
            <a:ext cx="4824413" cy="15113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1400" smtClean="0">
                <a:latin typeface="Bookman Old Style" pitchFamily="18" charset="0"/>
              </a:rPr>
              <a:t>На рисунке представлено схематическое изображение зон максимальной болезненности при различных формах панариция</a:t>
            </a:r>
            <a:r>
              <a:rPr lang="ru-RU" sz="1600" smtClean="0">
                <a:latin typeface="Bookman Old Style" pitchFamily="18" charset="0"/>
              </a:rPr>
              <a:t>.</a:t>
            </a:r>
            <a:r>
              <a:rPr lang="ru-RU" sz="1600" smtClean="0"/>
              <a:t> </a:t>
            </a:r>
            <a:br>
              <a:rPr lang="ru-RU" sz="1600" smtClean="0"/>
            </a:br>
            <a:endParaRPr lang="ru-RU" sz="160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8313" y="260350"/>
            <a:ext cx="4038600" cy="53292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Общие симптомы: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ru-RU" sz="16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dirty="0" smtClean="0">
                <a:latin typeface="Bookman Old Style" pitchFamily="18" charset="0"/>
              </a:rPr>
              <a:t>боль:</a:t>
            </a:r>
            <a:r>
              <a:rPr lang="ru-RU" sz="1800" dirty="0" smtClean="0">
                <a:latin typeface="Bookman Old Style" pitchFamily="18" charset="0"/>
              </a:rPr>
              <a:t>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ru-RU" sz="1800" dirty="0" smtClean="0">
                <a:latin typeface="Bookman Old Style" pitchFamily="18" charset="0"/>
              </a:rPr>
              <a:t>от очень слабой, до очень сильной,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ru-RU" sz="1800" dirty="0" smtClean="0">
                <a:latin typeface="Bookman Old Style" pitchFamily="18" charset="0"/>
              </a:rPr>
              <a:t>пульсирующая,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ru-RU" sz="1800" dirty="0" smtClean="0">
                <a:latin typeface="Bookman Old Style" pitchFamily="18" charset="0"/>
              </a:rPr>
              <a:t>дёргающая,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ru-RU" sz="1800" dirty="0" smtClean="0">
                <a:latin typeface="Bookman Old Style" pitchFamily="18" charset="0"/>
              </a:rPr>
              <a:t>способная лишить сна и покоя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dirty="0" smtClean="0">
                <a:latin typeface="Bookman Old Style" pitchFamily="18" charset="0"/>
              </a:rPr>
              <a:t>опухание </a:t>
            </a:r>
            <a:r>
              <a:rPr lang="ru-RU" sz="1800" dirty="0" smtClean="0">
                <a:latin typeface="Bookman Old Style" pitchFamily="18" charset="0"/>
              </a:rPr>
              <a:t>(чаще всего строго соответствует очагу поражения)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dirty="0" smtClean="0">
                <a:latin typeface="Bookman Old Style" pitchFamily="18" charset="0"/>
              </a:rPr>
              <a:t>покраснение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dirty="0" smtClean="0">
                <a:latin typeface="Bookman Old Style" pitchFamily="18" charset="0"/>
              </a:rPr>
              <a:t>головная боль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dirty="0" smtClean="0">
                <a:latin typeface="Bookman Old Style" pitchFamily="18" charset="0"/>
              </a:rPr>
              <a:t>повышение температуры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dirty="0" smtClean="0">
                <a:latin typeface="Bookman Old Style" pitchFamily="18" charset="0"/>
              </a:rPr>
              <a:t>озноб.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sz="1800" dirty="0" smtClean="0">
                <a:latin typeface="Bookman Old Style" pitchFamily="18" charset="0"/>
              </a:rPr>
              <a:t>     </a:t>
            </a:r>
            <a:endParaRPr lang="ru-RU" sz="2400" dirty="0" smtClean="0">
              <a:latin typeface="Bookman Old Style" pitchFamily="18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500563" y="260350"/>
            <a:ext cx="4427537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Местные симптомы</a:t>
            </a:r>
            <a:r>
              <a:rPr lang="ru-RU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 smtClean="0">
                <a:latin typeface="Bookman Old Style" pitchFamily="18" charset="0"/>
              </a:rPr>
              <a:t>Calor</a:t>
            </a:r>
            <a:r>
              <a:rPr lang="ru-RU" sz="2000" dirty="0" smtClean="0">
                <a:latin typeface="Bookman Old Style" pitchFamily="18" charset="0"/>
              </a:rPr>
              <a:t> (жар)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 smtClean="0">
                <a:latin typeface="Bookman Old Style" pitchFamily="18" charset="0"/>
              </a:rPr>
              <a:t>Rubor</a:t>
            </a:r>
            <a:r>
              <a:rPr lang="ru-RU" sz="2000" dirty="0" smtClean="0">
                <a:latin typeface="Bookman Old Style" pitchFamily="18" charset="0"/>
              </a:rPr>
              <a:t> (покраснение)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Bookman Old Style" pitchFamily="18" charset="0"/>
              </a:rPr>
              <a:t>Tumor</a:t>
            </a:r>
            <a:r>
              <a:rPr lang="ru-RU" sz="2000" dirty="0" smtClean="0">
                <a:latin typeface="Bookman Old Style" pitchFamily="18" charset="0"/>
              </a:rPr>
              <a:t> (отёк)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Bookman Old Style" pitchFamily="18" charset="0"/>
              </a:rPr>
              <a:t>Dolor</a:t>
            </a:r>
            <a:r>
              <a:rPr lang="ru-RU" sz="2000" dirty="0" smtClean="0">
                <a:latin typeface="Bookman Old Style" pitchFamily="18" charset="0"/>
              </a:rPr>
              <a:t> (боль)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 smtClean="0">
                <a:latin typeface="Bookman Old Style" pitchFamily="18" charset="0"/>
              </a:rPr>
              <a:t>Functio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laesa</a:t>
            </a:r>
            <a:r>
              <a:rPr lang="ru-RU" sz="2000" dirty="0" smtClean="0">
                <a:latin typeface="Bookman Old Style" pitchFamily="18" charset="0"/>
              </a:rPr>
              <a:t> (нарушение функции)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000" dirty="0" smtClean="0">
              <a:latin typeface="Bookman Old Style" pitchFamily="18" charset="0"/>
            </a:endParaRPr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08920"/>
            <a:ext cx="2797175" cy="4149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70" decel="100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770" decel="100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7" dur="77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9" dur="77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0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1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2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3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3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2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3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4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5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build="p"/>
      <p:bldP spid="2458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229600" cy="76517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Лечение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0825" y="692150"/>
            <a:ext cx="5037138" cy="616585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Консервативное: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Иммобилизация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(в среднем физиологическом положении)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Антибиотикотерапия.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Дезинтоксикационная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терапия.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Применение тепла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(горячие ванны, припарки, компрессы),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УВЧ.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Оперативное: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Предоперационная подготовка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Обескровливание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Обезболивание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Разрез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Удаление нежизнеспособных тканей и гноя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Дренирование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Послеоперационный период: перевязки, физиотерапия.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ru-RU" sz="1200" dirty="0" smtClean="0"/>
          </a:p>
        </p:txBody>
      </p:sp>
      <p:sp>
        <p:nvSpPr>
          <p:cNvPr id="29701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067175" y="5805488"/>
            <a:ext cx="5219700" cy="16176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Разрезы, рекомендуемые для вскрытия гнойных процессов на пальцах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: 1, 2, 7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— разрезы по ладонной поверхности фаланг пальца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; 3, 9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— среднелатеральные разрезы;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— Т-образный разрез;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5 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клюшкообразный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полулунный разрез;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6 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— парные переднебоковые разрезы; 8 — поперечный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эллипсообразный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разрез с иссечением краев раны. 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92150"/>
            <a:ext cx="3781425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96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998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998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998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998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998"/>
                            </p:stCondLst>
                            <p:childTnLst>
                              <p:par>
                                <p:cTn id="5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70" decel="1000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770" decel="1000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9" dur="770" fill="hold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9998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998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1998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2998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3998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4998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5998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6998"/>
                            </p:stCondLst>
                            <p:childTnLst>
                              <p:par>
                                <p:cTn id="10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8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0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699" grpId="0" build="p"/>
      <p:bldP spid="29701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1112</TotalTime>
  <Words>2552</Words>
  <Application>Microsoft Office PowerPoint</Application>
  <PresentationFormat>Экран (4:3)</PresentationFormat>
  <Paragraphs>363</Paragraphs>
  <Slides>41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4" baseType="lpstr">
      <vt:lpstr>Тема Office</vt:lpstr>
      <vt:lpstr>Image</vt:lpstr>
      <vt:lpstr>Документ</vt:lpstr>
      <vt:lpstr> ФГБОУ ВО Астраханский ГМУ Минздрава России  Кафедра хирургических болезней стоматологического  факультета. Тема: Панариций и флегмона кисти </vt:lpstr>
      <vt:lpstr>Анатомо-функциональные особенности пальцев и кисти</vt:lpstr>
      <vt:lpstr>Презентация PowerPoint</vt:lpstr>
      <vt:lpstr>Презентация PowerPoint</vt:lpstr>
      <vt:lpstr>Этиология </vt:lpstr>
      <vt:lpstr>Патогенез</vt:lpstr>
      <vt:lpstr>Презентация PowerPoint</vt:lpstr>
      <vt:lpstr> На рисунке представлено схематическое изображение зон максимальной болезненности при различных формах панариция.  </vt:lpstr>
      <vt:lpstr>Лечение</vt:lpstr>
      <vt:lpstr>КЛАССИФИКАЦИЯ</vt:lpstr>
      <vt:lpstr>Презентация PowerPoint</vt:lpstr>
      <vt:lpstr>Презентация PowerPoint</vt:lpstr>
      <vt:lpstr>              Кожный панариций </vt:lpstr>
      <vt:lpstr>Симптомы кожного панариция:</vt:lpstr>
      <vt:lpstr>Лечение кожного панариция:</vt:lpstr>
      <vt:lpstr>Подкожный панариций  </vt:lpstr>
      <vt:lpstr>Характерные симптомы  подкожного панариция:</vt:lpstr>
      <vt:lpstr>Дренирование резиновым окончатым дренажем при подкожном панариции средней фаланги: </vt:lpstr>
      <vt:lpstr>Паронихия</vt:lpstr>
      <vt:lpstr>Виды  околоногтевого панариция:</vt:lpstr>
      <vt:lpstr>Лечение паронихия: </vt:lpstr>
      <vt:lpstr>Сухожильный панариций</vt:lpstr>
      <vt:lpstr>Лечение сухожильного панариция:</vt:lpstr>
      <vt:lpstr>Костный панариций</vt:lpstr>
      <vt:lpstr>Особенности клиники и диагностики:</vt:lpstr>
      <vt:lpstr>    Лечение костного панариция  Антибактериальное лечение:  в кость проникают линкомицин, клинтомицин, цефалоспорины III поколения ( в среднем 6-7 дней). </vt:lpstr>
      <vt:lpstr>Суставной панариций</vt:lpstr>
      <vt:lpstr>Характерные симптомы  суставного панариция</vt:lpstr>
      <vt:lpstr>Лечение суставного панариция</vt:lpstr>
      <vt:lpstr>Пандактилит</vt:lpstr>
      <vt:lpstr>Лечение пандактилита</vt:lpstr>
      <vt:lpstr>Профилактика панариция</vt:lpstr>
      <vt:lpstr>Флегмоны кисти</vt:lpstr>
      <vt:lpstr>Флегмона тыла кисти </vt:lpstr>
      <vt:lpstr>Лечение - только хирургическое.</vt:lpstr>
      <vt:lpstr>Флегмона межпальцевых промежутков</vt:lpstr>
      <vt:lpstr>Лечение - оперативное</vt:lpstr>
      <vt:lpstr>Презентация PowerPoint</vt:lpstr>
      <vt:lpstr>Лечение межмышечных флегмон</vt:lpstr>
      <vt:lpstr>Осложнения флегмоны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ГНОЙНЫЕ ЗАБОЛЕВАНИЯ КИСТИ И ПАЛЬЦЕВ</dc:title>
  <dc:creator>User</dc:creator>
  <cp:lastModifiedBy>Nitrium</cp:lastModifiedBy>
  <cp:revision>73</cp:revision>
  <dcterms:created xsi:type="dcterms:W3CDTF">2010-04-17T05:27:42Z</dcterms:created>
  <dcterms:modified xsi:type="dcterms:W3CDTF">2020-04-14T08:46:23Z</dcterms:modified>
</cp:coreProperties>
</file>