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71" r:id="rId3"/>
    <p:sldId id="272" r:id="rId4"/>
    <p:sldId id="273" r:id="rId5"/>
    <p:sldId id="257" r:id="rId6"/>
    <p:sldId id="258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78" y="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5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4"/>
            <a:ext cx="7772400" cy="300039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Georgia" pitchFamily="18" charset="0"/>
              </a:rPr>
              <a:t>Особенности и проблемы дистанционного обучения в Астраханском ГМУ</a:t>
            </a:r>
            <a:endParaRPr lang="ru-RU" dirty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860" y="4572008"/>
            <a:ext cx="6400800" cy="971560"/>
          </a:xfrm>
        </p:spPr>
        <p:txBody>
          <a:bodyPr>
            <a:normAutofit/>
          </a:bodyPr>
          <a:lstStyle/>
          <a:p>
            <a:r>
              <a:rPr lang="ru-RU" sz="2400" b="0" i="0" dirty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Проректор по учебно-воспитательной работе, профессор Е.А.Попов</a:t>
            </a:r>
            <a:endParaRPr lang="ru-RU" sz="2400" dirty="0">
              <a:solidFill>
                <a:schemeClr val="tx1"/>
              </a:solidFill>
              <a:latin typeface="Georgia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b="1" dirty="0">
                <a:solidFill>
                  <a:srgbClr val="C00000"/>
                </a:solidFill>
                <a:latin typeface="Georgia" pitchFamily="18" charset="0"/>
              </a:rPr>
              <a:t>Какие формы и средства дистанционного обучения Вы считаете более удобными для использования? </a:t>
            </a:r>
            <a:r>
              <a:rPr lang="en-US" sz="2200" b="1" dirty="0">
                <a:solidFill>
                  <a:srgbClr val="C00000"/>
                </a:solidFill>
                <a:latin typeface="Georgia" pitchFamily="18" charset="0"/>
              </a:rPr>
              <a:t>(</a:t>
            </a:r>
            <a:r>
              <a:rPr lang="ru-RU" sz="2200" b="1" dirty="0">
                <a:solidFill>
                  <a:srgbClr val="C00000"/>
                </a:solidFill>
                <a:latin typeface="Georgia" pitchFamily="18" charset="0"/>
              </a:rPr>
              <a:t>преподаватели</a:t>
            </a:r>
            <a:r>
              <a:rPr lang="en-US" sz="2200" b="1" dirty="0">
                <a:solidFill>
                  <a:srgbClr val="C00000"/>
                </a:solidFill>
                <a:latin typeface="Georgia" pitchFamily="18" charset="0"/>
              </a:rPr>
              <a:t>)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>
            <a:lum bright="-1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1428736"/>
            <a:ext cx="8358246" cy="50720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200" b="1" dirty="0">
                <a:solidFill>
                  <a:srgbClr val="C00000"/>
                </a:solidFill>
                <a:latin typeface="Georgia" pitchFamily="18" charset="0"/>
              </a:rPr>
              <a:t>Укажите, какие информационно-коммуникационные технологии используют преподаватели для организации дистанционного обучения (студенты)</a:t>
            </a:r>
            <a:br>
              <a:rPr lang="ru-RU" sz="2200" dirty="0">
                <a:solidFill>
                  <a:srgbClr val="C00000"/>
                </a:solidFill>
                <a:latin typeface="Georgia" pitchFamily="18" charset="0"/>
              </a:rPr>
            </a:br>
            <a:endParaRPr lang="ru-RU" sz="2200" dirty="0">
              <a:solidFill>
                <a:srgbClr val="C00000"/>
              </a:solidFill>
              <a:latin typeface="Georgia" pitchFamily="18" charset="0"/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>
            <a:lum bright="-1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1428736"/>
            <a:ext cx="8358246" cy="54292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Georgia" pitchFamily="18" charset="0"/>
              </a:rPr>
              <a:t>С какой целью Ваши преподаватели используют дистанционные технологии в электронном обучении? (студенты)</a:t>
            </a:r>
            <a:br>
              <a:rPr lang="ru-RU" sz="2400" dirty="0">
                <a:latin typeface="Georgia" pitchFamily="18" charset="0"/>
              </a:rPr>
            </a:br>
            <a:endParaRPr lang="ru-RU" sz="2400" dirty="0">
              <a:latin typeface="Georgia" pitchFamily="18" charset="0"/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>
            <a:lum bright="-1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1428736"/>
            <a:ext cx="8358246" cy="51435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Georgia" pitchFamily="18" charset="0"/>
              </a:rPr>
              <a:t>Как Вы оцениваете организацию дистанционного обучения в университете? </a:t>
            </a:r>
            <a:r>
              <a:rPr lang="en-US" sz="2800" b="1" dirty="0">
                <a:solidFill>
                  <a:srgbClr val="C00000"/>
                </a:solidFill>
                <a:latin typeface="Georgia" pitchFamily="18" charset="0"/>
              </a:rPr>
              <a:t>(</a:t>
            </a:r>
            <a:r>
              <a:rPr lang="ru-RU" sz="2800" b="1" dirty="0">
                <a:solidFill>
                  <a:srgbClr val="C00000"/>
                </a:solidFill>
                <a:latin typeface="Georgia" pitchFamily="18" charset="0"/>
              </a:rPr>
              <a:t>студенты</a:t>
            </a:r>
            <a:r>
              <a:rPr lang="en-US" sz="2800" b="1" dirty="0">
                <a:solidFill>
                  <a:srgbClr val="C00000"/>
                </a:solidFill>
                <a:latin typeface="Georgia" pitchFamily="18" charset="0"/>
              </a:rPr>
              <a:t>)</a:t>
            </a:r>
            <a:endParaRPr lang="ru-RU" sz="2800" dirty="0">
              <a:solidFill>
                <a:srgbClr val="C00000"/>
              </a:solidFill>
              <a:latin typeface="Georgia" pitchFamily="18" charset="0"/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>
            <a:lum bright="-1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10" y="1600200"/>
            <a:ext cx="7929618" cy="49720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Georgia" pitchFamily="18" charset="0"/>
              </a:rPr>
              <a:t>Ваши пожелания по организации дистанционного обучения в  Астраханском ГМУ</a:t>
            </a:r>
            <a:endParaRPr lang="ru-RU" sz="2800" dirty="0">
              <a:solidFill>
                <a:srgbClr val="C00000"/>
              </a:solidFill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0276167"/>
              </p:ext>
            </p:extLst>
          </p:nvPr>
        </p:nvGraphicFramePr>
        <p:xfrm>
          <a:off x="285720" y="1600200"/>
          <a:ext cx="8643998" cy="515072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321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1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821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Georgia" pitchFamily="18" charset="0"/>
                        </a:rPr>
                        <a:t>Преподаватели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Georgia" pitchFamily="18" charset="0"/>
                        </a:rPr>
                        <a:t>Студенты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32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Times New Roman" pitchFamily="18" charset="0"/>
                        </a:rPr>
                        <a:t>Использовать дистанционное обучение только как вспомогательное, но ни в коем случае как основное обучение</a:t>
                      </a:r>
                      <a:endParaRPr lang="ru-RU" sz="1800" dirty="0"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Georgia" pitchFamily="18" charset="0"/>
                          <a:ea typeface="Calibri"/>
                          <a:cs typeface="Times New Roman" pitchFamily="18" charset="0"/>
                        </a:rPr>
                        <a:t>Быстрее перейти в традиционную систему образования.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55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ru-RU" sz="1800" dirty="0">
                        <a:latin typeface="Georgia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Georgia" pitchFamily="18" charset="0"/>
                          <a:ea typeface="Calibri"/>
                          <a:cs typeface="Times New Roman" pitchFamily="18" charset="0"/>
                        </a:rPr>
                        <a:t>Совершенствование материально-технической базы.</a:t>
                      </a: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Georgia" pitchFamily="18" charset="0"/>
                          <a:ea typeface="Calibri"/>
                          <a:cs typeface="Times New Roman" pitchFamily="18" charset="0"/>
                        </a:rPr>
                        <a:t>Учитывайте, что помимо одного какого-то конкретного предмета, у студента ещё масса предметов и занятий, будьте благосклонны и не нагружайте сильно нас.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6580">
                <a:tc>
                  <a:txBody>
                    <a:bodyPr/>
                    <a:lstStyle/>
                    <a:p>
                      <a:pPr algn="ctr"/>
                      <a:endParaRPr lang="ru-RU" sz="1800" kern="1200" dirty="0">
                        <a:solidFill>
                          <a:schemeClr val="dk1"/>
                        </a:solidFill>
                        <a:latin typeface="Georgia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Создать нормативно-правовую, методическую базу, унифицировать  процесс преподавания, оценочную систему, в полной мере обеспечить кафедрам выход в сеть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Internet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.</a:t>
                      </a:r>
                      <a:endParaRPr lang="ru-RU" sz="18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kern="1200" dirty="0">
                        <a:solidFill>
                          <a:schemeClr val="dk1"/>
                        </a:solidFill>
                        <a:latin typeface="Georgia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Не хватает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вебинаров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. Чтобы преподаватель иногда по видеосвязи объяснял материал.</a:t>
                      </a:r>
                      <a:endParaRPr lang="ru-RU" sz="1800" dirty="0">
                        <a:latin typeface="Georgia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>
                <a:latin typeface="Georgia" pitchFamily="18" charset="0"/>
              </a:rPr>
              <a:t>Мнение студента: </a:t>
            </a:r>
          </a:p>
          <a:p>
            <a:pPr algn="ctr">
              <a:buNone/>
            </a:pPr>
            <a:r>
              <a:rPr lang="ru-RU" dirty="0">
                <a:latin typeface="Georgia" pitchFamily="18" charset="0"/>
              </a:rPr>
              <a:t>«Развивайте! У вас все отлично получается! </a:t>
            </a:r>
          </a:p>
          <a:p>
            <a:pPr algn="ctr">
              <a:buNone/>
            </a:pPr>
            <a:r>
              <a:rPr lang="ru-RU" dirty="0">
                <a:latin typeface="Georgia" pitchFamily="18" charset="0"/>
              </a:rPr>
              <a:t>В дальнейшем используйте полученные знания и навыки ДО для модернизации/видоизменения обычного учебного процесса».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E508B0B-A265-4A24-AF88-8AC483025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7200" b="1" dirty="0">
                <a:solidFill>
                  <a:srgbClr val="FF0000"/>
                </a:solidFill>
              </a:rPr>
              <a:t>    Спасибо </a:t>
            </a:r>
          </a:p>
          <a:p>
            <a:pPr marL="0" indent="0" algn="ctr">
              <a:buNone/>
            </a:pPr>
            <a:r>
              <a:rPr lang="ru-RU" sz="7200" b="1" dirty="0">
                <a:solidFill>
                  <a:srgbClr val="FF0000"/>
                </a:solidFill>
              </a:rPr>
              <a:t>за </a:t>
            </a:r>
          </a:p>
          <a:p>
            <a:pPr marL="0" indent="0" algn="ctr">
              <a:buNone/>
            </a:pPr>
            <a:r>
              <a:rPr lang="ru-RU" sz="7200" b="1" dirty="0">
                <a:solidFill>
                  <a:srgbClr val="FF0000"/>
                </a:solidFill>
              </a:rPr>
              <a:t>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483243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 algn="ctr">
              <a:buNone/>
            </a:pPr>
            <a:r>
              <a:rPr lang="ru-RU" b="1" dirty="0">
                <a:solidFill>
                  <a:srgbClr val="C00000"/>
                </a:solidFill>
                <a:latin typeface="Georgia" pitchFamily="18" charset="0"/>
              </a:rPr>
              <a:t>20 марта 2020 года </a:t>
            </a:r>
          </a:p>
          <a:p>
            <a:pPr algn="ctr">
              <a:buNone/>
            </a:pPr>
            <a:r>
              <a:rPr lang="ru-RU" dirty="0">
                <a:latin typeface="Georgia" pitchFamily="18" charset="0"/>
              </a:rPr>
              <a:t>Приказом ректора № 81 </a:t>
            </a:r>
          </a:p>
          <a:p>
            <a:pPr algn="ctr">
              <a:buNone/>
            </a:pPr>
            <a:r>
              <a:rPr lang="ru-RU" dirty="0">
                <a:latin typeface="Georgia" pitchFamily="18" charset="0"/>
              </a:rPr>
              <a:t>в связи с Распоряжением Губернатора Астраханской области № 176-р </a:t>
            </a:r>
          </a:p>
          <a:p>
            <a:pPr algn="ctr">
              <a:buNone/>
            </a:pPr>
            <a:r>
              <a:rPr lang="ru-RU" dirty="0">
                <a:latin typeface="Georgia" pitchFamily="18" charset="0"/>
              </a:rPr>
              <a:t>от 19 марта 2020 года </a:t>
            </a:r>
          </a:p>
          <a:p>
            <a:pPr algn="ctr">
              <a:buNone/>
            </a:pPr>
            <a:r>
              <a:rPr lang="ru-RU" dirty="0">
                <a:latin typeface="Georgia" pitchFamily="18" charset="0"/>
              </a:rPr>
              <a:t>ФГБОУ ВО Астраханский ГМУ Минздрава России перешел на дистанционную форму обучения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572560" cy="6215106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Georgia" pitchFamily="18" charset="0"/>
                <a:cs typeface="Times New Roman" pitchFamily="18" charset="0"/>
              </a:rPr>
              <a:t>С </a:t>
            </a:r>
            <a:r>
              <a:rPr lang="ru-RU" sz="2800" b="1" dirty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18 марта 2020 </a:t>
            </a:r>
            <a:r>
              <a:rPr lang="ru-RU" sz="2800" dirty="0">
                <a:latin typeface="Georgia" pitchFamily="18" charset="0"/>
                <a:cs typeface="Times New Roman" pitchFamily="18" charset="0"/>
              </a:rPr>
              <a:t>года в вузе действует Положение о применении электронного обучения и дистанционных образовательных технологий при реализации образовательных программ в ФГБОУ ВО Астраханский ГМУ Минздрава России.</a:t>
            </a:r>
          </a:p>
          <a:p>
            <a:r>
              <a:rPr lang="ru-RU" sz="2800" dirty="0">
                <a:latin typeface="Georgia" pitchFamily="18" charset="0"/>
                <a:cs typeface="Times New Roman" pitchFamily="18" charset="0"/>
              </a:rPr>
              <a:t>Положение размещено на сайте вуза в разделе Документы. </a:t>
            </a:r>
          </a:p>
          <a:p>
            <a:r>
              <a:rPr lang="ru-RU" sz="2800" dirty="0">
                <a:latin typeface="Georgia" pitchFamily="18" charset="0"/>
                <a:cs typeface="Times New Roman" pitchFamily="18" charset="0"/>
              </a:rPr>
              <a:t>Положение устанавливает правила применения электронного обучения, дистанционных образовательных технологий при реализации основных и дополнительных образовательных программ.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57916"/>
          </a:xfrm>
        </p:spPr>
        <p:txBody>
          <a:bodyPr>
            <a:normAutofit lnSpcReduction="10000"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Georgia" pitchFamily="18" charset="0"/>
              </a:rPr>
              <a:t>23 марта </a:t>
            </a:r>
            <a:r>
              <a:rPr lang="ru-RU" sz="2800" dirty="0">
                <a:latin typeface="Georgia" pitchFamily="18" charset="0"/>
              </a:rPr>
              <a:t>Решением Оперативного штаба по предупреждению распространения </a:t>
            </a:r>
            <a:r>
              <a:rPr lang="ru-RU" sz="2800" dirty="0" err="1">
                <a:latin typeface="Georgia" pitchFamily="18" charset="0"/>
              </a:rPr>
              <a:t>коронавирусной</a:t>
            </a:r>
            <a:r>
              <a:rPr lang="ru-RU" sz="2800" dirty="0">
                <a:latin typeface="Georgia" pitchFamily="18" charset="0"/>
              </a:rPr>
              <a:t> инфекции вуза сформирована рабочая группа по организации ЭИОС и дистанционного обучения.</a:t>
            </a:r>
          </a:p>
          <a:p>
            <a:endParaRPr lang="ru-RU" sz="2800" dirty="0">
              <a:latin typeface="Georgia" pitchFamily="18" charset="0"/>
            </a:endParaRPr>
          </a:p>
          <a:p>
            <a:r>
              <a:rPr lang="ru-RU" sz="2800" b="1" dirty="0">
                <a:solidFill>
                  <a:srgbClr val="C00000"/>
                </a:solidFill>
                <a:latin typeface="Georgia" pitchFamily="18" charset="0"/>
              </a:rPr>
              <a:t>24 марта </a:t>
            </a:r>
            <a:r>
              <a:rPr lang="ru-RU" sz="2800" dirty="0">
                <a:latin typeface="Georgia" pitchFamily="18" charset="0"/>
              </a:rPr>
              <a:t>проведен расширенный центральный методический совет вуза, главной темой которого стали возможности реализации дистанционного обучения. По результатам совета также составлены методические рекомендации по реализации дистанционной формы обучения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929718" cy="114300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Georgia" pitchFamily="18" charset="0"/>
              </a:rPr>
              <a:t>Каково Ваше отношение к дистанционному обучению? (преподаватели)</a:t>
            </a:r>
            <a:endParaRPr lang="ru-RU" sz="2800" dirty="0">
              <a:solidFill>
                <a:srgbClr val="C00000"/>
              </a:solidFill>
              <a:latin typeface="Georgia" pitchFamily="18" charset="0"/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>
            <a:lum bright="-1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82" y="1214422"/>
            <a:ext cx="8643998" cy="5429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Georgia" pitchFamily="18" charset="0"/>
              </a:rPr>
              <a:t>Как вы относитесь к дистанционной форме обучения? (студенты)</a:t>
            </a:r>
            <a:endParaRPr lang="ru-RU" sz="2800" dirty="0">
              <a:solidFill>
                <a:srgbClr val="C00000"/>
              </a:solidFill>
              <a:latin typeface="Georgia" pitchFamily="18" charset="0"/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>
            <a:lum bright="-1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1285860"/>
            <a:ext cx="8501121" cy="52864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7478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rgbClr val="C00000"/>
                </a:solidFill>
                <a:latin typeface="Georgia" pitchFamily="18" charset="0"/>
              </a:rPr>
              <a:t>Если бы вы выбирали между дистанционным обучением (при помощи компьютерных программ и/или интернета) и очным (т.е. с посещением лекций, уроков и т.п.), то какую форму обучения вы бы предпочли? </a:t>
            </a:r>
            <a:r>
              <a:rPr lang="en-US" sz="1800" b="1" dirty="0">
                <a:solidFill>
                  <a:srgbClr val="C00000"/>
                </a:solidFill>
                <a:latin typeface="Georgia" pitchFamily="18" charset="0"/>
              </a:rPr>
              <a:t>(</a:t>
            </a:r>
            <a:r>
              <a:rPr lang="ru-RU" sz="1800" b="1" dirty="0">
                <a:solidFill>
                  <a:srgbClr val="C00000"/>
                </a:solidFill>
                <a:latin typeface="Georgia" pitchFamily="18" charset="0"/>
              </a:rPr>
              <a:t>Студенты</a:t>
            </a:r>
            <a:r>
              <a:rPr lang="en-US" sz="1800" b="1" dirty="0">
                <a:solidFill>
                  <a:srgbClr val="C00000"/>
                </a:solidFill>
                <a:latin typeface="Georgia" pitchFamily="18" charset="0"/>
              </a:rPr>
              <a:t>)</a:t>
            </a:r>
            <a:endParaRPr lang="ru-RU" sz="1800" dirty="0">
              <a:solidFill>
                <a:srgbClr val="C00000"/>
              </a:solidFill>
              <a:latin typeface="Georgia" pitchFamily="18" charset="0"/>
            </a:endParaRPr>
          </a:p>
        </p:txBody>
      </p:sp>
      <p:pic>
        <p:nvPicPr>
          <p:cNvPr id="9" name="Содержимое 8"/>
          <p:cNvPicPr>
            <a:picLocks noGrp="1"/>
          </p:cNvPicPr>
          <p:nvPr>
            <p:ph idx="1"/>
          </p:nvPr>
        </p:nvPicPr>
        <p:blipFill>
          <a:blip r:embed="rId2" cstate="print">
            <a:lum bright="-10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72" y="1428736"/>
            <a:ext cx="8001056" cy="50720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rgbClr val="C00000"/>
                </a:solidFill>
                <a:latin typeface="Georgia" pitchFamily="18" charset="0"/>
              </a:rPr>
              <a:t>В какой мере, по Вашему мнению, внедрение  дистанционного обучения является актуальным? (преподаватели)</a:t>
            </a:r>
            <a:endParaRPr lang="ru-RU" b="1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>
            <a:lum bright="-1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1214422"/>
            <a:ext cx="8286808" cy="56435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b="1" dirty="0">
                <a:solidFill>
                  <a:srgbClr val="C00000"/>
                </a:solidFill>
                <a:latin typeface="Georgia" pitchFamily="18" charset="0"/>
              </a:rPr>
              <a:t>Факторы, которые, на Ваш взгляд, препятствуют использованию дистанционных образовательных технологий в Астраханском ГМУ? </a:t>
            </a:r>
            <a:r>
              <a:rPr lang="en-US" sz="2200" b="1" dirty="0">
                <a:solidFill>
                  <a:srgbClr val="C00000"/>
                </a:solidFill>
                <a:latin typeface="Georgia" pitchFamily="18" charset="0"/>
              </a:rPr>
              <a:t>(</a:t>
            </a:r>
            <a:r>
              <a:rPr lang="ru-RU" sz="2200" b="1" dirty="0">
                <a:solidFill>
                  <a:srgbClr val="C00000"/>
                </a:solidFill>
                <a:latin typeface="Georgia" pitchFamily="18" charset="0"/>
              </a:rPr>
              <a:t>преподаватели</a:t>
            </a:r>
            <a:r>
              <a:rPr lang="en-US" sz="2200" b="1" dirty="0">
                <a:solidFill>
                  <a:srgbClr val="C00000"/>
                </a:solidFill>
                <a:latin typeface="Georgia" pitchFamily="18" charset="0"/>
              </a:rPr>
              <a:t>)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>
            <a:lum bright="-1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1600200"/>
            <a:ext cx="8429683" cy="50435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976</TotalTime>
  <Words>451</Words>
  <Application>Microsoft Office PowerPoint</Application>
  <PresentationFormat>Экран (4:3)</PresentationFormat>
  <Paragraphs>40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Georgia</vt:lpstr>
      <vt:lpstr>Тема Office</vt:lpstr>
      <vt:lpstr>Особенности и проблемы дистанционного обучения в Астраханском ГМУ</vt:lpstr>
      <vt:lpstr>Презентация PowerPoint</vt:lpstr>
      <vt:lpstr>Презентация PowerPoint</vt:lpstr>
      <vt:lpstr>Презентация PowerPoint</vt:lpstr>
      <vt:lpstr>Каково Ваше отношение к дистанционному обучению? (преподаватели)</vt:lpstr>
      <vt:lpstr>Как вы относитесь к дистанционной форме обучения? (студенты)</vt:lpstr>
      <vt:lpstr>Если бы вы выбирали между дистанционным обучением (при помощи компьютерных программ и/или интернета) и очным (т.е. с посещением лекций, уроков и т.п.), то какую форму обучения вы бы предпочли? (Студенты)</vt:lpstr>
      <vt:lpstr>В какой мере, по Вашему мнению, внедрение  дистанционного обучения является актуальным? (преподаватели)</vt:lpstr>
      <vt:lpstr>Факторы, которые, на Ваш взгляд, препятствуют использованию дистанционных образовательных технологий в Астраханском ГМУ? (преподаватели)</vt:lpstr>
      <vt:lpstr>Какие формы и средства дистанционного обучения Вы считаете более удобными для использования? (преподаватели)</vt:lpstr>
      <vt:lpstr>Укажите, какие информационно-коммуникационные технологии используют преподаватели для организации дистанционного обучения (студенты) </vt:lpstr>
      <vt:lpstr>С какой целью Ваши преподаватели используют дистанционные технологии в электронном обучении? (студенты) </vt:lpstr>
      <vt:lpstr>Как Вы оцениваете организацию дистанционного обучения в университете? (студенты)</vt:lpstr>
      <vt:lpstr>Ваши пожелания по организации дистанционного обучения в  Астраханском ГМУ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user</cp:lastModifiedBy>
  <cp:revision>91</cp:revision>
  <dcterms:created xsi:type="dcterms:W3CDTF">2019-10-12T19:36:24Z</dcterms:created>
  <dcterms:modified xsi:type="dcterms:W3CDTF">2020-04-23T12:30:16Z</dcterms:modified>
</cp:coreProperties>
</file>