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43"/>
  </p:notesMasterIdLst>
  <p:sldIdLst>
    <p:sldId id="263" r:id="rId2"/>
    <p:sldId id="273" r:id="rId3"/>
    <p:sldId id="278" r:id="rId4"/>
    <p:sldId id="279" r:id="rId5"/>
    <p:sldId id="280" r:id="rId6"/>
    <p:sldId id="274" r:id="rId7"/>
    <p:sldId id="275" r:id="rId8"/>
    <p:sldId id="281" r:id="rId9"/>
    <p:sldId id="282" r:id="rId10"/>
    <p:sldId id="276" r:id="rId11"/>
    <p:sldId id="277" r:id="rId12"/>
    <p:sldId id="256" r:id="rId13"/>
    <p:sldId id="257" r:id="rId14"/>
    <p:sldId id="258" r:id="rId15"/>
    <p:sldId id="259" r:id="rId16"/>
    <p:sldId id="260" r:id="rId17"/>
    <p:sldId id="283" r:id="rId18"/>
    <p:sldId id="264" r:id="rId19"/>
    <p:sldId id="261" r:id="rId20"/>
    <p:sldId id="265" r:id="rId21"/>
    <p:sldId id="266" r:id="rId22"/>
    <p:sldId id="267" r:id="rId23"/>
    <p:sldId id="268" r:id="rId24"/>
    <p:sldId id="262" r:id="rId25"/>
    <p:sldId id="289" r:id="rId26"/>
    <p:sldId id="291" r:id="rId27"/>
    <p:sldId id="292" r:id="rId28"/>
    <p:sldId id="293" r:id="rId29"/>
    <p:sldId id="294" r:id="rId30"/>
    <p:sldId id="295" r:id="rId31"/>
    <p:sldId id="296" r:id="rId32"/>
    <p:sldId id="284" r:id="rId33"/>
    <p:sldId id="285" r:id="rId34"/>
    <p:sldId id="286" r:id="rId35"/>
    <p:sldId id="287" r:id="rId36"/>
    <p:sldId id="288" r:id="rId37"/>
    <p:sldId id="290" r:id="rId38"/>
    <p:sldId id="269" r:id="rId39"/>
    <p:sldId id="270" r:id="rId40"/>
    <p:sldId id="271" r:id="rId41"/>
    <p:sldId id="272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9964" autoAdjust="0"/>
  </p:normalViewPr>
  <p:slideViewPr>
    <p:cSldViewPr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7C8896D-B687-456D-B68A-27928CA24022}" type="datetimeFigureOut">
              <a:rPr lang="ru-RU"/>
              <a:pPr/>
              <a:t>22.11.2018</a:t>
            </a:fld>
            <a:endParaRPr lang="ru-RU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CC4B11E-ED08-40F5-9420-44E0A347727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098ED0-B3DB-446F-8CCF-0782BCCCE5AD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739345-481C-47E6-AB93-6066B6560D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C2B85-864A-43A8-A1B1-459867822552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9B763-09A5-421A-A17C-BA7BFA0416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4DC24C-548D-4836-800D-3E010553B5C3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D14BE-94D0-4909-8296-AA3A2D6D7B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76A54E-AC32-46B0-81CA-6DD209E264EA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55B0C-93D3-45F4-ADD0-6C3EA371EF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C3AFB3-A873-44A4-84C9-B8192BF56BF5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D3222-747E-47B5-A57E-46427F4993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11D3DC-C2C2-485C-B9D4-C27EAB77A6C8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DAA373-7FC5-4F6D-BE2C-923E716134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D46F93-4C48-490C-8C9D-9768C5EF3B51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51AA9-2DC5-4114-A33D-76AA3A8BED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FC5ADB-B07C-4B3B-A8B7-5CAB745E0D53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18EBD-C097-45F9-8002-439897459E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77C66-027F-4EC9-ADF5-2CCDA6A867D6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D79A5-F680-4180-B509-43303FF10D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2E2FDB-E809-4A33-AFEB-419C826AD3DB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D5B0F-08AF-4065-A9C2-A1994A72EA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2F8F27-DAF7-441A-9031-6F4BB593B0D4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D716F-1903-40A8-A680-87647C6291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9038BC-2279-4A61-958F-0ADE04D33CAA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E4F89A-BCA4-486A-AA3D-336FCF60EB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</a:defRPr>
            </a:lvl1pPr>
          </a:lstStyle>
          <a:p>
            <a:fld id="{2908F573-F88C-4AA7-8C27-7EEF3E9AF715}" type="datetime1">
              <a:rPr lang="ru-RU"/>
              <a:pPr/>
              <a:t>22.11.2018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7A399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57979A20-5958-4CE7-8A79-FBBD154F7B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9" r:id="rId2"/>
    <p:sldLayoutId id="2147483701" r:id="rId3"/>
    <p:sldLayoutId id="2147483698" r:id="rId4"/>
    <p:sldLayoutId id="2147483697" r:id="rId5"/>
    <p:sldLayoutId id="2147483696" r:id="rId6"/>
    <p:sldLayoutId id="2147483702" r:id="rId7"/>
    <p:sldLayoutId id="2147483695" r:id="rId8"/>
    <p:sldLayoutId id="2147483703" r:id="rId9"/>
    <p:sldLayoutId id="2147483694" r:id="rId10"/>
    <p:sldLayoutId id="2147483693" r:id="rId11"/>
    <p:sldLayoutId id="2147483704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EBBC4-CF28-442A-95A5-0C6B019CAA4A}" type="slidenum">
              <a:rPr lang="ru-RU" altLang="ru-RU"/>
              <a:pPr>
                <a:defRPr/>
              </a:pPr>
              <a:t>1</a:t>
            </a:fld>
            <a:endParaRPr lang="ru-RU" alt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19351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СССР в 1920 – 1940 гг.</a:t>
            </a:r>
          </a:p>
        </p:txBody>
      </p:sp>
      <p:pic>
        <p:nvPicPr>
          <p:cNvPr id="14338" name="Picture 4" descr="67644e098d1910886c50e64347ee55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09800"/>
            <a:ext cx="6019800" cy="451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AACA1-AE04-40F2-AD9C-118FCADE24C1}" type="slidenum">
              <a:rPr lang="ru-RU" altLang="ru-RU"/>
              <a:pPr>
                <a:defRPr/>
              </a:pPr>
              <a:t>10</a:t>
            </a:fld>
            <a:endParaRPr lang="ru-RU" alt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304800"/>
          <a:ext cx="9144000" cy="6858000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6487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Результаты политики военного коммунизма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Результаты НЭПа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92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Сокращение промышленного производства в 7 раз, сельскохозяйственного производства – вдвое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городе была нехватка продуктов питания, топлива, не было света и отопления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Рост преступности, сиротства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Весна-лето 1921 – голод в Поволжье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объемов с/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х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производства по сравнению в дореволюционным периодом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 1927 г. был достигнут довоенный уровень жизни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Рост среднего крестьянства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(60%);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1928 г. был достигнут довоенный уровень промышленного производства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Улучшилось положение рабочих, крестьян (реальные доходы рабочих достигли к 1927 г. довоенного уровня)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ОДНАКО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Сохранялась проблема нехватки промышленных товаров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Инфляция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Безработица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Обострение жилищного вопроса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Аграрное перенаселение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F72C7-453C-4DC8-9AFF-75310BE162DD}" type="slidenum">
              <a:rPr lang="ru-RU" altLang="ru-RU"/>
              <a:pPr>
                <a:defRPr/>
              </a:pPr>
              <a:t>11</a:t>
            </a:fld>
            <a:endParaRPr lang="ru-RU" altLang="ru-RU"/>
          </a:p>
        </p:txBody>
      </p:sp>
      <p:sp>
        <p:nvSpPr>
          <p:cNvPr id="24577" name="Прямоугольник 1"/>
          <p:cNvSpPr>
            <a:spLocks noChangeArrowheads="1"/>
          </p:cNvSpPr>
          <p:nvPr/>
        </p:nvSpPr>
        <p:spPr bwMode="auto">
          <a:xfrm>
            <a:off x="304800" y="152400"/>
            <a:ext cx="822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3200" b="1"/>
              <a:t>Причины сворачивания НЭПА</a:t>
            </a:r>
            <a:endParaRPr lang="ru-RU" sz="3200"/>
          </a:p>
        </p:txBody>
      </p:sp>
      <p:sp>
        <p:nvSpPr>
          <p:cNvPr id="24578" name="Прямоугольник 2"/>
          <p:cNvSpPr>
            <a:spLocks noChangeArrowheads="1"/>
          </p:cNvSpPr>
          <p:nvPr/>
        </p:nvSpPr>
        <p:spPr bwMode="auto">
          <a:xfrm>
            <a:off x="685800" y="1371600"/>
            <a:ext cx="8001000" cy="491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800"/>
              <a:t>1. Несоответствие мер НЭПа идеям Социалистической Октябрьской революции и идеологии коммунизма</a:t>
            </a:r>
          </a:p>
          <a:p>
            <a:pPr algn="just">
              <a:lnSpc>
                <a:spcPct val="80000"/>
              </a:lnSpc>
            </a:pPr>
            <a:r>
              <a:rPr lang="ru-RU" sz="2800"/>
              <a:t>2. Отставание города от деревни в развитии.</a:t>
            </a:r>
          </a:p>
          <a:p>
            <a:pPr algn="just">
              <a:lnSpc>
                <a:spcPct val="80000"/>
              </a:lnSpc>
            </a:pPr>
            <a:r>
              <a:rPr lang="ru-RU" sz="2800"/>
              <a:t>3. Недостаток средств на промышленную модернизацию страны</a:t>
            </a:r>
          </a:p>
          <a:p>
            <a:pPr algn="just">
              <a:lnSpc>
                <a:spcPct val="80000"/>
              </a:lnSpc>
            </a:pPr>
            <a:r>
              <a:rPr lang="ru-RU" sz="2800"/>
              <a:t>4. Опасения партийных лидеров относительно восстановления капитализма</a:t>
            </a:r>
          </a:p>
          <a:p>
            <a:pPr algn="just">
              <a:lnSpc>
                <a:spcPct val="80000"/>
              </a:lnSpc>
            </a:pPr>
            <a:r>
              <a:rPr lang="ru-RU" sz="2800"/>
              <a:t>5. 1928 г. – кризис хлебозаготовок</a:t>
            </a:r>
          </a:p>
          <a:p>
            <a:pPr algn="just">
              <a:lnSpc>
                <a:spcPct val="80000"/>
              </a:lnSpc>
            </a:pPr>
            <a:endParaRPr lang="ru-RU" sz="2800" b="1"/>
          </a:p>
          <a:p>
            <a:pPr algn="just">
              <a:lnSpc>
                <a:spcPct val="80000"/>
              </a:lnSpc>
            </a:pPr>
            <a:r>
              <a:rPr lang="ru-RU" sz="2800" b="1"/>
              <a:t>В результате в 1927-1928 гг. сменивший к тому времени Ленина И.В. Сталин перешел к курсу индустриализации и коллективизации.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43A8A-4AA6-4EE2-BD69-4E4C348DFA8E}" type="slidenum">
              <a:rPr lang="ru-RU" altLang="ru-RU"/>
              <a:pPr>
                <a:defRPr/>
              </a:pPr>
              <a:t>12</a:t>
            </a:fld>
            <a:endParaRPr lang="ru-RU" alt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Индустриализация в СССР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5638800" cy="5105400"/>
          </a:xfrm>
        </p:spPr>
        <p:txBody>
          <a:bodyPr>
            <a:normAutofit lnSpcReduction="10000"/>
          </a:bodyPr>
          <a:lstStyle/>
          <a:p>
            <a:pPr marL="265176" indent="-265176" algn="just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b="1" dirty="0" smtClean="0"/>
              <a:t>Социалистическая индустриализация СССР</a:t>
            </a:r>
            <a:r>
              <a:rPr lang="ru-RU" altLang="ru-RU" sz="2000" dirty="0" smtClean="0"/>
              <a:t> (</a:t>
            </a:r>
            <a:r>
              <a:rPr lang="ru-RU" altLang="ru-RU" sz="2000" b="1" dirty="0" smtClean="0"/>
              <a:t>Сталинская индустриализация</a:t>
            </a:r>
            <a:r>
              <a:rPr lang="ru-RU" altLang="ru-RU" sz="2000" dirty="0" smtClean="0"/>
              <a:t>) — процесс форсированного наращивания промышленного потенциала СССР для сокращения отставания экономики от развитых капиталистических стран, осуществлявшийся в 1930-е годы. Официальной задачей индустриализации было превращение СССР из преимущественно аграрной страны в ведущую индустриальную державу.</a:t>
            </a:r>
          </a:p>
          <a:p>
            <a:pPr marL="265176" indent="-265176" algn="just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/>
              <a:t>Начало социалистической индустриализации было положено первым пятилетним планом развития народного хозяйства (1928—1932). Одновременно были ликвидированы </a:t>
            </a:r>
            <a:r>
              <a:rPr lang="ru-RU" altLang="ru-RU" sz="2000" dirty="0" err="1" smtClean="0"/>
              <a:t>частнотоварные</a:t>
            </a:r>
            <a:r>
              <a:rPr lang="ru-RU" altLang="ru-RU" sz="2000" dirty="0" smtClean="0"/>
              <a:t> и капиталистические формы хозяйства.</a:t>
            </a:r>
          </a:p>
        </p:txBody>
      </p:sp>
      <p:pic>
        <p:nvPicPr>
          <p:cNvPr id="25603" name="Picture 13" descr="Рисунок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295400"/>
            <a:ext cx="3505200" cy="2374900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7A54A-653F-4E05-B874-B2137C92A998}" type="slidenum">
              <a:rPr lang="ru-RU" altLang="ru-RU"/>
              <a:pPr>
                <a:defRPr/>
              </a:pPr>
              <a:t>13</a:t>
            </a:fld>
            <a:endParaRPr lang="ru-RU" alt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Причины индустриализации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458200" cy="5516563"/>
          </a:xfrm>
        </p:spPr>
        <p:txBody>
          <a:bodyPr>
            <a:normAutofit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 smtClean="0">
                <a:latin typeface="+mj-lt"/>
              </a:rPr>
              <a:t>необходимость создания  материально-технической базы социализма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 smtClean="0">
                <a:latin typeface="+mj-lt"/>
              </a:rPr>
              <a:t>достижение экономической независимости страны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 smtClean="0">
                <a:latin typeface="+mj-lt"/>
              </a:rPr>
              <a:t>Укрепление обороноспособности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altLang="ru-RU" sz="2400" dirty="0" smtClean="0"/>
          </a:p>
          <a:p>
            <a:pPr marL="265176" indent="-265176" fontAlgn="auto">
              <a:spcAft>
                <a:spcPts val="0"/>
              </a:spcAft>
              <a:buFontTx/>
              <a:buNone/>
              <a:defRPr/>
            </a:pPr>
            <a:r>
              <a:rPr lang="ru-RU" altLang="ru-RU" sz="2400" dirty="0" smtClean="0"/>
              <a:t>Сталин воспользовавшись очередным кризисом </a:t>
            </a:r>
            <a:r>
              <a:rPr lang="ru-RU" altLang="ru-RU" sz="2400" dirty="0" err="1" smtClean="0"/>
              <a:t>НЭПа</a:t>
            </a:r>
            <a:r>
              <a:rPr lang="ru-RU" altLang="ru-RU" sz="2400" dirty="0" smtClean="0"/>
              <a:t> объявил о «наступлении социализма по всему фронту». На первый план вышло ускоренное развитие базовых отраслей промышленности (топливно-сырьевая, металлургия, машиностроение и др.) от которых зависело общее состояние экономики. 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1A133-5C65-4B73-8DEE-63E27F84612F}" type="slidenum">
              <a:rPr lang="ru-RU" altLang="ru-RU"/>
              <a:pPr>
                <a:defRPr/>
              </a:pPr>
              <a:t>14</a:t>
            </a:fld>
            <a:endParaRPr lang="ru-RU" alt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Условия индустриализации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На Западе индустриализация проводилась за счет средств полученных от развития сельского хозяйства и легкой промышленности.</a:t>
            </a:r>
            <a:r>
              <a:rPr lang="ru-RU" altLang="ru-RU" sz="2400" b="1" smtClean="0"/>
              <a:t> </a:t>
            </a:r>
            <a:r>
              <a:rPr lang="ru-RU" altLang="ru-RU" sz="2400" b="1" smtClean="0">
                <a:latin typeface="Times New Roman" pitchFamily="18" charset="0"/>
              </a:rPr>
              <a:t>Но в СССР не было времени на осуществление данного подхода.</a:t>
            </a:r>
            <a:r>
              <a:rPr lang="ru-RU" altLang="ru-RU" sz="2400" b="1" smtClean="0"/>
              <a:t> </a:t>
            </a:r>
            <a:r>
              <a:rPr lang="ru-RU" altLang="ru-RU" sz="2400" b="1" smtClean="0">
                <a:latin typeface="Times New Roman" pitchFamily="18" charset="0"/>
              </a:rPr>
              <a:t>Поэтому индустриализация осуществлялась за счет ограбления села и продажи за границу сырья, хлеба,</a:t>
            </a:r>
            <a:r>
              <a:rPr lang="ru-RU" altLang="ru-RU" sz="2400" b="1" smtClean="0"/>
              <a:t> </a:t>
            </a:r>
            <a:r>
              <a:rPr lang="ru-RU" altLang="ru-RU" sz="2400" b="1" smtClean="0">
                <a:latin typeface="Times New Roman" pitchFamily="18" charset="0"/>
              </a:rPr>
              <a:t>культурных ценностей.</a:t>
            </a:r>
            <a:r>
              <a:rPr lang="ru-RU" altLang="ru-RU" sz="2400" b="1" smtClean="0"/>
              <a:t> </a:t>
            </a:r>
            <a:r>
              <a:rPr lang="ru-RU" altLang="ru-RU" sz="2400" b="1" smtClean="0">
                <a:latin typeface="Times New Roman" pitchFamily="18" charset="0"/>
              </a:rPr>
              <a:t>В условиях ограниченности ресурсов руководство перешло к их централизованному распределению и к плановости всей экономики.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614C3-721A-4BE7-B313-269A4D5D982F}" type="slidenum">
              <a:rPr lang="ru-RU" altLang="ru-RU"/>
              <a:pPr>
                <a:defRPr/>
              </a:pPr>
              <a:t>15</a:t>
            </a:fld>
            <a:endParaRPr lang="ru-RU" alt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40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ГОЭЛРО</a:t>
            </a:r>
            <a:br>
              <a:rPr lang="ru-RU" altLang="ru-RU" sz="40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altLang="ru-RU" sz="400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smtClean="0"/>
              <a:t>Уже в годы Гражданской войны советское правительство начало разработку перспективного плана электрификации страны. В декабре 1920 г. план ГОЭЛРО был одобрен VIII Всероссийским съездом Советов, а через год его утвердил IX Всероссийский съезд Советов.</a:t>
            </a:r>
          </a:p>
          <a:p>
            <a:pPr>
              <a:lnSpc>
                <a:spcPct val="80000"/>
              </a:lnSpc>
            </a:pPr>
            <a:r>
              <a:rPr lang="ru-RU" altLang="ru-RU" sz="1800" smtClean="0"/>
              <a:t>Планом предусматривалось опережающее развитие электроэнергетики, привязанное к планам развития территорий. План ГОЭЛРО, рассчитанный на 10—15 лет, предусматривал строительство 30 районных электрических станций (20 ТЭС и 10 ГЭС) общей мощностью 1,75 млн квт. Проект охватывал восемь основных экономических районов (Северный, Центрально-промышленный, Южный, Приволжский, Уральский, Западно-сибирский, Кавказский и Туркестанский). Параллельно велось развитие транспортной системы страны (реконструкция старых и строительство новых железнодорожных линий, сооружение Волго-Донского канала).</a:t>
            </a:r>
          </a:p>
          <a:p>
            <a:pPr>
              <a:lnSpc>
                <a:spcPct val="80000"/>
              </a:lnSpc>
            </a:pPr>
            <a:r>
              <a:rPr lang="ru-RU" altLang="ru-RU" sz="1800" smtClean="0"/>
              <a:t>Проект ГОЭЛРО положил основу индустриализации в России. Выработка электроэнергии в 1932 году по сравнению с 1913 годом увеличилась почти в 7 раз, с 2 до 13,5 млрд. кВт·ч.</a:t>
            </a:r>
          </a:p>
        </p:txBody>
      </p:sp>
      <p:pic>
        <p:nvPicPr>
          <p:cNvPr id="28675" name="Picture 9" descr="Рисунок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4419600"/>
            <a:ext cx="1843088" cy="2341563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8676" name="Picture 5" descr="ГОЭЛР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4267200"/>
            <a:ext cx="18954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7FD74-31C4-4DC7-A8B8-92FDF0420A8F}" type="slidenum">
              <a:rPr lang="ru-RU" altLang="ru-RU"/>
              <a:pPr>
                <a:defRPr/>
              </a:pPr>
              <a:t>16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Первая пятилетка. 1927-1932 гг.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0" y="609600"/>
            <a:ext cx="5562600" cy="6248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latin typeface="Times New Roman" pitchFamily="18" charset="0"/>
              </a:rPr>
              <a:t>В 1927 г. началась разработка 1 пятилетнего плана.</a:t>
            </a:r>
            <a:r>
              <a:rPr lang="ru-RU" altLang="ru-RU" sz="2400" b="1" smtClean="0"/>
              <a:t> </a:t>
            </a:r>
            <a:r>
              <a:rPr lang="ru-RU" altLang="ru-RU" sz="2400" b="1" smtClean="0">
                <a:latin typeface="Times New Roman" pitchFamily="18" charset="0"/>
              </a:rPr>
              <a:t>В 1929 г. он был утвержден. Предусматривалось увеличить промышленное производство на 180%, сельско</a:t>
            </a:r>
            <a:r>
              <a:rPr lang="ru-RU" altLang="ru-RU" sz="2400" b="1" smtClean="0"/>
              <a:t>-</a:t>
            </a:r>
            <a:r>
              <a:rPr lang="ru-RU" altLang="ru-RU" sz="2400" b="1" smtClean="0">
                <a:latin typeface="Times New Roman" pitchFamily="18" charset="0"/>
              </a:rPr>
              <a:t>хозяйственное</a:t>
            </a:r>
            <a:r>
              <a:rPr lang="ru-RU" altLang="ru-RU" sz="2400" b="1" smtClean="0"/>
              <a:t> </a:t>
            </a:r>
            <a:r>
              <a:rPr lang="ru-RU" altLang="ru-RU" sz="2400" b="1" smtClean="0">
                <a:latin typeface="Times New Roman" pitchFamily="18" charset="0"/>
              </a:rPr>
              <a:t>на 55%.Тяжелая промышленность должна была развиваться опережающими темпами-230% за 5 лет. Сталин в это время выдвинул идею «Великого скачка» - чтобы за 5-10 лет догнать Запад,</a:t>
            </a:r>
            <a:r>
              <a:rPr lang="ru-RU" altLang="ru-RU" sz="2400" b="1" smtClean="0"/>
              <a:t> </a:t>
            </a:r>
            <a:r>
              <a:rPr lang="ru-RU" altLang="ru-RU" sz="2400" b="1" smtClean="0">
                <a:latin typeface="Times New Roman" pitchFamily="18" charset="0"/>
              </a:rPr>
              <a:t>ушедший вперед в своем индустриальном развитии на 50-100 лет.</a:t>
            </a:r>
          </a:p>
          <a:p>
            <a:pPr>
              <a:lnSpc>
                <a:spcPct val="90000"/>
              </a:lnSpc>
            </a:pPr>
            <a:endParaRPr lang="ru-RU" altLang="ru-RU" sz="2400" smtClean="0"/>
          </a:p>
        </p:txBody>
      </p:sp>
      <p:pic>
        <p:nvPicPr>
          <p:cNvPr id="29699" name="Picture 11" descr="Рисунок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295400"/>
            <a:ext cx="3238500" cy="4905375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10CC3-55C4-4123-8BEA-954333FB32F9}" type="slidenum">
              <a:rPr lang="ru-RU" altLang="ru-RU"/>
              <a:pPr>
                <a:defRPr/>
              </a:pPr>
              <a:t>17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Стахановское движение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33400" y="685800"/>
            <a:ext cx="4114800" cy="4953000"/>
          </a:xfrm>
        </p:spPr>
        <p:txBody>
          <a:bodyPr>
            <a:normAutofit lnSpcReduction="10000"/>
          </a:bodyPr>
          <a:lstStyle/>
          <a:p>
            <a:pPr marL="265176" indent="-265176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/>
              <a:t>1935, август – начало стахановского движения. Шахтер А.Стаханов перевыполнил норму в 14 раз.</a:t>
            </a:r>
          </a:p>
          <a:p>
            <a:pPr marL="265176" indent="-265176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/>
              <a:t>Это дало начало социалистическому соревнованию во всех отраслях экономики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30723" name="Picture 10" descr="стаханов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00600" y="1676400"/>
            <a:ext cx="3810000" cy="3886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C29F0-94E7-4659-80B5-59C7E0EEAB16}" type="slidenum">
              <a:rPr lang="ru-RU" altLang="ru-RU"/>
              <a:pPr>
                <a:defRPr/>
              </a:pPr>
              <a:t>18</a:t>
            </a:fld>
            <a:endParaRPr lang="ru-RU" alt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Итоги индустриализации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5668963" cy="5562600"/>
          </a:xfrm>
        </p:spPr>
        <p:txBody>
          <a:bodyPr/>
          <a:lstStyle/>
          <a:p>
            <a:r>
              <a:rPr lang="ru-RU" sz="2400" smtClean="0"/>
              <a:t>СССР - индустриально-аграрная страна</a:t>
            </a:r>
          </a:p>
          <a:p>
            <a:r>
              <a:rPr lang="ru-RU" sz="2400" smtClean="0"/>
              <a:t>Созданы новые отрасли</a:t>
            </a:r>
          </a:p>
          <a:p>
            <a:r>
              <a:rPr lang="ru-RU" sz="2400" smtClean="0"/>
              <a:t>Достигнута экономическая независимость страны (производятся все виды продукции)</a:t>
            </a:r>
          </a:p>
          <a:p>
            <a:r>
              <a:rPr lang="ru-RU" sz="2400" smtClean="0"/>
              <a:t>Создан мощный военно-промышленный комплекс</a:t>
            </a:r>
          </a:p>
          <a:p>
            <a:r>
              <a:rPr lang="ru-RU" sz="2400" b="1" smtClean="0"/>
              <a:t>Ликвидирована безработица</a:t>
            </a:r>
          </a:p>
          <a:p>
            <a:pPr>
              <a:lnSpc>
                <a:spcPct val="80000"/>
              </a:lnSpc>
            </a:pPr>
            <a:endParaRPr lang="ru-RU" altLang="ru-RU" sz="2400" smtClean="0"/>
          </a:p>
        </p:txBody>
      </p:sp>
      <p:pic>
        <p:nvPicPr>
          <p:cNvPr id="31747" name="Picture 10" descr="Рисунок1"/>
          <p:cNvPicPr>
            <a:picLocks noChangeAspect="1" noChangeArrowheads="1"/>
          </p:cNvPicPr>
          <p:nvPr/>
        </p:nvPicPr>
        <p:blipFill>
          <a:blip r:embed="rId2">
            <a:lum bright="6000" contrast="12000"/>
          </a:blip>
          <a:srcRect/>
          <a:stretch>
            <a:fillRect/>
          </a:stretch>
        </p:blipFill>
        <p:spPr bwMode="auto">
          <a:xfrm>
            <a:off x="5668963" y="1295400"/>
            <a:ext cx="3475037" cy="5426075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50E65-1E5E-483D-AE10-C755147EC72B}" type="slidenum">
              <a:rPr lang="ru-RU" altLang="ru-RU"/>
              <a:pPr>
                <a:defRPr/>
              </a:pPr>
              <a:t>19</a:t>
            </a:fld>
            <a:endParaRPr lang="ru-RU" alt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Коллективизация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77724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b="1" smtClean="0"/>
              <a:t>Коллективиза́ция</a:t>
            </a:r>
            <a:r>
              <a:rPr lang="ru-RU" altLang="ru-RU" sz="2400" smtClean="0"/>
              <a:t> — это процесс объединения единоличных крестьянских хозяйств в коллективные хозяйства (колхозы в СССР). Проводилась в СССР в конце 1920-х — начале 1930-х гг. (решение о коллективизации было принято на XV съезде ВКП (б) в 1927), в западных районах Украины, Белоруссии и Молдавии, в Эстонии, Латвии и Литве после Второй мировой войны.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Цель коллективизации — формирование социалистических производственных отношений в деревне, ликвидация мелкотоварного производства для разрешения хлебных затруднений и обеспечения страны необходимым количеством товарного зерна.</a:t>
            </a:r>
          </a:p>
        </p:txBody>
      </p:sp>
      <p:pic>
        <p:nvPicPr>
          <p:cNvPr id="32771" name="Picture 4" descr="220px-442px-Kolkhozian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6488" y="0"/>
            <a:ext cx="168751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8226A-7D5E-4863-A727-B771B63AAE6F}" type="slidenum">
              <a:rPr lang="ru-RU" altLang="ru-RU"/>
              <a:pPr>
                <a:defRPr/>
              </a:pPr>
              <a:t>2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План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smtClean="0"/>
              <a:t>1. Экономическая модернизация (НЭП, индустриализация, коллективизация)</a:t>
            </a:r>
          </a:p>
          <a:p>
            <a:r>
              <a:rPr lang="ru-RU" smtClean="0"/>
              <a:t>2. Складывание тоталитарного режима в СССР</a:t>
            </a:r>
          </a:p>
          <a:p>
            <a:r>
              <a:rPr lang="ru-RU" smtClean="0"/>
              <a:t>3. Образование СССР</a:t>
            </a:r>
          </a:p>
          <a:p>
            <a:r>
              <a:rPr lang="ru-RU" smtClean="0"/>
              <a:t>4. Культурная революция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74D18B-B751-4DA2-9779-9D7653F6A42C}" type="slidenum">
              <a:rPr lang="ru-RU" altLang="ru-RU"/>
              <a:pPr>
                <a:defRPr/>
              </a:pPr>
              <a:t>20</a:t>
            </a:fld>
            <a:endParaRPr lang="ru-RU" alt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Цели коллективизации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7620000" cy="5791200"/>
          </a:xfrm>
        </p:spPr>
        <p:txBody>
          <a:bodyPr/>
          <a:lstStyle/>
          <a:p>
            <a:r>
              <a:rPr lang="ru-RU" altLang="ru-RU" b="1" smtClean="0"/>
              <a:t>Огосударствление сельскохозяйственного производства</a:t>
            </a:r>
          </a:p>
          <a:p>
            <a:r>
              <a:rPr lang="ru-RU" altLang="ru-RU" b="1" smtClean="0"/>
              <a:t>Централизованное управление сельским хозяйством</a:t>
            </a:r>
          </a:p>
          <a:p>
            <a:r>
              <a:rPr lang="ru-RU" altLang="ru-RU" b="1" smtClean="0"/>
              <a:t>Ликвидация кулачества как класса</a:t>
            </a:r>
          </a:p>
          <a:p>
            <a:r>
              <a:rPr lang="ru-RU" altLang="ru-RU" b="1" smtClean="0"/>
              <a:t>Получение средств на индустриализацию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5219B1-F43E-4E69-B1ED-637C51DA67BF}" type="slidenum">
              <a:rPr lang="ru-RU" altLang="ru-RU"/>
              <a:pPr>
                <a:defRPr/>
              </a:pPr>
              <a:t>21</a:t>
            </a:fld>
            <a:endParaRPr lang="ru-RU" altLang="ru-RU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40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Основные этапы коллективизации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4953000" cy="5334000"/>
          </a:xfrm>
        </p:spPr>
        <p:txBody>
          <a:bodyPr>
            <a:normAutofit fontScale="92500"/>
          </a:bodyPr>
          <a:lstStyle/>
          <a:p>
            <a:pPr marL="265176" indent="-265176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b="1" dirty="0" smtClean="0"/>
              <a:t>1928</a:t>
            </a:r>
            <a:r>
              <a:rPr lang="ru-RU" altLang="ru-RU" dirty="0" smtClean="0"/>
              <a:t> – Начало форсированного создания колхозов (25-тысячники).</a:t>
            </a:r>
          </a:p>
          <a:p>
            <a:pPr marL="265176" indent="-265176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b="1" dirty="0" smtClean="0"/>
              <a:t>1929 – </a:t>
            </a:r>
            <a:r>
              <a:rPr lang="ru-RU" altLang="ru-RU" dirty="0" smtClean="0"/>
              <a:t>В газете «Правда» статья Сталина «Год великого перелома».</a:t>
            </a:r>
          </a:p>
          <a:p>
            <a:pPr marL="265176" indent="-265176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b="1" dirty="0" smtClean="0"/>
              <a:t>1930</a:t>
            </a:r>
            <a:r>
              <a:rPr lang="ru-RU" altLang="ru-RU" dirty="0" smtClean="0"/>
              <a:t> – Объявлена политика «ликвидации кулачества как класса». </a:t>
            </a:r>
          </a:p>
          <a:p>
            <a:pPr marL="265176" indent="-265176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b="1" dirty="0" smtClean="0"/>
              <a:t>1932-1933 – </a:t>
            </a:r>
            <a:r>
              <a:rPr lang="ru-RU" altLang="ru-RU" dirty="0" smtClean="0"/>
              <a:t>Голод.</a:t>
            </a:r>
          </a:p>
          <a:p>
            <a:pPr marL="265176" indent="-265176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dirty="0" smtClean="0"/>
              <a:t>40-ые г.г. – Завершающий этап.</a:t>
            </a:r>
          </a:p>
        </p:txBody>
      </p:sp>
      <p:pic>
        <p:nvPicPr>
          <p:cNvPr id="34819" name="Рисунок 1" descr="12ce9536296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905000"/>
            <a:ext cx="356076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B4617-C213-407A-91D8-E3AF5C492D05}" type="slidenum">
              <a:rPr lang="ru-RU" altLang="ru-RU"/>
              <a:pPr>
                <a:defRPr/>
              </a:pPr>
              <a:t>22</a:t>
            </a:fld>
            <a:endParaRPr lang="ru-RU" altLang="ru-RU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Крестьянский вопрос (1929)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ru-RU" altLang="ru-RU" smtClean="0"/>
              <a:t>Население около </a:t>
            </a:r>
            <a:r>
              <a:rPr lang="ru-RU" altLang="ru-RU" b="1" smtClean="0"/>
              <a:t>160 млн. чел.</a:t>
            </a:r>
          </a:p>
          <a:p>
            <a:endParaRPr lang="ru-RU" altLang="ru-RU" b="1" smtClean="0"/>
          </a:p>
          <a:p>
            <a:r>
              <a:rPr lang="ru-RU" altLang="ru-RU" b="1" smtClean="0"/>
              <a:t>80%</a:t>
            </a:r>
            <a:r>
              <a:rPr lang="ru-RU" altLang="ru-RU" smtClean="0"/>
              <a:t> - крестьянство </a:t>
            </a:r>
            <a:r>
              <a:rPr lang="ru-RU" altLang="ru-RU" b="1" smtClean="0"/>
              <a:t>26 </a:t>
            </a:r>
            <a:r>
              <a:rPr lang="ru-RU" altLang="ru-RU" smtClean="0"/>
              <a:t>млн. хозяйств.</a:t>
            </a:r>
          </a:p>
          <a:p>
            <a:r>
              <a:rPr lang="ru-RU" altLang="ru-RU" smtClean="0"/>
              <a:t> - </a:t>
            </a:r>
            <a:r>
              <a:rPr lang="ru-RU" altLang="ru-RU" b="1" smtClean="0"/>
              <a:t>8.5</a:t>
            </a:r>
            <a:r>
              <a:rPr lang="ru-RU" altLang="ru-RU" smtClean="0"/>
              <a:t> млн. </a:t>
            </a:r>
            <a:r>
              <a:rPr lang="ru-RU" altLang="ru-RU" b="1" i="1" smtClean="0"/>
              <a:t>бедняцких</a:t>
            </a:r>
            <a:r>
              <a:rPr lang="ru-RU" altLang="ru-RU" smtClean="0"/>
              <a:t> хозяйств.   </a:t>
            </a:r>
          </a:p>
          <a:p>
            <a:r>
              <a:rPr lang="ru-RU" altLang="ru-RU" smtClean="0"/>
              <a:t> - </a:t>
            </a:r>
            <a:r>
              <a:rPr lang="ru-RU" altLang="ru-RU" b="1" smtClean="0"/>
              <a:t>15</a:t>
            </a:r>
            <a:r>
              <a:rPr lang="ru-RU" altLang="ru-RU" smtClean="0"/>
              <a:t> млн. </a:t>
            </a:r>
            <a:r>
              <a:rPr lang="ru-RU" altLang="ru-RU" b="1" i="1" smtClean="0"/>
              <a:t>середняцких</a:t>
            </a:r>
            <a:r>
              <a:rPr lang="ru-RU" altLang="ru-RU" smtClean="0"/>
              <a:t>  хозяйств.</a:t>
            </a:r>
          </a:p>
          <a:p>
            <a:r>
              <a:rPr lang="ru-RU" altLang="ru-RU" smtClean="0"/>
              <a:t> - свыше </a:t>
            </a:r>
            <a:r>
              <a:rPr lang="ru-RU" altLang="ru-RU" b="1" smtClean="0"/>
              <a:t>1</a:t>
            </a:r>
            <a:r>
              <a:rPr lang="ru-RU" altLang="ru-RU" smtClean="0"/>
              <a:t> млн. </a:t>
            </a:r>
            <a:r>
              <a:rPr lang="ru-RU" altLang="ru-RU" b="1" i="1" smtClean="0"/>
              <a:t>кулацких</a:t>
            </a:r>
            <a:r>
              <a:rPr lang="ru-RU" altLang="ru-RU" smtClean="0"/>
              <a:t> хозяйств.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476C4-CB05-4052-9F93-0AFF0FC6B174}" type="slidenum">
              <a:rPr lang="ru-RU" altLang="ru-RU"/>
              <a:pPr>
                <a:defRPr/>
              </a:pPr>
              <a:t>23</a:t>
            </a:fld>
            <a:endParaRPr lang="ru-RU" alt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40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Основные средства и методы коллективизации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5943600" cy="601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smtClean="0"/>
              <a:t>Раскулачивание: конфискация имущества, построек, средств производства в пользу колхозов</a:t>
            </a:r>
          </a:p>
          <a:p>
            <a:pPr>
              <a:lnSpc>
                <a:spcPct val="90000"/>
              </a:lnSpc>
            </a:pPr>
            <a:r>
              <a:rPr lang="ru-RU" altLang="ru-RU" b="1" smtClean="0"/>
              <a:t>Выселение кулачества из родных мест</a:t>
            </a:r>
          </a:p>
          <a:p>
            <a:pPr>
              <a:lnSpc>
                <a:spcPct val="90000"/>
              </a:lnSpc>
            </a:pPr>
            <a:r>
              <a:rPr lang="ru-RU" altLang="ru-RU" b="1" smtClean="0"/>
              <a:t>Создание </a:t>
            </a:r>
            <a:r>
              <a:rPr lang="ru-RU" altLang="ru-RU" b="1" smtClean="0">
                <a:solidFill>
                  <a:srgbClr val="FF66CC"/>
                </a:solidFill>
              </a:rPr>
              <a:t>м</a:t>
            </a:r>
            <a:r>
              <a:rPr lang="ru-RU" altLang="ru-RU" b="1" smtClean="0"/>
              <a:t>ашинно-</a:t>
            </a:r>
            <a:r>
              <a:rPr lang="ru-RU" altLang="ru-RU" b="1" smtClean="0">
                <a:solidFill>
                  <a:srgbClr val="FF66CC"/>
                </a:solidFill>
              </a:rPr>
              <a:t>т</a:t>
            </a:r>
            <a:r>
              <a:rPr lang="ru-RU" altLang="ru-RU" b="1" smtClean="0"/>
              <a:t>ракторных  </a:t>
            </a:r>
            <a:r>
              <a:rPr lang="ru-RU" altLang="ru-RU" b="1" smtClean="0">
                <a:solidFill>
                  <a:srgbClr val="FF66CC"/>
                </a:solidFill>
              </a:rPr>
              <a:t>с</a:t>
            </a:r>
            <a:r>
              <a:rPr lang="ru-RU" altLang="ru-RU" b="1" smtClean="0"/>
              <a:t>танций</a:t>
            </a:r>
          </a:p>
          <a:p>
            <a:pPr>
              <a:lnSpc>
                <a:spcPct val="90000"/>
              </a:lnSpc>
            </a:pPr>
            <a:r>
              <a:rPr lang="ru-RU" altLang="ru-RU" b="1" smtClean="0"/>
              <a:t>Агитация в печати</a:t>
            </a:r>
          </a:p>
        </p:txBody>
      </p:sp>
      <p:pic>
        <p:nvPicPr>
          <p:cNvPr id="36867" name="Рисунок 4" descr="v19_1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905000"/>
            <a:ext cx="2938463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C65CC-62D2-4689-92F4-A00CE6A00498}" type="slidenum">
              <a:rPr lang="ru-RU" altLang="ru-RU"/>
              <a:pPr>
                <a:defRPr/>
              </a:pPr>
              <a:t>24</a:t>
            </a:fld>
            <a:endParaRPr lang="ru-RU" altLang="ru-RU"/>
          </a:p>
        </p:txBody>
      </p:sp>
      <p:sp>
        <p:nvSpPr>
          <p:cNvPr id="14338" name="Rectangle 2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40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Последствия</a:t>
            </a:r>
          </a:p>
        </p:txBody>
      </p:sp>
      <p:graphicFrame>
        <p:nvGraphicFramePr>
          <p:cNvPr id="10274" name="Group 34"/>
          <p:cNvGraphicFramePr>
            <a:graphicFrameLocks noGrp="1"/>
          </p:cNvGraphicFramePr>
          <p:nvPr>
            <p:ph type="tbl" idx="1"/>
          </p:nvPr>
        </p:nvGraphicFramePr>
        <p:xfrm>
          <a:off x="304800" y="838200"/>
          <a:ext cx="8001000" cy="5562600"/>
        </p:xfrm>
        <a:graphic>
          <a:graphicData uri="http://schemas.openxmlformats.org/drawingml/2006/table">
            <a:tbl>
              <a:tblPr/>
              <a:tblGrid>
                <a:gridCol w="4137025"/>
                <a:gridCol w="3863975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Отвлечение огромных средств от развития с/х производства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Созданы условия для индустриального скачка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Отчуждение крестьян от собственности и результатов труда, ликвидация экономических стимулов в с/х.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Обретена независимость от импорта важных с/х культур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1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Массовый «уход» крестьян из деревни, дефицит рабочей силы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Дополнительные рабочие руки в город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Укрепление социальной базы сталинской диктатуры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Повысился уровень механизации с/х труда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BA1E46-82D0-468F-81E8-9709698EE91C}" type="slidenum">
              <a:rPr lang="ru-RU" altLang="ru-RU"/>
              <a:pPr>
                <a:defRPr/>
              </a:pPr>
              <a:t>25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Тоталитаризм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3400" y="1524000"/>
            <a:ext cx="8183563" cy="3886200"/>
          </a:xfrm>
        </p:spPr>
        <p:txBody>
          <a:bodyPr>
            <a:normAutofit fontScale="92500" lnSpcReduction="20000"/>
          </a:bodyPr>
          <a:lstStyle/>
          <a:p>
            <a:pPr marL="265176" indent="-265176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rgbClr val="0070C0"/>
                </a:solidFill>
              </a:rPr>
              <a:t>Тоталитаризм </a:t>
            </a:r>
            <a:r>
              <a:rPr lang="ru-RU" dirty="0" smtClean="0"/>
              <a:t>(от лат. «полный», «цельный») – антидемократический режим, для которого характерен полный контроль государства над человеком, ликвидированы все проявления демократического общества.</a:t>
            </a:r>
          </a:p>
          <a:p>
            <a:pPr marL="265176" indent="-265176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 Осуществляется при догоняющем типе развития. В 1920-30-ые гг. существовал в Италии, Германии, Испании, СССР. После Второй Мировой войны в странах Восточной Европы и Юго-Восточной Азии.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CE499-C38B-49FE-8FCC-C6F20F3CF491}" type="slidenum">
              <a:rPr lang="ru-RU" altLang="ru-RU"/>
              <a:pPr>
                <a:defRPr/>
              </a:pPr>
              <a:t>26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Характерные черты тоталитаризма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200" smtClean="0">
                <a:latin typeface="Arial Black" pitchFamily="34" charset="0"/>
                <a:ea typeface="Aharoni"/>
                <a:cs typeface="Aharoni"/>
              </a:rPr>
              <a:t>Одна правящая партия</a:t>
            </a:r>
          </a:p>
          <a:p>
            <a:pPr>
              <a:lnSpc>
                <a:spcPct val="80000"/>
              </a:lnSpc>
            </a:pPr>
            <a:r>
              <a:rPr lang="ru-RU" sz="2200" smtClean="0">
                <a:latin typeface="Arial Black" pitchFamily="34" charset="0"/>
                <a:ea typeface="Aharoni"/>
                <a:cs typeface="Aharoni"/>
              </a:rPr>
              <a:t>Сращивание партийных и государственных органов</a:t>
            </a:r>
          </a:p>
          <a:p>
            <a:pPr>
              <a:lnSpc>
                <a:spcPct val="80000"/>
              </a:lnSpc>
            </a:pPr>
            <a:r>
              <a:rPr lang="ru-RU" sz="2200" smtClean="0">
                <a:latin typeface="Arial Black" pitchFamily="34" charset="0"/>
                <a:ea typeface="Aharoni"/>
                <a:cs typeface="Aharoni"/>
              </a:rPr>
              <a:t>Культ национального вождя</a:t>
            </a:r>
          </a:p>
          <a:p>
            <a:pPr>
              <a:lnSpc>
                <a:spcPct val="80000"/>
              </a:lnSpc>
            </a:pPr>
            <a:r>
              <a:rPr lang="ru-RU" sz="2200" smtClean="0">
                <a:latin typeface="Arial Black" pitchFamily="34" charset="0"/>
                <a:ea typeface="Aharoni"/>
                <a:cs typeface="Aharoni"/>
              </a:rPr>
              <a:t>Навязывание единственной идеологии (социальной, национальной, религиозной). Политизация общества.</a:t>
            </a:r>
          </a:p>
          <a:p>
            <a:pPr>
              <a:lnSpc>
                <a:spcPct val="80000"/>
              </a:lnSpc>
            </a:pPr>
            <a:r>
              <a:rPr lang="ru-RU" sz="2200" smtClean="0">
                <a:latin typeface="Arial Black" pitchFamily="34" charset="0"/>
                <a:ea typeface="Aharoni"/>
                <a:cs typeface="Aharoni"/>
              </a:rPr>
              <a:t>Отсутствие легальной оппозиции</a:t>
            </a:r>
          </a:p>
          <a:p>
            <a:pPr>
              <a:lnSpc>
                <a:spcPct val="80000"/>
              </a:lnSpc>
            </a:pPr>
            <a:r>
              <a:rPr lang="ru-RU" sz="2200" smtClean="0">
                <a:latin typeface="Arial Black" pitchFamily="34" charset="0"/>
                <a:ea typeface="Aharoni"/>
                <a:cs typeface="Aharoni"/>
              </a:rPr>
              <a:t>Контроль за средствами массовой информации. Жесткая цензура</a:t>
            </a:r>
          </a:p>
          <a:p>
            <a:pPr>
              <a:lnSpc>
                <a:spcPct val="80000"/>
              </a:lnSpc>
            </a:pPr>
            <a:r>
              <a:rPr lang="ru-RU" sz="2200" smtClean="0">
                <a:latin typeface="Arial Black" pitchFamily="34" charset="0"/>
                <a:ea typeface="Aharoni"/>
                <a:cs typeface="Aharoni"/>
              </a:rPr>
              <a:t>Создание массовых общественных организаций, контролируемых властью</a:t>
            </a:r>
          </a:p>
          <a:p>
            <a:pPr>
              <a:lnSpc>
                <a:spcPct val="80000"/>
              </a:lnSpc>
            </a:pPr>
            <a:r>
              <a:rPr lang="ru-RU" sz="2200" smtClean="0">
                <a:latin typeface="Arial Black" pitchFamily="34" charset="0"/>
                <a:ea typeface="Aharoni"/>
                <a:cs typeface="Aharoni"/>
              </a:rPr>
              <a:t>Создание системы репрессивных органов. Массовые репрессии</a:t>
            </a:r>
          </a:p>
          <a:p>
            <a:pPr>
              <a:lnSpc>
                <a:spcPct val="80000"/>
              </a:lnSpc>
            </a:pPr>
            <a:r>
              <a:rPr lang="ru-RU" sz="2200" smtClean="0">
                <a:latin typeface="Arial Black" pitchFamily="34" charset="0"/>
                <a:ea typeface="Aharoni"/>
                <a:cs typeface="Aharoni"/>
              </a:rPr>
              <a:t>Контроль над экономикой</a:t>
            </a:r>
          </a:p>
          <a:p>
            <a:pPr>
              <a:lnSpc>
                <a:spcPct val="80000"/>
              </a:lnSpc>
            </a:pPr>
            <a:endParaRPr lang="ru-RU" sz="2600" smtClean="0"/>
          </a:p>
          <a:p>
            <a:pPr>
              <a:lnSpc>
                <a:spcPct val="80000"/>
              </a:lnSpc>
            </a:pPr>
            <a:endParaRPr lang="ru-RU" sz="2600" smtClean="0"/>
          </a:p>
          <a:p>
            <a:pPr>
              <a:lnSpc>
                <a:spcPct val="80000"/>
              </a:lnSpc>
            </a:pPr>
            <a:endParaRPr lang="ru-RU" sz="26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9DCAD-D0D7-40CD-8344-D8DA64A07A4F}" type="slidenum">
              <a:rPr lang="ru-RU" altLang="ru-RU"/>
              <a:pPr>
                <a:defRPr/>
              </a:pPr>
              <a:t>27</a:t>
            </a:fld>
            <a:endParaRPr lang="ru-RU" altLang="ru-RU"/>
          </a:p>
        </p:txBody>
      </p:sp>
      <p:pic>
        <p:nvPicPr>
          <p:cNvPr id="40961" name="Picture 2" descr="Тоталитарный режи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8015E-2DCF-4DC7-AB23-784F0F8D1E64}" type="slidenum">
              <a:rPr lang="ru-RU" altLang="ru-RU"/>
              <a:pPr>
                <a:defRPr/>
              </a:pPr>
              <a:t>28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Предпосылки установления тоталитарного режима в СССР</a:t>
            </a:r>
            <a:endParaRPr lang="ru-RU" sz="28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1986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ru-RU" sz="2400" smtClean="0"/>
              <a:t>Широкое вмешательство государства в экономику</a:t>
            </a:r>
          </a:p>
          <a:p>
            <a:r>
              <a:rPr lang="ru-RU" sz="2400" smtClean="0"/>
              <a:t>Отсутствие развитых демократических традиций</a:t>
            </a:r>
          </a:p>
          <a:p>
            <a:r>
              <a:rPr lang="ru-RU" sz="2400" smtClean="0"/>
              <a:t>Уничтожение оппозиции в ходе гражданской войны</a:t>
            </a:r>
          </a:p>
          <a:p>
            <a:r>
              <a:rPr lang="ru-RU" sz="2400" smtClean="0"/>
              <a:t>Усиление органов исполнительной власти и силовых структур</a:t>
            </a:r>
          </a:p>
          <a:p>
            <a:r>
              <a:rPr lang="ru-RU" sz="2400" smtClean="0"/>
              <a:t>Патриархальная политическая культура большинства населения</a:t>
            </a:r>
          </a:p>
          <a:p>
            <a:pPr>
              <a:buFont typeface="Wingdings 2" pitchFamily="18" charset="2"/>
              <a:buNone/>
            </a:pPr>
            <a:endParaRPr lang="ru-RU" sz="2400" smtClean="0"/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09C38-F280-4045-A06B-F1D8EEFBD6C8}" type="slidenum">
              <a:rPr lang="ru-RU" altLang="ru-RU"/>
              <a:pPr>
                <a:defRPr/>
              </a:pPr>
              <a:t>29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Этапы сталинского тоталитаризма</a:t>
            </a:r>
            <a:endParaRPr lang="ru-RU" sz="3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ru-RU" smtClean="0"/>
              <a:t>1923 – 1934 гг. – становление режима</a:t>
            </a:r>
          </a:p>
          <a:p>
            <a:r>
              <a:rPr lang="ru-RU" smtClean="0"/>
              <a:t>1935 – 1940 гг. – реализация сталинской модели власти</a:t>
            </a:r>
          </a:p>
          <a:p>
            <a:r>
              <a:rPr lang="ru-RU" smtClean="0"/>
              <a:t>1941 – 1945 гг. – частичное отступление, ожидание демократических перемен</a:t>
            </a:r>
          </a:p>
          <a:p>
            <a:r>
              <a:rPr lang="ru-RU" smtClean="0"/>
              <a:t>1946 – 1953 гг. – возвращение к жесткой модели 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842DFC-3D54-4219-818A-2A066456F19F}" type="slidenum">
              <a:rPr lang="ru-RU" altLang="ru-RU"/>
              <a:pPr>
                <a:defRPr/>
              </a:pPr>
              <a:t>3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Новая экономическая политика. НЭП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lnSpcReduction="1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Это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/>
              <a:t>экономическая политика, проводившаяся в Советской России и СССР в 1920-е годы. Была принята </a:t>
            </a:r>
            <a:r>
              <a:rPr lang="ru-RU" b="1" i="1" dirty="0" smtClean="0">
                <a:solidFill>
                  <a:srgbClr val="C00000"/>
                </a:solidFill>
              </a:rPr>
              <a:t>15 марта 1921 года X съездом РКП(б)</a:t>
            </a:r>
            <a:r>
              <a:rPr lang="ru-RU" b="1" dirty="0" smtClean="0"/>
              <a:t>, сменив политику «военного коммунизма». 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6387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91200" y="1676400"/>
            <a:ext cx="2905125" cy="34020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47D907-8F64-48A5-873B-DB7FE5E96BB5}" type="slidenum">
              <a:rPr lang="ru-RU" altLang="ru-RU"/>
              <a:pPr>
                <a:defRPr/>
              </a:pPr>
              <a:t>30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«Культ личности»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4034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ru-RU" sz="2400" smtClean="0"/>
              <a:t>Создание имиджа И.В.Сталина как легендарной личности, которой вся страна обязана своим процветанием («великий вождь всех времен и народов»)</a:t>
            </a:r>
          </a:p>
          <a:p>
            <a:r>
              <a:rPr lang="ru-RU" sz="2400" smtClean="0"/>
              <a:t>Тотальное восхваление И.Сталина при отсутствии критики</a:t>
            </a:r>
          </a:p>
          <a:p>
            <a:r>
              <a:rPr lang="ru-RU" sz="2400" smtClean="0"/>
              <a:t>Повсеместное распространение облика и имени вождя</a:t>
            </a:r>
          </a:p>
          <a:p>
            <a:r>
              <a:rPr lang="ru-RU" sz="2400" smtClean="0"/>
              <a:t>Формирование образа мыслителя, философа и ученого («корифей всех наук»)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4CBBC-620F-4652-82CC-B48C134135A3}" type="slidenum">
              <a:rPr lang="ru-RU" altLang="ru-RU"/>
              <a:pPr>
                <a:defRPr/>
              </a:pPr>
              <a:t>31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Массовые репрессии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803775"/>
          </a:xfrm>
        </p:spPr>
        <p:txBody>
          <a:bodyPr>
            <a:normAutofit fontScale="92500" lnSpcReduction="2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Поводом для массовых репрессий стало убийство С.М.Кирова 1 декабря 1934 г.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1936-1939 гг. – «Большой террор», политические процессы против бывших вождей партии, руководителей разного уровня, объявленных «врагами народами». В эту группы были отнесены крестьяне, духовенство, деятели науки и культуры.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Были введены «тройки» – органы внесудебной расправы, создан ГУЛАГ (Главное управление лагерей).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Точное число репрессированных неизвестно (4 – 15 млн.чел.)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28CCE7-0FD8-40EA-A412-6A0E3BA9AD58}" type="slidenum">
              <a:rPr lang="ru-RU" altLang="ru-RU"/>
              <a:pPr>
                <a:defRPr/>
              </a:pPr>
              <a:t>32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Предпосылки образования СССР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6082" name="Содержимое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itchFamily="18" charset="0"/>
              </a:rPr>
              <a:t>По окончании войны на территории бывшей Российской империи образовалось полтора десятка государств. Самое крупное - РСФСР строилось по федеративному принципу и включало автономии и национальные округа.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itchFamily="18" charset="0"/>
              </a:rPr>
              <a:t>Во всех Советских республиках у власти стояли представители большевиков. Они ставили задачей построение социализма и имели единую экономическую основу государственную собственность на средства производства.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itchFamily="18" charset="0"/>
              </a:rPr>
              <a:t>Все они находились в международной изоляции.</a:t>
            </a:r>
            <a:endParaRPr lang="en-GB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itchFamily="18" charset="0"/>
              </a:rPr>
              <a:t> 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1776F-5E4D-4EBC-B765-DCC06759F757}" type="slidenum">
              <a:rPr lang="ru-RU" altLang="ru-RU"/>
              <a:pPr>
                <a:defRPr/>
              </a:pPr>
              <a:t>33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Причины образования СССР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</a:rPr>
              <a:t>Общие хозяйственные связи, транспортная система, исторически сложившееся разделение труда между республиками.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</a:rPr>
              <a:t>В 1920-21 гг.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РСФСР, Украина, Белоруссия, Армения, Грузия и Азербайджан заключили ряд договоров в военной, экономической областях и дипломатической сфере.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</a:rPr>
              <a:t> Внешняя торговля этих государств была объединена.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</a:rPr>
              <a:t>План ГОЭЛРО предусматривал создание единой энергетической базы всех советских республик и развитие их экономик на этой основе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</a:rPr>
              <a:t>Создание общей системы обороны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9EF39-EF77-4408-952E-75BA53DEE3FD}" type="slidenum">
              <a:rPr lang="ru-RU" altLang="ru-RU"/>
              <a:pPr>
                <a:defRPr/>
              </a:pPr>
              <a:t>34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Проекты объединения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8130" name="Текст 3"/>
          <p:cNvSpPr>
            <a:spLocks noGrp="1"/>
          </p:cNvSpPr>
          <p:nvPr>
            <p:ph type="body" idx="1"/>
          </p:nvPr>
        </p:nvSpPr>
        <p:spPr>
          <a:xfrm>
            <a:off x="608013" y="579438"/>
            <a:ext cx="3930650" cy="792162"/>
          </a:xfrm>
        </p:spPr>
        <p:txBody>
          <a:bodyPr/>
          <a:lstStyle/>
          <a:p>
            <a:r>
              <a:rPr lang="ru-RU" smtClean="0"/>
              <a:t>В.И.Ленин</a:t>
            </a:r>
          </a:p>
        </p:txBody>
      </p:sp>
      <p:sp>
        <p:nvSpPr>
          <p:cNvPr id="48131" name="Текст 5"/>
          <p:cNvSpPr>
            <a:spLocks noGrp="1"/>
          </p:cNvSpPr>
          <p:nvPr>
            <p:ph type="body" sz="half" idx="3"/>
          </p:nvPr>
        </p:nvSpPr>
        <p:spPr>
          <a:xfrm>
            <a:off x="4652963" y="579438"/>
            <a:ext cx="3930650" cy="792162"/>
          </a:xfrm>
        </p:spPr>
        <p:txBody>
          <a:bodyPr/>
          <a:lstStyle/>
          <a:p>
            <a:r>
              <a:rPr lang="ru-RU" smtClean="0"/>
              <a:t>И.В.Сталин</a:t>
            </a:r>
          </a:p>
        </p:txBody>
      </p:sp>
      <p:sp>
        <p:nvSpPr>
          <p:cNvPr id="48132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24000"/>
            <a:ext cx="4419600" cy="4191000"/>
          </a:xfrm>
        </p:spPr>
        <p:txBody>
          <a:bodyPr/>
          <a:lstStyle/>
          <a:p>
            <a:r>
              <a:rPr lang="ru-RU" smtClean="0"/>
              <a:t>Федерализация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Объединение республик на правах равноправия в рамках одного государства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pPr algn="just">
              <a:buFont typeface="Wingdings 2" pitchFamily="18" charset="2"/>
              <a:buNone/>
            </a:pP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ЦК РКП(б) одобрил ленинские принципы национально-государственного устройства.</a:t>
            </a:r>
            <a:endParaRPr lang="ru-RU" smtClean="0"/>
          </a:p>
        </p:txBody>
      </p:sp>
      <p:sp>
        <p:nvSpPr>
          <p:cNvPr id="48133" name="Содержимое 6"/>
          <p:cNvSpPr>
            <a:spLocks noGrp="1"/>
          </p:cNvSpPr>
          <p:nvPr>
            <p:ph sz="quarter" idx="4"/>
          </p:nvPr>
        </p:nvSpPr>
        <p:spPr>
          <a:xfrm>
            <a:off x="4953000" y="1600200"/>
            <a:ext cx="3733800" cy="4525963"/>
          </a:xfrm>
        </p:spPr>
        <p:txBody>
          <a:bodyPr/>
          <a:lstStyle/>
          <a:p>
            <a:r>
              <a:rPr lang="ru-RU" smtClean="0"/>
              <a:t>Автономизация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Все республики входят в состав РСФСР на правах культурных автономий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3A9AC-FB07-45DF-B9CE-DD354598FEB4}" type="slidenum">
              <a:rPr lang="ru-RU" altLang="ru-RU"/>
              <a:pPr>
                <a:defRPr/>
              </a:pPr>
              <a:t>35</a:t>
            </a:fld>
            <a:endParaRPr lang="ru-RU" alt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Первый съезд Советов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lnSpcReduction="1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 dirty="0" smtClean="0">
                <a:latin typeface="+mj-lt"/>
              </a:rPr>
              <a:t>30 декабря 1922 г.</a:t>
            </a:r>
            <a:r>
              <a:rPr lang="ru-RU" sz="2400" b="1" i="1" spc="300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spc="300" dirty="0" smtClean="0">
                <a:latin typeface="+mj-lt"/>
                <a:cs typeface="Times New Roman" pitchFamily="18" charset="0"/>
              </a:rPr>
              <a:t>РСФСР (Россия) вместе с Украиной (УССР), Белоруссией (БССР) и республиками Закавказья (ЗСФСР) образовали Союз Советских Социалистических Республик (СССР). Каждая из республик считалась независимой.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spc="300" dirty="0" smtClean="0">
                <a:latin typeface="+mj-lt"/>
                <a:cs typeface="Times New Roman" pitchFamily="18" charset="0"/>
              </a:rPr>
              <a:t>Подписаны Декларация и Договор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spc="300" dirty="0" smtClean="0">
                <a:latin typeface="+mj-lt"/>
                <a:cs typeface="Times New Roman" pitchFamily="18" charset="0"/>
              </a:rPr>
              <a:t>Созданы новые органы власти (Всесоюзный съезд Советов, ЦИК, Союзный Совет, Совет Национальностей)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94F7B-DD50-4052-84A0-98AC93DD3290}" type="slidenum">
              <a:rPr lang="ru-RU" altLang="ru-RU"/>
              <a:pPr>
                <a:defRPr/>
              </a:pPr>
              <a:t>36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Развитие СССР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 1924 г. принята Конституция СССР.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Во второй половине 1920-х гг. в состав СССР вошли республики Средней Азии (Казахстан, Узбекистан, Таджикистан, Киргизия, Туркмения)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 1936 г. ЗСФСР разделилась на самостоятельные республики, все они вошли в состав СССР.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В1939-40 гг.  Республики Прибалтики, присоединились к Союзу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Всего в СССР входило 15 республик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69A75-D9F2-4255-907D-F73B828101B7}" type="slidenum">
              <a:rPr lang="ru-RU" altLang="ru-RU"/>
              <a:pPr>
                <a:defRPr/>
              </a:pPr>
              <a:t>37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Национальная политика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51202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algn="just"/>
            <a:r>
              <a:rPr lang="ru-RU" smtClean="0">
                <a:solidFill>
                  <a:srgbClr val="C00000"/>
                </a:solidFill>
                <a:latin typeface="Times New Roman" pitchFamily="18" charset="0"/>
              </a:rPr>
              <a:t>В конце 1920-х гг. партия учитывала национальную специфику. В мусульманских республиках духовенству возвратили земли, восстановили шариатские суды, признавали мусульманские нормы поведения. На Севере и в Сибири сохранялось родовое самоуправление. Большое внимание уделялось культурному развитию малых народов - многие из них впервые получили письменность. В Москве и Петрограде бы ли открыты институты народов Востока и Севера.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3F7C6-CF4F-41E6-82B7-E2BD06BA7773}" type="slidenum">
              <a:rPr lang="ru-RU" altLang="ru-RU"/>
              <a:pPr>
                <a:defRPr/>
              </a:pPr>
              <a:t>38</a:t>
            </a:fld>
            <a:endParaRPr lang="ru-RU" altLang="ru-R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Культура СССР В 1920-ые ГОДЫ.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 lnSpcReduction="1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3600" smtClean="0"/>
              <a:t>Партия и государство установили полный контроль над духовной жизнью общества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3600" smtClean="0"/>
              <a:t>1922г. – выдворение из страны 160 крупных ученых и философов.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3600" smtClean="0"/>
              <a:t>1922г. – учреждение Главлита, а затем Главреперткома (цензура).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89985-0BFC-4A58-9C91-F7FDBDC69383}" type="slidenum">
              <a:rPr lang="ru-RU" altLang="ru-RU"/>
              <a:pPr>
                <a:defRPr/>
              </a:pPr>
              <a:t>39</a:t>
            </a:fld>
            <a:endParaRPr lang="ru-RU" alt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40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Главные задачи культурной революции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lnSpcReduction="10000"/>
          </a:bodyPr>
          <a:lstStyle/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b="1" smtClean="0"/>
              <a:t>Ставилась задача преодолеть культурное неравенство, сделать доступным для трудящихся сокровища культуры.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altLang="ru-RU" sz="2400" b="1" smtClean="0"/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b="1" smtClean="0"/>
              <a:t>Ликвидация неграмотности: в 1919 году СНК принял декрет</a:t>
            </a:r>
            <a:r>
              <a:rPr lang="ru-RU" altLang="ru-RU" sz="2400" b="1" smtClean="0">
                <a:solidFill>
                  <a:srgbClr val="FF0000"/>
                </a:solidFill>
              </a:rPr>
              <a:t> </a:t>
            </a:r>
            <a:r>
              <a:rPr lang="ru-RU" altLang="ru-RU" sz="2400" b="1" smtClean="0"/>
              <a:t>"О ликвидации неграмотности среди населения РСФСР",</a:t>
            </a:r>
            <a:r>
              <a:rPr lang="ru-RU" altLang="ru-RU" sz="2400" b="1" smtClean="0">
                <a:solidFill>
                  <a:srgbClr val="FF0000"/>
                </a:solidFill>
              </a:rPr>
              <a:t> </a:t>
            </a:r>
            <a:r>
              <a:rPr lang="ru-RU" altLang="ru-RU" sz="2400" b="1" smtClean="0"/>
              <a:t>по которому все население от 8 до 50 лет обязано было обучаться грамоте на родном или русском языке.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altLang="ru-RU" sz="2400" b="1" smtClean="0"/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b="1" smtClean="0"/>
              <a:t>В 1923 году было учреждено добровольное общество "Долой неграмотность" под председательством М.И. Калинина. 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34224-451C-4B4F-B639-3E4DD6E5C52E}" type="slidenum">
              <a:rPr lang="ru-RU" altLang="ru-RU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Причины перехода к </a:t>
            </a:r>
            <a:r>
              <a:rPr lang="ru-RU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НЭПу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Экономические</a:t>
            </a:r>
            <a:r>
              <a:rPr lang="ru-RU" dirty="0" smtClean="0"/>
              <a:t>:</a:t>
            </a:r>
          </a:p>
          <a:p>
            <a:pPr marL="265176" indent="-265176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 </a:t>
            </a:r>
            <a:r>
              <a:rPr lang="ru-RU" b="1" dirty="0" smtClean="0"/>
              <a:t>потеря 25% национальных богатств</a:t>
            </a:r>
          </a:p>
          <a:p>
            <a:pPr marL="265176" indent="-265176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b="1" dirty="0" smtClean="0"/>
              <a:t>упадок промышленного производства</a:t>
            </a:r>
          </a:p>
          <a:p>
            <a:pPr marL="265176" indent="-265176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b="1" dirty="0" smtClean="0"/>
              <a:t>сокращение населения</a:t>
            </a:r>
          </a:p>
          <a:p>
            <a:pPr marL="265176" indent="-265176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b="1" dirty="0" smtClean="0"/>
              <a:t>снижение жизненного уровня (зарплата с 23 рублей до 49 копеек)</a:t>
            </a:r>
          </a:p>
          <a:p>
            <a:pPr marL="265176" indent="-265176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b="1" dirty="0" smtClean="0"/>
              <a:t>миграция населения из города</a:t>
            </a:r>
          </a:p>
          <a:p>
            <a:pPr marL="265176" indent="-265176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b="1" dirty="0" smtClean="0"/>
              <a:t>кризис в управлении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ECEE8-B294-420A-A74E-6F182320EA99}" type="slidenum">
              <a:rPr lang="ru-RU" altLang="ru-RU"/>
              <a:pPr>
                <a:defRPr/>
              </a:pPr>
              <a:t>40</a:t>
            </a:fld>
            <a:endParaRPr lang="ru-RU" altLang="ru-RU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Народное образование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smtClean="0"/>
              <a:t>30 сентября 1918 года ВЦИК утвердил </a:t>
            </a:r>
            <a:r>
              <a:rPr lang="ru-RU" altLang="ru-RU" sz="2400" b="1" smtClean="0"/>
              <a:t>«Положение о единой трудовой школе РСФСР».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smtClean="0"/>
              <a:t>    В основу положен принцип бесплатного обучения.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Декретом СНК от 2 августа 1918 г. преимущественное право поступления в вузы получили рабочие и крестьяне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В 1930 году было принято постановление ЦК ВКП/б </a:t>
            </a:r>
            <a:r>
              <a:rPr lang="ru-RU" altLang="ru-RU" sz="2400" b="1" smtClean="0"/>
              <a:t>"О всеобщем обязательном начальном обучении</a:t>
            </a:r>
            <a:r>
              <a:rPr lang="ru-RU" altLang="ru-RU" sz="2400" smtClean="0"/>
              <a:t>".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smtClean="0"/>
              <a:t>    К концу 30-х годов массовая неграмотность в нашей стране в основном была преодолена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B6997-7A25-42DC-82EF-F8E4F5DEC21C}" type="slidenum">
              <a:rPr lang="ru-RU" altLang="ru-RU"/>
              <a:pPr>
                <a:defRPr/>
              </a:pPr>
              <a:t>41</a:t>
            </a:fld>
            <a:endParaRPr lang="ru-RU" altLang="ru-RU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Церковь и религия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mtClean="0"/>
              <a:t>11 (24) декабря 1917 г. появляется декрет о передаче всех церковных школ в Комиссариат просвещения.</a:t>
            </a:r>
          </a:p>
          <a:p>
            <a:pPr>
              <a:lnSpc>
                <a:spcPct val="80000"/>
              </a:lnSpc>
            </a:pPr>
            <a:r>
              <a:rPr lang="ru-RU" altLang="ru-RU" smtClean="0"/>
              <a:t>18 (31) декабря аннулируется в глазах государства действенность церковного брака и вводится гражданский.</a:t>
            </a:r>
          </a:p>
          <a:p>
            <a:pPr>
              <a:lnSpc>
                <a:spcPct val="80000"/>
              </a:lnSpc>
            </a:pPr>
            <a:r>
              <a:rPr lang="ru-RU" altLang="ru-RU" smtClean="0"/>
              <a:t>21 января 1918 г. - опубликован декрет о полном отделении церкви от государства и о конфискации всех церковных имуществ. </a:t>
            </a:r>
          </a:p>
          <a:p>
            <a:pPr>
              <a:lnSpc>
                <a:spcPct val="80000"/>
              </a:lnSpc>
            </a:pP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E9FD7-C61C-48EE-9150-A0963E8867CD}" type="slidenum">
              <a:rPr lang="ru-RU" altLang="ru-RU"/>
              <a:pPr>
                <a:defRPr/>
              </a:pPr>
              <a:t>5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Причины перехода к </a:t>
            </a:r>
            <a:r>
              <a:rPr lang="ru-RU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НЭПу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</a:rPr>
              <a:t>Политические: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Недовольство крестьян политикой продразверстки. Вооруженные восстания крестьян в Тамбовской губернии, на Украине, Кубани, в Сибири. Крестьяне требовали изменения аграрной политики, созыва Учредительного собрания. Восстания были подавлены с помощью армии.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Восстание моряков в Кронштадте (март 1921 г.). Они требовали проведения перевыборов в Советы, предоставления свободы слова, собраний всем партиям, обеспечения свободы торговли, разрешения крестьянам свободно пользоваться своей землёй и ликвидации продразверстки.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B9C9D-094E-4CE3-8292-218D615F6F26}" type="slidenum">
              <a:rPr lang="ru-RU" altLang="ru-RU"/>
              <a:pPr>
                <a:defRPr/>
              </a:pPr>
              <a:t>6</a:t>
            </a:fld>
            <a:endParaRPr lang="ru-RU" alt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" y="76200"/>
          <a:ext cx="8991600" cy="6781800"/>
        </p:xfrm>
        <a:graphic>
          <a:graphicData uri="http://schemas.openxmlformats.org/drawingml/2006/table">
            <a:tbl>
              <a:tblPr/>
              <a:tblGrid>
                <a:gridCol w="2074985"/>
                <a:gridCol w="3259015"/>
                <a:gridCol w="3657600"/>
              </a:tblGrid>
              <a:tr h="11423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Военный коммунизм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НЭП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2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С/Х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Введение продразверстки –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Запрет аренды и наемного труда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Формирование комитетов бедноты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Полная национализация земель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Введение продналога (30% урожая)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Разрешение частичной аренды земли и найма на работу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Свободная торговля продуктами с/х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Сохранение государственных земель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69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Полная национализация промышленных предприятий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Милитаризация предприятий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Денационализация мелких и средних промышленных предприятий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концессий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Привлечение иностранного капитала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Введение самофинансирования предприятий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77960-E68B-4C9F-85B9-40800E376A82}" type="slidenum">
              <a:rPr lang="ru-RU" altLang="ru-RU"/>
              <a:pPr>
                <a:defRPr/>
              </a:pPr>
              <a:t>7</a:t>
            </a:fld>
            <a:endParaRPr lang="ru-RU" alt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312738"/>
          <a:ext cx="9144000" cy="6545262"/>
        </p:xfrm>
        <a:graphic>
          <a:graphicData uri="http://schemas.openxmlformats.org/drawingml/2006/table">
            <a:tbl>
              <a:tblPr/>
              <a:tblGrid>
                <a:gridCol w="1524000"/>
                <a:gridCol w="3438769"/>
                <a:gridCol w="4181231"/>
              </a:tblGrid>
              <a:tr h="2539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Торговля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Запрет частной торговли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Введение карточной системы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Введение государственной монополии на внешнюю торговлю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Введение продуктового обмена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Разрешение частной торговли под контролем государства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кооперативной торговли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Возрождение всероссийского внутреннего рынка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8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Финансы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Отмена денежного обращения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Введение бесплатных коммунальных, медицинских, образовательных услуг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укрепление денежной системы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отмена бесплатных услуг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-переход к денежной зарплате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налоговая политика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- 1924-1925 –введение конвертируемой валюты – советский червонец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42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Организация труда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Введение уравнительной оплаты труда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Введение обязательной трудовой повинности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Отмена обязательной трудовой повинности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B0955-8D53-4EA2-A236-852E760E33F3}" type="slidenum">
              <a:rPr lang="ru-RU" altLang="ru-RU"/>
              <a:pPr>
                <a:defRPr/>
              </a:pPr>
              <a:t>8</a:t>
            </a:fld>
            <a:endParaRPr lang="ru-RU" alt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Финансовая реформа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1506" name="Picture 4" descr="c4d48287899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1219200"/>
            <a:ext cx="4876800" cy="2209800"/>
          </a:xfrm>
        </p:spPr>
      </p:pic>
      <p:sp>
        <p:nvSpPr>
          <p:cNvPr id="21507" name="Содержимое 9"/>
          <p:cNvSpPr>
            <a:spLocks noGrp="1"/>
          </p:cNvSpPr>
          <p:nvPr>
            <p:ph sz="half" idx="2"/>
          </p:nvPr>
        </p:nvSpPr>
        <p:spPr>
          <a:xfrm>
            <a:off x="457200" y="3581400"/>
            <a:ext cx="8153400" cy="2819400"/>
          </a:xfrm>
        </p:spPr>
        <p:txBody>
          <a:bodyPr/>
          <a:lstStyle/>
          <a:p>
            <a:r>
              <a:rPr lang="ru-RU" sz="2400" smtClean="0"/>
              <a:t>В 1921 г. началась денежная реформа. Была выпущена устойчивая валюта – советский червонец. Он обеспечивался золотом и другими легко реализуемыми ценностями и товарами. Один червонец приравнивался к 10 дореволюционным золотым рублям, а на мировом рынке он стоил около 6 долларов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B86B7-94D9-4DA3-AC0F-5D186341835E}" type="slidenum">
              <a:rPr lang="ru-RU" altLang="ru-RU"/>
              <a:pPr>
                <a:defRPr/>
              </a:pPr>
              <a:t>9</a:t>
            </a:fld>
            <a:endParaRPr lang="ru-RU" alt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Кризисы </a:t>
            </a:r>
            <a:r>
              <a:rPr lang="ru-RU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НЭПа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2530" name="Содержимое 5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b="1" smtClean="0"/>
              <a:t>Осень 1923- кризис сбыта промышленных товаров</a:t>
            </a:r>
          </a:p>
          <a:p>
            <a:pPr>
              <a:buFont typeface="Wingdings" pitchFamily="2" charset="2"/>
              <a:buChar char="q"/>
            </a:pPr>
            <a:endParaRPr lang="ru-RU" b="1" smtClean="0"/>
          </a:p>
          <a:p>
            <a:pPr>
              <a:buFont typeface="Wingdings" pitchFamily="2" charset="2"/>
              <a:buChar char="q"/>
            </a:pPr>
            <a:r>
              <a:rPr lang="ru-RU" b="1" smtClean="0"/>
              <a:t>Осень 1924 - 25гг дефицит промышленных товаров</a:t>
            </a:r>
          </a:p>
          <a:p>
            <a:pPr>
              <a:buFont typeface="Wingdings" pitchFamily="2" charset="2"/>
              <a:buChar char="q"/>
            </a:pPr>
            <a:endParaRPr lang="ru-RU" b="1" smtClean="0"/>
          </a:p>
          <a:p>
            <a:pPr>
              <a:buFont typeface="Wingdings" pitchFamily="2" charset="2"/>
              <a:buChar char="q"/>
            </a:pPr>
            <a:r>
              <a:rPr lang="ru-RU" b="1" smtClean="0"/>
              <a:t>Зима 1927-28 кризис хлебозаготовок</a:t>
            </a:r>
          </a:p>
          <a:p>
            <a:pPr>
              <a:buFont typeface="Wingdings" pitchFamily="2" charset="2"/>
              <a:buChar char="q"/>
            </a:pPr>
            <a:endParaRPr lang="ru-RU" b="1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470</TotalTime>
  <Words>1868</Words>
  <Application>Microsoft Office PowerPoint</Application>
  <PresentationFormat>Экран (4:3)</PresentationFormat>
  <Paragraphs>246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41</vt:i4>
      </vt:variant>
    </vt:vector>
  </HeadingPairs>
  <TitlesOfParts>
    <vt:vector size="55" baseType="lpstr">
      <vt:lpstr>Arial</vt:lpstr>
      <vt:lpstr>Verdana</vt:lpstr>
      <vt:lpstr>Wingdings 2</vt:lpstr>
      <vt:lpstr>Calibri</vt:lpstr>
      <vt:lpstr>Wingdings</vt:lpstr>
      <vt:lpstr>Times New Roman</vt:lpstr>
      <vt:lpstr>Arial Black</vt:lpstr>
      <vt:lpstr>Aharoni</vt:lpstr>
      <vt:lpstr>Аспект</vt:lpstr>
      <vt:lpstr>Аспект</vt:lpstr>
      <vt:lpstr>Аспект</vt:lpstr>
      <vt:lpstr>Аспект</vt:lpstr>
      <vt:lpstr>Аспект</vt:lpstr>
      <vt:lpstr>Аспект</vt:lpstr>
      <vt:lpstr>СССР в 1920 – 1940 гг.</vt:lpstr>
      <vt:lpstr>План</vt:lpstr>
      <vt:lpstr>Новая экономическая политика. НЭП</vt:lpstr>
      <vt:lpstr>Причины перехода к НЭПу.</vt:lpstr>
      <vt:lpstr>Причины перехода к НЭПу</vt:lpstr>
      <vt:lpstr>Слайд 6</vt:lpstr>
      <vt:lpstr>Слайд 7</vt:lpstr>
      <vt:lpstr>Финансовая реформа</vt:lpstr>
      <vt:lpstr>Кризисы НЭПа</vt:lpstr>
      <vt:lpstr>Слайд 10</vt:lpstr>
      <vt:lpstr>Слайд 11</vt:lpstr>
      <vt:lpstr>Индустриализация в СССР</vt:lpstr>
      <vt:lpstr>Причины индустриализации</vt:lpstr>
      <vt:lpstr>Условия индустриализации</vt:lpstr>
      <vt:lpstr>ГОЭЛРО </vt:lpstr>
      <vt:lpstr>Первая пятилетка. 1927-1932 гг.</vt:lpstr>
      <vt:lpstr>Стахановское движение</vt:lpstr>
      <vt:lpstr>Итоги индустриализации</vt:lpstr>
      <vt:lpstr>Коллективизация</vt:lpstr>
      <vt:lpstr>Цели коллективизации</vt:lpstr>
      <vt:lpstr>Основные этапы коллективизации</vt:lpstr>
      <vt:lpstr>Крестьянский вопрос (1929)</vt:lpstr>
      <vt:lpstr>Основные средства и методы коллективизации</vt:lpstr>
      <vt:lpstr>Последствия</vt:lpstr>
      <vt:lpstr>Тоталитаризм</vt:lpstr>
      <vt:lpstr>Характерные черты тоталитаризма</vt:lpstr>
      <vt:lpstr>Слайд 27</vt:lpstr>
      <vt:lpstr>Предпосылки установления тоталитарного режима в СССР</vt:lpstr>
      <vt:lpstr>Этапы сталинского тоталитаризма</vt:lpstr>
      <vt:lpstr>«Культ личности»</vt:lpstr>
      <vt:lpstr>Массовые репрессии</vt:lpstr>
      <vt:lpstr>Предпосылки образования СССР</vt:lpstr>
      <vt:lpstr>Причины образования СССР</vt:lpstr>
      <vt:lpstr>Проекты объединения</vt:lpstr>
      <vt:lpstr>Первый съезд Советов</vt:lpstr>
      <vt:lpstr>Развитие СССР</vt:lpstr>
      <vt:lpstr>Национальная политика</vt:lpstr>
      <vt:lpstr>Культура СССР В 1920-ые ГОДЫ.</vt:lpstr>
      <vt:lpstr>Главные задачи культурной революции</vt:lpstr>
      <vt:lpstr>Народное образование</vt:lpstr>
      <vt:lpstr>Церковь и религия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Кирилл</dc:creator>
  <cp:lastModifiedBy>user_2</cp:lastModifiedBy>
  <cp:revision>27</cp:revision>
  <cp:lastPrinted>1601-01-01T00:00:00Z</cp:lastPrinted>
  <dcterms:created xsi:type="dcterms:W3CDTF">2011-02-15T17:15:52Z</dcterms:created>
  <dcterms:modified xsi:type="dcterms:W3CDTF">2018-11-22T07:21:04Z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